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57" r:id="rId3"/>
    <p:sldId id="258" r:id="rId4"/>
    <p:sldId id="267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C94D1-74EE-49BA-9499-2F519BE7D190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2DB2C-55AF-4797-A8ED-F4D6D2890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28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5120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A7C54F-8B91-4A5D-B57F-111F2EC906BB}" type="slidenum">
              <a:rPr lang="pt-BR" altLang="pt-BR"/>
              <a:pPr eaLnBrk="1" hangingPunct="1">
                <a:spcBef>
                  <a:spcPct val="0"/>
                </a:spcBef>
              </a:pPr>
              <a:t>23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50327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6042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2EA0B34-21C2-437A-AD73-FD4F7BBD7788}" type="slidenum">
              <a:rPr lang="pt-BR" altLang="pt-BR"/>
              <a:pPr eaLnBrk="1" hangingPunct="1">
                <a:spcBef>
                  <a:spcPct val="0"/>
                </a:spcBef>
              </a:pPr>
              <a:t>32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49385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614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637FE2D-D95D-4E5B-AE22-23A362B969FC}" type="slidenum">
              <a:rPr lang="pt-BR" altLang="pt-BR"/>
              <a:pPr eaLnBrk="1" hangingPunct="1">
                <a:spcBef>
                  <a:spcPct val="0"/>
                </a:spcBef>
              </a:pPr>
              <a:t>33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51074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624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A18617C-200C-4BDE-A9DC-17AB70E4B3BD}" type="slidenum">
              <a:rPr lang="pt-BR" altLang="pt-BR"/>
              <a:pPr eaLnBrk="1" hangingPunct="1">
                <a:spcBef>
                  <a:spcPct val="0"/>
                </a:spcBef>
              </a:pPr>
              <a:t>34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95695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6349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EBE9E52-5233-4C74-9D4A-ED4D2708FA70}" type="slidenum">
              <a:rPr lang="pt-BR" altLang="pt-BR"/>
              <a:pPr eaLnBrk="1" hangingPunct="1">
                <a:spcBef>
                  <a:spcPct val="0"/>
                </a:spcBef>
              </a:pPr>
              <a:t>35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40373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6451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5734FFD-7E17-4E89-9AF0-A93985E84899}" type="slidenum">
              <a:rPr lang="pt-BR" altLang="pt-BR"/>
              <a:pPr eaLnBrk="1" hangingPunct="1">
                <a:spcBef>
                  <a:spcPct val="0"/>
                </a:spcBef>
              </a:pPr>
              <a:t>36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97212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655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3E1919B-1F6C-4A95-A4CD-351E73FE8CC3}" type="slidenum">
              <a:rPr lang="pt-BR" altLang="pt-BR"/>
              <a:pPr eaLnBrk="1" hangingPunct="1">
                <a:spcBef>
                  <a:spcPct val="0"/>
                </a:spcBef>
              </a:pPr>
              <a:t>37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02711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6656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DAC5B2-C5D6-4469-9A5D-3FEE78B6E0E7}" type="slidenum">
              <a:rPr lang="pt-BR" altLang="pt-BR"/>
              <a:pPr eaLnBrk="1" hangingPunct="1">
                <a:spcBef>
                  <a:spcPct val="0"/>
                </a:spcBef>
              </a:pPr>
              <a:t>38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12230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6758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ABC6C1C-F231-4A4A-A26F-3DD0B5E5F622}" type="slidenum">
              <a:rPr lang="pt-BR" altLang="pt-BR"/>
              <a:pPr eaLnBrk="1" hangingPunct="1">
                <a:spcBef>
                  <a:spcPct val="0"/>
                </a:spcBef>
              </a:pPr>
              <a:t>39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37994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686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8BA57BC-474A-48A0-90C8-837886385A93}" type="slidenum">
              <a:rPr lang="pt-BR" altLang="pt-BR"/>
              <a:pPr eaLnBrk="1" hangingPunct="1">
                <a:spcBef>
                  <a:spcPct val="0"/>
                </a:spcBef>
              </a:pPr>
              <a:t>40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05196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6963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ECA1402-74F0-495D-A851-2E0D7F4EB567}" type="slidenum">
              <a:rPr lang="pt-BR" altLang="pt-BR"/>
              <a:pPr eaLnBrk="1" hangingPunct="1">
                <a:spcBef>
                  <a:spcPct val="0"/>
                </a:spcBef>
              </a:pPr>
              <a:t>41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1883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5222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C69991-3A5D-4C26-8482-F191A7DBDEB6}" type="slidenum">
              <a:rPr lang="pt-BR" altLang="pt-BR"/>
              <a:pPr eaLnBrk="1" hangingPunct="1">
                <a:spcBef>
                  <a:spcPct val="0"/>
                </a:spcBef>
              </a:pPr>
              <a:t>24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04015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7066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798C4C6-16F2-470C-B66A-271C638447E0}" type="slidenum">
              <a:rPr lang="pt-BR" altLang="pt-BR"/>
              <a:pPr eaLnBrk="1" hangingPunct="1">
                <a:spcBef>
                  <a:spcPct val="0"/>
                </a:spcBef>
              </a:pPr>
              <a:t>42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15250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7168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0410FD5-5F99-4283-BD7B-5195DAA1D9DB}" type="slidenum">
              <a:rPr lang="pt-BR" altLang="pt-BR"/>
              <a:pPr eaLnBrk="1" hangingPunct="1">
                <a:spcBef>
                  <a:spcPct val="0"/>
                </a:spcBef>
              </a:pPr>
              <a:t>43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33609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727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C0EF3DB-C805-4F37-8B0A-B0765B1E0C7A}" type="slidenum">
              <a:rPr lang="pt-BR" altLang="pt-BR"/>
              <a:pPr eaLnBrk="1" hangingPunct="1">
                <a:spcBef>
                  <a:spcPct val="0"/>
                </a:spcBef>
              </a:pPr>
              <a:t>44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16246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7373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EB4B385-4F16-4CF9-89BC-E3400245DF72}" type="slidenum">
              <a:rPr lang="pt-BR" altLang="pt-BR"/>
              <a:pPr eaLnBrk="1" hangingPunct="1">
                <a:spcBef>
                  <a:spcPct val="0"/>
                </a:spcBef>
              </a:pPr>
              <a:t>45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56896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7475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4121463-184C-461F-8740-9373202BBFCF}" type="slidenum">
              <a:rPr lang="pt-BR" altLang="pt-BR"/>
              <a:pPr eaLnBrk="1" hangingPunct="1">
                <a:spcBef>
                  <a:spcPct val="0"/>
                </a:spcBef>
              </a:pPr>
              <a:t>46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8533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7578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57F414B-14AA-4541-BECF-923413761EAC}" type="slidenum">
              <a:rPr lang="pt-BR" altLang="pt-BR"/>
              <a:pPr eaLnBrk="1" hangingPunct="1">
                <a:spcBef>
                  <a:spcPct val="0"/>
                </a:spcBef>
              </a:pPr>
              <a:t>47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937448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7680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EB1359C-0DB2-4EE0-92FB-DF58DCA76E51}" type="slidenum">
              <a:rPr lang="pt-BR" altLang="pt-BR"/>
              <a:pPr eaLnBrk="1" hangingPunct="1">
                <a:spcBef>
                  <a:spcPct val="0"/>
                </a:spcBef>
              </a:pPr>
              <a:t>48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576419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7782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E721C8-FC0A-4AD9-A3EB-3CCA86384C35}" type="slidenum">
              <a:rPr lang="pt-BR" altLang="pt-BR"/>
              <a:pPr eaLnBrk="1" hangingPunct="1">
                <a:spcBef>
                  <a:spcPct val="0"/>
                </a:spcBef>
              </a:pPr>
              <a:t>49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53326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7885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8440F51-4C08-4DE3-AF65-328A6229A6B8}" type="slidenum">
              <a:rPr lang="pt-BR" altLang="pt-BR"/>
              <a:pPr eaLnBrk="1" hangingPunct="1">
                <a:spcBef>
                  <a:spcPct val="0"/>
                </a:spcBef>
              </a:pPr>
              <a:t>50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457103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7987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39ED8FB-1406-47F6-8BED-BB88DCB23236}" type="slidenum">
              <a:rPr lang="pt-BR" altLang="pt-BR"/>
              <a:pPr eaLnBrk="1" hangingPunct="1">
                <a:spcBef>
                  <a:spcPct val="0"/>
                </a:spcBef>
              </a:pPr>
              <a:t>51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09644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5325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CB26C03-5FF9-43D0-A49F-F28BA5A9F126}" type="slidenum">
              <a:rPr lang="pt-BR" altLang="pt-BR"/>
              <a:pPr eaLnBrk="1" hangingPunct="1">
                <a:spcBef>
                  <a:spcPct val="0"/>
                </a:spcBef>
              </a:pPr>
              <a:t>25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087222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809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36F64B-3696-4C33-99EC-727A0C13EA89}" type="slidenum">
              <a:rPr lang="pt-BR" altLang="pt-BR"/>
              <a:pPr eaLnBrk="1" hangingPunct="1">
                <a:spcBef>
                  <a:spcPct val="0"/>
                </a:spcBef>
              </a:pPr>
              <a:t>52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591068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8192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24E9CFD-98FC-4D69-9D9C-0E31CCD7C316}" type="slidenum">
              <a:rPr lang="pt-BR" altLang="pt-BR"/>
              <a:pPr eaLnBrk="1" hangingPunct="1">
                <a:spcBef>
                  <a:spcPct val="0"/>
                </a:spcBef>
              </a:pPr>
              <a:t>53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823634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8294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C98AB5-0778-4D37-AE26-7AC79D826648}" type="slidenum">
              <a:rPr lang="pt-BR" altLang="pt-BR"/>
              <a:pPr eaLnBrk="1" hangingPunct="1">
                <a:spcBef>
                  <a:spcPct val="0"/>
                </a:spcBef>
              </a:pPr>
              <a:t>54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742077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839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B673792-16AC-4027-8F49-800D77C655FF}" type="slidenum">
              <a:rPr lang="pt-BR" altLang="pt-BR"/>
              <a:pPr eaLnBrk="1" hangingPunct="1">
                <a:spcBef>
                  <a:spcPct val="0"/>
                </a:spcBef>
              </a:pPr>
              <a:t>55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224304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8499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914A5A6-AE26-4901-86B5-6BF714CF7CE5}" type="slidenum">
              <a:rPr lang="pt-BR" altLang="pt-BR"/>
              <a:pPr eaLnBrk="1" hangingPunct="1">
                <a:spcBef>
                  <a:spcPct val="0"/>
                </a:spcBef>
              </a:pPr>
              <a:t>56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05922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5427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77E222E-F045-4EE0-8504-EDF861739225}" type="slidenum">
              <a:rPr lang="pt-BR" altLang="pt-BR"/>
              <a:pPr eaLnBrk="1" hangingPunct="1">
                <a:spcBef>
                  <a:spcPct val="0"/>
                </a:spcBef>
              </a:pPr>
              <a:t>26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74710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553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D879D72-066C-4C4B-925F-02FC315DC937}" type="slidenum">
              <a:rPr lang="pt-BR" altLang="pt-BR"/>
              <a:pPr eaLnBrk="1" hangingPunct="1">
                <a:spcBef>
                  <a:spcPct val="0"/>
                </a:spcBef>
              </a:pPr>
              <a:t>27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81415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5632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27E92BC-343C-4281-86D7-0FC2A414028D}" type="slidenum">
              <a:rPr lang="pt-BR" altLang="pt-BR"/>
              <a:pPr eaLnBrk="1" hangingPunct="1">
                <a:spcBef>
                  <a:spcPct val="0"/>
                </a:spcBef>
              </a:pPr>
              <a:t>28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14892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CCCDBA2-8FAB-404A-B2B0-4FA52F22C57B}" type="slidenum">
              <a:rPr lang="pt-BR" altLang="pt-BR"/>
              <a:pPr eaLnBrk="1" hangingPunct="1">
                <a:spcBef>
                  <a:spcPct val="0"/>
                </a:spcBef>
              </a:pPr>
              <a:t>29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5746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583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7B4263-10B1-4B95-A671-61545BCBE337}" type="slidenum">
              <a:rPr lang="pt-BR" altLang="pt-BR"/>
              <a:pPr eaLnBrk="1" hangingPunct="1">
                <a:spcBef>
                  <a:spcPct val="0"/>
                </a:spcBef>
              </a:pPr>
              <a:t>30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38522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5939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749890C-5A6D-439C-8F72-91B4989D8A77}" type="slidenum">
              <a:rPr lang="pt-BR" altLang="pt-BR"/>
              <a:pPr eaLnBrk="1" hangingPunct="1">
                <a:spcBef>
                  <a:spcPct val="0"/>
                </a:spcBef>
              </a:pPr>
              <a:t>31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4582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6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83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15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6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0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5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4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28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11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5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25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Nota%C3%A7%C3%A3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2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4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Compiladores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Analisador sintático</a:t>
            </a:r>
          </a:p>
          <a:p>
            <a:r>
              <a:rPr lang="pt-BR" dirty="0"/>
              <a:t>Dr. Nielsen Castelo Damasceno</a:t>
            </a:r>
          </a:p>
        </p:txBody>
      </p:sp>
    </p:spTree>
    <p:extLst>
      <p:ext uri="{BB962C8B-B14F-4D97-AF65-F5344CB8AC3E}">
        <p14:creationId xmlns:p14="http://schemas.microsoft.com/office/powerpoint/2010/main" val="224486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Semântica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295783"/>
              </p:ext>
            </p:extLst>
          </p:nvPr>
        </p:nvGraphicFramePr>
        <p:xfrm>
          <a:off x="1863187" y="2244783"/>
          <a:ext cx="8128000" cy="934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057701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360263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2861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30351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5597202"/>
                    </a:ext>
                  </a:extLst>
                </a:gridCol>
              </a:tblGrid>
              <a:tr h="467258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cod_atrib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cod_menos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ctenum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556161"/>
                  </a:ext>
                </a:extLst>
              </a:tr>
              <a:tr h="467258">
                <a:tc>
                  <a:txBody>
                    <a:bodyPr/>
                    <a:lstStyle/>
                    <a:p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03946"/>
                  </a:ext>
                </a:extLst>
              </a:tr>
            </a:tbl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915" y="3366794"/>
            <a:ext cx="36766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5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Semântica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1863187" y="2244783"/>
          <a:ext cx="8128000" cy="934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057701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360263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2861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30351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5597202"/>
                    </a:ext>
                  </a:extLst>
                </a:gridCol>
              </a:tblGrid>
              <a:tr h="467258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cod_atrib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cod_menos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ctenum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556161"/>
                  </a:ext>
                </a:extLst>
              </a:tr>
              <a:tr h="467258">
                <a:tc>
                  <a:txBody>
                    <a:bodyPr/>
                    <a:lstStyle/>
                    <a:p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03946"/>
                  </a:ext>
                </a:extLst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453" y="3570328"/>
            <a:ext cx="2188040" cy="211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9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Semântica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263250"/>
              </p:ext>
            </p:extLst>
          </p:nvPr>
        </p:nvGraphicFramePr>
        <p:xfrm>
          <a:off x="2003864" y="2216647"/>
          <a:ext cx="8128000" cy="934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057701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360263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2861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30351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5597202"/>
                    </a:ext>
                  </a:extLst>
                </a:gridCol>
              </a:tblGrid>
              <a:tr h="467258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cod_atrib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cod_mais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556161"/>
                  </a:ext>
                </a:extLst>
              </a:tr>
              <a:tr h="467258">
                <a:tc>
                  <a:txBody>
                    <a:bodyPr/>
                    <a:lstStyle/>
                    <a:p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03946"/>
                  </a:ext>
                </a:extLst>
              </a:tr>
            </a:tbl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974" y="3302537"/>
            <a:ext cx="33337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6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Semântica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/>
          </p:nvPr>
        </p:nvGraphicFramePr>
        <p:xfrm>
          <a:off x="2003864" y="2216647"/>
          <a:ext cx="8128000" cy="934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057701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360263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2861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30351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5597202"/>
                    </a:ext>
                  </a:extLst>
                </a:gridCol>
              </a:tblGrid>
              <a:tr h="467258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cod_atrib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cod_mais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556161"/>
                  </a:ext>
                </a:extLst>
              </a:tr>
              <a:tr h="467258">
                <a:tc>
                  <a:txBody>
                    <a:bodyPr/>
                    <a:lstStyle/>
                    <a:p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03946"/>
                  </a:ext>
                </a:extLst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723" y="3343642"/>
            <a:ext cx="2407920" cy="224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85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b="1" dirty="0"/>
              <a:t>Funções do analisador sintático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b="1" dirty="0"/>
          </a:p>
          <a:p>
            <a:pPr eaLnBrk="1" hangingPunct="1">
              <a:defRPr/>
            </a:pPr>
            <a:r>
              <a:rPr lang="pt-BR" b="1" dirty="0"/>
              <a:t>Receber </a:t>
            </a:r>
            <a:r>
              <a:rPr lang="pt-BR" b="1" dirty="0" err="1"/>
              <a:t>tokens</a:t>
            </a:r>
            <a:r>
              <a:rPr lang="pt-BR" b="1" dirty="0"/>
              <a:t> do analisador léxico e verificar se pode gerar alguma árvore de derivação.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b="1" dirty="0"/>
          </a:p>
          <a:p>
            <a:pPr eaLnBrk="1" hangingPunct="1">
              <a:defRPr/>
            </a:pPr>
            <a:r>
              <a:rPr lang="pt-BR" b="1" dirty="0"/>
              <a:t>Indicar e recuperar erros de sintaxe de forma clara e precisa, prosseguindo a análise sintática até o final, se possível.</a:t>
            </a:r>
          </a:p>
        </p:txBody>
      </p:sp>
    </p:spTree>
    <p:extLst>
      <p:ext uri="{BB962C8B-B14F-4D97-AF65-F5344CB8AC3E}">
        <p14:creationId xmlns:p14="http://schemas.microsoft.com/office/powerpoint/2010/main" val="408950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pt-BR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kumimoji="1" lang="pt-BR" sz="3600" b="1" dirty="0"/>
              <a:t>É possível </a:t>
            </a:r>
            <a:r>
              <a:rPr lang="pt-BR" sz="3600" b="1" dirty="0"/>
              <a:t>gerar o analisador sintático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pt-BR" sz="3600" b="1" dirty="0"/>
              <a:t>automaticamente com os software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pt-BR" sz="3600" b="1" dirty="0" err="1"/>
              <a:t>bison</a:t>
            </a:r>
            <a:r>
              <a:rPr lang="pt-BR" sz="3600" b="1" dirty="0"/>
              <a:t> ou </a:t>
            </a:r>
            <a:r>
              <a:rPr lang="pt-BR" sz="3600" b="1" dirty="0" err="1"/>
              <a:t>yacc</a:t>
            </a:r>
            <a:r>
              <a:rPr lang="pt-BR" sz="3600" b="1" dirty="0"/>
              <a:t>. </a:t>
            </a:r>
          </a:p>
          <a:p>
            <a:pPr eaLnBrk="1" hangingPunct="1">
              <a:defRPr/>
            </a:pPr>
            <a:endParaRPr kumimoji="1" lang="pt-BR" dirty="0">
              <a:solidFill>
                <a:schemeClr val="bg1"/>
              </a:solidFill>
              <a:effectLst/>
            </a:endParaRPr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8347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eaLnBrk="1" hangingPunct="1">
              <a:defRPr/>
            </a:pPr>
            <a:r>
              <a:rPr lang="pt-BR" b="1" dirty="0"/>
              <a:t>Para o analisador sintático reconhecer se uma sentença está correta ele constroem uma árvore de derivação da sentença ou uma tabela.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b="1" dirty="0"/>
              <a:t>   Caso a sentença seja válida ou emite mensagem de erro, caso não seja válida.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352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pt-BR" b="1" dirty="0">
                <a:effectLst/>
              </a:rPr>
              <a:t>Tipos de Analisadores Sintáticos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kumimoji="1" lang="pt-BR" b="1" dirty="0">
              <a:effectLst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pt-BR" b="1" dirty="0">
                <a:effectLst/>
              </a:rPr>
              <a:t>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pt-BR" b="1" dirty="0">
                <a:effectLst/>
              </a:rPr>
              <a:t>      Descendente (</a:t>
            </a:r>
            <a:r>
              <a:rPr kumimoji="1" lang="pt-BR" b="1" dirty="0" err="1">
                <a:effectLst/>
              </a:rPr>
              <a:t>Top-Down</a:t>
            </a:r>
            <a:r>
              <a:rPr kumimoji="1" lang="pt-BR" b="1" dirty="0">
                <a:effectLst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kumimoji="1" lang="pt-BR" b="1" dirty="0">
              <a:effectLst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pt-BR" b="1" dirty="0">
                <a:effectLst/>
              </a:rPr>
              <a:t>      Ascendente (</a:t>
            </a:r>
            <a:r>
              <a:rPr kumimoji="1" lang="pt-BR" b="1" dirty="0" err="1">
                <a:effectLst/>
              </a:rPr>
              <a:t>Bottom</a:t>
            </a:r>
            <a:r>
              <a:rPr kumimoji="1" lang="pt-BR" b="1" dirty="0">
                <a:effectLst/>
              </a:rPr>
              <a:t> -</a:t>
            </a:r>
            <a:r>
              <a:rPr kumimoji="1" lang="pt-BR" b="1" dirty="0" err="1">
                <a:effectLst/>
              </a:rPr>
              <a:t>up</a:t>
            </a:r>
            <a:r>
              <a:rPr kumimoji="1" lang="pt-BR" b="1" dirty="0">
                <a:effectLst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pt-BR" b="1" dirty="0">
                <a:effectLst/>
              </a:rPr>
              <a:t>                  (redutiva)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pt-BR" dirty="0"/>
          </a:p>
        </p:txBody>
      </p:sp>
      <p:sp>
        <p:nvSpPr>
          <p:cNvPr id="9220" name="AutoShape 4"/>
          <p:cNvSpPr>
            <a:spLocks/>
          </p:cNvSpPr>
          <p:nvPr/>
        </p:nvSpPr>
        <p:spPr bwMode="auto">
          <a:xfrm>
            <a:off x="2279651" y="3500439"/>
            <a:ext cx="360363" cy="2376487"/>
          </a:xfrm>
          <a:prstGeom prst="leftBrace">
            <a:avLst>
              <a:gd name="adj1" fmla="val 5495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</p:spTree>
    <p:extLst>
      <p:ext uri="{BB962C8B-B14F-4D97-AF65-F5344CB8AC3E}">
        <p14:creationId xmlns:p14="http://schemas.microsoft.com/office/powerpoint/2010/main" val="4282099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pt-BR" b="1" dirty="0">
                <a:effectLst/>
              </a:rPr>
              <a:t>Para o analisador descendente a árvore</a:t>
            </a:r>
          </a:p>
          <a:p>
            <a:pPr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kumimoji="1" lang="pt-BR" b="1" dirty="0">
                <a:effectLst/>
              </a:rPr>
              <a:t>começa pela raiz (símbolo inicial ) indo para</a:t>
            </a:r>
          </a:p>
          <a:p>
            <a:pPr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kumimoji="1" lang="pt-BR" b="1" dirty="0">
                <a:effectLst/>
              </a:rPr>
              <a:t>as folhas.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pt-BR" dirty="0">
              <a:solidFill>
                <a:schemeClr val="bg1"/>
              </a:solidFill>
              <a:effectLst/>
            </a:endParaRPr>
          </a:p>
          <a:p>
            <a:pPr eaLnBrk="1" hangingPunct="1">
              <a:defRPr/>
            </a:pPr>
            <a:endParaRPr lang="pt-BR" dirty="0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 flipH="1">
            <a:off x="3916364" y="3633789"/>
            <a:ext cx="18002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5716589" y="3633789"/>
            <a:ext cx="1366837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H="1">
            <a:off x="2763839" y="5002213"/>
            <a:ext cx="1152525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3916364" y="5002213"/>
            <a:ext cx="719137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H="1">
            <a:off x="6075363" y="5002213"/>
            <a:ext cx="1008062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7083426" y="5002213"/>
            <a:ext cx="936625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50" name="Oval 17"/>
          <p:cNvSpPr>
            <a:spLocks noChangeArrowheads="1"/>
          </p:cNvSpPr>
          <p:nvPr/>
        </p:nvSpPr>
        <p:spPr bwMode="auto">
          <a:xfrm flipH="1">
            <a:off x="5692775" y="3621088"/>
            <a:ext cx="69850" cy="698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0251" name="Oval 18"/>
          <p:cNvSpPr>
            <a:spLocks noChangeArrowheads="1"/>
          </p:cNvSpPr>
          <p:nvPr/>
        </p:nvSpPr>
        <p:spPr bwMode="auto">
          <a:xfrm flipH="1">
            <a:off x="7048500" y="4976813"/>
            <a:ext cx="69850" cy="698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0252" name="Oval 19"/>
          <p:cNvSpPr>
            <a:spLocks noChangeArrowheads="1"/>
          </p:cNvSpPr>
          <p:nvPr/>
        </p:nvSpPr>
        <p:spPr bwMode="auto">
          <a:xfrm flipH="1">
            <a:off x="7959725" y="6235700"/>
            <a:ext cx="69850" cy="698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0253" name="Oval 20"/>
          <p:cNvSpPr>
            <a:spLocks noChangeArrowheads="1"/>
          </p:cNvSpPr>
          <p:nvPr/>
        </p:nvSpPr>
        <p:spPr bwMode="auto">
          <a:xfrm flipH="1">
            <a:off x="6062663" y="6238875"/>
            <a:ext cx="69850" cy="698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0254" name="Oval 21"/>
          <p:cNvSpPr>
            <a:spLocks noChangeArrowheads="1"/>
          </p:cNvSpPr>
          <p:nvPr/>
        </p:nvSpPr>
        <p:spPr bwMode="auto">
          <a:xfrm flipH="1">
            <a:off x="3886200" y="4976813"/>
            <a:ext cx="69850" cy="698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0255" name="Oval 22"/>
          <p:cNvSpPr>
            <a:spLocks noChangeArrowheads="1"/>
          </p:cNvSpPr>
          <p:nvPr/>
        </p:nvSpPr>
        <p:spPr bwMode="auto">
          <a:xfrm flipH="1">
            <a:off x="2749550" y="6253163"/>
            <a:ext cx="69850" cy="698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0256" name="Oval 24"/>
          <p:cNvSpPr>
            <a:spLocks noChangeArrowheads="1"/>
          </p:cNvSpPr>
          <p:nvPr/>
        </p:nvSpPr>
        <p:spPr bwMode="auto">
          <a:xfrm flipH="1">
            <a:off x="4583113" y="6237288"/>
            <a:ext cx="69850" cy="698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0257" name="Text Box 25"/>
          <p:cNvSpPr txBox="1">
            <a:spLocks noChangeArrowheads="1"/>
          </p:cNvSpPr>
          <p:nvPr/>
        </p:nvSpPr>
        <p:spPr bwMode="auto">
          <a:xfrm>
            <a:off x="5595939" y="3324226"/>
            <a:ext cx="293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S</a:t>
            </a:r>
          </a:p>
        </p:txBody>
      </p:sp>
      <p:sp>
        <p:nvSpPr>
          <p:cNvPr id="10258" name="Line 26"/>
          <p:cNvSpPr>
            <a:spLocks noChangeShapeType="1"/>
          </p:cNvSpPr>
          <p:nvPr/>
        </p:nvSpPr>
        <p:spPr bwMode="auto">
          <a:xfrm flipH="1">
            <a:off x="4008439" y="3716339"/>
            <a:ext cx="935037" cy="7207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59" name="Line 27"/>
          <p:cNvSpPr>
            <a:spLocks noChangeShapeType="1"/>
          </p:cNvSpPr>
          <p:nvPr/>
        </p:nvSpPr>
        <p:spPr bwMode="auto">
          <a:xfrm>
            <a:off x="6383339" y="3789363"/>
            <a:ext cx="865187" cy="863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074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8543925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pt-BR" b="1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pt-BR" b="1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pt-BR" b="1" dirty="0">
                <a:effectLst/>
              </a:rPr>
              <a:t>O analisador descendente: Em cada passo, um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pt-BR" b="1" dirty="0">
                <a:effectLst/>
              </a:rPr>
              <a:t>lado esquerdo da produção é substituído por um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pt-BR" b="1" dirty="0">
                <a:effectLst/>
              </a:rPr>
              <a:t>lado direito ( expansão 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pt-BR" b="1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pt-BR" b="1" dirty="0">
                <a:effectLst/>
              </a:rPr>
              <a:t>                        S</a:t>
            </a:r>
            <a:r>
              <a:rPr kumimoji="1" lang="pt-BR" b="1" dirty="0">
                <a:effectLst/>
                <a:sym typeface="Wingdings" pitchFamily="2" charset="2"/>
              </a:rPr>
              <a:t> E + F</a:t>
            </a:r>
            <a:r>
              <a:rPr kumimoji="1" lang="pt-BR" b="1" dirty="0">
                <a:effectLst/>
              </a:rPr>
              <a:t>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pt-BR" dirty="0">
              <a:solidFill>
                <a:schemeClr val="bg1"/>
              </a:solidFill>
              <a:effectLst/>
            </a:endParaRPr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66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Fases:</a:t>
            </a:r>
          </a:p>
          <a:p>
            <a:pPr lvl="1"/>
            <a:r>
              <a:rPr lang="pt-BR" sz="3200" dirty="0"/>
              <a:t>Análise </a:t>
            </a:r>
            <a:r>
              <a:rPr lang="pt-BR" sz="3200" dirty="0" err="1"/>
              <a:t>Lexica</a:t>
            </a:r>
            <a:r>
              <a:rPr lang="pt-BR" sz="3200" dirty="0"/>
              <a:t> (scanner)</a:t>
            </a:r>
          </a:p>
          <a:p>
            <a:pPr lvl="1"/>
            <a:r>
              <a:rPr lang="pt-BR" sz="3200" dirty="0"/>
              <a:t>Análise Sintática (</a:t>
            </a:r>
            <a:r>
              <a:rPr lang="pt-BR" sz="3200" dirty="0" err="1"/>
              <a:t>parser</a:t>
            </a:r>
            <a:r>
              <a:rPr lang="pt-BR" sz="3200" dirty="0"/>
              <a:t>)</a:t>
            </a:r>
          </a:p>
          <a:p>
            <a:pPr lvl="1"/>
            <a:r>
              <a:rPr lang="pt-BR" sz="3200" dirty="0"/>
              <a:t>Análise Semântica</a:t>
            </a:r>
          </a:p>
        </p:txBody>
      </p:sp>
    </p:spTree>
    <p:extLst>
      <p:ext uri="{BB962C8B-B14F-4D97-AF65-F5344CB8AC3E}">
        <p14:creationId xmlns:p14="http://schemas.microsoft.com/office/powerpoint/2010/main" val="1598373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Descendente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pt-BR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b="1" dirty="0"/>
          </a:p>
          <a:p>
            <a:pPr eaLnBrk="1" hangingPunct="1">
              <a:defRPr/>
            </a:pPr>
            <a:r>
              <a:rPr lang="pt-BR" b="1" dirty="0"/>
              <a:t>O nome descendente vem do modo como a árvore de analise sintática é percorrida, em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b="1" dirty="0"/>
              <a:t>   pré-ordem, portanto, da raiz para as folhas.</a:t>
            </a:r>
          </a:p>
        </p:txBody>
      </p:sp>
    </p:spTree>
    <p:extLst>
      <p:ext uri="{BB962C8B-B14F-4D97-AF65-F5344CB8AC3E}">
        <p14:creationId xmlns:p14="http://schemas.microsoft.com/office/powerpoint/2010/main" val="192731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Ascendente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pt-BR" b="1" dirty="0">
                <a:effectLst/>
              </a:rPr>
              <a:t>Para o analisador ascendente a árvore começa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pt-BR" b="1" dirty="0">
                <a:effectLst/>
              </a:rPr>
              <a:t>pelas folhas, até a raiz (símbolo inicial ).</a:t>
            </a:r>
          </a:p>
          <a:p>
            <a:pPr eaLnBrk="1" hangingPunct="1">
              <a:defRPr/>
            </a:pPr>
            <a:endParaRPr kumimoji="1" lang="pt-BR" dirty="0">
              <a:solidFill>
                <a:schemeClr val="bg1"/>
              </a:solidFill>
              <a:effectLst/>
            </a:endParaRPr>
          </a:p>
          <a:p>
            <a:pPr eaLnBrk="1" hangingPunct="1">
              <a:defRPr/>
            </a:pPr>
            <a:endParaRPr lang="pt-BR" dirty="0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3916364" y="3633789"/>
            <a:ext cx="18002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5716589" y="3633789"/>
            <a:ext cx="1366837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2763839" y="5002213"/>
            <a:ext cx="1152525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3916364" y="5002213"/>
            <a:ext cx="719137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6075363" y="5002213"/>
            <a:ext cx="1008062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7083426" y="5002213"/>
            <a:ext cx="936625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 flipH="1">
            <a:off x="5692775" y="3621088"/>
            <a:ext cx="69850" cy="698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 flipH="1">
            <a:off x="7048500" y="4976813"/>
            <a:ext cx="69850" cy="698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 flipH="1">
            <a:off x="7959725" y="6235700"/>
            <a:ext cx="69850" cy="698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 flipH="1">
            <a:off x="6062663" y="6238875"/>
            <a:ext cx="69850" cy="698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 flipH="1">
            <a:off x="3886200" y="4976813"/>
            <a:ext cx="69850" cy="698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3327" name="Oval 15"/>
          <p:cNvSpPr>
            <a:spLocks noChangeArrowheads="1"/>
          </p:cNvSpPr>
          <p:nvPr/>
        </p:nvSpPr>
        <p:spPr bwMode="auto">
          <a:xfrm flipH="1">
            <a:off x="2749550" y="6253163"/>
            <a:ext cx="69850" cy="698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 flipH="1">
            <a:off x="4583113" y="6237288"/>
            <a:ext cx="69850" cy="698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719513" y="4575176"/>
            <a:ext cx="334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E</a:t>
            </a:r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 flipV="1">
            <a:off x="2711450" y="5300664"/>
            <a:ext cx="647700" cy="7207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 flipH="1" flipV="1">
            <a:off x="4295776" y="5229225"/>
            <a:ext cx="504825" cy="863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2640013" y="6230938"/>
            <a:ext cx="277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a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4665664" y="6165851"/>
            <a:ext cx="300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b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5689600" y="3284538"/>
            <a:ext cx="293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794091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Ascendente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pt-BR" b="1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pt-BR" b="1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pt-BR" b="1" dirty="0">
                <a:effectLst/>
              </a:rPr>
              <a:t>Análise ascendente:Em cada passo, um lado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pt-BR" b="1" dirty="0">
                <a:effectLst/>
              </a:rPr>
              <a:t>direito da produção é substituído por símbolo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pt-BR" b="1" dirty="0">
                <a:effectLst/>
              </a:rPr>
              <a:t>não-terminal  ( redução ) à esquerda</a:t>
            </a:r>
            <a:r>
              <a:rPr kumimoji="1" lang="pt-BR" dirty="0">
                <a:effectLst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pt-BR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pt-BR" b="1" dirty="0">
                <a:effectLst/>
              </a:rPr>
              <a:t>                        S</a:t>
            </a:r>
            <a:r>
              <a:rPr kumimoji="1" lang="pt-BR" b="1" dirty="0">
                <a:effectLst/>
                <a:sym typeface="Wingdings" pitchFamily="2" charset="2"/>
              </a:rPr>
              <a:t> E + F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pt-BR" dirty="0">
              <a:solidFill>
                <a:schemeClr val="bg1"/>
              </a:solidFill>
              <a:effectLst/>
            </a:endParaRPr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4256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19288" y="-1714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Compiladores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882776" y="1357313"/>
            <a:ext cx="8785225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400" b="1" dirty="0"/>
              <a:t> 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1738313" y="1500188"/>
            <a:ext cx="85725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BR" b="1"/>
              <a:t>Gramática Livre de Contexto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PT" altLang="pt-BR" b="1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Definição: Uma gramática G=(N,T,P,S) é chamada Gramática Livre de Contexto se toda regra de produção de P for da forma: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 A → α , onde A é uma variável de N e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                       α uma palavra de (N∪T)*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PT" altLang="pt-BR" b="1"/>
          </a:p>
        </p:txBody>
      </p:sp>
    </p:spTree>
    <p:extLst>
      <p:ext uri="{BB962C8B-B14F-4D97-AF65-F5344CB8AC3E}">
        <p14:creationId xmlns:p14="http://schemas.microsoft.com/office/powerpoint/2010/main" val="3450149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882776" y="1357313"/>
            <a:ext cx="8785225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400" b="1" dirty="0"/>
              <a:t> 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738314" y="1500188"/>
            <a:ext cx="8929687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BR" b="1"/>
              <a:t>Gramática Livre de Contexto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Uma gramática livre de contexto é uma gramática na qual o lado esquerdo das regras de produção contém exatamente uma variável.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Exemplo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G=({S}, {a, b}, P, S), onde P possui as seguintes produções: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S → aSb |ɛ</a:t>
            </a:r>
            <a:endParaRPr lang="pt-PT" altLang="pt-BR" b="1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1919288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/>
              <a:t>Compiladores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1845663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882776" y="1357313"/>
            <a:ext cx="8785225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400" b="1" dirty="0"/>
              <a:t> 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631950" y="1268413"/>
            <a:ext cx="8929688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BR" b="1"/>
              <a:t>Porque “Livre de contexto” ?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                 A → α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Oberve que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“A” será substituído por α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Sem depender (“livre”) de qualquer análise dos símbolos que antecedem ou sucedem o “A”, o contexto”.</a:t>
            </a:r>
            <a:endParaRPr lang="pt-PT" altLang="pt-BR" b="1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PT" altLang="pt-BR" b="1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1919288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/>
              <a:t>Compiladores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618377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88339" y="4532313"/>
            <a:ext cx="2200275" cy="76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4826" y="1052513"/>
            <a:ext cx="8785225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400" b="1" dirty="0"/>
              <a:t> 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1703389" y="981076"/>
            <a:ext cx="8929687" cy="577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As gramáticas livres de contexto podem ser utilizadas, para representar subconjuntos de linguagens naturais.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Exemplo: Considere a gramática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3000" b="1"/>
              <a:t>&lt;frase&gt; → &lt;sujeito&gt; &lt;verbo &gt;&lt;complemento&gt;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3000" b="1"/>
              <a:t>&lt;sujeito&gt; → O homem | A mulher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3000" b="1"/>
              <a:t>&lt;verbo&gt; →  leu | escreveu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3000" b="1"/>
              <a:t>&lt;complemento&gt; → um &lt;adjetivo&gt; livro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3000" b="1"/>
              <a:t>&lt;adjetivo&gt;  → ótimo | péssimo |</a:t>
            </a:r>
            <a:r>
              <a:rPr lang="pt-BR" altLang="pt-BR" sz="2800" b="1"/>
              <a:t> ɛ</a:t>
            </a:r>
            <a:endParaRPr lang="pt-PT" altLang="pt-BR" sz="3000" b="1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1919288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/>
              <a:t>Compiladores</a:t>
            </a:r>
            <a:endParaRPr lang="pt-BR" kern="0" dirty="0"/>
          </a:p>
        </p:txBody>
      </p:sp>
      <p:sp>
        <p:nvSpPr>
          <p:cNvPr id="18438" name="TextBox 1"/>
          <p:cNvSpPr txBox="1">
            <a:spLocks noChangeArrowheads="1"/>
          </p:cNvSpPr>
          <p:nvPr/>
        </p:nvSpPr>
        <p:spPr bwMode="auto">
          <a:xfrm>
            <a:off x="8288339" y="4532313"/>
            <a:ext cx="22002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200" b="1"/>
              <a:t>&lt;X&gt; denota um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200" b="1"/>
              <a:t>       não terminal</a:t>
            </a:r>
          </a:p>
        </p:txBody>
      </p:sp>
    </p:spTree>
    <p:extLst>
      <p:ext uri="{BB962C8B-B14F-4D97-AF65-F5344CB8AC3E}">
        <p14:creationId xmlns:p14="http://schemas.microsoft.com/office/powerpoint/2010/main" val="3822454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59776" y="2349500"/>
            <a:ext cx="2200275" cy="76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4826" y="1052513"/>
            <a:ext cx="8785225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400" b="1" dirty="0"/>
              <a:t> 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770064" y="993776"/>
            <a:ext cx="8929687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Exemplo: Considere a gramática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3000" b="1"/>
              <a:t>&lt;frase&gt; → &lt;sujeito&gt; &lt;verbo&gt;&lt;complemento&gt; &lt;sujeito&gt; → O homem | A mulher                   &lt;verbo&gt; → leu | escreveu                    &lt;complemento&gt;  → um &lt;adjetivo&gt; livro       &lt;adjetivo&gt; → ótimo | péssimo |</a:t>
            </a:r>
            <a:r>
              <a:rPr lang="pt-BR" altLang="pt-BR" sz="2800" b="1"/>
              <a:t> ɛ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BR" altLang="pt-BR" sz="2800" b="1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3000" b="1"/>
              <a:t>Dê cinco cadeias geradas por esta gramática</a:t>
            </a:r>
            <a:endParaRPr lang="pt-PT" altLang="pt-BR" sz="3000" b="1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1919288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/>
              <a:t>Compiladores</a:t>
            </a:r>
            <a:endParaRPr lang="pt-BR" kern="0" dirty="0"/>
          </a:p>
        </p:txBody>
      </p:sp>
      <p:sp>
        <p:nvSpPr>
          <p:cNvPr id="19462" name="TextBox 1"/>
          <p:cNvSpPr txBox="1">
            <a:spLocks noChangeArrowheads="1"/>
          </p:cNvSpPr>
          <p:nvPr/>
        </p:nvSpPr>
        <p:spPr bwMode="auto">
          <a:xfrm>
            <a:off x="8359776" y="2349500"/>
            <a:ext cx="22002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200" b="1"/>
              <a:t>&lt;X&gt; denota um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200" b="1"/>
              <a:t>       não terminal</a:t>
            </a:r>
          </a:p>
        </p:txBody>
      </p:sp>
    </p:spTree>
    <p:extLst>
      <p:ext uri="{BB962C8B-B14F-4D97-AF65-F5344CB8AC3E}">
        <p14:creationId xmlns:p14="http://schemas.microsoft.com/office/powerpoint/2010/main" val="3940276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4826" y="1052513"/>
            <a:ext cx="8785225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400" b="1" dirty="0"/>
              <a:t> 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1770064" y="993776"/>
            <a:ext cx="8929687" cy="589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3200" b="1" dirty="0"/>
              <a:t>BNF: Bakus Naur Form </a:t>
            </a:r>
          </a:p>
          <a:p>
            <a:pPr>
              <a:spcBef>
                <a:spcPct val="50000"/>
              </a:spcBef>
              <a:defRPr/>
            </a:pPr>
            <a:r>
              <a:rPr lang="pt-BR" sz="3000" b="1" dirty="0"/>
              <a:t>A forma de Bakus-Naur (BNF) é uma maneira usual de representar gramáticas livres de contexto.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pt-BR" sz="3000" b="1" dirty="0"/>
              <a:t>As variáveis são delimitadas pelos símbolos 〈   〉 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pt-BR" sz="3000" b="1" dirty="0"/>
              <a:t>As palavras não delimitadas são terminais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pt-BR" sz="3000" b="1" dirty="0"/>
              <a:t>Uma regra de produção A→ α é representada por                        A::=α </a:t>
            </a:r>
          </a:p>
          <a:p>
            <a:pPr>
              <a:spcBef>
                <a:spcPct val="50000"/>
              </a:spcBef>
              <a:defRPr/>
            </a:pPr>
            <a:endParaRPr lang="pt-PT" sz="3000" b="1" dirty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1919288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/>
              <a:t>Compiladores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1462778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4826" y="1052513"/>
            <a:ext cx="8785225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400" b="1" dirty="0"/>
              <a:t>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770064" y="993775"/>
            <a:ext cx="8929687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Exemplo: Gramática na forma de BNF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BR" altLang="pt-BR" b="1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3000" b="1"/>
              <a:t>&lt;frase&gt; ::= &lt;sujeito&gt; &lt;verbo&gt;&lt;complemento&gt; &lt;sujeito&gt; ::= O homem | A mulher                   &lt;verbo&gt; ::= leu | escreveu                    &lt;complemento&gt; ::= um &lt;adjetivo&gt; livro       &lt;adjetivo&gt; ::= ótimo | péssimo |</a:t>
            </a:r>
            <a:r>
              <a:rPr lang="pt-BR" altLang="pt-BR" sz="2800" b="1"/>
              <a:t> ɛ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BR" altLang="pt-BR" sz="2800" b="1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1919288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/>
              <a:t>Compiladores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179689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90" y="2453566"/>
            <a:ext cx="10254625" cy="265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68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4826" y="1052513"/>
            <a:ext cx="8785225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400" b="1" dirty="0"/>
              <a:t> 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770064" y="993776"/>
            <a:ext cx="8929687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Exemplo: Gramática na forma de BNF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BR" altLang="pt-BR" b="1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3000" b="1"/>
              <a:t>&lt;exp&gt; ::= &lt;exp&gt;  &lt;op&gt; &lt;exp&gt;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3000" b="1"/>
              <a:t> &lt;exp&gt; ::= ( &lt; exp&gt;)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3000" b="1"/>
              <a:t>&lt;exp&gt; ::= n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3000" b="1"/>
              <a:t>&lt;op&gt; + | - | *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BR" altLang="pt-BR" sz="2800" b="1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1919288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/>
              <a:t>Compiladores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3749340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4826" y="1052513"/>
            <a:ext cx="8785225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400" b="1" dirty="0"/>
              <a:t> </a:t>
            </a: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1919288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/>
              <a:t>Compiladores</a:t>
            </a:r>
            <a:endParaRPr lang="pt-BR" kern="0" dirty="0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1" y="1700214"/>
            <a:ext cx="8856663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3000" b="1"/>
              <a:t>A BNF é amplamente usada como uma notação para gramáticas de linguagem de programação, conjuntos de instruções e protocolos de comunicação.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30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30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30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/>
              <a:t>Foi  criada por Jonh Backus e Peter Naur, no ﬁnal dos anos 1950, para descrever a linguagem ALGOL</a:t>
            </a:r>
            <a:r>
              <a:rPr lang="pt-BR" altLang="pt-BR"/>
              <a:t>. </a:t>
            </a:r>
            <a:endParaRPr lang="pt-BR" altLang="pt-BR" sz="30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3000" b="1">
              <a:hlinkClick r:id="rId3" tooltip="Notação"/>
            </a:endParaRPr>
          </a:p>
        </p:txBody>
      </p:sp>
    </p:spTree>
    <p:extLst>
      <p:ext uri="{BB962C8B-B14F-4D97-AF65-F5344CB8AC3E}">
        <p14:creationId xmlns:p14="http://schemas.microsoft.com/office/powerpoint/2010/main" val="197602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4826" y="1052513"/>
            <a:ext cx="8785225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400" b="1" dirty="0"/>
              <a:t> 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770064" y="993775"/>
            <a:ext cx="8929687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BR" altLang="pt-BR" b="1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Uma gramática livre de Contexto é dita </a:t>
            </a:r>
            <a:r>
              <a:rPr lang="ru-RU" altLang="pt-BR">
                <a:cs typeface="Arial" panose="020B0604020202020204" pitchFamily="34" charset="0"/>
              </a:rPr>
              <a:t>Є</a:t>
            </a:r>
            <a:r>
              <a:rPr lang="pt-BR" altLang="pt-BR" b="1"/>
              <a:t>–livre quando não possui produções do tipo X → </a:t>
            </a:r>
            <a:r>
              <a:rPr lang="ru-RU" altLang="pt-BR">
                <a:cs typeface="Arial" panose="020B0604020202020204" pitchFamily="34" charset="0"/>
              </a:rPr>
              <a:t>Є</a:t>
            </a:r>
            <a:r>
              <a:rPr lang="pt-BR" altLang="pt-BR">
                <a:cs typeface="Arial" panose="020B0604020202020204" pitchFamily="34" charset="0"/>
              </a:rPr>
              <a:t> </a:t>
            </a:r>
            <a:r>
              <a:rPr lang="pt-BR" altLang="pt-BR" b="1">
                <a:cs typeface="Arial" panose="020B0604020202020204" pitchFamily="34" charset="0"/>
              </a:rPr>
              <a:t>ou quando possui uma única produção S</a:t>
            </a:r>
            <a:r>
              <a:rPr lang="pt-BR" altLang="pt-BR" b="1"/>
              <a:t> → </a:t>
            </a:r>
            <a:r>
              <a:rPr lang="ru-RU" altLang="pt-BR" b="1">
                <a:cs typeface="Arial" panose="020B0604020202020204" pitchFamily="34" charset="0"/>
              </a:rPr>
              <a:t>Є</a:t>
            </a:r>
            <a:r>
              <a:rPr lang="pt-BR" altLang="pt-BR" b="1">
                <a:cs typeface="Arial" panose="020B0604020202020204" pitchFamily="34" charset="0"/>
              </a:rPr>
              <a:t> , onde S é o elemento inicial da gramática.</a:t>
            </a:r>
            <a:endParaRPr lang="pt-BR" altLang="pt-BR" b="1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BR" altLang="pt-BR" b="1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BR" altLang="pt-BR" b="1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1919288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/>
              <a:t>Compiladores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3145847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4826" y="1052513"/>
            <a:ext cx="8785225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400" b="1" dirty="0"/>
              <a:t>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770064" y="993775"/>
            <a:ext cx="8929687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Simplificação de Gramáticas Livres de Contexto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BR" altLang="pt-BR" b="1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3000" b="1"/>
              <a:t>É possível simplificar alguns tipos de produções sem reduzir o poder de geração de palavras da gramática.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BR" altLang="pt-BR" sz="3000" b="1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3000" b="1"/>
              <a:t>Em geral, as simplificações de gramáticas são usadas na construção e na otimização de algoritmos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BR" altLang="pt-BR" sz="3000" b="1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3000" b="1"/>
              <a:t> </a:t>
            </a:r>
            <a:endParaRPr lang="pt-BR" altLang="pt-BR" sz="2800" b="1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1919288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/>
              <a:t>Compiladores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1244016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4826" y="1052513"/>
            <a:ext cx="8785225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400" b="1" dirty="0"/>
              <a:t> 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524000" y="993775"/>
            <a:ext cx="917575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500" b="1"/>
              <a:t>Para que serve a simplificação de Gramáticas Livres de Contexto?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3000" b="1"/>
              <a:t>Como existem diferentes métodos de análise, cada qual exigindo gramáticas com características específicas, é importante que uma gramática possa ser transformada, porem gerando a mesma linguagem.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BR" altLang="pt-BR" sz="3000" b="1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3000" b="1"/>
              <a:t>As gramáticas que, mesmo tendo conjuntos diferentes de produções, que geram a mesma linguagem são ditas gramáticas equivalentes.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BR" altLang="pt-BR" sz="3000" b="1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3000" b="1"/>
              <a:t> </a:t>
            </a:r>
            <a:endParaRPr lang="pt-BR" altLang="pt-BR" sz="2800" b="1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1919288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/>
              <a:t>Compiladores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125057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4826" y="1052513"/>
            <a:ext cx="8785225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400" b="1" dirty="0"/>
              <a:t> 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770064" y="993775"/>
            <a:ext cx="8929687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Simplificação de Gramáticas Livres de Contexto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BR" altLang="pt-BR" b="1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3000" b="1"/>
              <a:t>               Remoção de Símbolos Inúteis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BR" altLang="pt-BR" sz="3000" b="1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BR" altLang="pt-BR" sz="3000" b="1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800" b="1"/>
              <a:t>Símbolos inúteis – são símbolos que </a:t>
            </a:r>
            <a:r>
              <a:rPr lang="pt-BR" altLang="pt-BR" sz="2800" b="1">
                <a:solidFill>
                  <a:srgbClr val="FF0000"/>
                </a:solidFill>
              </a:rPr>
              <a:t>não são usados </a:t>
            </a:r>
            <a:r>
              <a:rPr lang="pt-BR" altLang="pt-BR" sz="2800" b="1"/>
              <a:t>na geração de palavras de terminais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BR" altLang="pt-BR" sz="3000" b="1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3000" b="1"/>
              <a:t>           </a:t>
            </a:r>
            <a:endParaRPr lang="pt-BR" altLang="pt-BR" sz="2800" b="1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1919288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/>
              <a:t>Compiladores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1411247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4826" y="1052513"/>
            <a:ext cx="8785225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400" b="1" dirty="0"/>
              <a:t>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770064" y="993776"/>
            <a:ext cx="8929687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Remoção de Símbolos Inúteis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Símbolos inúteis – são símbolos que </a:t>
            </a:r>
            <a:r>
              <a:rPr lang="pt-BR" altLang="pt-BR" b="1">
                <a:solidFill>
                  <a:srgbClr val="FF0000"/>
                </a:solidFill>
              </a:rPr>
              <a:t>não são usados </a:t>
            </a:r>
            <a:r>
              <a:rPr lang="pt-BR" altLang="pt-BR" b="1"/>
              <a:t>na geração de palavras de terminais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BR" altLang="pt-BR" b="1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Exclusão de variáveis ou terminais não usados para gerar palavras e de </a:t>
            </a:r>
            <a:r>
              <a:rPr lang="pt-BR" altLang="pt-BR" b="1">
                <a:solidFill>
                  <a:srgbClr val="FF0000"/>
                </a:solidFill>
              </a:rPr>
              <a:t>produções</a:t>
            </a:r>
            <a:r>
              <a:rPr lang="pt-BR" altLang="pt-BR" b="1"/>
              <a:t> que usam tais símbolos.</a:t>
            </a:r>
            <a:endParaRPr lang="pt-BR" altLang="pt-BR" sz="2800" b="1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1919288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/>
              <a:t>Compiladores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386648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7319964" y="2997200"/>
            <a:ext cx="2447925" cy="86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208214" y="4652964"/>
            <a:ext cx="6624637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4826" y="1052513"/>
            <a:ext cx="8785225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400" b="1" dirty="0"/>
              <a:t> </a:t>
            </a: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770064" y="844550"/>
            <a:ext cx="8929687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Remoção de Símbolos Inúteis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Algoritmo:  Seja  G=(N, T, P, S)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Passo 1 –  </a:t>
            </a:r>
            <a:r>
              <a:rPr lang="pt-BR" altLang="pt-BR" sz="2800" b="1"/>
              <a:t>Gramática final deste passo G=(</a:t>
            </a:r>
            <a:r>
              <a:rPr lang="pt-BR" altLang="pt-BR" sz="2800" b="1">
                <a:solidFill>
                  <a:srgbClr val="FF0000"/>
                </a:solidFill>
              </a:rPr>
              <a:t>N1</a:t>
            </a:r>
            <a:r>
              <a:rPr lang="pt-BR" altLang="pt-BR" sz="2800" b="1"/>
              <a:t>, T, </a:t>
            </a:r>
            <a:r>
              <a:rPr lang="pt-BR" altLang="pt-BR" sz="2800" b="1">
                <a:solidFill>
                  <a:srgbClr val="FF0000"/>
                </a:solidFill>
              </a:rPr>
              <a:t>P1</a:t>
            </a:r>
            <a:r>
              <a:rPr lang="pt-BR" altLang="pt-BR" sz="2800" b="1"/>
              <a:t>, S)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- Construção de </a:t>
            </a: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1919288" y="-2349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 dirty="0"/>
              <a:t>Compiladores</a:t>
            </a:r>
          </a:p>
        </p:txBody>
      </p:sp>
      <p:graphicFrame>
        <p:nvGraphicFramePr>
          <p:cNvPr id="29703" name="Object 5"/>
          <p:cNvGraphicFramePr>
            <a:graphicFrameLocks noChangeAspect="1"/>
          </p:cNvGraphicFramePr>
          <p:nvPr/>
        </p:nvGraphicFramePr>
        <p:xfrm>
          <a:off x="4654551" y="3116263"/>
          <a:ext cx="13684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ção" r:id="rId4" imgW="508000" imgH="190500" progId="Equation.3">
                  <p:embed/>
                </p:oleObj>
              </mc:Choice>
              <mc:Fallback>
                <p:oleObj name="Equação" r:id="rId4" imgW="508000" imgH="190500" progId="Equation.3">
                  <p:embed/>
                  <p:pic>
                    <p:nvPicPr>
                      <p:cNvPr id="2970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1" y="3116263"/>
                        <a:ext cx="136842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7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ção" r:id="rId6" imgW="114151" imgH="215619" progId="Equation.3">
                  <p:embed/>
                </p:oleObj>
              </mc:Choice>
              <mc:Fallback>
                <p:oleObj name="Equação" r:id="rId6" imgW="114151" imgH="215619" progId="Equation.3">
                  <p:embed/>
                  <p:pic>
                    <p:nvPicPr>
                      <p:cNvPr id="2970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2020889" y="3644901"/>
          <a:ext cx="6738937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ção" r:id="rId8" imgW="2971800" imgH="1079500" progId="Equation.3">
                  <p:embed/>
                </p:oleObj>
              </mc:Choice>
              <mc:Fallback>
                <p:oleObj name="Equação" r:id="rId8" imgW="2971800" imgH="1079500" progId="Equation.3">
                  <p:embed/>
                  <p:pic>
                    <p:nvPicPr>
                      <p:cNvPr id="1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9" y="3644901"/>
                        <a:ext cx="6738937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1847851" y="5805488"/>
            <a:ext cx="842327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500" b="1"/>
              <a:t>Obs: P1 é obtido eliminado de P as produções cujas variáveis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500" b="1"/>
              <a:t>         não pertencem a N1.</a:t>
            </a: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7319964" y="2997201"/>
            <a:ext cx="2473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Qualquer variável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 gera terminais</a:t>
            </a:r>
          </a:p>
        </p:txBody>
      </p:sp>
    </p:spTree>
    <p:extLst>
      <p:ext uri="{BB962C8B-B14F-4D97-AF65-F5344CB8AC3E}">
        <p14:creationId xmlns:p14="http://schemas.microsoft.com/office/powerpoint/2010/main" val="318669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13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4826" y="1052513"/>
            <a:ext cx="8785225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400" b="1" dirty="0"/>
              <a:t>      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770064" y="993776"/>
            <a:ext cx="8929687" cy="772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Remoção de Símbolos Inúteis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O passo 1 ( qualquer variável gera terminais )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             </a:t>
            </a:r>
            <a:r>
              <a:rPr lang="pt-BR" altLang="pt-BR" b="1">
                <a:solidFill>
                  <a:srgbClr val="FF0000"/>
                </a:solidFill>
              </a:rPr>
              <a:t>Construção do N1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pt-BR" altLang="pt-BR" b="1"/>
              <a:t> Considere todas as </a:t>
            </a:r>
            <a:r>
              <a:rPr lang="pt-BR" altLang="pt-BR" b="1">
                <a:solidFill>
                  <a:srgbClr val="FF0000"/>
                </a:solidFill>
              </a:rPr>
              <a:t>variáveis</a:t>
            </a:r>
            <a:r>
              <a:rPr lang="pt-BR" altLang="pt-BR" b="1"/>
              <a:t> que gera terminais     diretamente da forma  A → a ( “a” um terminal )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pt-BR" altLang="pt-BR" b="1"/>
              <a:t> Adicione,  sucessivamente,  variáveis que geram terminais indiretamente ( por exemplo B → Aa ), até que N1 não tenha alteração em dois passos consecutivos.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BR" altLang="pt-BR" b="1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BR" altLang="pt-BR" b="1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BR" altLang="pt-BR" b="1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1919288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 dirty="0"/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248878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5175251" y="3789364"/>
            <a:ext cx="1439863" cy="2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1631951" y="908051"/>
          <a:ext cx="8893175" cy="1584325"/>
        </p:xfrm>
        <a:graphic>
          <a:graphicData uri="http://schemas.openxmlformats.org/drawingml/2006/table">
            <a:tbl>
              <a:tblPr/>
              <a:tblGrid>
                <a:gridCol w="889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4325">
                <a:tc>
                  <a:txBody>
                    <a:bodyPr/>
                    <a:lstStyle/>
                    <a:p>
                      <a:r>
                        <a:rPr lang="pt-BR" sz="24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Exemplo: Excluir os símbolos inúteis da gramática G=(N, T, P, S)  </a:t>
                      </a:r>
                    </a:p>
                    <a:p>
                      <a:r>
                        <a:rPr lang="pt-BR" sz="24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 </a:t>
                      </a:r>
                      <a:r>
                        <a:rPr lang="pt-BR" sz="2400" b="1" dirty="0"/>
                        <a:t>→ </a:t>
                      </a:r>
                      <a:r>
                        <a:rPr lang="pt-BR" sz="2400" b="1" dirty="0" err="1"/>
                        <a:t>aAa</a:t>
                      </a:r>
                      <a:r>
                        <a:rPr lang="pt-BR" sz="2400" b="1" dirty="0"/>
                        <a:t>  | </a:t>
                      </a:r>
                      <a:r>
                        <a:rPr lang="pt-BR" sz="2400" b="1" dirty="0" err="1"/>
                        <a:t>bBb</a:t>
                      </a:r>
                      <a:endParaRPr lang="pt-BR" sz="2400" b="1" dirty="0"/>
                    </a:p>
                    <a:p>
                      <a:r>
                        <a:rPr lang="pt-BR" sz="2400" b="0" dirty="0"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lang="pt-BR" sz="2400" b="1" dirty="0"/>
                        <a:t>→ a | S</a:t>
                      </a:r>
                    </a:p>
                    <a:p>
                      <a:r>
                        <a:rPr lang="pt-BR" sz="2400" b="1" dirty="0"/>
                        <a:t>C → c</a:t>
                      </a:r>
                      <a:endParaRPr lang="pt-BR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3474" marR="53474" marT="26740" marB="267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1524001" y="-276999"/>
            <a:ext cx="8655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28566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900"/>
              <a:t> 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900"/>
              <a:t>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3" name="Rectangle 2"/>
          <p:cNvSpPr txBox="1">
            <a:spLocks noRot="1" noChangeArrowheads="1"/>
          </p:cNvSpPr>
          <p:nvPr/>
        </p:nvSpPr>
        <p:spPr bwMode="auto">
          <a:xfrm>
            <a:off x="1919288" y="-2349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 dirty="0"/>
              <a:t>Compiladores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666876" y="2471738"/>
          <a:ext cx="8893175" cy="596900"/>
        </p:xfrm>
        <a:graphic>
          <a:graphicData uri="http://schemas.openxmlformats.org/drawingml/2006/table">
            <a:tbl>
              <a:tblPr/>
              <a:tblGrid>
                <a:gridCol w="889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r>
                        <a:rPr lang="pt-BR" sz="2400" b="1" dirty="0"/>
                        <a:t>Temos que N={</a:t>
                      </a:r>
                      <a:r>
                        <a:rPr lang="pt-BR" sz="2400" b="1" baseline="0" dirty="0"/>
                        <a:t> S, A, B, C} ,  T={a, b, c} </a:t>
                      </a:r>
                      <a:endParaRPr lang="pt-BR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3474" marR="53474" marT="26707" marB="267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7943851" y="1916113"/>
            <a:ext cx="2447925" cy="1225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7943851" y="1916114"/>
            <a:ext cx="247332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Qualquer variável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 gera terminais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G1=(N1, T, P1, S)</a:t>
            </a:r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1703388" y="2997201"/>
          <a:ext cx="5040312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ção" r:id="rId4" imgW="2971800" imgH="1079500" progId="Equation.3">
                  <p:embed/>
                </p:oleObj>
              </mc:Choice>
              <mc:Fallback>
                <p:oleObj name="Equação" r:id="rId4" imgW="2971800" imgH="1079500" progId="Equation.3">
                  <p:embed/>
                  <p:pic>
                    <p:nvPicPr>
                      <p:cNvPr id="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2997201"/>
                        <a:ext cx="5040312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1919289" y="4652964"/>
          <a:ext cx="4192587" cy="1570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8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92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i</a:t>
                      </a:r>
                    </a:p>
                  </a:txBody>
                  <a:tcPr marL="91439" marR="91439" marT="45729" marB="457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itchFamily="34" charset="0"/>
                          <a:cs typeface="Arial" pitchFamily="34" charset="0"/>
                        </a:rPr>
                        <a:t>N1</a:t>
                      </a:r>
                    </a:p>
                  </a:txBody>
                  <a:tcPr marL="91439" marR="91439" marT="45729" marB="457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itchFamily="34" charset="0"/>
                          <a:cs typeface="Arial" pitchFamily="34" charset="0"/>
                        </a:rPr>
                        <a:t>observação</a:t>
                      </a:r>
                    </a:p>
                  </a:txBody>
                  <a:tcPr marL="91439" marR="91439" marT="45729" marB="457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0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9" marB="457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9" marR="91439"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9" marR="91439" marT="45729" marB="457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9" marR="91439"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9" marR="91439" marT="45729" marB="457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9" marR="91439"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CaixaDeTexto 17"/>
          <p:cNvSpPr txBox="1">
            <a:spLocks noChangeArrowheads="1"/>
          </p:cNvSpPr>
          <p:nvPr/>
        </p:nvSpPr>
        <p:spPr bwMode="auto">
          <a:xfrm>
            <a:off x="3519489" y="5143500"/>
            <a:ext cx="158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A</a:t>
            </a:r>
            <a:r>
              <a:rPr lang="pt-BR" altLang="pt-BR" sz="1800" b="1"/>
              <a:t> → </a:t>
            </a:r>
            <a:r>
              <a:rPr lang="pt-BR" altLang="pt-BR" sz="1800"/>
              <a:t>a</a:t>
            </a:r>
            <a:r>
              <a:rPr lang="pt-BR" altLang="pt-BR" sz="1800" b="1"/>
              <a:t>   </a:t>
            </a:r>
            <a:r>
              <a:rPr lang="pt-BR" altLang="pt-BR" sz="1800"/>
              <a:t>C</a:t>
            </a:r>
            <a:r>
              <a:rPr lang="pt-BR" altLang="pt-BR" sz="1800" b="1"/>
              <a:t> → c</a:t>
            </a:r>
            <a:endParaRPr lang="pt-BR" altLang="pt-BR" sz="1800"/>
          </a:p>
        </p:txBody>
      </p:sp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2439989" y="5113339"/>
            <a:ext cx="923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{ A</a:t>
            </a:r>
            <a:r>
              <a:rPr lang="pt-BR" altLang="pt-BR" sz="1800" b="1"/>
              <a:t>, </a:t>
            </a:r>
            <a:r>
              <a:rPr lang="pt-BR" altLang="pt-BR" sz="1800"/>
              <a:t>C</a:t>
            </a:r>
            <a:r>
              <a:rPr lang="pt-BR" altLang="pt-BR" sz="1800" b="1"/>
              <a:t> }</a:t>
            </a:r>
            <a:endParaRPr lang="pt-BR" altLang="pt-BR" sz="1800"/>
          </a:p>
        </p:txBody>
      </p:sp>
      <p:sp>
        <p:nvSpPr>
          <p:cNvPr id="20" name="CaixaDeTexto 19"/>
          <p:cNvSpPr txBox="1">
            <a:spLocks noChangeArrowheads="1"/>
          </p:cNvSpPr>
          <p:nvPr/>
        </p:nvSpPr>
        <p:spPr bwMode="auto">
          <a:xfrm>
            <a:off x="2084389" y="5113339"/>
            <a:ext cx="276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1</a:t>
            </a:r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6137276" y="5113339"/>
            <a:ext cx="427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>
                <a:solidFill>
                  <a:srgbClr val="FF0000"/>
                </a:solidFill>
              </a:rPr>
              <a:t>variáveis</a:t>
            </a:r>
            <a:r>
              <a:rPr lang="pt-BR" altLang="pt-BR" sz="1800" b="1"/>
              <a:t> que gera terminais diretamente </a:t>
            </a:r>
            <a:endParaRPr lang="pt-BR" altLang="pt-BR" sz="1800"/>
          </a:p>
        </p:txBody>
      </p:sp>
      <p:sp>
        <p:nvSpPr>
          <p:cNvPr id="16" name="CaixaDeTexto 15"/>
          <p:cNvSpPr txBox="1">
            <a:spLocks noChangeArrowheads="1"/>
          </p:cNvSpPr>
          <p:nvPr/>
        </p:nvSpPr>
        <p:spPr bwMode="auto">
          <a:xfrm>
            <a:off x="2078039" y="5464175"/>
            <a:ext cx="293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2</a:t>
            </a:r>
          </a:p>
        </p:txBody>
      </p:sp>
      <p:graphicFrame>
        <p:nvGraphicFramePr>
          <p:cNvPr id="24" name="Object 38"/>
          <p:cNvGraphicFramePr>
            <a:graphicFrameLocks noChangeAspect="1"/>
          </p:cNvGraphicFramePr>
          <p:nvPr/>
        </p:nvGraphicFramePr>
        <p:xfrm>
          <a:off x="6191251" y="5572125"/>
          <a:ext cx="23034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ção" r:id="rId6" imgW="1473200" imgH="203200" progId="Equation.3">
                  <p:embed/>
                </p:oleObj>
              </mc:Choice>
              <mc:Fallback>
                <p:oleObj name="Equação" r:id="rId6" imgW="1473200" imgH="203200" progId="Equation.3">
                  <p:embed/>
                  <p:pic>
                    <p:nvPicPr>
                      <p:cNvPr id="2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1" y="5572125"/>
                        <a:ext cx="230346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CaixaDeTexto 25"/>
          <p:cNvSpPr txBox="1">
            <a:spLocks noChangeArrowheads="1"/>
          </p:cNvSpPr>
          <p:nvPr/>
        </p:nvSpPr>
        <p:spPr bwMode="auto">
          <a:xfrm>
            <a:off x="3533776" y="5489575"/>
            <a:ext cx="987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S</a:t>
            </a:r>
            <a:r>
              <a:rPr lang="pt-BR" altLang="pt-BR" sz="1800" b="1"/>
              <a:t> → </a:t>
            </a:r>
            <a:r>
              <a:rPr lang="pt-BR" altLang="pt-BR" sz="1800"/>
              <a:t>aAa</a:t>
            </a:r>
          </a:p>
        </p:txBody>
      </p:sp>
      <p:sp>
        <p:nvSpPr>
          <p:cNvPr id="27" name="CaixaDeTexto 26"/>
          <p:cNvSpPr txBox="1">
            <a:spLocks noChangeArrowheads="1"/>
          </p:cNvSpPr>
          <p:nvPr/>
        </p:nvSpPr>
        <p:spPr bwMode="auto">
          <a:xfrm>
            <a:off x="2484438" y="5464175"/>
            <a:ext cx="1092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{ A</a:t>
            </a:r>
            <a:r>
              <a:rPr lang="pt-BR" altLang="pt-BR" sz="1800" b="1"/>
              <a:t>, </a:t>
            </a:r>
            <a:r>
              <a:rPr lang="pt-BR" altLang="pt-BR" sz="1800"/>
              <a:t>C</a:t>
            </a:r>
            <a:r>
              <a:rPr lang="pt-BR" altLang="pt-BR" sz="1800" b="1"/>
              <a:t>, </a:t>
            </a:r>
            <a:r>
              <a:rPr lang="pt-BR" altLang="pt-BR" sz="1800"/>
              <a:t>S</a:t>
            </a:r>
            <a:r>
              <a:rPr lang="pt-BR" altLang="pt-BR" sz="1800" b="1"/>
              <a:t>}</a:t>
            </a:r>
            <a:endParaRPr lang="pt-BR" altLang="pt-BR" sz="1800"/>
          </a:p>
        </p:txBody>
      </p:sp>
      <p:graphicFrame>
        <p:nvGraphicFramePr>
          <p:cNvPr id="28" name="Object 39"/>
          <p:cNvGraphicFramePr>
            <a:graphicFrameLocks noChangeAspect="1"/>
          </p:cNvGraphicFramePr>
          <p:nvPr/>
        </p:nvGraphicFramePr>
        <p:xfrm>
          <a:off x="6167438" y="5935663"/>
          <a:ext cx="2501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ção" r:id="rId8" imgW="1600200" imgH="203200" progId="Equation.3">
                  <p:embed/>
                </p:oleObj>
              </mc:Choice>
              <mc:Fallback>
                <p:oleObj name="Equação" r:id="rId8" imgW="1600200" imgH="203200" progId="Equation.3">
                  <p:embed/>
                  <p:pic>
                    <p:nvPicPr>
                      <p:cNvPr id="28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5935663"/>
                        <a:ext cx="2501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CaixaDeTexto 28"/>
          <p:cNvSpPr txBox="1">
            <a:spLocks noChangeArrowheads="1"/>
          </p:cNvSpPr>
          <p:nvPr/>
        </p:nvSpPr>
        <p:spPr bwMode="auto">
          <a:xfrm>
            <a:off x="2093914" y="5838825"/>
            <a:ext cx="293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3</a:t>
            </a:r>
          </a:p>
        </p:txBody>
      </p:sp>
      <p:sp>
        <p:nvSpPr>
          <p:cNvPr id="30" name="CaixaDeTexto 29"/>
          <p:cNvSpPr txBox="1">
            <a:spLocks noChangeArrowheads="1"/>
          </p:cNvSpPr>
          <p:nvPr/>
        </p:nvSpPr>
        <p:spPr bwMode="auto">
          <a:xfrm>
            <a:off x="3533776" y="5865814"/>
            <a:ext cx="804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A</a:t>
            </a:r>
            <a:r>
              <a:rPr lang="pt-BR" altLang="pt-BR" sz="1800" b="1"/>
              <a:t> → </a:t>
            </a:r>
            <a:r>
              <a:rPr lang="pt-BR" altLang="pt-BR" sz="1800"/>
              <a:t>S</a:t>
            </a:r>
          </a:p>
        </p:txBody>
      </p:sp>
      <p:sp>
        <p:nvSpPr>
          <p:cNvPr id="31" name="CaixaDeTexto 30"/>
          <p:cNvSpPr txBox="1">
            <a:spLocks noChangeArrowheads="1"/>
          </p:cNvSpPr>
          <p:nvPr/>
        </p:nvSpPr>
        <p:spPr bwMode="auto">
          <a:xfrm>
            <a:off x="2484438" y="5849939"/>
            <a:ext cx="1090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{ A</a:t>
            </a:r>
            <a:r>
              <a:rPr lang="pt-BR" altLang="pt-BR" sz="1800" b="1"/>
              <a:t>, </a:t>
            </a:r>
            <a:r>
              <a:rPr lang="pt-BR" altLang="pt-BR" sz="1800"/>
              <a:t>C</a:t>
            </a:r>
            <a:r>
              <a:rPr lang="pt-BR" altLang="pt-BR" sz="1800" b="1"/>
              <a:t>, </a:t>
            </a:r>
            <a:r>
              <a:rPr lang="pt-BR" altLang="pt-BR" sz="1800"/>
              <a:t>S</a:t>
            </a:r>
            <a:r>
              <a:rPr lang="pt-BR" altLang="pt-BR" sz="1800" b="1"/>
              <a:t>}</a:t>
            </a:r>
            <a:endParaRPr lang="pt-BR" altLang="pt-BR" sz="1800"/>
          </a:p>
        </p:txBody>
      </p:sp>
      <p:sp>
        <p:nvSpPr>
          <p:cNvPr id="32" name="Retângulo 31"/>
          <p:cNvSpPr>
            <a:spLocks noChangeArrowheads="1"/>
          </p:cNvSpPr>
          <p:nvPr/>
        </p:nvSpPr>
        <p:spPr bwMode="auto">
          <a:xfrm>
            <a:off x="1992313" y="6381750"/>
            <a:ext cx="611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/>
              <a:t>B é excluída  e  S →  bBb  também</a:t>
            </a:r>
            <a:endParaRPr lang="pt-BR" altLang="pt-BR" sz="2000"/>
          </a:p>
        </p:txBody>
      </p:sp>
    </p:spTree>
    <p:extLst>
      <p:ext uri="{BB962C8B-B14F-4D97-AF65-F5344CB8AC3E}">
        <p14:creationId xmlns:p14="http://schemas.microsoft.com/office/powerpoint/2010/main" val="243091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6" grpId="0" animBg="1"/>
      <p:bldP spid="7" grpId="0"/>
      <p:bldP spid="18" grpId="0"/>
      <p:bldP spid="19" grpId="0"/>
      <p:bldP spid="20" grpId="0"/>
      <p:bldP spid="15" grpId="0"/>
      <p:bldP spid="16" grpId="0"/>
      <p:bldP spid="26" grpId="0"/>
      <p:bldP spid="27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387" y="2063262"/>
            <a:ext cx="5351739" cy="340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84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7812088" y="2228850"/>
            <a:ext cx="2520950" cy="1150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4826" y="1052513"/>
            <a:ext cx="8785225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400" b="1" dirty="0"/>
              <a:t> 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1770064" y="844551"/>
            <a:ext cx="89296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Remoção de Símbolos Inúteis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Passo 2 –  </a:t>
            </a:r>
            <a:r>
              <a:rPr lang="pt-BR" altLang="pt-BR" sz="2800" b="1"/>
              <a:t>Gramática final deste passo G=(N2, T2, P2, S)</a:t>
            </a: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1919288" y="-2349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 dirty="0"/>
              <a:t>Compiladores</a:t>
            </a:r>
          </a:p>
        </p:txBody>
      </p: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1847850" y="5805488"/>
            <a:ext cx="86439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500" b="1"/>
              <a:t>Obs: P2 é obtido eliminado de P1 as produções cujos símbolos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500" b="1"/>
              <a:t>         não pertencem a N2 ou T2.</a:t>
            </a: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7796213" y="2228850"/>
            <a:ext cx="26209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Qualquer símbolo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é  atingível a partir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do símbolo inicial</a:t>
            </a:r>
          </a:p>
        </p:txBody>
      </p:sp>
      <p:sp>
        <p:nvSpPr>
          <p:cNvPr id="18" name="CaixaDeTexto 17"/>
          <p:cNvSpPr txBox="1">
            <a:spLocks noChangeArrowheads="1"/>
          </p:cNvSpPr>
          <p:nvPr/>
        </p:nvSpPr>
        <p:spPr bwMode="auto">
          <a:xfrm>
            <a:off x="1774825" y="5040313"/>
            <a:ext cx="7704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500"/>
              <a:t>Analise as produções da gramática a partir do símbolo inicial</a:t>
            </a:r>
          </a:p>
        </p:txBody>
      </p:sp>
      <p:grpSp>
        <p:nvGrpSpPr>
          <p:cNvPr id="2" name="Grupo 27"/>
          <p:cNvGrpSpPr>
            <a:grpSpLocks/>
          </p:cNvGrpSpPr>
          <p:nvPr/>
        </p:nvGrpSpPr>
        <p:grpSpPr bwMode="auto">
          <a:xfrm>
            <a:off x="1847851" y="2508251"/>
            <a:ext cx="5362575" cy="2087563"/>
            <a:chOff x="323528" y="2508136"/>
            <a:chExt cx="5362960" cy="2088232"/>
          </a:xfrm>
        </p:grpSpPr>
        <p:sp>
          <p:nvSpPr>
            <p:cNvPr id="12" name="Retângulo 11"/>
            <p:cNvSpPr/>
            <p:nvPr/>
          </p:nvSpPr>
          <p:spPr>
            <a:xfrm>
              <a:off x="468001" y="3357721"/>
              <a:ext cx="4967644" cy="792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aphicFrame>
          <p:nvGraphicFramePr>
            <p:cNvPr id="32779" name="Object 7"/>
            <p:cNvGraphicFramePr>
              <a:graphicFrameLocks noChangeAspect="1"/>
            </p:cNvGraphicFramePr>
            <p:nvPr/>
          </p:nvGraphicFramePr>
          <p:xfrm>
            <a:off x="4514850" y="3321050"/>
            <a:ext cx="121881" cy="236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ção" r:id="rId4" imgW="114151" imgH="215619" progId="Equation.3">
                    <p:embed/>
                  </p:oleObj>
                </mc:Choice>
                <mc:Fallback>
                  <p:oleObj name="Equação" r:id="rId4" imgW="114151" imgH="215619" progId="Equation.3">
                    <p:embed/>
                    <p:pic>
                      <p:nvPicPr>
                        <p:cNvPr id="3277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850" y="3321050"/>
                          <a:ext cx="121881" cy="236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0" name="Object 19"/>
            <p:cNvGraphicFramePr>
              <a:graphicFrameLocks noChangeAspect="1"/>
            </p:cNvGraphicFramePr>
            <p:nvPr/>
          </p:nvGraphicFramePr>
          <p:xfrm>
            <a:off x="323528" y="2508136"/>
            <a:ext cx="5362960" cy="2088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Equação" r:id="rId6" imgW="2870200" imgH="1117600" progId="Equation.3">
                    <p:embed/>
                  </p:oleObj>
                </mc:Choice>
                <mc:Fallback>
                  <p:oleObj name="Equação" r:id="rId6" imgW="2870200" imgH="1117600" progId="Equation.3">
                    <p:embed/>
                    <p:pic>
                      <p:nvPicPr>
                        <p:cNvPr id="3278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28" y="2508136"/>
                          <a:ext cx="5362960" cy="2088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Retângulo 25"/>
            <p:cNvSpPr/>
            <p:nvPr/>
          </p:nvSpPr>
          <p:spPr>
            <a:xfrm>
              <a:off x="1907967" y="3788071"/>
              <a:ext cx="215916" cy="2890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2782" name="CaixaDeTexto 26"/>
            <p:cNvSpPr txBox="1">
              <a:spLocks noChangeArrowheads="1"/>
            </p:cNvSpPr>
            <p:nvPr/>
          </p:nvSpPr>
          <p:spPr bwMode="auto">
            <a:xfrm>
              <a:off x="1846744" y="3701792"/>
              <a:ext cx="3321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2400" b="1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265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/>
      <p:bldP spid="14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1631951" y="908051"/>
          <a:ext cx="8893175" cy="1584325"/>
        </p:xfrm>
        <a:graphic>
          <a:graphicData uri="http://schemas.openxmlformats.org/drawingml/2006/table">
            <a:tbl>
              <a:tblPr/>
              <a:tblGrid>
                <a:gridCol w="889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4325">
                <a:tc>
                  <a:txBody>
                    <a:bodyPr/>
                    <a:lstStyle/>
                    <a:p>
                      <a:r>
                        <a:rPr lang="pt-BR" sz="24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G1=(N1, T, P1, S)  </a:t>
                      </a:r>
                    </a:p>
                    <a:p>
                      <a:r>
                        <a:rPr lang="pt-BR" sz="24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 </a:t>
                      </a:r>
                      <a:r>
                        <a:rPr lang="pt-BR" sz="2400" b="1" dirty="0"/>
                        <a:t>→ </a:t>
                      </a:r>
                      <a:r>
                        <a:rPr lang="pt-BR" sz="2400" b="1" dirty="0" err="1"/>
                        <a:t>aAa</a:t>
                      </a:r>
                      <a:endParaRPr lang="pt-BR" sz="2400" b="1" dirty="0"/>
                    </a:p>
                    <a:p>
                      <a:r>
                        <a:rPr lang="pt-BR" sz="2400" b="0" dirty="0"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lang="pt-BR" sz="2400" b="1" dirty="0"/>
                        <a:t>→ a | S</a:t>
                      </a:r>
                    </a:p>
                    <a:p>
                      <a:r>
                        <a:rPr lang="pt-BR" sz="2400" b="1" dirty="0"/>
                        <a:t>C → c</a:t>
                      </a:r>
                      <a:endParaRPr lang="pt-BR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3474" marR="53474" marT="26740" marB="267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1524001" y="-276999"/>
            <a:ext cx="8655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28566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900"/>
              <a:t> 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900"/>
              <a:t>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3" name="Rectangle 2"/>
          <p:cNvSpPr txBox="1">
            <a:spLocks noRot="1" noChangeArrowheads="1"/>
          </p:cNvSpPr>
          <p:nvPr/>
        </p:nvSpPr>
        <p:spPr bwMode="auto">
          <a:xfrm>
            <a:off x="1919288" y="-2349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 dirty="0"/>
              <a:t>Compiladores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1919289" y="4652963"/>
          <a:ext cx="5400675" cy="1198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6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i</a:t>
                      </a:r>
                    </a:p>
                  </a:txBody>
                  <a:tcPr marL="91436" marR="91436" marT="45703" marB="4570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itchFamily="34" charset="0"/>
                          <a:cs typeface="Arial" pitchFamily="34" charset="0"/>
                        </a:rPr>
                        <a:t>N2</a:t>
                      </a:r>
                    </a:p>
                  </a:txBody>
                  <a:tcPr marL="91436" marR="91436" marT="45703" marB="4570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itchFamily="34" charset="0"/>
                          <a:cs typeface="Arial" pitchFamily="34" charset="0"/>
                        </a:rPr>
                        <a:t>T2</a:t>
                      </a:r>
                    </a:p>
                  </a:txBody>
                  <a:tcPr marL="91436" marR="91436" marT="45703" marB="4570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marT="45703" marB="4570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0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marT="45703" marB="4570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6" marR="91436" marT="45703" marB="4570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CaixaDeTexto 17"/>
          <p:cNvSpPr txBox="1">
            <a:spLocks noChangeArrowheads="1"/>
          </p:cNvSpPr>
          <p:nvPr/>
        </p:nvSpPr>
        <p:spPr bwMode="auto">
          <a:xfrm>
            <a:off x="4727576" y="5084764"/>
            <a:ext cx="2608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S</a:t>
            </a:r>
            <a:r>
              <a:rPr lang="pt-BR" altLang="pt-BR" sz="1800" b="1"/>
              <a:t> → </a:t>
            </a:r>
            <a:r>
              <a:rPr lang="el-GR" altLang="pt-BR" sz="1800" b="1"/>
              <a:t>α</a:t>
            </a:r>
            <a:r>
              <a:rPr lang="pt-BR" altLang="pt-BR" sz="1800" b="1"/>
              <a:t>A</a:t>
            </a:r>
            <a:r>
              <a:rPr lang="el-GR" altLang="pt-BR" sz="1800" b="1"/>
              <a:t>β</a:t>
            </a:r>
            <a:r>
              <a:rPr lang="pt-BR" altLang="pt-BR" sz="1800" b="1"/>
              <a:t>     S→ </a:t>
            </a:r>
            <a:r>
              <a:rPr lang="el-GR" altLang="pt-BR" sz="1800" b="1"/>
              <a:t>α</a:t>
            </a:r>
            <a:r>
              <a:rPr lang="pt-BR" altLang="pt-BR" sz="1800" b="1"/>
              <a:t>a</a:t>
            </a:r>
            <a:r>
              <a:rPr lang="el-GR" altLang="pt-BR" sz="1800" b="1"/>
              <a:t>β</a:t>
            </a:r>
            <a:r>
              <a:rPr lang="pt-BR" altLang="pt-BR" sz="1800" b="1"/>
              <a:t>  ( ? )</a:t>
            </a:r>
            <a:endParaRPr lang="pt-BR" altLang="pt-BR" sz="1800"/>
          </a:p>
        </p:txBody>
      </p:sp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2486026" y="5113339"/>
            <a:ext cx="881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{ S</a:t>
            </a:r>
            <a:r>
              <a:rPr lang="pt-BR" altLang="pt-BR" sz="1800" b="1"/>
              <a:t>, </a:t>
            </a:r>
            <a:r>
              <a:rPr lang="pt-BR" altLang="pt-BR" sz="1800"/>
              <a:t>A</a:t>
            </a:r>
            <a:r>
              <a:rPr lang="pt-BR" altLang="pt-BR" sz="1800" b="1"/>
              <a:t> }</a:t>
            </a:r>
            <a:endParaRPr lang="pt-BR" altLang="pt-BR" sz="1800"/>
          </a:p>
        </p:txBody>
      </p:sp>
      <p:sp>
        <p:nvSpPr>
          <p:cNvPr id="20" name="CaixaDeTexto 19"/>
          <p:cNvSpPr txBox="1">
            <a:spLocks noChangeArrowheads="1"/>
          </p:cNvSpPr>
          <p:nvPr/>
        </p:nvSpPr>
        <p:spPr bwMode="auto">
          <a:xfrm>
            <a:off x="2084389" y="5113339"/>
            <a:ext cx="276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1</a:t>
            </a:r>
          </a:p>
        </p:txBody>
      </p:sp>
      <p:sp>
        <p:nvSpPr>
          <p:cNvPr id="4129" name="CaixaDeTexto 15"/>
          <p:cNvSpPr txBox="1">
            <a:spLocks noChangeArrowheads="1"/>
          </p:cNvSpPr>
          <p:nvPr/>
        </p:nvSpPr>
        <p:spPr bwMode="auto">
          <a:xfrm>
            <a:off x="2078039" y="5464175"/>
            <a:ext cx="293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2</a:t>
            </a:r>
          </a:p>
        </p:txBody>
      </p:sp>
      <p:sp>
        <p:nvSpPr>
          <p:cNvPr id="4130" name="CaixaDeTexto 25"/>
          <p:cNvSpPr txBox="1">
            <a:spLocks noChangeArrowheads="1"/>
          </p:cNvSpPr>
          <p:nvPr/>
        </p:nvSpPr>
        <p:spPr bwMode="auto">
          <a:xfrm>
            <a:off x="4656139" y="5486401"/>
            <a:ext cx="26828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S</a:t>
            </a:r>
            <a:r>
              <a:rPr lang="pt-BR" altLang="pt-BR" sz="1800" b="1"/>
              <a:t> → </a:t>
            </a:r>
            <a:r>
              <a:rPr lang="pt-BR" altLang="pt-BR" sz="1800"/>
              <a:t>aAa    A</a:t>
            </a:r>
            <a:r>
              <a:rPr lang="pt-BR" altLang="pt-BR" sz="1800" b="1"/>
              <a:t> →</a:t>
            </a:r>
            <a:r>
              <a:rPr lang="pt-BR" altLang="pt-BR" sz="1800"/>
              <a:t>a </a:t>
            </a:r>
            <a:r>
              <a:rPr lang="pt-BR" altLang="pt-BR" sz="1800" b="1"/>
              <a:t>   </a:t>
            </a:r>
            <a:r>
              <a:rPr lang="pt-BR" altLang="pt-BR" sz="1800"/>
              <a:t> A</a:t>
            </a:r>
            <a:r>
              <a:rPr lang="pt-BR" altLang="pt-BR" sz="1800" b="1"/>
              <a:t> → S</a:t>
            </a:r>
            <a:endParaRPr lang="pt-BR" altLang="pt-BR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4131" name="CaixaDeTexto 26"/>
          <p:cNvSpPr txBox="1">
            <a:spLocks noChangeArrowheads="1"/>
          </p:cNvSpPr>
          <p:nvPr/>
        </p:nvSpPr>
        <p:spPr bwMode="auto">
          <a:xfrm>
            <a:off x="2484438" y="5464175"/>
            <a:ext cx="869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{ S, A </a:t>
            </a:r>
            <a:r>
              <a:rPr lang="pt-BR" altLang="pt-BR" sz="1800" b="1"/>
              <a:t>}</a:t>
            </a:r>
            <a:endParaRPr lang="pt-BR" altLang="pt-BR" sz="1800"/>
          </a:p>
        </p:txBody>
      </p:sp>
      <p:sp>
        <p:nvSpPr>
          <p:cNvPr id="4132" name="Retângulo 31"/>
          <p:cNvSpPr>
            <a:spLocks noChangeArrowheads="1"/>
          </p:cNvSpPr>
          <p:nvPr/>
        </p:nvSpPr>
        <p:spPr bwMode="auto">
          <a:xfrm>
            <a:off x="1992313" y="6381750"/>
            <a:ext cx="611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/>
              <a:t>c é excluído  e  C →  c  também</a:t>
            </a:r>
            <a:endParaRPr lang="pt-BR" altLang="pt-BR" sz="2000"/>
          </a:p>
        </p:txBody>
      </p:sp>
      <p:sp>
        <p:nvSpPr>
          <p:cNvPr id="33" name="Retângulo 32"/>
          <p:cNvSpPr/>
          <p:nvPr/>
        </p:nvSpPr>
        <p:spPr>
          <a:xfrm>
            <a:off x="7883525" y="836614"/>
            <a:ext cx="2520950" cy="11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3828" name="CaixaDeTexto 33"/>
          <p:cNvSpPr txBox="1">
            <a:spLocks noChangeArrowheads="1"/>
          </p:cNvSpPr>
          <p:nvPr/>
        </p:nvSpPr>
        <p:spPr bwMode="auto">
          <a:xfrm>
            <a:off x="7867651" y="836613"/>
            <a:ext cx="26209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Qualquer símbolo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é  atingível a partir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do símbolo inicial</a:t>
            </a:r>
          </a:p>
        </p:txBody>
      </p:sp>
      <p:grpSp>
        <p:nvGrpSpPr>
          <p:cNvPr id="33829" name="Grupo 43"/>
          <p:cNvGrpSpPr>
            <a:grpSpLocks/>
          </p:cNvGrpSpPr>
          <p:nvPr/>
        </p:nvGrpSpPr>
        <p:grpSpPr bwMode="auto">
          <a:xfrm>
            <a:off x="1703389" y="2481263"/>
            <a:ext cx="5362575" cy="2089150"/>
            <a:chOff x="323528" y="2508136"/>
            <a:chExt cx="5362960" cy="2088232"/>
          </a:xfrm>
        </p:grpSpPr>
        <p:sp>
          <p:nvSpPr>
            <p:cNvPr id="45" name="Retângulo 44"/>
            <p:cNvSpPr/>
            <p:nvPr/>
          </p:nvSpPr>
          <p:spPr>
            <a:xfrm>
              <a:off x="468000" y="3357075"/>
              <a:ext cx="4967645" cy="793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aphicFrame>
          <p:nvGraphicFramePr>
            <p:cNvPr id="33833" name="Object 7"/>
            <p:cNvGraphicFramePr>
              <a:graphicFrameLocks noChangeAspect="1"/>
            </p:cNvGraphicFramePr>
            <p:nvPr/>
          </p:nvGraphicFramePr>
          <p:xfrm>
            <a:off x="4514850" y="3321050"/>
            <a:ext cx="121881" cy="236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Equação" r:id="rId4" imgW="114151" imgH="215619" progId="Equation.3">
                    <p:embed/>
                  </p:oleObj>
                </mc:Choice>
                <mc:Fallback>
                  <p:oleObj name="Equação" r:id="rId4" imgW="114151" imgH="215619" progId="Equation.3">
                    <p:embed/>
                    <p:pic>
                      <p:nvPicPr>
                        <p:cNvPr id="3383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850" y="3321050"/>
                          <a:ext cx="121881" cy="236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4" name="Object 13"/>
            <p:cNvGraphicFramePr>
              <a:graphicFrameLocks noChangeAspect="1"/>
            </p:cNvGraphicFramePr>
            <p:nvPr/>
          </p:nvGraphicFramePr>
          <p:xfrm>
            <a:off x="323528" y="2508136"/>
            <a:ext cx="5362960" cy="2088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Equação" r:id="rId6" imgW="2870200" imgH="1117600" progId="Equation.3">
                    <p:embed/>
                  </p:oleObj>
                </mc:Choice>
                <mc:Fallback>
                  <p:oleObj name="Equação" r:id="rId6" imgW="2870200" imgH="1117600" progId="Equation.3">
                    <p:embed/>
                    <p:pic>
                      <p:nvPicPr>
                        <p:cNvPr id="33834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28" y="2508136"/>
                          <a:ext cx="5362960" cy="2088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Retângulo 47"/>
            <p:cNvSpPr/>
            <p:nvPr/>
          </p:nvSpPr>
          <p:spPr>
            <a:xfrm>
              <a:off x="1907967" y="3788685"/>
              <a:ext cx="215916" cy="2887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3836" name="CaixaDeTexto 48"/>
            <p:cNvSpPr txBox="1">
              <a:spLocks noChangeArrowheads="1"/>
            </p:cNvSpPr>
            <p:nvPr/>
          </p:nvSpPr>
          <p:spPr bwMode="auto">
            <a:xfrm>
              <a:off x="1846744" y="3701792"/>
              <a:ext cx="3321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2400" b="1"/>
                <a:t>a</a:t>
              </a:r>
            </a:p>
          </p:txBody>
        </p:sp>
      </p:grpSp>
      <p:sp>
        <p:nvSpPr>
          <p:cNvPr id="50" name="CaixaDeTexto 49"/>
          <p:cNvSpPr txBox="1">
            <a:spLocks noChangeArrowheads="1"/>
          </p:cNvSpPr>
          <p:nvPr/>
        </p:nvSpPr>
        <p:spPr bwMode="auto">
          <a:xfrm>
            <a:off x="3684588" y="5118100"/>
            <a:ext cx="596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{ a </a:t>
            </a:r>
            <a:r>
              <a:rPr lang="pt-BR" altLang="pt-BR" sz="1800" b="1"/>
              <a:t>}</a:t>
            </a:r>
            <a:endParaRPr lang="pt-BR" altLang="pt-BR" sz="1800"/>
          </a:p>
        </p:txBody>
      </p:sp>
      <p:sp>
        <p:nvSpPr>
          <p:cNvPr id="4137" name="CaixaDeTexto 50"/>
          <p:cNvSpPr txBox="1">
            <a:spLocks noChangeArrowheads="1"/>
          </p:cNvSpPr>
          <p:nvPr/>
        </p:nvSpPr>
        <p:spPr bwMode="auto">
          <a:xfrm>
            <a:off x="3662363" y="5435600"/>
            <a:ext cx="596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{ a </a:t>
            </a:r>
            <a:r>
              <a:rPr lang="pt-BR" altLang="pt-BR" sz="1800" b="1"/>
              <a:t>}</a:t>
            </a:r>
            <a:endParaRPr lang="pt-BR" altLang="pt-BR" sz="1800"/>
          </a:p>
        </p:txBody>
      </p:sp>
    </p:spTree>
    <p:extLst>
      <p:ext uri="{BB962C8B-B14F-4D97-AF65-F5344CB8AC3E}">
        <p14:creationId xmlns:p14="http://schemas.microsoft.com/office/powerpoint/2010/main" val="78272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4129" grpId="0"/>
      <p:bldP spid="4130" grpId="0"/>
      <p:bldP spid="4131" grpId="0"/>
      <p:bldP spid="4132" grpId="0"/>
      <p:bldP spid="50" grpId="0"/>
      <p:bldP spid="413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1631951" y="908050"/>
          <a:ext cx="8893175" cy="2979738"/>
        </p:xfrm>
        <a:graphic>
          <a:graphicData uri="http://schemas.openxmlformats.org/drawingml/2006/table">
            <a:tbl>
              <a:tblPr/>
              <a:tblGrid>
                <a:gridCol w="889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9738">
                <a:tc>
                  <a:txBody>
                    <a:bodyPr/>
                    <a:lstStyle/>
                    <a:p>
                      <a:endParaRPr lang="pt-BR" sz="2400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endParaRPr lang="pt-BR" sz="2400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endParaRPr lang="pt-BR" sz="2400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pt-BR" sz="40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G=(N2, T2, P2, S)  </a:t>
                      </a:r>
                    </a:p>
                    <a:p>
                      <a:r>
                        <a:rPr lang="pt-BR" sz="40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 </a:t>
                      </a:r>
                      <a:r>
                        <a:rPr lang="pt-BR" sz="4000" b="1" dirty="0"/>
                        <a:t>→ </a:t>
                      </a:r>
                      <a:r>
                        <a:rPr lang="pt-BR" sz="4000" b="1" dirty="0" err="1"/>
                        <a:t>aAa</a:t>
                      </a:r>
                      <a:endParaRPr lang="pt-BR" sz="4000" b="1" dirty="0"/>
                    </a:p>
                    <a:p>
                      <a:r>
                        <a:rPr lang="pt-BR" sz="4000" b="0" dirty="0"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lang="pt-BR" sz="4000" b="1" dirty="0"/>
                        <a:t>→ a | S</a:t>
                      </a:r>
                    </a:p>
                  </a:txBody>
                  <a:tcPr marL="53474" marR="53474" marT="26739" marB="267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1524001" y="-276999"/>
            <a:ext cx="8655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28566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900"/>
              <a:t> 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900"/>
              <a:t>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3" name="Rectangle 2"/>
          <p:cNvSpPr txBox="1">
            <a:spLocks noRot="1" noChangeArrowheads="1"/>
          </p:cNvSpPr>
          <p:nvPr/>
        </p:nvSpPr>
        <p:spPr bwMode="auto">
          <a:xfrm>
            <a:off x="1919288" y="-2349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 dirty="0"/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1020880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5146676" y="3894139"/>
            <a:ext cx="1439863" cy="28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1631951" y="836614"/>
          <a:ext cx="8893175" cy="2979737"/>
        </p:xfrm>
        <a:graphic>
          <a:graphicData uri="http://schemas.openxmlformats.org/drawingml/2006/table">
            <a:tbl>
              <a:tblPr/>
              <a:tblGrid>
                <a:gridCol w="889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9737">
                <a:tc>
                  <a:txBody>
                    <a:bodyPr/>
                    <a:lstStyle/>
                    <a:p>
                      <a:r>
                        <a:rPr lang="pt-BR" sz="24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Exemplo: Excluir os símbolos inúteis da gramática G=(N, T, P, S)  </a:t>
                      </a:r>
                    </a:p>
                    <a:p>
                      <a:r>
                        <a:rPr lang="pt-BR" sz="24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 </a:t>
                      </a:r>
                      <a:r>
                        <a:rPr lang="pt-BR" sz="2400" b="1" dirty="0"/>
                        <a:t>→ aA </a:t>
                      </a:r>
                    </a:p>
                    <a:p>
                      <a:r>
                        <a:rPr lang="pt-BR" sz="2400" b="0" dirty="0"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lang="pt-BR" sz="2400" b="1" dirty="0"/>
                        <a:t>→ a | bB</a:t>
                      </a:r>
                    </a:p>
                    <a:p>
                      <a:r>
                        <a:rPr lang="pt-BR" sz="2400" b="1" dirty="0"/>
                        <a:t>B → b | dD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/>
                        <a:t>C → cC | 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/>
                        <a:t>D→ dD</a:t>
                      </a:r>
                      <a:endParaRPr lang="pt-BR" sz="24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4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pt-BR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3474" marR="53474" marT="26742" marB="267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1524001" y="-276999"/>
            <a:ext cx="8655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28566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900"/>
              <a:t> 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900"/>
              <a:t>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3" name="Rectangle 2"/>
          <p:cNvSpPr txBox="1">
            <a:spLocks noRot="1" noChangeArrowheads="1"/>
          </p:cNvSpPr>
          <p:nvPr/>
        </p:nvSpPr>
        <p:spPr bwMode="auto">
          <a:xfrm>
            <a:off x="1919288" y="-2349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 dirty="0"/>
              <a:t>Compiladores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827464" y="1484313"/>
          <a:ext cx="8893175" cy="596900"/>
        </p:xfrm>
        <a:graphic>
          <a:graphicData uri="http://schemas.openxmlformats.org/drawingml/2006/table">
            <a:tbl>
              <a:tblPr/>
              <a:tblGrid>
                <a:gridCol w="889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r>
                        <a:rPr lang="pt-BR" sz="2400" b="1" dirty="0"/>
                        <a:t>Temos que N={</a:t>
                      </a:r>
                      <a:r>
                        <a:rPr lang="pt-BR" sz="2400" b="1" baseline="0" dirty="0"/>
                        <a:t> S, A, B, C,D} ,  T={a, b, c,d} </a:t>
                      </a:r>
                      <a:endParaRPr lang="pt-BR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3474" marR="53474" marT="26707" marB="267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7943851" y="2419350"/>
            <a:ext cx="2447925" cy="1225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7943851" y="2419350"/>
            <a:ext cx="247332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Qualquer variável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 gera terminais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G1=(N1, T, P1, S)</a:t>
            </a:r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1703388" y="3109914"/>
          <a:ext cx="5040312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ção" r:id="rId4" imgW="2971800" imgH="1079500" progId="Equation.3">
                  <p:embed/>
                </p:oleObj>
              </mc:Choice>
              <mc:Fallback>
                <p:oleObj name="Equação" r:id="rId4" imgW="2971800" imgH="1079500" progId="Equation.3">
                  <p:embed/>
                  <p:pic>
                    <p:nvPicPr>
                      <p:cNvPr id="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3109914"/>
                        <a:ext cx="5040312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1919289" y="4756150"/>
          <a:ext cx="4192587" cy="1570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8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92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i</a:t>
                      </a:r>
                    </a:p>
                  </a:txBody>
                  <a:tcPr marL="91439" marR="91439" marT="45729" marB="457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itchFamily="34" charset="0"/>
                          <a:cs typeface="Arial" pitchFamily="34" charset="0"/>
                        </a:rPr>
                        <a:t>N1</a:t>
                      </a:r>
                    </a:p>
                  </a:txBody>
                  <a:tcPr marL="91439" marR="91439" marT="45729" marB="457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itchFamily="34" charset="0"/>
                          <a:cs typeface="Arial" pitchFamily="34" charset="0"/>
                        </a:rPr>
                        <a:t>observação</a:t>
                      </a:r>
                    </a:p>
                  </a:txBody>
                  <a:tcPr marL="91439" marR="91439" marT="45729" marB="457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0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9" marB="457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9" marR="91439"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9" marR="91439" marT="45729" marB="457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9" marR="91439"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9" marR="91439" marT="45729" marB="457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9" marR="91439"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CaixaDeTexto 17"/>
          <p:cNvSpPr txBox="1">
            <a:spLocks noChangeArrowheads="1"/>
          </p:cNvSpPr>
          <p:nvPr/>
        </p:nvSpPr>
        <p:spPr bwMode="auto">
          <a:xfrm>
            <a:off x="3519488" y="5246688"/>
            <a:ext cx="2576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A</a:t>
            </a:r>
            <a:r>
              <a:rPr lang="pt-BR" altLang="pt-BR" sz="1800" b="1"/>
              <a:t> → </a:t>
            </a:r>
            <a:r>
              <a:rPr lang="pt-BR" altLang="pt-BR" sz="1800"/>
              <a:t>a</a:t>
            </a:r>
            <a:r>
              <a:rPr lang="pt-BR" altLang="pt-BR" sz="1800" b="1"/>
              <a:t>   </a:t>
            </a:r>
            <a:r>
              <a:rPr lang="pt-BR" altLang="pt-BR" sz="1800"/>
              <a:t>B → b    C</a:t>
            </a:r>
            <a:r>
              <a:rPr lang="pt-BR" altLang="pt-BR" sz="1800" b="1"/>
              <a:t> → </a:t>
            </a:r>
            <a:r>
              <a:rPr lang="pt-BR" altLang="pt-BR" sz="1800"/>
              <a:t>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2439989" y="5216525"/>
            <a:ext cx="1138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{ A</a:t>
            </a:r>
            <a:r>
              <a:rPr lang="pt-BR" altLang="pt-BR" sz="1800" b="1"/>
              <a:t>, </a:t>
            </a:r>
            <a:r>
              <a:rPr lang="pt-BR" altLang="pt-BR" sz="1800"/>
              <a:t>B,</a:t>
            </a:r>
            <a:r>
              <a:rPr lang="pt-BR" altLang="pt-BR" sz="1800" b="1"/>
              <a:t> </a:t>
            </a:r>
            <a:r>
              <a:rPr lang="pt-BR" altLang="pt-BR" sz="1800"/>
              <a:t>C</a:t>
            </a:r>
            <a:r>
              <a:rPr lang="pt-BR" altLang="pt-BR" sz="1800" b="1"/>
              <a:t>}</a:t>
            </a:r>
            <a:endParaRPr lang="pt-BR" altLang="pt-BR" sz="1800"/>
          </a:p>
        </p:txBody>
      </p:sp>
      <p:sp>
        <p:nvSpPr>
          <p:cNvPr id="20" name="CaixaDeTexto 19"/>
          <p:cNvSpPr txBox="1">
            <a:spLocks noChangeArrowheads="1"/>
          </p:cNvSpPr>
          <p:nvPr/>
        </p:nvSpPr>
        <p:spPr bwMode="auto">
          <a:xfrm>
            <a:off x="2084389" y="5216525"/>
            <a:ext cx="276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1</a:t>
            </a:r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6137276" y="5216525"/>
            <a:ext cx="427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>
                <a:solidFill>
                  <a:srgbClr val="FF0000"/>
                </a:solidFill>
              </a:rPr>
              <a:t>variáveis</a:t>
            </a:r>
            <a:r>
              <a:rPr lang="pt-BR" altLang="pt-BR" sz="1800" b="1"/>
              <a:t> que gera terminais diretamente </a:t>
            </a:r>
            <a:endParaRPr lang="pt-BR" altLang="pt-BR" sz="1800"/>
          </a:p>
        </p:txBody>
      </p:sp>
      <p:sp>
        <p:nvSpPr>
          <p:cNvPr id="16" name="CaixaDeTexto 15"/>
          <p:cNvSpPr txBox="1">
            <a:spLocks noChangeArrowheads="1"/>
          </p:cNvSpPr>
          <p:nvPr/>
        </p:nvSpPr>
        <p:spPr bwMode="auto">
          <a:xfrm>
            <a:off x="2078039" y="5567363"/>
            <a:ext cx="293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2</a:t>
            </a:r>
          </a:p>
        </p:txBody>
      </p:sp>
      <p:sp>
        <p:nvSpPr>
          <p:cNvPr id="26" name="CaixaDeTexto 25"/>
          <p:cNvSpPr txBox="1">
            <a:spLocks noChangeArrowheads="1"/>
          </p:cNvSpPr>
          <p:nvPr/>
        </p:nvSpPr>
        <p:spPr bwMode="auto">
          <a:xfrm>
            <a:off x="3533776" y="5592764"/>
            <a:ext cx="893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S</a:t>
            </a:r>
            <a:r>
              <a:rPr lang="pt-BR" altLang="pt-BR" sz="1800" b="1"/>
              <a:t> → </a:t>
            </a:r>
            <a:r>
              <a:rPr lang="pt-BR" altLang="pt-BR" sz="1800"/>
              <a:t>aA</a:t>
            </a:r>
          </a:p>
        </p:txBody>
      </p:sp>
      <p:sp>
        <p:nvSpPr>
          <p:cNvPr id="27" name="CaixaDeTexto 26"/>
          <p:cNvSpPr txBox="1">
            <a:spLocks noChangeArrowheads="1"/>
          </p:cNvSpPr>
          <p:nvPr/>
        </p:nvSpPr>
        <p:spPr bwMode="auto">
          <a:xfrm>
            <a:off x="2409826" y="5567364"/>
            <a:ext cx="1135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{A</a:t>
            </a:r>
            <a:r>
              <a:rPr lang="pt-BR" altLang="pt-BR" sz="1800" b="1"/>
              <a:t>,</a:t>
            </a:r>
            <a:r>
              <a:rPr lang="pt-BR" altLang="pt-BR" sz="1800"/>
              <a:t>B</a:t>
            </a:r>
            <a:r>
              <a:rPr lang="pt-BR" altLang="pt-BR" sz="1800" b="1"/>
              <a:t>,</a:t>
            </a:r>
            <a:r>
              <a:rPr lang="pt-BR" altLang="pt-BR" sz="1800"/>
              <a:t>C</a:t>
            </a:r>
            <a:r>
              <a:rPr lang="pt-BR" altLang="pt-BR" sz="1800" b="1"/>
              <a:t>,</a:t>
            </a:r>
            <a:r>
              <a:rPr lang="pt-BR" altLang="pt-BR" sz="1800"/>
              <a:t>S</a:t>
            </a:r>
            <a:r>
              <a:rPr lang="pt-BR" altLang="pt-BR" sz="1800" b="1"/>
              <a:t>}</a:t>
            </a:r>
            <a:endParaRPr lang="pt-BR" altLang="pt-BR" sz="1800"/>
          </a:p>
        </p:txBody>
      </p:sp>
      <p:sp>
        <p:nvSpPr>
          <p:cNvPr id="29" name="CaixaDeTexto 28"/>
          <p:cNvSpPr txBox="1">
            <a:spLocks noChangeArrowheads="1"/>
          </p:cNvSpPr>
          <p:nvPr/>
        </p:nvSpPr>
        <p:spPr bwMode="auto">
          <a:xfrm>
            <a:off x="2093914" y="5942014"/>
            <a:ext cx="293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3</a:t>
            </a:r>
          </a:p>
        </p:txBody>
      </p:sp>
      <p:sp>
        <p:nvSpPr>
          <p:cNvPr id="31" name="CaixaDeTexto 30"/>
          <p:cNvSpPr txBox="1">
            <a:spLocks noChangeArrowheads="1"/>
          </p:cNvSpPr>
          <p:nvPr/>
        </p:nvSpPr>
        <p:spPr bwMode="auto">
          <a:xfrm>
            <a:off x="2384426" y="5953125"/>
            <a:ext cx="119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{A</a:t>
            </a:r>
            <a:r>
              <a:rPr lang="pt-BR" altLang="pt-BR" sz="1800" b="1"/>
              <a:t>,</a:t>
            </a:r>
            <a:r>
              <a:rPr lang="pt-BR" altLang="pt-BR" sz="1800"/>
              <a:t>B</a:t>
            </a:r>
            <a:r>
              <a:rPr lang="pt-BR" altLang="pt-BR" sz="1800" b="1"/>
              <a:t> </a:t>
            </a:r>
            <a:r>
              <a:rPr lang="pt-BR" altLang="pt-BR" sz="1800"/>
              <a:t>C</a:t>
            </a:r>
            <a:r>
              <a:rPr lang="pt-BR" altLang="pt-BR" sz="1800" b="1"/>
              <a:t>, </a:t>
            </a:r>
            <a:r>
              <a:rPr lang="pt-BR" altLang="pt-BR" sz="1800"/>
              <a:t>S</a:t>
            </a:r>
            <a:r>
              <a:rPr lang="pt-BR" altLang="pt-BR" sz="1800" b="1"/>
              <a:t>}</a:t>
            </a:r>
            <a:endParaRPr lang="pt-BR" altLang="pt-BR" sz="1800"/>
          </a:p>
        </p:txBody>
      </p:sp>
      <p:sp>
        <p:nvSpPr>
          <p:cNvPr id="5163" name="Retângulo 31"/>
          <p:cNvSpPr>
            <a:spLocks noChangeArrowheads="1"/>
          </p:cNvSpPr>
          <p:nvPr/>
        </p:nvSpPr>
        <p:spPr bwMode="auto">
          <a:xfrm>
            <a:off x="1992313" y="6484938"/>
            <a:ext cx="611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/>
              <a:t>é excluída   B →  dD e D →  dD </a:t>
            </a:r>
            <a:endParaRPr lang="pt-BR" altLang="pt-BR" sz="2000"/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31208" y="5651956"/>
            <a:ext cx="2673104" cy="369332"/>
          </a:xfrm>
          <a:prstGeom prst="rect">
            <a:avLst/>
          </a:prstGeom>
          <a:blipFill rotWithShape="1">
            <a:blip r:embed="rId6" cstate="print"/>
            <a:stretch>
              <a:fillRect t="-6557" r="-1139" b="-26230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1984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6" grpId="0" animBg="1"/>
      <p:bldP spid="7" grpId="0"/>
      <p:bldP spid="18" grpId="0"/>
      <p:bldP spid="19" grpId="0"/>
      <p:bldP spid="20" grpId="0"/>
      <p:bldP spid="15" grpId="0"/>
      <p:bldP spid="16" grpId="0"/>
      <p:bldP spid="26" grpId="0"/>
      <p:bldP spid="27" grpId="0"/>
      <p:bldP spid="29" grpId="0"/>
      <p:bldP spid="31" grpId="0"/>
      <p:bldP spid="516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1631951" y="836614"/>
          <a:ext cx="8893175" cy="5540375"/>
        </p:xfrm>
        <a:graphic>
          <a:graphicData uri="http://schemas.openxmlformats.org/drawingml/2006/table">
            <a:tbl>
              <a:tblPr/>
              <a:tblGrid>
                <a:gridCol w="889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40375">
                <a:tc>
                  <a:txBody>
                    <a:bodyPr/>
                    <a:lstStyle/>
                    <a:p>
                      <a:r>
                        <a:rPr lang="pt-BR" sz="24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Exemplo: Excluir os símbolos inúteis da gramática G=(N, T, P, S)  </a:t>
                      </a:r>
                    </a:p>
                    <a:p>
                      <a:endParaRPr lang="pt-BR" sz="2400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endParaRPr lang="pt-BR" sz="2400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pt-BR" sz="24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 </a:t>
                      </a:r>
                      <a:r>
                        <a:rPr lang="pt-BR" sz="2400" b="1" dirty="0"/>
                        <a:t>→ aA </a:t>
                      </a:r>
                    </a:p>
                    <a:p>
                      <a:r>
                        <a:rPr lang="pt-BR" sz="2400" b="0" dirty="0"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lang="pt-BR" sz="2400" b="1" dirty="0"/>
                        <a:t>→ a | bB</a:t>
                      </a:r>
                    </a:p>
                    <a:p>
                      <a:r>
                        <a:rPr lang="pt-BR" sz="2400" b="1" dirty="0"/>
                        <a:t>B → b | dD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/>
                        <a:t>C → cC | 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/>
                        <a:t>D→ dD</a:t>
                      </a:r>
                      <a:endParaRPr lang="pt-BR" sz="24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4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pt-BR" sz="24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pt-BR" sz="24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 </a:t>
                      </a:r>
                      <a:r>
                        <a:rPr lang="pt-BR" sz="2400" b="1" dirty="0"/>
                        <a:t>→ aA </a:t>
                      </a:r>
                    </a:p>
                    <a:p>
                      <a:r>
                        <a:rPr lang="pt-BR" sz="2400" b="0" dirty="0"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lang="pt-BR" sz="2400" b="1" dirty="0"/>
                        <a:t>→ a | bB</a:t>
                      </a:r>
                    </a:p>
                    <a:p>
                      <a:r>
                        <a:rPr lang="pt-BR" sz="2400" b="1" dirty="0"/>
                        <a:t>B → b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/>
                        <a:t>C → cC | c</a:t>
                      </a:r>
                    </a:p>
                    <a:p>
                      <a:endParaRPr lang="pt-BR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3474" marR="53474" marT="26742" marB="267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1524001" y="-276999"/>
            <a:ext cx="8655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28566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900"/>
              <a:t> 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900"/>
              <a:t>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3" name="Rectangle 2"/>
          <p:cNvSpPr txBox="1">
            <a:spLocks noRot="1" noChangeArrowheads="1"/>
          </p:cNvSpPr>
          <p:nvPr/>
        </p:nvSpPr>
        <p:spPr bwMode="auto">
          <a:xfrm>
            <a:off x="1919288" y="-2349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 dirty="0"/>
              <a:t>Compiladores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4224339" y="2565400"/>
          <a:ext cx="8893175" cy="596900"/>
        </p:xfrm>
        <a:graphic>
          <a:graphicData uri="http://schemas.openxmlformats.org/drawingml/2006/table">
            <a:tbl>
              <a:tblPr/>
              <a:tblGrid>
                <a:gridCol w="889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r>
                        <a:rPr lang="pt-BR" sz="2400" b="1" dirty="0"/>
                        <a:t>Temos que N={</a:t>
                      </a:r>
                      <a:r>
                        <a:rPr lang="pt-BR" sz="2400" b="1" baseline="0" dirty="0"/>
                        <a:t> S, A, B, C,D} ,  T={a, b, c,d} </a:t>
                      </a:r>
                      <a:endParaRPr lang="pt-BR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3474" marR="53474" marT="26707" marB="267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2208214" y="3933826"/>
            <a:ext cx="358775" cy="466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aphicFrame>
        <p:nvGraphicFramePr>
          <p:cNvPr id="24" name="Tabela 4"/>
          <p:cNvGraphicFramePr>
            <a:graphicFrameLocks noGrp="1"/>
          </p:cNvGraphicFramePr>
          <p:nvPr/>
        </p:nvGraphicFramePr>
        <p:xfrm>
          <a:off x="4224339" y="4848225"/>
          <a:ext cx="8893175" cy="596900"/>
        </p:xfrm>
        <a:graphic>
          <a:graphicData uri="http://schemas.openxmlformats.org/drawingml/2006/table">
            <a:tbl>
              <a:tblPr/>
              <a:tblGrid>
                <a:gridCol w="889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r>
                        <a:rPr lang="pt-BR" sz="2400" b="1" dirty="0"/>
                        <a:t>Temos que N1={</a:t>
                      </a:r>
                      <a:r>
                        <a:rPr lang="pt-BR" sz="2400" b="1" baseline="0" dirty="0"/>
                        <a:t> S, A, B, C } ,  T={a, b, c,d} </a:t>
                      </a:r>
                      <a:endParaRPr lang="pt-BR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3474" marR="53474" marT="26707" marB="267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Down Arrow 27"/>
          <p:cNvSpPr/>
          <p:nvPr/>
        </p:nvSpPr>
        <p:spPr>
          <a:xfrm>
            <a:off x="6456363" y="3933826"/>
            <a:ext cx="360362" cy="466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8633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7812088" y="2228850"/>
            <a:ext cx="2520950" cy="1150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4826" y="1052513"/>
            <a:ext cx="8785225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400" b="1" dirty="0"/>
              <a:t> 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1770064" y="844551"/>
            <a:ext cx="89296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Remoção de Símbolos Inúteis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Passo 2 –  </a:t>
            </a:r>
            <a:r>
              <a:rPr lang="pt-BR" altLang="pt-BR" sz="2800" b="1"/>
              <a:t>Gramática final deste passo G=(N2, T2, P2, S)</a:t>
            </a: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1919288" y="-2349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 dirty="0"/>
              <a:t>Compiladores</a:t>
            </a:r>
          </a:p>
        </p:txBody>
      </p: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1847850" y="5805488"/>
            <a:ext cx="86439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500" b="1"/>
              <a:t>Obs: P2 é obtido eliminado de P1 as produções cujos símbolos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500" b="1"/>
              <a:t>         não pertencem a N2 ou T2.</a:t>
            </a: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7796213" y="2228850"/>
            <a:ext cx="26209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Qualquer símbolo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é  atingível a partir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do símbolo inicial</a:t>
            </a:r>
          </a:p>
        </p:txBody>
      </p:sp>
      <p:sp>
        <p:nvSpPr>
          <p:cNvPr id="18" name="CaixaDeTexto 17"/>
          <p:cNvSpPr txBox="1">
            <a:spLocks noChangeArrowheads="1"/>
          </p:cNvSpPr>
          <p:nvPr/>
        </p:nvSpPr>
        <p:spPr bwMode="auto">
          <a:xfrm>
            <a:off x="1774825" y="5040313"/>
            <a:ext cx="7704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500"/>
              <a:t>Analise as produções da gramática a partir do símbolo inicial</a:t>
            </a:r>
          </a:p>
        </p:txBody>
      </p:sp>
      <p:grpSp>
        <p:nvGrpSpPr>
          <p:cNvPr id="2" name="Grupo 27"/>
          <p:cNvGrpSpPr>
            <a:grpSpLocks/>
          </p:cNvGrpSpPr>
          <p:nvPr/>
        </p:nvGrpSpPr>
        <p:grpSpPr bwMode="auto">
          <a:xfrm>
            <a:off x="1847851" y="2508251"/>
            <a:ext cx="5362575" cy="2087563"/>
            <a:chOff x="323528" y="2508136"/>
            <a:chExt cx="5362960" cy="2088232"/>
          </a:xfrm>
        </p:grpSpPr>
        <p:sp>
          <p:nvSpPr>
            <p:cNvPr id="12" name="Retângulo 11"/>
            <p:cNvSpPr/>
            <p:nvPr/>
          </p:nvSpPr>
          <p:spPr>
            <a:xfrm>
              <a:off x="468001" y="3357721"/>
              <a:ext cx="4967644" cy="792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aphicFrame>
          <p:nvGraphicFramePr>
            <p:cNvPr id="37899" name="Object 7"/>
            <p:cNvGraphicFramePr>
              <a:graphicFrameLocks noChangeAspect="1"/>
            </p:cNvGraphicFramePr>
            <p:nvPr/>
          </p:nvGraphicFramePr>
          <p:xfrm>
            <a:off x="4514850" y="3321050"/>
            <a:ext cx="121881" cy="236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Equação" r:id="rId4" imgW="114151" imgH="215619" progId="Equation.3">
                    <p:embed/>
                  </p:oleObj>
                </mc:Choice>
                <mc:Fallback>
                  <p:oleObj name="Equação" r:id="rId4" imgW="114151" imgH="215619" progId="Equation.3">
                    <p:embed/>
                    <p:pic>
                      <p:nvPicPr>
                        <p:cNvPr id="3789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850" y="3321050"/>
                          <a:ext cx="121881" cy="236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0" name="Object 19"/>
            <p:cNvGraphicFramePr>
              <a:graphicFrameLocks noChangeAspect="1"/>
            </p:cNvGraphicFramePr>
            <p:nvPr/>
          </p:nvGraphicFramePr>
          <p:xfrm>
            <a:off x="323528" y="2508136"/>
            <a:ext cx="5362960" cy="2088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Equação" r:id="rId6" imgW="2870200" imgH="1117600" progId="Equation.3">
                    <p:embed/>
                  </p:oleObj>
                </mc:Choice>
                <mc:Fallback>
                  <p:oleObj name="Equação" r:id="rId6" imgW="2870200" imgH="1117600" progId="Equation.3">
                    <p:embed/>
                    <p:pic>
                      <p:nvPicPr>
                        <p:cNvPr id="3790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28" y="2508136"/>
                          <a:ext cx="5362960" cy="2088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Retângulo 25"/>
            <p:cNvSpPr/>
            <p:nvPr/>
          </p:nvSpPr>
          <p:spPr>
            <a:xfrm>
              <a:off x="1907967" y="3788071"/>
              <a:ext cx="215916" cy="2890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7902" name="CaixaDeTexto 26"/>
            <p:cNvSpPr txBox="1">
              <a:spLocks noChangeArrowheads="1"/>
            </p:cNvSpPr>
            <p:nvPr/>
          </p:nvSpPr>
          <p:spPr bwMode="auto">
            <a:xfrm>
              <a:off x="1846744" y="3701792"/>
              <a:ext cx="3321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2400" b="1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451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/>
      <p:bldP spid="14" grpId="0"/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1631951" y="836613"/>
          <a:ext cx="8893175" cy="2248020"/>
        </p:xfrm>
        <a:graphic>
          <a:graphicData uri="http://schemas.openxmlformats.org/drawingml/2006/table">
            <a:tbl>
              <a:tblPr/>
              <a:tblGrid>
                <a:gridCol w="889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7900">
                <a:tc>
                  <a:txBody>
                    <a:bodyPr/>
                    <a:lstStyle/>
                    <a:p>
                      <a:r>
                        <a:rPr lang="pt-BR" sz="24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 </a:t>
                      </a:r>
                      <a:r>
                        <a:rPr lang="pt-BR" sz="2400" b="1" dirty="0"/>
                        <a:t>→ aA </a:t>
                      </a:r>
                    </a:p>
                    <a:p>
                      <a:r>
                        <a:rPr lang="pt-BR" sz="2400" b="0" dirty="0"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lang="pt-BR" sz="2400" b="1" dirty="0"/>
                        <a:t>→ a | bB</a:t>
                      </a:r>
                    </a:p>
                    <a:p>
                      <a:r>
                        <a:rPr lang="pt-BR" sz="2400" b="1" dirty="0"/>
                        <a:t>B → b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/>
                        <a:t>C → cC | c</a:t>
                      </a:r>
                    </a:p>
                    <a:p>
                      <a:endParaRPr lang="pt-BR" sz="2400" b="1" dirty="0"/>
                    </a:p>
                    <a:p>
                      <a:endParaRPr lang="pt-BR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3474" marR="53474" marT="26730" marB="267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1524001" y="-276999"/>
            <a:ext cx="8655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28566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900"/>
              <a:t> 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900"/>
              <a:t>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3" name="Rectangle 2"/>
          <p:cNvSpPr txBox="1">
            <a:spLocks noRot="1" noChangeArrowheads="1"/>
          </p:cNvSpPr>
          <p:nvPr/>
        </p:nvSpPr>
        <p:spPr bwMode="auto">
          <a:xfrm>
            <a:off x="1919288" y="-2349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 dirty="0"/>
              <a:t>Compiladores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1919289" y="5045075"/>
          <a:ext cx="6624637" cy="15684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04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i</a:t>
                      </a:r>
                    </a:p>
                  </a:txBody>
                  <a:tcPr marL="91431" marR="91431" marT="45672" marB="4567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itchFamily="34" charset="0"/>
                          <a:cs typeface="Arial" pitchFamily="34" charset="0"/>
                        </a:rPr>
                        <a:t>N2</a:t>
                      </a:r>
                    </a:p>
                  </a:txBody>
                  <a:tcPr marL="91431" marR="91431" marT="45672" marB="4567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itchFamily="34" charset="0"/>
                          <a:cs typeface="Arial" pitchFamily="34" charset="0"/>
                        </a:rPr>
                        <a:t>T2</a:t>
                      </a:r>
                    </a:p>
                  </a:txBody>
                  <a:tcPr marL="91431" marR="91431" marT="45672" marB="4567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1" marR="91431" marT="45672" marB="4567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0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1" marR="91431" marT="45672" marB="4567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1" marR="91431" marT="45672" marB="4567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1" marR="91431" marT="45672" marB="4567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1" marR="91431" marT="45672" marB="456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1" marR="91431" marT="45672" marB="4567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1" marR="91431" marT="45672" marB="4567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1" marR="91431" marT="45672" marB="4567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1" marR="91431" marT="45672" marB="456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1" marR="91431" marT="45672" marB="4567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1" marR="91431" marT="45672" marB="4567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1" marR="91431" marT="45672" marB="4567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1" marR="91431" marT="45672" marB="456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CaixaDeTexto 17"/>
          <p:cNvSpPr txBox="1">
            <a:spLocks noChangeArrowheads="1"/>
          </p:cNvSpPr>
          <p:nvPr/>
        </p:nvSpPr>
        <p:spPr bwMode="auto">
          <a:xfrm>
            <a:off x="4727576" y="5476875"/>
            <a:ext cx="2608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S</a:t>
            </a:r>
            <a:r>
              <a:rPr lang="pt-BR" altLang="pt-BR" sz="1800" b="1"/>
              <a:t> → </a:t>
            </a:r>
            <a:r>
              <a:rPr lang="el-GR" altLang="pt-BR" sz="1800" b="1"/>
              <a:t>α</a:t>
            </a:r>
            <a:r>
              <a:rPr lang="pt-BR" altLang="pt-BR" sz="1800" b="1"/>
              <a:t>A</a:t>
            </a:r>
            <a:r>
              <a:rPr lang="el-GR" altLang="pt-BR" sz="1800" b="1"/>
              <a:t>β</a:t>
            </a:r>
            <a:r>
              <a:rPr lang="pt-BR" altLang="pt-BR" sz="1800" b="1"/>
              <a:t>     S→ </a:t>
            </a:r>
            <a:r>
              <a:rPr lang="el-GR" altLang="pt-BR" sz="1800" b="1"/>
              <a:t>α</a:t>
            </a:r>
            <a:r>
              <a:rPr lang="pt-BR" altLang="pt-BR" sz="1800" b="1"/>
              <a:t>a</a:t>
            </a:r>
            <a:r>
              <a:rPr lang="el-GR" altLang="pt-BR" sz="1800" b="1"/>
              <a:t>β</a:t>
            </a:r>
            <a:r>
              <a:rPr lang="pt-BR" altLang="pt-BR" sz="1800" b="1"/>
              <a:t>  ( ? )</a:t>
            </a:r>
            <a:endParaRPr lang="pt-BR" altLang="pt-BR" sz="1800"/>
          </a:p>
        </p:txBody>
      </p:sp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2486026" y="5505450"/>
            <a:ext cx="881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{ S</a:t>
            </a:r>
            <a:r>
              <a:rPr lang="pt-BR" altLang="pt-BR" sz="1800" b="1"/>
              <a:t>, </a:t>
            </a:r>
            <a:r>
              <a:rPr lang="pt-BR" altLang="pt-BR" sz="1800"/>
              <a:t>A</a:t>
            </a:r>
            <a:r>
              <a:rPr lang="pt-BR" altLang="pt-BR" sz="1800" b="1"/>
              <a:t> }</a:t>
            </a:r>
            <a:endParaRPr lang="pt-BR" altLang="pt-BR" sz="1800"/>
          </a:p>
        </p:txBody>
      </p:sp>
      <p:sp>
        <p:nvSpPr>
          <p:cNvPr id="20" name="CaixaDeTexto 19"/>
          <p:cNvSpPr txBox="1">
            <a:spLocks noChangeArrowheads="1"/>
          </p:cNvSpPr>
          <p:nvPr/>
        </p:nvSpPr>
        <p:spPr bwMode="auto">
          <a:xfrm>
            <a:off x="2084389" y="5505450"/>
            <a:ext cx="276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1</a:t>
            </a:r>
          </a:p>
        </p:txBody>
      </p:sp>
      <p:sp>
        <p:nvSpPr>
          <p:cNvPr id="4129" name="CaixaDeTexto 15"/>
          <p:cNvSpPr txBox="1">
            <a:spLocks noChangeArrowheads="1"/>
          </p:cNvSpPr>
          <p:nvPr/>
        </p:nvSpPr>
        <p:spPr bwMode="auto">
          <a:xfrm>
            <a:off x="2078039" y="5856288"/>
            <a:ext cx="293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2</a:t>
            </a:r>
          </a:p>
        </p:txBody>
      </p:sp>
      <p:sp>
        <p:nvSpPr>
          <p:cNvPr id="4130" name="CaixaDeTexto 25"/>
          <p:cNvSpPr txBox="1">
            <a:spLocks noChangeArrowheads="1"/>
          </p:cNvSpPr>
          <p:nvPr/>
        </p:nvSpPr>
        <p:spPr bwMode="auto">
          <a:xfrm>
            <a:off x="4656138" y="5878513"/>
            <a:ext cx="26273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S</a:t>
            </a:r>
            <a:r>
              <a:rPr lang="pt-BR" altLang="pt-BR" sz="1800" b="1"/>
              <a:t> → </a:t>
            </a:r>
            <a:r>
              <a:rPr lang="pt-BR" altLang="pt-BR" sz="1800"/>
              <a:t>aA   A</a:t>
            </a:r>
            <a:r>
              <a:rPr lang="pt-BR" altLang="pt-BR" sz="1800" b="1"/>
              <a:t> →a   </a:t>
            </a:r>
            <a:r>
              <a:rPr lang="pt-BR" altLang="pt-BR" sz="1800"/>
              <a:t> A</a:t>
            </a:r>
            <a:r>
              <a:rPr lang="pt-BR" altLang="pt-BR" sz="1800" b="1"/>
              <a:t> → b</a:t>
            </a:r>
            <a:r>
              <a:rPr lang="pt-BR" altLang="pt-BR" sz="1800"/>
              <a:t>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4131" name="CaixaDeTexto 26"/>
          <p:cNvSpPr txBox="1">
            <a:spLocks noChangeArrowheads="1"/>
          </p:cNvSpPr>
          <p:nvPr/>
        </p:nvSpPr>
        <p:spPr bwMode="auto">
          <a:xfrm>
            <a:off x="2484439" y="5856288"/>
            <a:ext cx="1063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{ S, A,B </a:t>
            </a:r>
            <a:r>
              <a:rPr lang="pt-BR" altLang="pt-BR" sz="1800" b="1"/>
              <a:t>}</a:t>
            </a:r>
            <a:endParaRPr lang="pt-BR" altLang="pt-BR" sz="1800"/>
          </a:p>
        </p:txBody>
      </p:sp>
      <p:sp>
        <p:nvSpPr>
          <p:cNvPr id="4132" name="Retângulo 31"/>
          <p:cNvSpPr>
            <a:spLocks noChangeArrowheads="1"/>
          </p:cNvSpPr>
          <p:nvPr/>
        </p:nvSpPr>
        <p:spPr bwMode="auto">
          <a:xfrm>
            <a:off x="1992313" y="6773863"/>
            <a:ext cx="611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/>
              <a:t>c é excluído  e  C →  a  também</a:t>
            </a:r>
            <a:endParaRPr lang="pt-BR" altLang="pt-BR" sz="2000"/>
          </a:p>
        </p:txBody>
      </p:sp>
      <p:grpSp>
        <p:nvGrpSpPr>
          <p:cNvPr id="38952" name="Grupo 43"/>
          <p:cNvGrpSpPr>
            <a:grpSpLocks/>
          </p:cNvGrpSpPr>
          <p:nvPr/>
        </p:nvGrpSpPr>
        <p:grpSpPr bwMode="auto">
          <a:xfrm>
            <a:off x="1703389" y="2873375"/>
            <a:ext cx="5362575" cy="2089150"/>
            <a:chOff x="323528" y="2508136"/>
            <a:chExt cx="5362960" cy="2088232"/>
          </a:xfrm>
        </p:grpSpPr>
        <p:sp>
          <p:nvSpPr>
            <p:cNvPr id="45" name="Retângulo 44"/>
            <p:cNvSpPr/>
            <p:nvPr/>
          </p:nvSpPr>
          <p:spPr>
            <a:xfrm>
              <a:off x="468000" y="3357076"/>
              <a:ext cx="4967645" cy="793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aphicFrame>
          <p:nvGraphicFramePr>
            <p:cNvPr id="38960" name="Object 7"/>
            <p:cNvGraphicFramePr>
              <a:graphicFrameLocks noChangeAspect="1"/>
            </p:cNvGraphicFramePr>
            <p:nvPr/>
          </p:nvGraphicFramePr>
          <p:xfrm>
            <a:off x="4514850" y="3321050"/>
            <a:ext cx="121881" cy="236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Equação" r:id="rId4" imgW="114151" imgH="215619" progId="Equation.3">
                    <p:embed/>
                  </p:oleObj>
                </mc:Choice>
                <mc:Fallback>
                  <p:oleObj name="Equação" r:id="rId4" imgW="114151" imgH="215619" progId="Equation.3">
                    <p:embed/>
                    <p:pic>
                      <p:nvPicPr>
                        <p:cNvPr id="3896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850" y="3321050"/>
                          <a:ext cx="121881" cy="236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61" name="Object 13"/>
            <p:cNvGraphicFramePr>
              <a:graphicFrameLocks noChangeAspect="1"/>
            </p:cNvGraphicFramePr>
            <p:nvPr/>
          </p:nvGraphicFramePr>
          <p:xfrm>
            <a:off x="323528" y="2508136"/>
            <a:ext cx="5362960" cy="2088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Equação" r:id="rId6" imgW="2870200" imgH="1117600" progId="Equation.3">
                    <p:embed/>
                  </p:oleObj>
                </mc:Choice>
                <mc:Fallback>
                  <p:oleObj name="Equação" r:id="rId6" imgW="2870200" imgH="1117600" progId="Equation.3">
                    <p:embed/>
                    <p:pic>
                      <p:nvPicPr>
                        <p:cNvPr id="3896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28" y="2508136"/>
                          <a:ext cx="5362960" cy="2088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Retângulo 47"/>
            <p:cNvSpPr/>
            <p:nvPr/>
          </p:nvSpPr>
          <p:spPr>
            <a:xfrm>
              <a:off x="1907967" y="3788686"/>
              <a:ext cx="215916" cy="2887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8963" name="CaixaDeTexto 48"/>
            <p:cNvSpPr txBox="1">
              <a:spLocks noChangeArrowheads="1"/>
            </p:cNvSpPr>
            <p:nvPr/>
          </p:nvSpPr>
          <p:spPr bwMode="auto">
            <a:xfrm>
              <a:off x="1846744" y="3701792"/>
              <a:ext cx="3321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2400" b="1"/>
                <a:t>a</a:t>
              </a:r>
            </a:p>
          </p:txBody>
        </p:sp>
      </p:grpSp>
      <p:sp>
        <p:nvSpPr>
          <p:cNvPr id="50" name="CaixaDeTexto 49"/>
          <p:cNvSpPr txBox="1">
            <a:spLocks noChangeArrowheads="1"/>
          </p:cNvSpPr>
          <p:nvPr/>
        </p:nvSpPr>
        <p:spPr bwMode="auto">
          <a:xfrm>
            <a:off x="3684588" y="5510213"/>
            <a:ext cx="596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{ a </a:t>
            </a:r>
            <a:r>
              <a:rPr lang="pt-BR" altLang="pt-BR" sz="1800" b="1"/>
              <a:t>}</a:t>
            </a:r>
            <a:endParaRPr lang="pt-BR" altLang="pt-BR" sz="1800"/>
          </a:p>
        </p:txBody>
      </p:sp>
      <p:sp>
        <p:nvSpPr>
          <p:cNvPr id="4137" name="CaixaDeTexto 50"/>
          <p:cNvSpPr txBox="1">
            <a:spLocks noChangeArrowheads="1"/>
          </p:cNvSpPr>
          <p:nvPr/>
        </p:nvSpPr>
        <p:spPr bwMode="auto">
          <a:xfrm>
            <a:off x="3662364" y="5827713"/>
            <a:ext cx="765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{ a,b </a:t>
            </a:r>
            <a:r>
              <a:rPr lang="pt-BR" altLang="pt-BR" sz="1800" b="1"/>
              <a:t>}</a:t>
            </a:r>
            <a:endParaRPr lang="pt-BR" altLang="pt-BR" sz="1800"/>
          </a:p>
        </p:txBody>
      </p:sp>
      <p:sp>
        <p:nvSpPr>
          <p:cNvPr id="24" name="CaixaDeTexto 25"/>
          <p:cNvSpPr txBox="1">
            <a:spLocks noChangeArrowheads="1"/>
          </p:cNvSpPr>
          <p:nvPr/>
        </p:nvSpPr>
        <p:spPr bwMode="auto">
          <a:xfrm>
            <a:off x="4675188" y="6278564"/>
            <a:ext cx="502126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S</a:t>
            </a:r>
            <a:r>
              <a:rPr lang="pt-BR" altLang="pt-BR" sz="1800" b="1"/>
              <a:t> → </a:t>
            </a:r>
            <a:r>
              <a:rPr lang="pt-BR" altLang="pt-BR" sz="1800"/>
              <a:t>aA   A</a:t>
            </a:r>
            <a:r>
              <a:rPr lang="pt-BR" altLang="pt-BR" sz="1800" b="1"/>
              <a:t> →a   </a:t>
            </a:r>
            <a:r>
              <a:rPr lang="pt-BR" altLang="pt-BR" sz="1800"/>
              <a:t> A</a:t>
            </a:r>
            <a:r>
              <a:rPr lang="pt-BR" altLang="pt-BR" sz="1800" b="1"/>
              <a:t> → b</a:t>
            </a:r>
            <a:r>
              <a:rPr lang="pt-BR" altLang="pt-BR" sz="1800"/>
              <a:t>B</a:t>
            </a:r>
            <a:r>
              <a:rPr lang="pt-BR" altLang="pt-BR" sz="1800" b="1"/>
              <a:t>    </a:t>
            </a:r>
            <a:r>
              <a:rPr lang="pt-BR" altLang="pt-BR" sz="1800"/>
              <a:t>B</a:t>
            </a:r>
            <a:r>
              <a:rPr lang="pt-BR" altLang="pt-BR" sz="1800" b="1"/>
              <a:t> → b</a:t>
            </a:r>
            <a:endParaRPr lang="pt-BR" altLang="pt-BR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6" name="CaixaDeTexto 26"/>
          <p:cNvSpPr txBox="1">
            <a:spLocks noChangeArrowheads="1"/>
          </p:cNvSpPr>
          <p:nvPr/>
        </p:nvSpPr>
        <p:spPr bwMode="auto">
          <a:xfrm>
            <a:off x="2424114" y="6267450"/>
            <a:ext cx="1063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{ S, A,B </a:t>
            </a:r>
            <a:r>
              <a:rPr lang="pt-BR" altLang="pt-BR" sz="1800" b="1"/>
              <a:t>}</a:t>
            </a:r>
            <a:endParaRPr lang="pt-BR" altLang="pt-BR" sz="1800"/>
          </a:p>
        </p:txBody>
      </p:sp>
      <p:sp>
        <p:nvSpPr>
          <p:cNvPr id="27" name="CaixaDeTexto 50"/>
          <p:cNvSpPr txBox="1">
            <a:spLocks noChangeArrowheads="1"/>
          </p:cNvSpPr>
          <p:nvPr/>
        </p:nvSpPr>
        <p:spPr bwMode="auto">
          <a:xfrm>
            <a:off x="3686176" y="6227764"/>
            <a:ext cx="765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{ a,b </a:t>
            </a:r>
            <a:r>
              <a:rPr lang="pt-BR" altLang="pt-BR" sz="1800" b="1"/>
              <a:t>}</a:t>
            </a:r>
            <a:endParaRPr lang="pt-BR" altLang="pt-BR" sz="1800"/>
          </a:p>
        </p:txBody>
      </p:sp>
      <p:sp>
        <p:nvSpPr>
          <p:cNvPr id="28" name="CaixaDeTexto 15"/>
          <p:cNvSpPr txBox="1">
            <a:spLocks noChangeArrowheads="1"/>
          </p:cNvSpPr>
          <p:nvPr/>
        </p:nvSpPr>
        <p:spPr bwMode="auto">
          <a:xfrm>
            <a:off x="2063750" y="6229350"/>
            <a:ext cx="2936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5950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4129" grpId="0"/>
      <p:bldP spid="4130" grpId="0"/>
      <p:bldP spid="4131" grpId="0"/>
      <p:bldP spid="4132" grpId="0"/>
      <p:bldP spid="50" grpId="0"/>
      <p:bldP spid="4137" grpId="0"/>
      <p:bldP spid="24" grpId="0"/>
      <p:bldP spid="26" grpId="0"/>
      <p:bldP spid="27" grpId="0"/>
      <p:bldP spid="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1631951" y="1757364"/>
          <a:ext cx="8893175" cy="3223324"/>
        </p:xfrm>
        <a:graphic>
          <a:graphicData uri="http://schemas.openxmlformats.org/drawingml/2006/table">
            <a:tbl>
              <a:tblPr/>
              <a:tblGrid>
                <a:gridCol w="889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2625">
                <a:tc>
                  <a:txBody>
                    <a:bodyPr/>
                    <a:lstStyle/>
                    <a:p>
                      <a:r>
                        <a:rPr lang="pt-BR" sz="32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G=(N, T, P, S)  </a:t>
                      </a:r>
                    </a:p>
                    <a:p>
                      <a:endParaRPr lang="pt-BR" sz="3200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pt-BR" sz="32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 </a:t>
                      </a:r>
                      <a:r>
                        <a:rPr lang="pt-BR" sz="3200" b="1" dirty="0"/>
                        <a:t>→ aA</a:t>
                      </a:r>
                    </a:p>
                    <a:p>
                      <a:r>
                        <a:rPr lang="pt-BR" sz="3200" b="0" dirty="0"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lang="pt-BR" sz="3200" b="1" dirty="0"/>
                        <a:t>→ a | bB</a:t>
                      </a:r>
                    </a:p>
                    <a:p>
                      <a:r>
                        <a:rPr lang="pt-BR" sz="3200" b="1" dirty="0"/>
                        <a:t>B → b</a:t>
                      </a:r>
                    </a:p>
                    <a:p>
                      <a:endParaRPr lang="pt-BR" sz="2400" b="1" dirty="0"/>
                    </a:p>
                    <a:p>
                      <a:endParaRPr lang="pt-BR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3474" marR="53474" marT="26702" marB="267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1524001" y="-276999"/>
            <a:ext cx="8655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28566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900"/>
              <a:t> 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900"/>
              <a:t>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3" name="Rectangle 2"/>
          <p:cNvSpPr txBox="1">
            <a:spLocks noRot="1" noChangeArrowheads="1"/>
          </p:cNvSpPr>
          <p:nvPr/>
        </p:nvSpPr>
        <p:spPr bwMode="auto">
          <a:xfrm>
            <a:off x="1919288" y="-2349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 dirty="0"/>
              <a:t>Compiladores</a:t>
            </a:r>
          </a:p>
        </p:txBody>
      </p:sp>
      <p:graphicFrame>
        <p:nvGraphicFramePr>
          <p:cNvPr id="29" name="Tabela 4"/>
          <p:cNvGraphicFramePr>
            <a:graphicFrameLocks noGrp="1"/>
          </p:cNvGraphicFramePr>
          <p:nvPr/>
        </p:nvGraphicFramePr>
        <p:xfrm>
          <a:off x="2424114" y="5013325"/>
          <a:ext cx="8893175" cy="596900"/>
        </p:xfrm>
        <a:graphic>
          <a:graphicData uri="http://schemas.openxmlformats.org/drawingml/2006/table">
            <a:tbl>
              <a:tblPr/>
              <a:tblGrid>
                <a:gridCol w="889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r>
                        <a:rPr lang="pt-BR" sz="2400" b="1" dirty="0"/>
                        <a:t>Temos que N={</a:t>
                      </a:r>
                      <a:r>
                        <a:rPr lang="pt-BR" sz="2400" b="1" baseline="0" dirty="0"/>
                        <a:t> S, A, B} ,  T={a, b} </a:t>
                      </a:r>
                      <a:endParaRPr lang="pt-BR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3474" marR="53474" marT="26707" marB="267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3934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1631951" y="908051"/>
          <a:ext cx="8893175" cy="4442554"/>
        </p:xfrm>
        <a:graphic>
          <a:graphicData uri="http://schemas.openxmlformats.org/drawingml/2006/table">
            <a:tbl>
              <a:tblPr/>
              <a:tblGrid>
                <a:gridCol w="889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41825">
                <a:tc>
                  <a:txBody>
                    <a:bodyPr/>
                    <a:lstStyle/>
                    <a:p>
                      <a:endParaRPr lang="pt-BR" sz="2400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endParaRPr lang="pt-BR" sz="2400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pt-BR" sz="24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Exemplo: Excluir os símbolos inúteis da gramática G=(N, T, P, S)  </a:t>
                      </a:r>
                    </a:p>
                    <a:p>
                      <a:endParaRPr lang="pt-BR" sz="2400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pt-BR" sz="24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 </a:t>
                      </a:r>
                      <a:r>
                        <a:rPr lang="pt-BR" sz="2400" b="1" dirty="0"/>
                        <a:t>→ A | B</a:t>
                      </a:r>
                    </a:p>
                    <a:p>
                      <a:r>
                        <a:rPr lang="pt-BR" sz="2400" b="0" dirty="0"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lang="pt-BR" sz="2400" b="1" dirty="0"/>
                        <a:t>→ aB| </a:t>
                      </a:r>
                      <a:r>
                        <a:rPr lang="pt-BR" sz="2400" b="1" dirty="0" err="1"/>
                        <a:t>bS</a:t>
                      </a:r>
                      <a:r>
                        <a:rPr lang="pt-BR" sz="2400" b="1" dirty="0"/>
                        <a:t>  | b</a:t>
                      </a:r>
                    </a:p>
                    <a:p>
                      <a:r>
                        <a:rPr lang="pt-BR" sz="2400" b="1" dirty="0"/>
                        <a:t>B → AB | </a:t>
                      </a:r>
                      <a:r>
                        <a:rPr lang="pt-BR" sz="2400" b="1" dirty="0" err="1"/>
                        <a:t>Ba</a:t>
                      </a:r>
                      <a:endParaRPr lang="pt-BR" sz="24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/>
                        <a:t>C → AS | b</a:t>
                      </a:r>
                      <a:endParaRPr lang="pt-BR" sz="24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pt-BR" sz="2400" b="1" dirty="0"/>
                    </a:p>
                    <a:p>
                      <a:endParaRPr lang="pt-BR" sz="24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400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endParaRPr lang="pt-BR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3474" marR="53474" marT="26717" marB="26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1524001" y="-276999"/>
            <a:ext cx="8655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28566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900"/>
              <a:t> 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900"/>
              <a:t>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3" name="Rectangle 2"/>
          <p:cNvSpPr txBox="1">
            <a:spLocks noRot="1" noChangeArrowheads="1"/>
          </p:cNvSpPr>
          <p:nvPr/>
        </p:nvSpPr>
        <p:spPr bwMode="auto">
          <a:xfrm>
            <a:off x="1919288" y="-2349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 dirty="0"/>
              <a:t>Compiladores</a:t>
            </a:r>
          </a:p>
        </p:txBody>
      </p:sp>
      <p:sp>
        <p:nvSpPr>
          <p:cNvPr id="34" name="CaixaDeTexto 33"/>
          <p:cNvSpPr txBox="1">
            <a:spLocks noChangeArrowheads="1"/>
          </p:cNvSpPr>
          <p:nvPr/>
        </p:nvSpPr>
        <p:spPr bwMode="auto">
          <a:xfrm>
            <a:off x="3143251" y="4141788"/>
            <a:ext cx="18446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/>
              <a:t>Passo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/>
              <a:t>B será excluído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000" b="1"/>
          </a:p>
        </p:txBody>
      </p:sp>
      <p:sp>
        <p:nvSpPr>
          <p:cNvPr id="35" name="Seta para baixo 34"/>
          <p:cNvSpPr/>
          <p:nvPr/>
        </p:nvSpPr>
        <p:spPr>
          <a:xfrm>
            <a:off x="2711451" y="4141789"/>
            <a:ext cx="360363" cy="719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6" name="Retângulo 35"/>
          <p:cNvSpPr>
            <a:spLocks noChangeArrowheads="1"/>
          </p:cNvSpPr>
          <p:nvPr/>
        </p:nvSpPr>
        <p:spPr bwMode="auto">
          <a:xfrm>
            <a:off x="1631950" y="5013325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pt-BR" altLang="pt-BR" sz="2400" b="1"/>
              <a:t>→ A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altLang="pt-BR" sz="2400" b="1"/>
              <a:t>→ bS  | 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C → AS | b</a:t>
            </a:r>
            <a:endParaRPr lang="pt-BR" alt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50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3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ChangeArrowheads="1"/>
          </p:cNvSpPr>
          <p:nvPr/>
        </p:nvSpPr>
        <p:spPr bwMode="auto">
          <a:xfrm>
            <a:off x="1524001" y="-276999"/>
            <a:ext cx="8655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28566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900"/>
              <a:t> 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900"/>
              <a:t>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3" name="Rectangle 2"/>
          <p:cNvSpPr txBox="1">
            <a:spLocks noRot="1" noChangeArrowheads="1"/>
          </p:cNvSpPr>
          <p:nvPr/>
        </p:nvSpPr>
        <p:spPr bwMode="auto">
          <a:xfrm>
            <a:off x="1919288" y="-2349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 dirty="0"/>
              <a:t>Compiladores</a:t>
            </a:r>
          </a:p>
        </p:txBody>
      </p:sp>
      <p:sp>
        <p:nvSpPr>
          <p:cNvPr id="41988" name="CaixaDeTexto 33"/>
          <p:cNvSpPr txBox="1">
            <a:spLocks noChangeArrowheads="1"/>
          </p:cNvSpPr>
          <p:nvPr/>
        </p:nvSpPr>
        <p:spPr bwMode="auto">
          <a:xfrm>
            <a:off x="4224338" y="1444625"/>
            <a:ext cx="989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/>
              <a:t>Passo 2</a:t>
            </a:r>
          </a:p>
        </p:txBody>
      </p:sp>
      <p:sp>
        <p:nvSpPr>
          <p:cNvPr id="35" name="Seta para baixo 34"/>
          <p:cNvSpPr/>
          <p:nvPr/>
        </p:nvSpPr>
        <p:spPr>
          <a:xfrm>
            <a:off x="3792538" y="1260475"/>
            <a:ext cx="360362" cy="719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1990" name="Retângulo 35"/>
          <p:cNvSpPr>
            <a:spLocks noChangeArrowheads="1"/>
          </p:cNvSpPr>
          <p:nvPr/>
        </p:nvSpPr>
        <p:spPr bwMode="auto">
          <a:xfrm>
            <a:off x="1631950" y="90805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pt-BR" altLang="pt-BR" sz="2400" b="1"/>
              <a:t>→ A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altLang="pt-BR" sz="2400" b="1"/>
              <a:t>→ bS  | 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C → AS | b</a:t>
            </a:r>
            <a:endParaRPr lang="pt-BR" alt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3792539" y="4437063"/>
          <a:ext cx="6624637" cy="1198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76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i</a:t>
                      </a:r>
                    </a:p>
                  </a:txBody>
                  <a:tcPr marL="91431" marR="91431" marT="45696" marB="4569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itchFamily="34" charset="0"/>
                          <a:cs typeface="Arial" pitchFamily="34" charset="0"/>
                        </a:rPr>
                        <a:t>N2</a:t>
                      </a:r>
                    </a:p>
                  </a:txBody>
                  <a:tcPr marL="91431" marR="91431" marT="45696" marB="4569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itchFamily="34" charset="0"/>
                          <a:cs typeface="Arial" pitchFamily="34" charset="0"/>
                        </a:rPr>
                        <a:t>T2</a:t>
                      </a:r>
                    </a:p>
                  </a:txBody>
                  <a:tcPr marL="91431" marR="91431" marT="45696" marB="4569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1" marR="91431" marT="45696" marB="45696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0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1" marR="91431" marT="45696" marB="4569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1" marR="91431" marT="45696" marB="456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1" marR="91431" marT="45696" marB="456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1" marR="91431" marT="45696" marB="4569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1" marR="91431" marT="45696" marB="4569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1" marR="91431" marT="45696" marB="456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1" marR="91431" marT="45696" marB="456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31" marR="91431" marT="45696" marB="4569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6600826" y="4868864"/>
            <a:ext cx="2608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S</a:t>
            </a:r>
            <a:r>
              <a:rPr lang="pt-BR" altLang="pt-BR" sz="1800" b="1"/>
              <a:t> → </a:t>
            </a:r>
            <a:r>
              <a:rPr lang="el-GR" altLang="pt-BR" sz="1800" b="1"/>
              <a:t>α</a:t>
            </a:r>
            <a:r>
              <a:rPr lang="pt-BR" altLang="pt-BR" sz="1800" b="1"/>
              <a:t>A</a:t>
            </a:r>
            <a:r>
              <a:rPr lang="el-GR" altLang="pt-BR" sz="1800" b="1"/>
              <a:t>β</a:t>
            </a:r>
            <a:r>
              <a:rPr lang="pt-BR" altLang="pt-BR" sz="1800" b="1"/>
              <a:t>     S→ </a:t>
            </a:r>
            <a:r>
              <a:rPr lang="el-GR" altLang="pt-BR" sz="1800" b="1"/>
              <a:t>α</a:t>
            </a:r>
            <a:r>
              <a:rPr lang="pt-BR" altLang="pt-BR" sz="1800" b="1"/>
              <a:t>a</a:t>
            </a:r>
            <a:r>
              <a:rPr lang="el-GR" altLang="pt-BR" sz="1800" b="1"/>
              <a:t>β</a:t>
            </a:r>
            <a:r>
              <a:rPr lang="pt-BR" altLang="pt-BR" sz="1800" b="1"/>
              <a:t>  ( ? )</a:t>
            </a:r>
            <a:endParaRPr lang="pt-BR" altLang="pt-BR" sz="1800"/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4359276" y="4897439"/>
            <a:ext cx="881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{ S</a:t>
            </a:r>
            <a:r>
              <a:rPr lang="pt-BR" altLang="pt-BR" sz="1800" b="1"/>
              <a:t>, </a:t>
            </a:r>
            <a:r>
              <a:rPr lang="pt-BR" altLang="pt-BR" sz="1800"/>
              <a:t>A</a:t>
            </a:r>
            <a:r>
              <a:rPr lang="pt-BR" altLang="pt-BR" sz="1800" b="1"/>
              <a:t> }</a:t>
            </a:r>
            <a:endParaRPr lang="pt-BR" altLang="pt-BR" sz="1800"/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3957639" y="4897439"/>
            <a:ext cx="276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1</a:t>
            </a:r>
          </a:p>
        </p:txBody>
      </p:sp>
      <p:sp>
        <p:nvSpPr>
          <p:cNvPr id="12" name="CaixaDeTexto 15"/>
          <p:cNvSpPr txBox="1">
            <a:spLocks noChangeArrowheads="1"/>
          </p:cNvSpPr>
          <p:nvPr/>
        </p:nvSpPr>
        <p:spPr bwMode="auto">
          <a:xfrm>
            <a:off x="3951289" y="5248275"/>
            <a:ext cx="293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2</a:t>
            </a:r>
          </a:p>
        </p:txBody>
      </p:sp>
      <p:sp>
        <p:nvSpPr>
          <p:cNvPr id="14" name="CaixaDeTexto 26"/>
          <p:cNvSpPr txBox="1">
            <a:spLocks noChangeArrowheads="1"/>
          </p:cNvSpPr>
          <p:nvPr/>
        </p:nvSpPr>
        <p:spPr bwMode="auto">
          <a:xfrm>
            <a:off x="4357688" y="5248275"/>
            <a:ext cx="869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{ S, A </a:t>
            </a:r>
            <a:r>
              <a:rPr lang="pt-BR" altLang="pt-BR" sz="1800" b="1"/>
              <a:t>}</a:t>
            </a:r>
            <a:endParaRPr lang="pt-BR" altLang="pt-BR" sz="1800"/>
          </a:p>
        </p:txBody>
      </p:sp>
      <p:sp>
        <p:nvSpPr>
          <p:cNvPr id="15" name="Retângulo 31"/>
          <p:cNvSpPr>
            <a:spLocks noChangeArrowheads="1"/>
          </p:cNvSpPr>
          <p:nvPr/>
        </p:nvSpPr>
        <p:spPr bwMode="auto">
          <a:xfrm>
            <a:off x="1703388" y="6240463"/>
            <a:ext cx="611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/>
              <a:t>C →  AS | b  são excluídas</a:t>
            </a:r>
            <a:endParaRPr lang="pt-BR" altLang="pt-BR" sz="2000"/>
          </a:p>
        </p:txBody>
      </p:sp>
      <p:grpSp>
        <p:nvGrpSpPr>
          <p:cNvPr id="42019" name="Grupo 43"/>
          <p:cNvGrpSpPr>
            <a:grpSpLocks/>
          </p:cNvGrpSpPr>
          <p:nvPr/>
        </p:nvGrpSpPr>
        <p:grpSpPr bwMode="auto">
          <a:xfrm>
            <a:off x="3902076" y="2205038"/>
            <a:ext cx="5362575" cy="2089150"/>
            <a:chOff x="323528" y="2508136"/>
            <a:chExt cx="5362960" cy="2088232"/>
          </a:xfrm>
        </p:grpSpPr>
        <p:sp>
          <p:nvSpPr>
            <p:cNvPr id="17" name="Retângulo 16"/>
            <p:cNvSpPr/>
            <p:nvPr/>
          </p:nvSpPr>
          <p:spPr>
            <a:xfrm>
              <a:off x="468001" y="3357075"/>
              <a:ext cx="4967644" cy="793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aphicFrame>
          <p:nvGraphicFramePr>
            <p:cNvPr id="42027" name="Object 7"/>
            <p:cNvGraphicFramePr>
              <a:graphicFrameLocks noChangeAspect="1"/>
            </p:cNvGraphicFramePr>
            <p:nvPr/>
          </p:nvGraphicFramePr>
          <p:xfrm>
            <a:off x="4514850" y="3321050"/>
            <a:ext cx="121881" cy="236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name="Equação" r:id="rId4" imgW="114151" imgH="215619" progId="Equation.3">
                    <p:embed/>
                  </p:oleObj>
                </mc:Choice>
                <mc:Fallback>
                  <p:oleObj name="Equação" r:id="rId4" imgW="114151" imgH="215619" progId="Equation.3">
                    <p:embed/>
                    <p:pic>
                      <p:nvPicPr>
                        <p:cNvPr id="4202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850" y="3321050"/>
                          <a:ext cx="121881" cy="236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28" name="Object 13"/>
            <p:cNvGraphicFramePr>
              <a:graphicFrameLocks noChangeAspect="1"/>
            </p:cNvGraphicFramePr>
            <p:nvPr/>
          </p:nvGraphicFramePr>
          <p:xfrm>
            <a:off x="323528" y="2508136"/>
            <a:ext cx="5362960" cy="2088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" name="Equação" r:id="rId6" imgW="2870200" imgH="1117600" progId="Equation.3">
                    <p:embed/>
                  </p:oleObj>
                </mc:Choice>
                <mc:Fallback>
                  <p:oleObj name="Equação" r:id="rId6" imgW="2870200" imgH="1117600" progId="Equation.3">
                    <p:embed/>
                    <p:pic>
                      <p:nvPicPr>
                        <p:cNvPr id="42028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28" y="2508136"/>
                          <a:ext cx="5362960" cy="2088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tângulo 19"/>
            <p:cNvSpPr/>
            <p:nvPr/>
          </p:nvSpPr>
          <p:spPr>
            <a:xfrm>
              <a:off x="1907967" y="3788685"/>
              <a:ext cx="215916" cy="2887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2030" name="CaixaDeTexto 48"/>
            <p:cNvSpPr txBox="1">
              <a:spLocks noChangeArrowheads="1"/>
            </p:cNvSpPr>
            <p:nvPr/>
          </p:nvSpPr>
          <p:spPr bwMode="auto">
            <a:xfrm>
              <a:off x="1846744" y="3701792"/>
              <a:ext cx="3321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2400" b="1"/>
                <a:t>a</a:t>
              </a:r>
            </a:p>
          </p:txBody>
        </p:sp>
      </p:grpSp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5557839" y="4902200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{ b </a:t>
            </a:r>
            <a:r>
              <a:rPr lang="pt-BR" altLang="pt-BR" sz="1800" b="1"/>
              <a:t>}</a:t>
            </a:r>
            <a:endParaRPr lang="pt-BR" altLang="pt-BR" sz="1800"/>
          </a:p>
        </p:txBody>
      </p:sp>
      <p:sp>
        <p:nvSpPr>
          <p:cNvPr id="24" name="CaixaDeTexto 50"/>
          <p:cNvSpPr txBox="1">
            <a:spLocks noChangeArrowheads="1"/>
          </p:cNvSpPr>
          <p:nvPr/>
        </p:nvSpPr>
        <p:spPr bwMode="auto">
          <a:xfrm>
            <a:off x="5535614" y="5219700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{ b </a:t>
            </a:r>
            <a:r>
              <a:rPr lang="pt-BR" altLang="pt-BR" sz="1800" b="1"/>
              <a:t>}</a:t>
            </a:r>
            <a:endParaRPr lang="pt-BR" altLang="pt-BR" sz="1800"/>
          </a:p>
        </p:txBody>
      </p:sp>
      <p:sp>
        <p:nvSpPr>
          <p:cNvPr id="28" name="Retângulo 27"/>
          <p:cNvSpPr>
            <a:spLocks noChangeArrowheads="1"/>
          </p:cNvSpPr>
          <p:nvPr/>
        </p:nvSpPr>
        <p:spPr bwMode="auto">
          <a:xfrm>
            <a:off x="5664200" y="6022976"/>
            <a:ext cx="2286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S → A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A → bS  | b</a:t>
            </a:r>
          </a:p>
        </p:txBody>
      </p:sp>
      <p:sp>
        <p:nvSpPr>
          <p:cNvPr id="29" name="Seta para a direita 28"/>
          <p:cNvSpPr/>
          <p:nvPr/>
        </p:nvSpPr>
        <p:spPr>
          <a:xfrm>
            <a:off x="4872039" y="6310314"/>
            <a:ext cx="649287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5" name="Retângulo 27"/>
          <p:cNvSpPr>
            <a:spLocks noChangeArrowheads="1"/>
          </p:cNvSpPr>
          <p:nvPr/>
        </p:nvSpPr>
        <p:spPr bwMode="auto">
          <a:xfrm>
            <a:off x="8634413" y="5953125"/>
            <a:ext cx="2286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S → bS  | b</a:t>
            </a:r>
          </a:p>
        </p:txBody>
      </p:sp>
      <p:sp>
        <p:nvSpPr>
          <p:cNvPr id="26" name="Seta para a direita 28"/>
          <p:cNvSpPr/>
          <p:nvPr/>
        </p:nvSpPr>
        <p:spPr>
          <a:xfrm>
            <a:off x="7678739" y="6308726"/>
            <a:ext cx="649287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5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5" grpId="0"/>
      <p:bldP spid="22" grpId="0"/>
      <p:bldP spid="24" grpId="0"/>
      <p:bldP spid="28" grpId="0"/>
      <p:bldP spid="29" grpId="0" animBg="1"/>
      <p:bldP spid="25" grpId="0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Semântica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9985"/>
          </a:xfrm>
        </p:spPr>
        <p:txBody>
          <a:bodyPr>
            <a:normAutofit fontScale="92500" lnSpcReduction="10000"/>
          </a:bodyPr>
          <a:lstStyle/>
          <a:p>
            <a:r>
              <a:rPr lang="pt-BR" sz="3600" dirty="0"/>
              <a:t>X foi declarado apenas uma vez?</a:t>
            </a:r>
          </a:p>
          <a:p>
            <a:r>
              <a:rPr lang="pt-BR" sz="3600" dirty="0"/>
              <a:t>X foi declarado antes do seu primeiro uso?</a:t>
            </a:r>
          </a:p>
          <a:p>
            <a:r>
              <a:rPr lang="pt-BR" sz="3600" dirty="0"/>
              <a:t>X foi definido antes do seu primeiro uso?</a:t>
            </a:r>
          </a:p>
          <a:p>
            <a:r>
              <a:rPr lang="pt-BR" sz="3600" dirty="0"/>
              <a:t>X é um escalar, um </a:t>
            </a:r>
            <a:r>
              <a:rPr lang="pt-BR" sz="3600" dirty="0" err="1"/>
              <a:t>array</a:t>
            </a:r>
            <a:r>
              <a:rPr lang="pt-BR" sz="3600" dirty="0"/>
              <a:t>, uma função ou uma classe?</a:t>
            </a:r>
          </a:p>
          <a:p>
            <a:r>
              <a:rPr lang="pt-BR" sz="3600" dirty="0"/>
              <a:t>X é declarado mas nunca utilizado?</a:t>
            </a:r>
          </a:p>
          <a:p>
            <a:r>
              <a:rPr lang="pt-BR" sz="3600" dirty="0"/>
              <a:t>A que declaração X se refere?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226860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4826" y="1052513"/>
            <a:ext cx="8785225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400" b="1" dirty="0"/>
              <a:t>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770064" y="993776"/>
            <a:ext cx="8929687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Simplificação de Gramáticas Livres de Contexto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/>
              <a:t>Fecho de um não terminal (variável)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/>
              <a:t>É conjunto de variáveis que podem substituí-la transitivamente</a:t>
            </a:r>
            <a:r>
              <a:rPr lang="pt-BR" altLang="pt-BR"/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/>
              <a:t>Exemplo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/>
              <a:t>    A → B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/>
              <a:t>    B → C                   Fecho(A)={B, C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/>
              <a:t>                                  Fecho(B)={C}</a:t>
            </a: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1919288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/>
              <a:t>Compiladores</a:t>
            </a:r>
            <a:endParaRPr lang="pt-BR" kern="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63700" y="6453188"/>
            <a:ext cx="579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/>
              <a:t>(*) exclusivamente produções de P da forma X → Y</a:t>
            </a:r>
          </a:p>
        </p:txBody>
      </p:sp>
    </p:spTree>
    <p:extLst>
      <p:ext uri="{BB962C8B-B14F-4D97-AF65-F5344CB8AC3E}">
        <p14:creationId xmlns:p14="http://schemas.microsoft.com/office/powerpoint/2010/main" val="135001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4826" y="1052513"/>
            <a:ext cx="8785225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400" b="1" dirty="0"/>
              <a:t>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770064" y="993775"/>
            <a:ext cx="8929687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Simplificação de Gramáticas Livres de Contexto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/>
              <a:t>Produção que substitui uma variável por outra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b="1"/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pt-BR" altLang="pt-BR" b="1"/>
              <a:t>   Se  A → B não adiciona informação em termos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/>
              <a:t>      de geração de palavras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/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pt-BR" altLang="pt-BR" b="1"/>
              <a:t>   Se B → </a:t>
            </a:r>
            <a:r>
              <a:rPr lang="el-GR" altLang="pt-BR" b="1"/>
              <a:t>α, </a:t>
            </a:r>
            <a:r>
              <a:rPr lang="pt-BR" altLang="pt-BR" b="1"/>
              <a:t>então A → B pode ser substituída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/>
              <a:t>      por  A → α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b="1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1919288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/>
              <a:t>Compiladores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82988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4826" y="1052513"/>
            <a:ext cx="8785225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400" b="1" dirty="0"/>
              <a:t>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782764" y="765176"/>
            <a:ext cx="8929687" cy="55086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altLang="pt-BR" sz="3200" b="1" dirty="0"/>
              <a:t>Simplificação de Gramáticas Livres de Contexto</a:t>
            </a:r>
          </a:p>
          <a:p>
            <a:pPr>
              <a:defRPr/>
            </a:pPr>
            <a:endParaRPr lang="pt-BR" sz="3200" b="1" dirty="0"/>
          </a:p>
          <a:p>
            <a:pPr>
              <a:defRPr/>
            </a:pPr>
            <a:r>
              <a:rPr lang="pt-BR" sz="3200" b="1" dirty="0"/>
              <a:t>Algoritmo</a:t>
            </a:r>
          </a:p>
          <a:p>
            <a:pPr>
              <a:defRPr/>
            </a:pPr>
            <a:endParaRPr lang="pt-BR" sz="3200" b="1" dirty="0"/>
          </a:p>
          <a:p>
            <a:pPr>
              <a:defRPr/>
            </a:pPr>
            <a:r>
              <a:rPr lang="pt-BR" sz="3200" b="1" dirty="0"/>
              <a:t>Passo 1:</a:t>
            </a:r>
          </a:p>
          <a:p>
            <a:pPr>
              <a:defRPr/>
            </a:pPr>
            <a:r>
              <a:rPr lang="pt-BR" sz="3200" b="1" dirty="0"/>
              <a:t>Fecho transitivo de cada variável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endParaRPr lang="pt-BR" sz="3200" b="1" dirty="0"/>
          </a:p>
          <a:p>
            <a:pPr>
              <a:defRPr/>
            </a:pPr>
            <a:r>
              <a:rPr lang="pt-BR" sz="3200" b="1" dirty="0"/>
              <a:t>Passo 2: </a:t>
            </a:r>
          </a:p>
          <a:p>
            <a:pPr>
              <a:defRPr/>
            </a:pPr>
            <a:r>
              <a:rPr lang="pt-BR" sz="3200" b="1" dirty="0"/>
              <a:t>Exclusão das produções que substituem variáveis</a:t>
            </a:r>
          </a:p>
          <a:p>
            <a:pPr>
              <a:defRPr/>
            </a:pPr>
            <a:r>
              <a:rPr lang="pt-BR" sz="3200" b="1" dirty="0"/>
              <a:t>Se α é atingível a partir de A através de seu fecho</a:t>
            </a:r>
          </a:p>
          <a:p>
            <a:pPr>
              <a:defRPr/>
            </a:pPr>
            <a:r>
              <a:rPr lang="pt-BR" sz="3200" b="1" dirty="0"/>
              <a:t>substitui A → B por A → α</a:t>
            </a:r>
            <a:endParaRPr lang="pt-BR" altLang="pt-BR" sz="3200" b="1" dirty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1919288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/>
              <a:t>Compiladores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2571115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4826" y="1052513"/>
            <a:ext cx="8785225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400" b="1" dirty="0"/>
              <a:t>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770064" y="993775"/>
            <a:ext cx="8929687" cy="557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Simplificação de Gramáticas Livres de Contexto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/>
              <a:t>Excluir Produções que Substituem Variáveis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/>
              <a:t>S → aXa | bXb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/>
              <a:t>X → a | b | S | </a:t>
            </a:r>
            <a:r>
              <a:rPr lang="ru-RU" altLang="pt-BR" sz="2800" b="1">
                <a:cs typeface="Arial" panose="020B0604020202020204" pitchFamily="34" charset="0"/>
              </a:rPr>
              <a:t>Є</a:t>
            </a:r>
            <a:endParaRPr lang="pt-BR" altLang="pt-BR" sz="2800" b="1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2800" b="1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b="1">
                <a:cs typeface="Arial" panose="020B0604020202020204" pitchFamily="34" charset="0"/>
              </a:rPr>
              <a:t>Passo 1 –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2800" b="1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b="1">
                <a:cs typeface="Arial" panose="020B0604020202020204" pitchFamily="34" charset="0"/>
              </a:rPr>
              <a:t>Fecho(S)=</a:t>
            </a:r>
            <a:r>
              <a:rPr lang="pt-BR" altLang="pt-BR" sz="2800"/>
              <a:t>∅</a:t>
            </a:r>
            <a:r>
              <a:rPr lang="pt-BR" altLang="pt-BR" sz="2800" b="1">
                <a:cs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b="1">
                <a:cs typeface="Arial" panose="020B0604020202020204" pitchFamily="34" charset="0"/>
              </a:rPr>
              <a:t>Fecho(X)={S}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2800" b="1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2800" b="1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1919288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/>
              <a:t>Compiladores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181517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4826" y="1052513"/>
            <a:ext cx="8785225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400" b="1" dirty="0"/>
              <a:t>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770064" y="993776"/>
            <a:ext cx="8929687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Simplificação de Gramáticas Livres de Contexto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/>
              <a:t>S → aXa | bXb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/>
              <a:t>X → a | b | </a:t>
            </a:r>
            <a:r>
              <a:rPr lang="pt-BR" altLang="pt-BR" b="1">
                <a:solidFill>
                  <a:srgbClr val="FF0000"/>
                </a:solidFill>
              </a:rPr>
              <a:t>S</a:t>
            </a:r>
            <a:r>
              <a:rPr lang="pt-BR" altLang="pt-BR" b="1"/>
              <a:t> | </a:t>
            </a:r>
            <a:r>
              <a:rPr lang="ru-RU" altLang="pt-BR" sz="2800" b="1">
                <a:cs typeface="Arial" panose="020B0604020202020204" pitchFamily="34" charset="0"/>
              </a:rPr>
              <a:t>Є</a:t>
            </a:r>
            <a:endParaRPr lang="pt-BR" altLang="pt-BR" sz="2800" b="1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2800" b="1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2800" b="1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1919288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/>
              <a:t>Compiladores</a:t>
            </a:r>
            <a:endParaRPr lang="pt-BR" kern="0" dirty="0"/>
          </a:p>
        </p:txBody>
      </p:sp>
      <p:sp>
        <p:nvSpPr>
          <p:cNvPr id="47109" name="TextBox 1"/>
          <p:cNvSpPr txBox="1">
            <a:spLocks noChangeArrowheads="1"/>
          </p:cNvSpPr>
          <p:nvPr/>
        </p:nvSpPr>
        <p:spPr bwMode="auto">
          <a:xfrm>
            <a:off x="6256338" y="1971675"/>
            <a:ext cx="3446462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b="1">
                <a:cs typeface="Arial" panose="020B0604020202020204" pitchFamily="34" charset="0"/>
              </a:rPr>
              <a:t>Fecho(S)=</a:t>
            </a:r>
            <a:r>
              <a:rPr lang="pt-BR" altLang="pt-BR" sz="2800" b="1"/>
              <a:t>∅</a:t>
            </a:r>
            <a:r>
              <a:rPr lang="pt-BR" altLang="pt-BR" sz="2800" b="1"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b="1">
                <a:solidFill>
                  <a:srgbClr val="FF0000"/>
                </a:solidFill>
                <a:cs typeface="Arial" panose="020B0604020202020204" pitchFamily="34" charset="0"/>
              </a:rPr>
              <a:t>Fecho(X)={S}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800" b="1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919288" y="3789364"/>
          <a:ext cx="6769100" cy="1570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2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92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i</a:t>
                      </a:r>
                    </a:p>
                  </a:txBody>
                  <a:tcPr marL="91447" marR="91447" marT="45729" marB="457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itchFamily="34" charset="0"/>
                          <a:cs typeface="Arial" pitchFamily="34" charset="0"/>
                        </a:rPr>
                        <a:t>Produções</a:t>
                      </a:r>
                    </a:p>
                  </a:txBody>
                  <a:tcPr marL="91447" marR="91447" marT="45729" marB="4572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0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7" marR="91447" marT="45729" marB="457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47" marR="91447"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47" marR="91447" marT="45729" marB="457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47" marR="91447"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47" marR="91447" marT="45729" marB="4572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47" marR="91447"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3071814" y="4279900"/>
            <a:ext cx="3887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pt-BR" altLang="pt-BR" sz="1800" b="1"/>
              <a:t>→ aXa | bXb,    </a:t>
            </a:r>
            <a:r>
              <a:rPr lang="pt-BR" altLang="pt-BR" sz="180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pt-BR" altLang="pt-BR" sz="1800" b="1"/>
              <a:t>→ a | b |  </a:t>
            </a:r>
            <a:r>
              <a:rPr lang="ru-RU" altLang="pt-BR" sz="1600" b="1">
                <a:cs typeface="Arial" panose="020B0604020202020204" pitchFamily="34" charset="0"/>
              </a:rPr>
              <a:t>Є</a:t>
            </a:r>
            <a:r>
              <a:rPr lang="pt-BR" altLang="pt-BR" sz="1800" b="1"/>
              <a:t> </a:t>
            </a:r>
            <a:endParaRPr lang="pt-BR" altLang="pt-BR" sz="1800"/>
          </a:p>
        </p:txBody>
      </p:sp>
      <p:sp>
        <p:nvSpPr>
          <p:cNvPr id="8" name="CaixaDeTexto 8"/>
          <p:cNvSpPr txBox="1">
            <a:spLocks noChangeArrowheads="1"/>
          </p:cNvSpPr>
          <p:nvPr/>
        </p:nvSpPr>
        <p:spPr bwMode="auto">
          <a:xfrm>
            <a:off x="2063750" y="4249739"/>
            <a:ext cx="788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inicial</a:t>
            </a:r>
          </a:p>
        </p:txBody>
      </p:sp>
      <p:sp>
        <p:nvSpPr>
          <p:cNvPr id="9" name="CaixaDeTexto 10"/>
          <p:cNvSpPr txBox="1">
            <a:spLocks noChangeArrowheads="1"/>
          </p:cNvSpPr>
          <p:nvPr/>
        </p:nvSpPr>
        <p:spPr bwMode="auto">
          <a:xfrm>
            <a:off x="2330451" y="4600575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S</a:t>
            </a:r>
          </a:p>
        </p:txBody>
      </p:sp>
      <p:sp>
        <p:nvSpPr>
          <p:cNvPr id="10" name="CaixaDeTexto 15"/>
          <p:cNvSpPr txBox="1">
            <a:spLocks noChangeArrowheads="1"/>
          </p:cNvSpPr>
          <p:nvPr/>
        </p:nvSpPr>
        <p:spPr bwMode="auto">
          <a:xfrm>
            <a:off x="2346325" y="497522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X</a:t>
            </a:r>
          </a:p>
        </p:txBody>
      </p:sp>
      <p:sp>
        <p:nvSpPr>
          <p:cNvPr id="18459" name="CaixaDeTexto 23"/>
          <p:cNvSpPr txBox="1">
            <a:spLocks noChangeArrowheads="1"/>
          </p:cNvSpPr>
          <p:nvPr/>
        </p:nvSpPr>
        <p:spPr bwMode="auto">
          <a:xfrm>
            <a:off x="3071813" y="5013325"/>
            <a:ext cx="5903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pt-BR" altLang="pt-BR" sz="1800" b="1">
                <a:solidFill>
                  <a:srgbClr val="FF0000"/>
                </a:solidFill>
              </a:rPr>
              <a:t>→ aXa | bXb ,   </a:t>
            </a:r>
            <a:r>
              <a:rPr lang="pt-BR" altLang="pt-BR"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pt-BR" altLang="pt-BR" sz="1800" b="1">
                <a:solidFill>
                  <a:srgbClr val="FF0000"/>
                </a:solidFill>
              </a:rPr>
              <a:t>→ | a | b | </a:t>
            </a:r>
            <a:r>
              <a:rPr lang="ru-RU" altLang="pt-BR" sz="1600" b="1">
                <a:solidFill>
                  <a:srgbClr val="FF0000"/>
                </a:solidFill>
                <a:cs typeface="Arial" panose="020B0604020202020204" pitchFamily="34" charset="0"/>
              </a:rPr>
              <a:t>Є</a:t>
            </a:r>
            <a:r>
              <a:rPr lang="pt-BR" altLang="pt-BR" sz="1800" b="1">
                <a:solidFill>
                  <a:srgbClr val="FF0000"/>
                </a:solidFill>
              </a:rPr>
              <a:t> | aXa | bXb</a:t>
            </a:r>
          </a:p>
        </p:txBody>
      </p:sp>
      <p:sp>
        <p:nvSpPr>
          <p:cNvPr id="16" name="CaixaDeTexto 6"/>
          <p:cNvSpPr txBox="1">
            <a:spLocks noChangeArrowheads="1"/>
          </p:cNvSpPr>
          <p:nvPr/>
        </p:nvSpPr>
        <p:spPr bwMode="auto">
          <a:xfrm>
            <a:off x="3049589" y="4652964"/>
            <a:ext cx="3887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pt-BR" altLang="pt-BR" sz="1800" b="1"/>
              <a:t>→ aXa | bXb,    </a:t>
            </a:r>
            <a:r>
              <a:rPr lang="pt-BR" altLang="pt-BR" sz="180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pt-BR" altLang="pt-BR" sz="1800" b="1"/>
              <a:t>→ a | b | </a:t>
            </a:r>
            <a:r>
              <a:rPr lang="ru-RU" altLang="pt-BR" sz="1600" b="1">
                <a:cs typeface="Arial" panose="020B0604020202020204" pitchFamily="34" charset="0"/>
              </a:rPr>
              <a:t>Є</a:t>
            </a:r>
            <a:r>
              <a:rPr lang="pt-BR" altLang="pt-BR" sz="1800" b="1"/>
              <a:t> </a:t>
            </a:r>
            <a:endParaRPr lang="pt-BR" altLang="pt-BR" sz="1800"/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8770938" y="4613275"/>
            <a:ext cx="3446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>
                <a:cs typeface="Arial" panose="020B0604020202020204" pitchFamily="34" charset="0"/>
              </a:rPr>
              <a:t>Fecho(S)=</a:t>
            </a:r>
            <a:r>
              <a:rPr lang="pt-BR" altLang="pt-BR" sz="2000" b="1"/>
              <a:t>∅</a:t>
            </a:r>
            <a:endParaRPr lang="pt-BR" altLang="pt-BR" sz="2400" b="1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8759826" y="5045075"/>
            <a:ext cx="3446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>
                <a:cs typeface="Arial" panose="020B0604020202020204" pitchFamily="34" charset="0"/>
              </a:rPr>
              <a:t>Fecho(X)={S}</a:t>
            </a:r>
            <a:endParaRPr lang="pt-BR" altLang="pt-BR" sz="2400" b="1"/>
          </a:p>
        </p:txBody>
      </p:sp>
    </p:spTree>
    <p:extLst>
      <p:ext uri="{BB962C8B-B14F-4D97-AF65-F5344CB8AC3E}">
        <p14:creationId xmlns:p14="http://schemas.microsoft.com/office/powerpoint/2010/main" val="295169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8459" grpId="0"/>
      <p:bldP spid="16" grpId="0"/>
      <p:bldP spid="13" grpId="0"/>
      <p:bldP spid="1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4826" y="1052513"/>
            <a:ext cx="8785225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400" b="1" dirty="0"/>
              <a:t>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770064" y="908051"/>
            <a:ext cx="8929687" cy="772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Simplificação de Gramáticas Livres de Contexto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/>
              <a:t>Excluir Produções que Substituem Variáveis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/>
              <a:t>S → A|B|C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/>
              <a:t>A → aaAa | B | </a:t>
            </a:r>
            <a:r>
              <a:rPr lang="ru-RU" altLang="pt-BR" sz="2800" b="1">
                <a:cs typeface="Arial" panose="020B0604020202020204" pitchFamily="34" charset="0"/>
              </a:rPr>
              <a:t>Є</a:t>
            </a:r>
            <a:endParaRPr lang="pt-BR" altLang="pt-BR" sz="2800" b="1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b="1">
                <a:cs typeface="Arial" panose="020B0604020202020204" pitchFamily="34" charset="0"/>
              </a:rPr>
              <a:t>B  </a:t>
            </a:r>
            <a:r>
              <a:rPr lang="pt-BR" altLang="pt-BR" sz="2800" b="1"/>
              <a:t>→ bBb | b |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b="1"/>
              <a:t>C  → cC| </a:t>
            </a:r>
            <a:r>
              <a:rPr lang="ru-RU" altLang="pt-BR" sz="2400" b="1">
                <a:cs typeface="Arial" panose="020B0604020202020204" pitchFamily="34" charset="0"/>
              </a:rPr>
              <a:t>Є</a:t>
            </a:r>
            <a:endParaRPr lang="pt-BR" altLang="pt-BR" sz="2800" b="1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2800" b="1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b="1">
                <a:cs typeface="Arial" panose="020B0604020202020204" pitchFamily="34" charset="0"/>
              </a:rPr>
              <a:t>Passo 1 –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b="1">
                <a:cs typeface="Arial" panose="020B0604020202020204" pitchFamily="34" charset="0"/>
              </a:rPr>
              <a:t>Fecho(S)={ A,B,C}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b="1">
                <a:cs typeface="Arial" panose="020B0604020202020204" pitchFamily="34" charset="0"/>
              </a:rPr>
              <a:t>Fecho(A)={B}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b="1">
                <a:cs typeface="Arial" panose="020B0604020202020204" pitchFamily="34" charset="0"/>
              </a:rPr>
              <a:t>Fecho(B)={C}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b="1">
                <a:cs typeface="Arial" panose="020B0604020202020204" pitchFamily="34" charset="0"/>
              </a:rPr>
              <a:t>Fecho(C)=</a:t>
            </a:r>
            <a:r>
              <a:rPr lang="pt-BR" altLang="pt-BR" sz="2800"/>
              <a:t> ∅</a:t>
            </a:r>
            <a:endParaRPr lang="pt-BR" altLang="pt-BR" sz="2800" b="1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2800" b="1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2800" b="1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2800" b="1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2800" b="1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1919288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/>
              <a:t>Compiladores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115477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5664200" y="4221164"/>
            <a:ext cx="4679950" cy="2447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4826" y="1052513"/>
            <a:ext cx="8785225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400" b="1" dirty="0"/>
              <a:t> 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738314" y="981076"/>
            <a:ext cx="8929687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b="1"/>
              <a:t>Simplificação de Gramáticas Livres de Contexto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/>
              <a:t>S → A|B|C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/>
              <a:t>A → aaAa | B | </a:t>
            </a:r>
            <a:r>
              <a:rPr lang="ru-RU" altLang="pt-BR" sz="2800" b="1">
                <a:cs typeface="Arial" panose="020B0604020202020204" pitchFamily="34" charset="0"/>
              </a:rPr>
              <a:t>Є</a:t>
            </a:r>
            <a:endParaRPr lang="pt-BR" altLang="pt-BR" sz="2800" b="1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b="1">
                <a:cs typeface="Arial" panose="020B0604020202020204" pitchFamily="34" charset="0"/>
              </a:rPr>
              <a:t>B  </a:t>
            </a:r>
            <a:r>
              <a:rPr lang="pt-BR" altLang="pt-BR" sz="2800" b="1"/>
              <a:t>→ bBb | b |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b="1"/>
              <a:t>C  → cC| </a:t>
            </a:r>
            <a:r>
              <a:rPr lang="ru-RU" altLang="pt-BR" sz="2400" b="1">
                <a:cs typeface="Arial" panose="020B0604020202020204" pitchFamily="34" charset="0"/>
              </a:rPr>
              <a:t>Є</a:t>
            </a:r>
            <a:endParaRPr lang="pt-BR" altLang="pt-BR" sz="2800" b="1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2800" b="1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2800" b="1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1919288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pt-BR" kern="0"/>
              <a:t>Compiladores</a:t>
            </a:r>
            <a:endParaRPr lang="pt-BR" kern="0" dirty="0"/>
          </a:p>
        </p:txBody>
      </p:sp>
      <p:sp>
        <p:nvSpPr>
          <p:cNvPr id="49158" name="TextBox 1"/>
          <p:cNvSpPr txBox="1">
            <a:spLocks noChangeArrowheads="1"/>
          </p:cNvSpPr>
          <p:nvPr/>
        </p:nvSpPr>
        <p:spPr bwMode="auto">
          <a:xfrm>
            <a:off x="6024563" y="1628776"/>
            <a:ext cx="3446462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b="1">
                <a:cs typeface="Arial" panose="020B0604020202020204" pitchFamily="34" charset="0"/>
              </a:rPr>
              <a:t>Fecho(S)={A,B,C}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b="1">
                <a:cs typeface="Arial" panose="020B0604020202020204" pitchFamily="34" charset="0"/>
              </a:rPr>
              <a:t>Fecho(A)={B}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b="1">
                <a:cs typeface="Arial" panose="020B0604020202020204" pitchFamily="34" charset="0"/>
              </a:rPr>
              <a:t>Fecho(B)={C}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b="1">
                <a:cs typeface="Arial" panose="020B0604020202020204" pitchFamily="34" charset="0"/>
              </a:rPr>
              <a:t>Fecho(C)=</a:t>
            </a:r>
            <a:r>
              <a:rPr lang="pt-BR" altLang="pt-BR" sz="2800"/>
              <a:t> ∅</a:t>
            </a:r>
            <a:endParaRPr lang="pt-BR" altLang="pt-BR" sz="2800" b="1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800" b="1"/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1703388" y="4206875"/>
            <a:ext cx="89646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b="1">
                <a:cs typeface="Arial" panose="020B0604020202020204" pitchFamily="34" charset="0"/>
              </a:rPr>
              <a:t>Fecho(S)={A,B,C}   </a:t>
            </a:r>
            <a:r>
              <a:rPr lang="pt-BR" altLang="pt-BR" sz="2800" b="1"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pt-BR" altLang="pt-BR" sz="2800" b="1">
                <a:cs typeface="Arial" panose="020B0604020202020204" pitchFamily="34" charset="0"/>
              </a:rPr>
              <a:t>       </a:t>
            </a:r>
            <a:r>
              <a:rPr lang="pt-BR" altLang="pt-BR" sz="2800" b="1"/>
              <a:t>S → aaAa|</a:t>
            </a:r>
            <a:r>
              <a:rPr lang="ru-RU" altLang="pt-BR" sz="2800" b="1">
                <a:cs typeface="Arial" panose="020B0604020202020204" pitchFamily="34" charset="0"/>
              </a:rPr>
              <a:t> Є</a:t>
            </a:r>
            <a:r>
              <a:rPr lang="pt-BR" altLang="pt-BR" sz="2800" b="1">
                <a:cs typeface="Arial" panose="020B0604020202020204" pitchFamily="34" charset="0"/>
              </a:rPr>
              <a:t> |</a:t>
            </a:r>
            <a:r>
              <a:rPr lang="pt-BR" altLang="pt-BR" sz="2800" b="1"/>
              <a:t> bBb | b | cC</a:t>
            </a: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1703388" y="4797425"/>
            <a:ext cx="89646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b="1">
                <a:cs typeface="Arial" panose="020B0604020202020204" pitchFamily="34" charset="0"/>
              </a:rPr>
              <a:t>Fecho(A)={B}          </a:t>
            </a:r>
            <a:r>
              <a:rPr lang="pt-BR" altLang="pt-BR" sz="2800" b="1"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pt-BR" altLang="pt-BR" sz="2800" b="1">
                <a:cs typeface="Arial" panose="020B0604020202020204" pitchFamily="34" charset="0"/>
              </a:rPr>
              <a:t>       A</a:t>
            </a:r>
            <a:r>
              <a:rPr lang="pt-BR" altLang="pt-BR" sz="2800" b="1"/>
              <a:t> → aaAa|</a:t>
            </a:r>
            <a:r>
              <a:rPr lang="ru-RU" altLang="pt-BR" sz="2800" b="1">
                <a:cs typeface="Arial" panose="020B0604020202020204" pitchFamily="34" charset="0"/>
              </a:rPr>
              <a:t> Є</a:t>
            </a:r>
            <a:r>
              <a:rPr lang="pt-BR" altLang="pt-BR" sz="2800" b="1">
                <a:cs typeface="Arial" panose="020B0604020202020204" pitchFamily="34" charset="0"/>
              </a:rPr>
              <a:t> |</a:t>
            </a:r>
            <a:r>
              <a:rPr lang="pt-BR" altLang="pt-BR" sz="2800" b="1"/>
              <a:t> bBb | b | cC</a:t>
            </a:r>
          </a:p>
        </p:txBody>
      </p: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1668463" y="5445126"/>
            <a:ext cx="8964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b="1">
                <a:cs typeface="Arial" panose="020B0604020202020204" pitchFamily="34" charset="0"/>
              </a:rPr>
              <a:t>Fecho(B)={C}          </a:t>
            </a:r>
            <a:r>
              <a:rPr lang="pt-BR" altLang="pt-BR" sz="2800" b="1"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pt-BR" altLang="pt-BR" sz="2800" b="1">
                <a:cs typeface="Arial" panose="020B0604020202020204" pitchFamily="34" charset="0"/>
              </a:rPr>
              <a:t>       B</a:t>
            </a:r>
            <a:r>
              <a:rPr lang="pt-BR" altLang="pt-BR" sz="2800" b="1"/>
              <a:t> → bBb | b | cC |</a:t>
            </a:r>
            <a:r>
              <a:rPr lang="ru-RU" altLang="pt-BR" sz="2800" b="1">
                <a:cs typeface="Arial" panose="020B0604020202020204" pitchFamily="34" charset="0"/>
              </a:rPr>
              <a:t> Є</a:t>
            </a:r>
            <a:r>
              <a:rPr lang="pt-BR" altLang="pt-BR" sz="2800" b="1"/>
              <a:t>  </a:t>
            </a:r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1668463" y="6092825"/>
            <a:ext cx="89646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b="1">
                <a:cs typeface="Arial" panose="020B0604020202020204" pitchFamily="34" charset="0"/>
              </a:rPr>
              <a:t>Fecho(C)= </a:t>
            </a:r>
            <a:r>
              <a:rPr lang="pt-BR" altLang="pt-BR" sz="2800"/>
              <a:t> ∅</a:t>
            </a:r>
            <a:r>
              <a:rPr lang="pt-BR" altLang="pt-BR" sz="2800" b="1">
                <a:cs typeface="Arial" panose="020B0604020202020204" pitchFamily="34" charset="0"/>
              </a:rPr>
              <a:t>       </a:t>
            </a:r>
            <a:r>
              <a:rPr lang="pt-BR" altLang="pt-BR" sz="2800" b="1"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pt-BR" altLang="pt-BR" sz="2800" b="1">
                <a:cs typeface="Arial" panose="020B0604020202020204" pitchFamily="34" charset="0"/>
              </a:rPr>
              <a:t>            </a:t>
            </a:r>
            <a:r>
              <a:rPr lang="pt-BR" altLang="pt-BR" sz="2800" b="1"/>
              <a:t>C  → cC| </a:t>
            </a:r>
            <a:r>
              <a:rPr lang="ru-RU" altLang="pt-BR" sz="2400" b="1">
                <a:cs typeface="Arial" panose="020B0604020202020204" pitchFamily="34" charset="0"/>
              </a:rPr>
              <a:t>Є</a:t>
            </a:r>
            <a:endParaRPr lang="pt-BR" altLang="pt-BR" sz="2800" b="1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b="1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5383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endParaRPr lang="pt-BR" dirty="0"/>
          </a:p>
          <a:p>
            <a:pPr marL="0" indent="0" algn="ctr">
              <a:buNone/>
              <a:defRPr/>
            </a:pPr>
            <a:r>
              <a:rPr lang="pt-BR" sz="4000" b="1" dirty="0"/>
              <a:t>Agrupar os símbolos terminais (Tokens ou marcas) verificando se forma uma frase sintaticamente correta, de acordo com regras da linguagem.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eaLnBrk="1" hangingPunct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753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Semântica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A atribuição para X da somatória de Y e 100;</a:t>
            </a:r>
          </a:p>
          <a:p>
            <a:r>
              <a:rPr lang="pt-BR" sz="2400" dirty="0"/>
              <a:t>Verificar se a ordem de como você montou a expressão está correta.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73699"/>
              </p:ext>
            </p:extLst>
          </p:nvPr>
        </p:nvGraphicFramePr>
        <p:xfrm>
          <a:off x="1877255" y="2329189"/>
          <a:ext cx="8128000" cy="934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057701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360263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2861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30351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5597202"/>
                    </a:ext>
                  </a:extLst>
                </a:gridCol>
              </a:tblGrid>
              <a:tr h="467258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cod_atrib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cod_mais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ctenum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556161"/>
                  </a:ext>
                </a:extLst>
              </a:tr>
              <a:tr h="467258">
                <a:tc>
                  <a:txBody>
                    <a:bodyPr/>
                    <a:lstStyle/>
                    <a:p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0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62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Semântica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/>
          </p:nvPr>
        </p:nvGraphicFramePr>
        <p:xfrm>
          <a:off x="1877255" y="2329189"/>
          <a:ext cx="8128000" cy="934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057701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360263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2861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30351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5597202"/>
                    </a:ext>
                  </a:extLst>
                </a:gridCol>
              </a:tblGrid>
              <a:tr h="467258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cod_atrib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cod_mais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ctenum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556161"/>
                  </a:ext>
                </a:extLst>
              </a:tr>
              <a:tr h="467258">
                <a:tc>
                  <a:txBody>
                    <a:bodyPr/>
                    <a:lstStyle/>
                    <a:p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03946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98" y="3474867"/>
            <a:ext cx="4089816" cy="254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5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Semântica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/>
          </p:nvPr>
        </p:nvGraphicFramePr>
        <p:xfrm>
          <a:off x="1877255" y="2329189"/>
          <a:ext cx="8128000" cy="934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057701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360263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2861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30351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5597202"/>
                    </a:ext>
                  </a:extLst>
                </a:gridCol>
              </a:tblGrid>
              <a:tr h="467258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cod_atrib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cod_mais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ctenum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556161"/>
                  </a:ext>
                </a:extLst>
              </a:tr>
              <a:tr h="467258">
                <a:tc>
                  <a:txBody>
                    <a:bodyPr/>
                    <a:lstStyle/>
                    <a:p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03946"/>
                  </a:ext>
                </a:extLst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830" y="3739140"/>
            <a:ext cx="2409678" cy="217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6383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Galeria</Template>
  <TotalTime>275</TotalTime>
  <Words>2688</Words>
  <Application>Microsoft Office PowerPoint</Application>
  <PresentationFormat>Widescreen</PresentationFormat>
  <Paragraphs>616</Paragraphs>
  <Slides>56</Slides>
  <Notes>34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3" baseType="lpstr">
      <vt:lpstr>Arial</vt:lpstr>
      <vt:lpstr>Calibri</vt:lpstr>
      <vt:lpstr>Garamond</vt:lpstr>
      <vt:lpstr>Gill Sans MT</vt:lpstr>
      <vt:lpstr>Wingdings</vt:lpstr>
      <vt:lpstr>Galeria</vt:lpstr>
      <vt:lpstr>Microsoft Equation 3.0</vt:lpstr>
      <vt:lpstr>Compiladores</vt:lpstr>
      <vt:lpstr>Revisão</vt:lpstr>
      <vt:lpstr>Análise sintática</vt:lpstr>
      <vt:lpstr>Análise sintática</vt:lpstr>
      <vt:lpstr>Análise Semântica</vt:lpstr>
      <vt:lpstr>Analise Sintática </vt:lpstr>
      <vt:lpstr>Análise Semântica</vt:lpstr>
      <vt:lpstr>Análise Semântica</vt:lpstr>
      <vt:lpstr>Análise Semântica</vt:lpstr>
      <vt:lpstr>Análise Semântica</vt:lpstr>
      <vt:lpstr>Análise Semântica</vt:lpstr>
      <vt:lpstr>Análise Semântica</vt:lpstr>
      <vt:lpstr>Análise Semântica</vt:lpstr>
      <vt:lpstr>Analise Sintática </vt:lpstr>
      <vt:lpstr>Analise Sintática </vt:lpstr>
      <vt:lpstr>Analise Sintática </vt:lpstr>
      <vt:lpstr>Analise Sintática </vt:lpstr>
      <vt:lpstr>Analise Sintática Descendente</vt:lpstr>
      <vt:lpstr>Analise Sintática Descendente</vt:lpstr>
      <vt:lpstr>Analise Sintática Descendente</vt:lpstr>
      <vt:lpstr>Analise Sintática Ascendente</vt:lpstr>
      <vt:lpstr>Analise Sintática Ascendente</vt:lpstr>
      <vt:lpstr>Compiladores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Compiladores</dc:title>
  <dc:creator>Nielsen C. Damasceno</dc:creator>
  <cp:lastModifiedBy>Nielsen C. Damasceno</cp:lastModifiedBy>
  <cp:revision>107</cp:revision>
  <dcterms:created xsi:type="dcterms:W3CDTF">2017-01-21T13:02:59Z</dcterms:created>
  <dcterms:modified xsi:type="dcterms:W3CDTF">2017-04-17T18:15:10Z</dcterms:modified>
</cp:coreProperties>
</file>