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94D1-74EE-49BA-9499-2F519BE7D190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DB2C-55AF-4797-A8ED-F4D6D289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35843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1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5059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90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6083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4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7107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14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8131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81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9155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10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50179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17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51203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56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52227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32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53251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71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54275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1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36867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40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19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56323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72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57347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83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58371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2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59395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85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60419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35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61443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37891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8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38915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5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39939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5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0963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6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1987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15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3011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4035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5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GRAMÁTICA REGULAR</a:t>
            </a:r>
          </a:p>
          <a:p>
            <a:r>
              <a:rPr lang="pt-BR" dirty="0"/>
              <a:t>Dr. Nielsen 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22448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Árvore de derivação 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Obs-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1- A raiz é rotulada pelo símbolo inicial da gramática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2- Cada folha é rotulada por um terminal  ou por 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Є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3- 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Cada nó interno ( não folha ) é rotulado por um não-terminal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4- Leitura:   cima </a:t>
            </a:r>
            <a:r>
              <a:rPr lang="en-GB" altLang="pt-BR" sz="35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 baixo    e   esq </a:t>
            </a:r>
            <a:r>
              <a:rPr lang="en-GB" altLang="pt-BR" sz="35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 dir</a:t>
            </a:r>
          </a:p>
        </p:txBody>
      </p:sp>
    </p:spTree>
    <p:extLst>
      <p:ext uri="{BB962C8B-B14F-4D97-AF65-F5344CB8AC3E}">
        <p14:creationId xmlns:p14="http://schemas.microsoft.com/office/powerpoint/2010/main" val="3732359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Ex 3-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G = ( N, T, P, S )</a:t>
            </a:r>
            <a:r>
              <a:rPr lang="ar-SA" altLang="pt-BR" b="1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N= { S, &lt;num&gt;, &lt;dig&gt; 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T={0,1,2,3,4,5,6,7,8,9}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P={    S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&lt;num&gt; , &lt;num&gt; 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 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&lt;num&gt;&lt;dig&gt; | &lt; dig &gt;,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            &lt;dig&gt;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0|1|2| 3|4|5|6|7|8| 9 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       Faça a árvore de derivação de 45 e 857</a:t>
            </a:r>
          </a:p>
        </p:txBody>
      </p:sp>
    </p:spTree>
    <p:extLst>
      <p:ext uri="{BB962C8B-B14F-4D97-AF65-F5344CB8AC3E}">
        <p14:creationId xmlns:p14="http://schemas.microsoft.com/office/powerpoint/2010/main" val="576661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700"/>
              </a:spcBef>
              <a:buClrTx/>
              <a:buSzTx/>
              <a:buNone/>
            </a:pP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P={ S</a:t>
            </a: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&lt;num&gt; ,&lt;num&gt; </a:t>
            </a: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&lt;num&gt;&lt;dig&gt; | &lt; dig &gt;,</a:t>
            </a:r>
          </a:p>
          <a:p>
            <a:pPr eaLnBrk="1" hangingPunct="1">
              <a:spcBef>
                <a:spcPts val="700"/>
              </a:spcBef>
              <a:buClrTx/>
              <a:buSzTx/>
              <a:buNone/>
            </a:pP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       &lt;dig&gt;</a:t>
            </a: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0|1|2| 3|4|5|6|7|8| 9 }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5041900" y="2636838"/>
            <a:ext cx="1588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911725" y="2349501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672014" y="3141664"/>
            <a:ext cx="8461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&lt;num&gt;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H="1">
            <a:off x="4078289" y="3357563"/>
            <a:ext cx="1011237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5087939" y="3357563"/>
            <a:ext cx="936625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578225" y="3956050"/>
            <a:ext cx="84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&lt;num&gt;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607051" y="3860801"/>
            <a:ext cx="73639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&lt;dig&gt;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4008439" y="4149725"/>
            <a:ext cx="1587" cy="9350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643314" y="5013326"/>
            <a:ext cx="73639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&lt;dig&gt;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008439" y="5445126"/>
            <a:ext cx="1587" cy="504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578225" y="5949951"/>
            <a:ext cx="53441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     4</a:t>
            </a: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6024564" y="4222750"/>
            <a:ext cx="1587" cy="9350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594350" y="5108576"/>
            <a:ext cx="53441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     5</a:t>
            </a:r>
          </a:p>
        </p:txBody>
      </p:sp>
    </p:spTree>
    <p:extLst>
      <p:ext uri="{BB962C8B-B14F-4D97-AF65-F5344CB8AC3E}">
        <p14:creationId xmlns:p14="http://schemas.microsoft.com/office/powerpoint/2010/main" val="3921079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524000" y="4445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905001" y="131286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5310189" y="1771651"/>
            <a:ext cx="1587" cy="5762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141913" y="1484314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940300" y="2276475"/>
            <a:ext cx="84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&lt;num&gt;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H="1">
            <a:off x="4346575" y="2492375"/>
            <a:ext cx="1011238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5356226" y="2492376"/>
            <a:ext cx="936625" cy="5762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846514" y="3090864"/>
            <a:ext cx="8461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&lt;num&gt;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876926" y="2995614"/>
            <a:ext cx="73639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&lt;dig&gt;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H="1">
            <a:off x="3214688" y="3357563"/>
            <a:ext cx="938212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4195763" y="3357563"/>
            <a:ext cx="647700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786064" y="3884614"/>
            <a:ext cx="8461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&lt;num&gt;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579939" y="3860801"/>
            <a:ext cx="73639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&lt;dig&gt;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143250" y="4221163"/>
            <a:ext cx="1588" cy="86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779714" y="5037139"/>
            <a:ext cx="73639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&lt;dig&gt;</a:t>
            </a: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3143250" y="5300664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2992438" y="5972176"/>
            <a:ext cx="27793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6169025" y="4005264"/>
            <a:ext cx="27793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4943475" y="4149725"/>
            <a:ext cx="1588" cy="86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4802188" y="4964114"/>
            <a:ext cx="27793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6311900" y="3284539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6896101" y="1268414"/>
            <a:ext cx="3253945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&lt;num&gt;,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&lt;num&gt; 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&lt;num&gt;&lt;dig&gt; | &lt; dig &gt;,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&lt;dig&gt;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0|1|2| 3|4|5|6|7|8| 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t-BR" sz="16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51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Ex 4-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G = ( N, T, P, S )</a:t>
            </a:r>
            <a:r>
              <a:rPr lang="ar-SA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pt-BR" sz="28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N= { S,  &lt;dig&gt; 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T={+, - ,0,1,2,3,4,5,6,7,8,9}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 P={S</a:t>
            </a: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S + &lt;dig&gt;,S </a:t>
            </a: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 S - &lt;dig&gt;,S</a:t>
            </a: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 &lt;dig&gt;,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      &lt;dig&gt;</a:t>
            </a: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800" b="1">
                <a:solidFill>
                  <a:srgbClr val="000000"/>
                </a:solidFill>
                <a:cs typeface="Arial" panose="020B0604020202020204" pitchFamily="34" charset="0"/>
              </a:rPr>
              <a:t>0|1|2| 3|4|5|6|7|8| 9 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Faça a árvore de derivação de 2-3+5 e 8+1-6-2</a:t>
            </a:r>
          </a:p>
        </p:txBody>
      </p:sp>
    </p:spTree>
    <p:extLst>
      <p:ext uri="{BB962C8B-B14F-4D97-AF65-F5344CB8AC3E}">
        <p14:creationId xmlns:p14="http://schemas.microsoft.com/office/powerpoint/2010/main" val="133697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524000" y="4445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5310189" y="1771651"/>
            <a:ext cx="1587" cy="5762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141913" y="1484314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5375276" y="1700213"/>
            <a:ext cx="936625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027739" y="2276476"/>
            <a:ext cx="73639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&lt;dig&gt;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6892925" y="1268414"/>
            <a:ext cx="2982204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S + &lt;dig&gt;, S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 S - &lt;dig&gt;,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 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 &lt; dig&gt;,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&lt;dig&gt;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0|1|2| 3|4|5|6|7|8| 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t-BR" sz="1600" b="1">
              <a:solidFill>
                <a:srgbClr val="000000"/>
              </a:solidFill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160963" y="2276476"/>
            <a:ext cx="31801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994150" y="2276476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>
            <a:off x="4267201" y="1700214"/>
            <a:ext cx="938213" cy="720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041650" y="3068639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010026" y="3068639"/>
            <a:ext cx="25068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586289" y="3068639"/>
            <a:ext cx="73639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&lt;dig&gt;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6242050" y="3068639"/>
            <a:ext cx="27793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3286126" y="2492375"/>
            <a:ext cx="866775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4151314" y="2492375"/>
            <a:ext cx="1587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4151314" y="2492375"/>
            <a:ext cx="720725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3216275" y="3357564"/>
            <a:ext cx="1588" cy="7191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859089" y="4005264"/>
            <a:ext cx="73639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&lt;dig&gt;</a:t>
            </a: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3216275" y="4292601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3041650" y="4964114"/>
            <a:ext cx="27793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4770438" y="4005264"/>
            <a:ext cx="27793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4943475" y="3357563"/>
            <a:ext cx="1588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6383339" y="2492375"/>
            <a:ext cx="1587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17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Gramática ambígua = é uma gramática que permite construir mais de uma árvore de derivação para uma mesma sentença.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13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Ex 5-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G = ( N, T, P, E )</a:t>
            </a:r>
            <a:r>
              <a:rPr lang="ar-SA" altLang="pt-BR" b="1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N= { E 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T={+, *, ( , ), x}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P={E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E + E | E * E | (E) | x 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Faça a árvore de derivação de x+x*x</a:t>
            </a:r>
          </a:p>
        </p:txBody>
      </p:sp>
    </p:spTree>
    <p:extLst>
      <p:ext uri="{BB962C8B-B14F-4D97-AF65-F5344CB8AC3E}">
        <p14:creationId xmlns:p14="http://schemas.microsoft.com/office/powerpoint/2010/main" val="1117152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524000" y="4445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5310189" y="1771651"/>
            <a:ext cx="1587" cy="5762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141914" y="1484313"/>
            <a:ext cx="3270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5375276" y="1700213"/>
            <a:ext cx="936625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096001" y="2276476"/>
            <a:ext cx="4302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  E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7180263" y="1268414"/>
            <a:ext cx="24320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E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 E+ E | E *E| (E) |x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t-BR" sz="1600" b="1">
              <a:solidFill>
                <a:srgbClr val="000000"/>
              </a:solidFill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160963" y="2276476"/>
            <a:ext cx="31801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94151" y="2276476"/>
            <a:ext cx="3270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H="1">
            <a:off x="4267201" y="1700214"/>
            <a:ext cx="938213" cy="720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4010025" y="3068639"/>
            <a:ext cx="293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242050" y="3068639"/>
            <a:ext cx="2827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4151314" y="2492375"/>
            <a:ext cx="1587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6383339" y="2492375"/>
            <a:ext cx="1587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521326" y="3068638"/>
            <a:ext cx="3270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7146926" y="3068638"/>
            <a:ext cx="3270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5513389" y="3933825"/>
            <a:ext cx="29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7169150" y="3933825"/>
            <a:ext cx="293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H="1">
            <a:off x="5662614" y="2492375"/>
            <a:ext cx="650875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6426201" y="2463800"/>
            <a:ext cx="936625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5664200" y="3357563"/>
            <a:ext cx="1588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7319964" y="3357563"/>
            <a:ext cx="1587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3195638" y="4959351"/>
            <a:ext cx="1327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400" b="1">
                <a:solidFill>
                  <a:srgbClr val="000000"/>
                </a:solidFill>
              </a:rPr>
              <a:t>x + x * x</a:t>
            </a:r>
          </a:p>
        </p:txBody>
      </p:sp>
    </p:spTree>
    <p:extLst>
      <p:ext uri="{BB962C8B-B14F-4D97-AF65-F5344CB8AC3E}">
        <p14:creationId xmlns:p14="http://schemas.microsoft.com/office/powerpoint/2010/main" val="853533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524000" y="4445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5310189" y="1771651"/>
            <a:ext cx="1587" cy="5762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141914" y="1484313"/>
            <a:ext cx="3270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5375276" y="1700213"/>
            <a:ext cx="936625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159501" y="2276476"/>
            <a:ext cx="4302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  E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7180264" y="1268414"/>
            <a:ext cx="253523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E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E + E | E *E | (E) | 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t-BR" sz="1600" b="1">
              <a:solidFill>
                <a:srgbClr val="000000"/>
              </a:solidFill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60963" y="2276476"/>
            <a:ext cx="2827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994151" y="2276476"/>
            <a:ext cx="3270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H="1">
            <a:off x="4267201" y="1700214"/>
            <a:ext cx="938213" cy="720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226175" y="3121025"/>
            <a:ext cx="293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4010025" y="3236914"/>
            <a:ext cx="31801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6383339" y="2565400"/>
            <a:ext cx="1587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4151314" y="2587625"/>
            <a:ext cx="1587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3289301" y="3163888"/>
            <a:ext cx="3270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4965701" y="3163888"/>
            <a:ext cx="3270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281364" y="4029075"/>
            <a:ext cx="29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937125" y="4029075"/>
            <a:ext cx="293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3430589" y="2587625"/>
            <a:ext cx="650875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4194176" y="2559050"/>
            <a:ext cx="936625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3432175" y="3452813"/>
            <a:ext cx="1588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5087939" y="3452813"/>
            <a:ext cx="1587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3195638" y="4959351"/>
            <a:ext cx="1327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400" b="1">
                <a:solidFill>
                  <a:srgbClr val="000000"/>
                </a:solidFill>
              </a:rPr>
              <a:t>x + x * x</a:t>
            </a:r>
          </a:p>
        </p:txBody>
      </p:sp>
    </p:spTree>
    <p:extLst>
      <p:ext uri="{BB962C8B-B14F-4D97-AF65-F5344CB8AC3E}">
        <p14:creationId xmlns:p14="http://schemas.microsoft.com/office/powerpoint/2010/main" val="1080471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Fases:</a:t>
            </a:r>
          </a:p>
          <a:p>
            <a:pPr lvl="1"/>
            <a:r>
              <a:rPr lang="pt-BR" sz="3200" dirty="0"/>
              <a:t>Análise </a:t>
            </a:r>
            <a:r>
              <a:rPr lang="pt-BR" sz="3200" dirty="0" err="1"/>
              <a:t>Lexica</a:t>
            </a:r>
            <a:r>
              <a:rPr lang="pt-BR" sz="3200" dirty="0"/>
              <a:t> (scanner)</a:t>
            </a:r>
          </a:p>
          <a:p>
            <a:pPr lvl="1"/>
            <a:r>
              <a:rPr lang="pt-BR" sz="3200" dirty="0"/>
              <a:t>Análise Sintática (</a:t>
            </a:r>
            <a:r>
              <a:rPr lang="pt-BR" sz="3200" dirty="0" err="1"/>
              <a:t>parser</a:t>
            </a:r>
            <a:r>
              <a:rPr lang="pt-BR" sz="3200" dirty="0"/>
              <a:t>)</a:t>
            </a:r>
          </a:p>
          <a:p>
            <a:pPr lvl="1"/>
            <a:r>
              <a:rPr lang="pt-BR" sz="3200" dirty="0"/>
              <a:t>Análise Semântica</a:t>
            </a:r>
          </a:p>
        </p:txBody>
      </p:sp>
    </p:spTree>
    <p:extLst>
      <p:ext uri="{BB962C8B-B14F-4D97-AF65-F5344CB8AC3E}">
        <p14:creationId xmlns:p14="http://schemas.microsoft.com/office/powerpoint/2010/main" val="159837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Logo a gramática anterior :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G = ( N, T, P, E )</a:t>
            </a:r>
            <a:r>
              <a:rPr lang="ar-SA" altLang="pt-BR" b="1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N= { E 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T={+, *, ( , ), x}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P={E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E + E | E * E | (E) | x 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>
                <a:srgbClr val="FF3399"/>
              </a:buClr>
              <a:buSzTx/>
              <a:buNone/>
            </a:pPr>
            <a:r>
              <a:rPr lang="en-GB" altLang="pt-BR" b="1">
                <a:solidFill>
                  <a:srgbClr val="FF3399"/>
                </a:solidFill>
                <a:cs typeface="Arial" panose="020B0604020202020204" pitchFamily="34" charset="0"/>
              </a:rPr>
              <a:t>             </a:t>
            </a:r>
            <a:r>
              <a:rPr lang="en-GB" altLang="pt-BR" sz="1800" b="1">
                <a:solidFill>
                  <a:srgbClr val="FF3300"/>
                </a:solidFill>
                <a:cs typeface="Arial" panose="020B0604020202020204" pitchFamily="34" charset="0"/>
              </a:rPr>
              <a:t>É ambígua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6795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628776"/>
            <a:ext cx="770413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22"/>
          <p:cNvSpPr txBox="1">
            <a:spLocks noChangeArrowheads="1"/>
          </p:cNvSpPr>
          <p:nvPr/>
        </p:nvSpPr>
        <p:spPr bwMode="auto">
          <a:xfrm>
            <a:off x="5016500" y="2060576"/>
            <a:ext cx="1327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400" b="1">
                <a:solidFill>
                  <a:srgbClr val="000000"/>
                </a:solidFill>
              </a:rPr>
              <a:t>x + x * x</a:t>
            </a:r>
          </a:p>
        </p:txBody>
      </p:sp>
    </p:spTree>
    <p:extLst>
      <p:ext uri="{BB962C8B-B14F-4D97-AF65-F5344CB8AC3E}">
        <p14:creationId xmlns:p14="http://schemas.microsoft.com/office/powerpoint/2010/main" val="184636567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Temos que evitar gramáticas ambíguas ou adicionado regras na gramática  para resolver as ambigüidades.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78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Ex 6- ( nova versão não ambígua )</a:t>
            </a:r>
            <a:r>
              <a:rPr lang="ar-SA" altLang="pt-BR" b="1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G = ( N, T, P, S )</a:t>
            </a:r>
            <a:r>
              <a:rPr lang="ar-SA" altLang="pt-BR" b="1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N= { S , D}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T={+, *, ( , ), x}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P={S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S + D | S * D | (S) | D , D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x 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      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Faça a árvore de derivação de x+x*x</a:t>
            </a:r>
          </a:p>
        </p:txBody>
      </p:sp>
    </p:spTree>
    <p:extLst>
      <p:ext uri="{BB962C8B-B14F-4D97-AF65-F5344CB8AC3E}">
        <p14:creationId xmlns:p14="http://schemas.microsoft.com/office/powerpoint/2010/main" val="2887976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524000" y="4445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51202" name="Line 2"/>
          <p:cNvSpPr>
            <a:spLocks noChangeShapeType="1"/>
          </p:cNvSpPr>
          <p:nvPr/>
        </p:nvSpPr>
        <p:spPr bwMode="auto">
          <a:xfrm>
            <a:off x="5310189" y="1771651"/>
            <a:ext cx="1587" cy="5762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141913" y="1484314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5375276" y="1700213"/>
            <a:ext cx="936625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096000" y="2276476"/>
            <a:ext cx="4446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  D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7180263" y="1268413"/>
            <a:ext cx="245481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S + D | S *D | (S) | 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D 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 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t-BR" sz="1600" b="1">
              <a:solidFill>
                <a:srgbClr val="000000"/>
              </a:solidFill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160963" y="2276476"/>
            <a:ext cx="2827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994150" y="2276476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4267201" y="1700214"/>
            <a:ext cx="938213" cy="720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6226175" y="3121025"/>
            <a:ext cx="293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010025" y="3236914"/>
            <a:ext cx="31801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6383339" y="2565400"/>
            <a:ext cx="1587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4151314" y="2587625"/>
            <a:ext cx="1587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3289300" y="3163889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4914900" y="3163889"/>
            <a:ext cx="34205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281363" y="4029076"/>
            <a:ext cx="34205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937125" y="4029075"/>
            <a:ext cx="293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>
            <a:off x="3430589" y="2587625"/>
            <a:ext cx="650875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4194176" y="2559050"/>
            <a:ext cx="936625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3432175" y="3452813"/>
            <a:ext cx="1588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5087939" y="3452813"/>
            <a:ext cx="1587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5808663" y="5734051"/>
            <a:ext cx="1327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400" b="1">
                <a:solidFill>
                  <a:srgbClr val="000000"/>
                </a:solidFill>
              </a:rPr>
              <a:t>x + x * x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3289300" y="5108575"/>
            <a:ext cx="293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3432175" y="4292601"/>
            <a:ext cx="1588" cy="936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079876" y="4287839"/>
            <a:ext cx="360363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b="1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3674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524000" y="4445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5310189" y="1771651"/>
            <a:ext cx="1587" cy="5762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141913" y="1484314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5375276" y="1700213"/>
            <a:ext cx="936625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096000" y="2276476"/>
            <a:ext cx="44465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  D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160963" y="2276476"/>
            <a:ext cx="31801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994150" y="2276476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>
            <a:off x="4267201" y="1700214"/>
            <a:ext cx="938213" cy="720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979863" y="3054351"/>
            <a:ext cx="34205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4151314" y="2492375"/>
            <a:ext cx="1587" cy="649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4000500" y="3860800"/>
            <a:ext cx="293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195638" y="4959351"/>
            <a:ext cx="1327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400" b="1">
                <a:solidFill>
                  <a:srgbClr val="000000"/>
                </a:solidFill>
              </a:rPr>
              <a:t>x + x * x</a:t>
            </a:r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7180263" y="1268413"/>
            <a:ext cx="245481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S + D | S *D | (S) | 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D </a:t>
            </a:r>
            <a:r>
              <a:rPr lang="en-GB" altLang="pt-BR" sz="16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1600" b="1">
                <a:solidFill>
                  <a:srgbClr val="000000"/>
                </a:solidFill>
              </a:rPr>
              <a:t> 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pt-BR" sz="1600" b="1">
              <a:solidFill>
                <a:srgbClr val="000000"/>
              </a:solidFill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4151314" y="3284539"/>
            <a:ext cx="1587" cy="6492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6167438" y="2708276"/>
            <a:ext cx="36036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b="1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1661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Ex 7- ( nova versão não ambígua )</a:t>
            </a:r>
            <a:r>
              <a:rPr lang="ar-SA" altLang="pt-BR" b="1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S + T | T 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T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T * F  | F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F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x 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      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Faça a árvore de derivação de x+x*x</a:t>
            </a:r>
          </a:p>
        </p:txBody>
      </p:sp>
    </p:spTree>
    <p:extLst>
      <p:ext uri="{BB962C8B-B14F-4D97-AF65-F5344CB8AC3E}">
        <p14:creationId xmlns:p14="http://schemas.microsoft.com/office/powerpoint/2010/main" val="503940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822450" y="1268414"/>
            <a:ext cx="88455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Ex 8-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</a:rPr>
              <a:t> if exp then C 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if</a:t>
            </a: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</a:rPr>
              <a:t> exp then C else C | Outro_Com       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3735388"/>
            <a:ext cx="42545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251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852613" y="1268414"/>
            <a:ext cx="88455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Ex 8-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</a:rPr>
              <a:t> if exp then C 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</a:rPr>
              <a:t>C </a:t>
            </a: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if</a:t>
            </a:r>
            <a:r>
              <a:rPr lang="en-GB" altLang="pt-BR" sz="3000" b="1">
                <a:solidFill>
                  <a:srgbClr val="000000"/>
                </a:solidFill>
                <a:cs typeface="Arial" panose="020B0604020202020204" pitchFamily="34" charset="0"/>
              </a:rPr>
              <a:t> exp then C else C | Outro_Com       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3644901"/>
            <a:ext cx="4535488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4343401"/>
            <a:ext cx="430053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0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135188" y="2852739"/>
            <a:ext cx="7416800" cy="1296987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095500" y="4572001"/>
            <a:ext cx="7429500" cy="1368425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Uma gramática G é dita regular se suas produções tem o formato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   A 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wB   ou   A 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w  , onde w é um terminal ou w= Є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                       ou 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    A 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Bw   ou   A 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w  , onde w é um terminal ou w= Є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0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Em alguns aplicativos como compiladores e processadores de texto frequentemente é conveniente representar a derivação de palavras na forma de árvore , partindo do símbolo inicial como raiz e terminando em símbolos terminais como folhas.</a:t>
            </a: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0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Árvore de derivação </a:t>
            </a:r>
          </a:p>
          <a:p>
            <a:pPr eaLnBrk="1" hangingPunct="1">
              <a:spcBef>
                <a:spcPts val="875"/>
              </a:spcBef>
              <a:buClrTx/>
              <a:buSzTx/>
              <a:buNone/>
            </a:pPr>
            <a:endParaRPr lang="en-GB" altLang="pt-BR" sz="35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75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Ex 1-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P= { A</a:t>
            </a:r>
            <a:r>
              <a:rPr lang="en-GB" altLang="pt-BR" sz="35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0A, A</a:t>
            </a:r>
            <a:r>
              <a:rPr lang="en-GB" altLang="pt-BR" sz="35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B, B</a:t>
            </a:r>
            <a:r>
              <a:rPr lang="en-GB" altLang="pt-BR" sz="35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1B, B</a:t>
            </a:r>
            <a:r>
              <a:rPr lang="en-GB" altLang="pt-BR" sz="35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Є, S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A }</a:t>
            </a: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        S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GB" altLang="pt-BR" b="1" u="sng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r>
              <a:rPr lang="en-GB" altLang="pt-BR" b="1" u="sng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en-GB" altLang="pt-BR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11 Є = 11 </a:t>
            </a:r>
          </a:p>
        </p:txBody>
      </p:sp>
    </p:spTree>
    <p:extLst>
      <p:ext uri="{BB962C8B-B14F-4D97-AF65-F5344CB8AC3E}">
        <p14:creationId xmlns:p14="http://schemas.microsoft.com/office/powerpoint/2010/main" val="3576488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 u="sng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 u="sng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328025" y="2565401"/>
            <a:ext cx="2365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8615363" y="2276475"/>
            <a:ext cx="506412" cy="431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7894638" y="2924175"/>
            <a:ext cx="506412" cy="431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608889" y="3284538"/>
            <a:ext cx="2873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H="1">
            <a:off x="7175501" y="3573463"/>
            <a:ext cx="506413" cy="431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961189" y="3933826"/>
            <a:ext cx="2873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7824788" y="3573463"/>
            <a:ext cx="431800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8185150" y="3968751"/>
            <a:ext cx="2873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>
            <a:off x="7823201" y="4292600"/>
            <a:ext cx="506413" cy="431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8761414" y="4724401"/>
            <a:ext cx="2873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7608889" y="4652963"/>
            <a:ext cx="2873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8401050" y="4292601"/>
            <a:ext cx="431800" cy="5762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H="1">
            <a:off x="8328026" y="5084763"/>
            <a:ext cx="506413" cy="431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8113714" y="5373688"/>
            <a:ext cx="2873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000" b="1">
                <a:solidFill>
                  <a:srgbClr val="000000"/>
                </a:solidFill>
              </a:rPr>
              <a:t>Є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6311901" y="4076701"/>
            <a:ext cx="1439863" cy="2016125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9028114" y="1989138"/>
            <a:ext cx="2365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2066926" y="1898651"/>
            <a:ext cx="95280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2800" b="1">
                <a:solidFill>
                  <a:srgbClr val="000000"/>
                </a:solidFill>
              </a:rPr>
              <a:t>S</a:t>
            </a: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28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3003551" y="1901825"/>
            <a:ext cx="785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28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3795714" y="1901826"/>
            <a:ext cx="92074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2800" b="1">
                <a:solidFill>
                  <a:srgbClr val="000000"/>
                </a:solidFill>
              </a:rPr>
              <a:t>1</a:t>
            </a:r>
            <a:r>
              <a:rPr lang="en-GB" altLang="pt-BR" sz="2800" b="1" u="sng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803776" y="1901826"/>
            <a:ext cx="106340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2800" b="1">
                <a:solidFill>
                  <a:srgbClr val="000000"/>
                </a:solidFill>
              </a:rPr>
              <a:t>11</a:t>
            </a:r>
            <a:r>
              <a:rPr lang="en-GB" altLang="pt-BR" sz="2800" b="1" u="sng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6067426" y="1901826"/>
            <a:ext cx="106340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pt-BR" sz="28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GB" altLang="pt-BR" sz="2800" b="1">
                <a:solidFill>
                  <a:srgbClr val="000000"/>
                </a:solidFill>
              </a:rPr>
              <a:t>11Є</a:t>
            </a:r>
          </a:p>
        </p:txBody>
      </p:sp>
    </p:spTree>
    <p:extLst>
      <p:ext uri="{BB962C8B-B14F-4D97-AF65-F5344CB8AC3E}">
        <p14:creationId xmlns:p14="http://schemas.microsoft.com/office/powerpoint/2010/main" val="1326957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 u="sng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ClrTx/>
              <a:buSzTx/>
              <a:buNone/>
            </a:pPr>
            <a:endParaRPr lang="en-GB" altLang="pt-BR" b="1" u="sng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2035176"/>
            <a:ext cx="38385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tângulo 25"/>
          <p:cNvSpPr>
            <a:spLocks noChangeArrowheads="1"/>
          </p:cNvSpPr>
          <p:nvPr/>
        </p:nvSpPr>
        <p:spPr bwMode="auto">
          <a:xfrm>
            <a:off x="5808663" y="2852738"/>
            <a:ext cx="4572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Árvore de derivação 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palavra x+x*x</a:t>
            </a:r>
          </a:p>
        </p:txBody>
      </p:sp>
      <p:sp>
        <p:nvSpPr>
          <p:cNvPr id="11270" name="Retângulo 26"/>
          <p:cNvSpPr>
            <a:spLocks noChangeArrowheads="1"/>
          </p:cNvSpPr>
          <p:nvPr/>
        </p:nvSpPr>
        <p:spPr bwMode="auto">
          <a:xfrm>
            <a:off x="5016501" y="1844676"/>
            <a:ext cx="49307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Tx/>
              <a:buNone/>
            </a:pPr>
            <a:r>
              <a:rPr lang="en-GB" altLang="pt-BR" sz="1800" b="1">
                <a:solidFill>
                  <a:srgbClr val="000000"/>
                </a:solidFill>
                <a:cs typeface="Arial" panose="020B0604020202020204" pitchFamily="34" charset="0"/>
              </a:rPr>
              <a:t>         </a:t>
            </a:r>
            <a:r>
              <a:rPr lang="en-GB" altLang="pt-BR" sz="3600" b="1">
                <a:solidFill>
                  <a:srgbClr val="000000"/>
                </a:solidFill>
                <a:cs typeface="Arial" panose="020B0604020202020204" pitchFamily="34" charset="0"/>
              </a:rPr>
              <a:t>E</a:t>
            </a:r>
            <a:r>
              <a:rPr lang="en-GB" altLang="pt-BR" sz="36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3600" b="1">
                <a:solidFill>
                  <a:srgbClr val="000000"/>
                </a:solidFill>
                <a:cs typeface="Arial" panose="020B0604020202020204" pitchFamily="34" charset="0"/>
              </a:rPr>
              <a:t>E + E | E * E | x </a:t>
            </a:r>
          </a:p>
        </p:txBody>
      </p:sp>
    </p:spTree>
    <p:extLst>
      <p:ext uri="{BB962C8B-B14F-4D97-AF65-F5344CB8AC3E}">
        <p14:creationId xmlns:p14="http://schemas.microsoft.com/office/powerpoint/2010/main" val="32117168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Ex- 2</a:t>
            </a:r>
          </a:p>
          <a:p>
            <a:pPr eaLnBrk="1" hangingPunct="1">
              <a:spcBef>
                <a:spcPts val="875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G=(N, T, P, S )</a:t>
            </a:r>
            <a:r>
              <a:rPr lang="ar-SA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pt-BR" sz="35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75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N={ A }   T= {a, b}</a:t>
            </a:r>
          </a:p>
          <a:p>
            <a:pPr eaLnBrk="1" hangingPunct="1">
              <a:spcBef>
                <a:spcPts val="875"/>
              </a:spcBef>
              <a:buClrTx/>
              <a:buSzTx/>
              <a:buNone/>
            </a:pPr>
            <a:endParaRPr lang="en-GB" altLang="pt-BR" sz="3500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875"/>
              </a:spcBef>
              <a:buClrTx/>
              <a:buSzTx/>
              <a:buNone/>
            </a:pP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P= {  S</a:t>
            </a:r>
            <a:r>
              <a:rPr lang="en-GB" altLang="pt-BR" sz="35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aAa,   S</a:t>
            </a:r>
            <a:r>
              <a:rPr lang="en-GB" altLang="pt-BR" sz="35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bAb,   S</a:t>
            </a:r>
            <a:r>
              <a:rPr lang="en-GB" altLang="pt-BR" sz="35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pt-BR" b="1">
                <a:solidFill>
                  <a:srgbClr val="000000"/>
                </a:solidFill>
                <a:cs typeface="Arial" panose="020B0604020202020204" pitchFamily="34" charset="0"/>
              </a:rPr>
              <a:t>Є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, A</a:t>
            </a:r>
            <a:r>
              <a:rPr lang="en-GB" altLang="pt-BR" sz="35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3500" b="1">
                <a:solidFill>
                  <a:srgbClr val="000000"/>
                </a:solidFill>
                <a:cs typeface="Arial" panose="020B0604020202020204" pitchFamily="34" charset="0"/>
              </a:rPr>
              <a:t>SS} </a:t>
            </a:r>
          </a:p>
          <a:p>
            <a:pPr eaLnBrk="1" hangingPunct="1">
              <a:spcBef>
                <a:spcPts val="875"/>
              </a:spcBef>
              <a:buClrTx/>
              <a:buSzTx/>
              <a:buNone/>
            </a:pPr>
            <a:endParaRPr lang="en-GB" altLang="pt-BR" sz="35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22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endParaRPr lang="pt-BR" altLang="pt-BR" sz="4400" b="1"/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pt-BR" altLang="pt-BR" sz="4400" b="1"/>
              <a:t>Compiladores</a:t>
            </a:r>
            <a:endParaRPr lang="en-GB" altLang="pt-BR" sz="4400" b="1">
              <a:latin typeface="Eurostile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FFFF"/>
              </a:buClr>
              <a:buSzTx/>
              <a:buFont typeface="Eurostile" pitchFamily="34" charset="0"/>
              <a:buNone/>
            </a:pPr>
            <a:endParaRPr lang="en-GB" altLang="pt-BR" sz="4400" b="1">
              <a:solidFill>
                <a:srgbClr val="FFFFFF"/>
              </a:solidFill>
              <a:latin typeface="Eurostile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905001" y="1268414"/>
            <a:ext cx="83677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None/>
            </a:pP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P= {  S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aAa,   S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bAb,   S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Є, A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SS} 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Tx/>
              <a:buSzTx/>
              <a:buNone/>
            </a:pP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b</a:t>
            </a:r>
            <a:r>
              <a:rPr lang="en-GB" altLang="pt-BR" sz="2400" b="1" u="sng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b</a:t>
            </a:r>
            <a:r>
              <a:rPr lang="en-GB" altLang="pt-BR" sz="2400" b="1" u="sng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Sb 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ba</a:t>
            </a:r>
            <a:r>
              <a:rPr lang="en-GB" altLang="pt-BR" sz="2400" b="1" u="sng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aSb 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ba</a:t>
            </a:r>
            <a:r>
              <a:rPr lang="en-GB" altLang="pt-BR" sz="2400" b="1" u="sng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SaSb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baЄ</a:t>
            </a:r>
            <a:r>
              <a:rPr lang="en-GB" altLang="pt-BR" sz="2400" b="1" u="sng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aSb 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baЄЄaSb = baa</a:t>
            </a:r>
            <a:r>
              <a:rPr lang="en-GB" altLang="pt-BR" sz="2400" b="1" u="sng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baab</a:t>
            </a:r>
            <a:r>
              <a:rPr lang="en-GB" altLang="pt-BR" sz="2400" b="1" u="sng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bb 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baab</a:t>
            </a:r>
            <a:r>
              <a:rPr lang="en-GB" altLang="pt-BR" sz="2400" b="1" u="sng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Sbb 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baabЄ</a:t>
            </a:r>
            <a:r>
              <a:rPr lang="en-GB" altLang="pt-BR" sz="2400" b="1" u="sng">
                <a:solidFill>
                  <a:srgbClr val="000000"/>
                </a:solidFill>
                <a:cs typeface="Arial" panose="020B0604020202020204" pitchFamily="34" charset="0"/>
              </a:rPr>
              <a:t>S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bb </a:t>
            </a:r>
            <a:r>
              <a:rPr lang="en-GB" altLang="pt-BR" sz="2400" b="1">
                <a:solidFill>
                  <a:srgbClr val="000000"/>
                </a:solidFill>
                <a:latin typeface="Wingdings" panose="05000000000000000000" pitchFamily="2" charset="2"/>
                <a:cs typeface="Arial" panose="020B0604020202020204" pitchFamily="34" charset="0"/>
              </a:rPr>
              <a:t></a:t>
            </a:r>
            <a:r>
              <a:rPr lang="en-GB" altLang="pt-BR" sz="2400" b="1">
                <a:solidFill>
                  <a:srgbClr val="000000"/>
                </a:solidFill>
                <a:cs typeface="Arial" panose="020B0604020202020204" pitchFamily="34" charset="0"/>
              </a:rPr>
              <a:t> baabЄЄbb = baabbb</a:t>
            </a:r>
            <a:r>
              <a:rPr lang="en-GB" altLang="pt-BR" sz="14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Tx/>
              <a:buSzTx/>
              <a:buNone/>
            </a:pPr>
            <a:endParaRPr lang="en-GB" altLang="pt-BR" sz="14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802188" y="2932114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3286125" y="3221038"/>
            <a:ext cx="1658938" cy="3603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4943475" y="3221039"/>
            <a:ext cx="1728788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943475" y="3221038"/>
            <a:ext cx="1588" cy="3603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073400" y="3508375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773614" y="350837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6499225" y="3436939"/>
            <a:ext cx="2955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149725" y="3724276"/>
            <a:ext cx="723900" cy="288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5003800" y="3724276"/>
            <a:ext cx="647700" cy="288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959225" y="3927476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562600" y="3940176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090989" y="4168775"/>
            <a:ext cx="1587" cy="431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3502025" y="4157663"/>
            <a:ext cx="579438" cy="431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4151314" y="4157664"/>
            <a:ext cx="504825" cy="358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>
            <a:off x="5086350" y="4149725"/>
            <a:ext cx="579438" cy="431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5722939" y="4162425"/>
            <a:ext cx="1587" cy="431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808664" y="4149726"/>
            <a:ext cx="504825" cy="358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3940176" y="4516439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575301" y="4516439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6199188" y="444500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4945063" y="4516439"/>
            <a:ext cx="304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360739" y="4508501"/>
            <a:ext cx="279541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513264" y="4445001"/>
            <a:ext cx="279541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H="1">
            <a:off x="3697289" y="4732338"/>
            <a:ext cx="363537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4130675" y="4745038"/>
            <a:ext cx="215900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3530600" y="5237164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4194175" y="5237164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5148263" y="5237164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5791200" y="5275264"/>
            <a:ext cx="2859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flipH="1">
            <a:off x="5335589" y="4770438"/>
            <a:ext cx="363537" cy="576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>
            <a:off x="5710238" y="4775201"/>
            <a:ext cx="215900" cy="5762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5800725" y="5884864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Є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5099050" y="5900739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Є</a:t>
            </a: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5265739" y="5465764"/>
            <a:ext cx="1587" cy="504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5951539" y="5516564"/>
            <a:ext cx="1587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3511550" y="5884864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Є</a:t>
            </a:r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3686175" y="5516564"/>
            <a:ext cx="1588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4346575" y="5499100"/>
            <a:ext cx="1588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4178300" y="5849939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pt-BR" sz="1600" b="1">
                <a:solidFill>
                  <a:srgbClr val="000000"/>
                </a:solidFill>
              </a:rPr>
              <a:t>Є</a:t>
            </a:r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1992314" y="3141663"/>
            <a:ext cx="1587" cy="1008062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>
            <a:off x="2063750" y="3998914"/>
            <a:ext cx="647700" cy="1587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16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6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6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6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6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6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6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275</TotalTime>
  <Words>1088</Words>
  <Application>Microsoft Office PowerPoint</Application>
  <PresentationFormat>Widescreen</PresentationFormat>
  <Paragraphs>280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Eurostile</vt:lpstr>
      <vt:lpstr>Garamond</vt:lpstr>
      <vt:lpstr>Gill Sans MT</vt:lpstr>
      <vt:lpstr>Wingdings</vt:lpstr>
      <vt:lpstr>Galeria</vt:lpstr>
      <vt:lpstr>Compiladores</vt:lpstr>
      <vt:lpstr>Revisão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Nielsen C. Damasceno</dc:creator>
  <cp:lastModifiedBy>Nielsen C. Damasceno</cp:lastModifiedBy>
  <cp:revision>109</cp:revision>
  <dcterms:created xsi:type="dcterms:W3CDTF">2017-01-21T13:02:59Z</dcterms:created>
  <dcterms:modified xsi:type="dcterms:W3CDTF">2017-04-17T18:16:48Z</dcterms:modified>
</cp:coreProperties>
</file>