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73B01-8FEF-4ADF-9794-DDDA50D8A86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8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análise sintática DESCEDENTE</a:t>
            </a:r>
            <a:endParaRPr lang="pt-BR" dirty="0"/>
          </a:p>
          <a:p>
            <a:r>
              <a:rPr lang="pt-BR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Análise ascendente:Em cada passo, um lado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direito da produção é substituído por símbolo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não-terminal  ( redução ) à esquerda.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              S</a:t>
            </a:r>
            <a:r>
              <a:rPr kumimoji="1" lang="pt-BR" b="1" dirty="0">
                <a:effectLst/>
                <a:sym typeface="Wingdings" pitchFamily="2" charset="2"/>
              </a:rPr>
              <a:t> E + F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47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b="1" dirty="0"/>
              <a:t>   Dos analisadores sintáticos descendentes, estudaremos: os descendentes recursivos e os LL(1).   </a:t>
            </a:r>
          </a:p>
        </p:txBody>
      </p:sp>
    </p:spTree>
    <p:extLst>
      <p:ext uri="{BB962C8B-B14F-4D97-AF65-F5344CB8AC3E}">
        <p14:creationId xmlns:p14="http://schemas.microsoft.com/office/powerpoint/2010/main" val="38134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b="1" dirty="0"/>
              <a:t>O descendente recursivo é bastante versátil é o método mais adequado para um analisador sintático escrito manualmente.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b="1" dirty="0"/>
              <a:t>O analisador LL(1) serve como uma aplicação de uso de pilha.    </a:t>
            </a:r>
          </a:p>
        </p:txBody>
      </p:sp>
    </p:spTree>
    <p:extLst>
      <p:ext uri="{BB962C8B-B14F-4D97-AF65-F5344CB8AC3E}">
        <p14:creationId xmlns:p14="http://schemas.microsoft.com/office/powerpoint/2010/main" val="18763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72488" cy="4525963"/>
          </a:xfrm>
        </p:spPr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b="1" dirty="0"/>
              <a:t>O nome LL(1) do analisador sintático, decorre das iniciais do fluxo de processamento (</a:t>
            </a:r>
            <a:r>
              <a:rPr lang="pt-BR" b="1" dirty="0" err="1"/>
              <a:t>Left</a:t>
            </a:r>
            <a:r>
              <a:rPr lang="pt-BR" b="1" dirty="0"/>
              <a:t> ).</a:t>
            </a: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91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O primeiro L se refere ao fato de o processamento ocorrer da esquerda para direita.</a:t>
            </a:r>
          </a:p>
          <a:p>
            <a:pPr eaLnBrk="1" hangingPunct="1">
              <a:defRPr/>
            </a:pPr>
            <a:r>
              <a:rPr lang="pt-BR" dirty="0"/>
              <a:t>O segundo L se refere ao fato de o analisador acompanhar uma </a:t>
            </a:r>
            <a:r>
              <a:rPr lang="pt-BR" b="1" dirty="0">
                <a:solidFill>
                  <a:srgbClr val="FF0000"/>
                </a:solidFill>
              </a:rPr>
              <a:t>derivação à esquerda para a cadeia de entrada.</a:t>
            </a:r>
          </a:p>
          <a:p>
            <a:pPr eaLnBrk="1" hangingPunct="1">
              <a:defRPr/>
            </a:pPr>
            <a:r>
              <a:rPr lang="pt-BR" dirty="0"/>
              <a:t>O número 1, significa que será usado apenas um símbolo por vez.</a:t>
            </a:r>
          </a:p>
        </p:txBody>
      </p:sp>
    </p:spTree>
    <p:extLst>
      <p:ext uri="{BB962C8B-B14F-4D97-AF65-F5344CB8AC3E}">
        <p14:creationId xmlns:p14="http://schemas.microsoft.com/office/powerpoint/2010/main" val="18668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507413" cy="4525963"/>
          </a:xfrm>
        </p:spPr>
        <p:txBody>
          <a:bodyPr/>
          <a:lstStyle/>
          <a:p>
            <a:pPr eaLnBrk="1" hangingPunct="1">
              <a:defRPr/>
            </a:pPr>
            <a:endParaRPr lang="pt-BR"/>
          </a:p>
          <a:p>
            <a:pPr eaLnBrk="1" hangingPunct="1">
              <a:defRPr/>
            </a:pPr>
            <a:r>
              <a:rPr lang="pt-BR"/>
              <a:t>Tanto o analisador sintático descendente recursivo como o LL(1), é necessário o cálculo dos conjuntos First ( primeiros )  e Follow ( seguintes).</a:t>
            </a:r>
          </a:p>
          <a:p>
            <a:pPr eaLnBrk="1" hangingPunct="1">
              <a:defRPr/>
            </a:pPr>
            <a:endParaRPr lang="pt-BR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Obs – Follow , pode também ser traduzido por “conjunto de seqüência”.</a:t>
            </a:r>
          </a:p>
        </p:txBody>
      </p:sp>
    </p:spTree>
    <p:extLst>
      <p:ext uri="{BB962C8B-B14F-4D97-AF65-F5344CB8AC3E}">
        <p14:creationId xmlns:p14="http://schemas.microsoft.com/office/powerpoint/2010/main" val="31715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507413" cy="4525963"/>
          </a:xfrm>
        </p:spPr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err="1"/>
              <a:t>First</a:t>
            </a:r>
            <a:r>
              <a:rPr lang="pt-BR" dirty="0"/>
              <a:t>( X )   é   um   conjunto   de   terminais   que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   iniciam   as   sentenças   derivadas a partir de   X .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>
                <a:sym typeface="Wingdings" pitchFamily="2" charset="2"/>
              </a:rPr>
              <a:t>X</a:t>
            </a:r>
            <a:r>
              <a:rPr lang="pt-BR" dirty="0" err="1">
                <a:sym typeface="Wingdings" pitchFamily="2" charset="2"/>
              </a:rPr>
              <a:t>aY</a:t>
            </a:r>
            <a:r>
              <a:rPr lang="pt-BR" dirty="0">
                <a:sym typeface="Wingdings" pitchFamily="2" charset="2"/>
              </a:rPr>
              <a:t>     então  </a:t>
            </a:r>
            <a:r>
              <a:rPr lang="pt-BR" dirty="0" err="1">
                <a:sym typeface="Wingdings" pitchFamily="2" charset="2"/>
              </a:rPr>
              <a:t>First</a:t>
            </a:r>
            <a:r>
              <a:rPr lang="pt-BR" dirty="0">
                <a:sym typeface="Wingdings" pitchFamily="2" charset="2"/>
              </a:rPr>
              <a:t>(X)={a,      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ym typeface="Wingdings" pitchFamily="2" charset="2"/>
              </a:rPr>
              <a:t>     X</a:t>
            </a:r>
            <a:r>
              <a:rPr lang="pt-BR" dirty="0" err="1">
                <a:sym typeface="Wingdings" pitchFamily="2" charset="2"/>
              </a:rPr>
              <a:t>bZ</a:t>
            </a:r>
            <a:r>
              <a:rPr lang="pt-BR" dirty="0">
                <a:sym typeface="Wingdings" pitchFamily="2" charset="2"/>
              </a:rPr>
              <a:t>     então  </a:t>
            </a:r>
            <a:r>
              <a:rPr lang="pt-BR" dirty="0" err="1">
                <a:sym typeface="Wingdings" pitchFamily="2" charset="2"/>
              </a:rPr>
              <a:t>First</a:t>
            </a:r>
            <a:r>
              <a:rPr lang="pt-BR" dirty="0">
                <a:sym typeface="Wingdings" pitchFamily="2" charset="2"/>
              </a:rPr>
              <a:t>(X)={a, b       }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ym typeface="Wingdings" pitchFamily="2" charset="2"/>
              </a:rPr>
              <a:t>   XW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ym typeface="Wingdings" pitchFamily="2" charset="2"/>
              </a:rPr>
              <a:t>   W cU    então  </a:t>
            </a:r>
            <a:r>
              <a:rPr lang="pt-BR" dirty="0" err="1">
                <a:sym typeface="Wingdings" pitchFamily="2" charset="2"/>
              </a:rPr>
              <a:t>First</a:t>
            </a:r>
            <a:r>
              <a:rPr lang="pt-BR" dirty="0">
                <a:sym typeface="Wingdings" pitchFamily="2" charset="2"/>
              </a:rPr>
              <a:t>(X)={a, b, c      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ym typeface="Wingdings" pitchFamily="2" charset="2"/>
              </a:rPr>
              <a:t>   Xd         então  </a:t>
            </a:r>
            <a:r>
              <a:rPr lang="pt-BR" dirty="0" err="1">
                <a:sym typeface="Wingdings" pitchFamily="2" charset="2"/>
              </a:rPr>
              <a:t>First</a:t>
            </a:r>
            <a:r>
              <a:rPr lang="pt-BR" dirty="0">
                <a:sym typeface="Wingdings" pitchFamily="2" charset="2"/>
              </a:rPr>
              <a:t>(X)={a, b, c, d       }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1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err="1"/>
              <a:t>First</a:t>
            </a:r>
            <a:r>
              <a:rPr lang="pt-BR" dirty="0"/>
              <a:t>(X) é um conjunto de terminais que iniciam as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sentenças derivadas a partir de X.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>
                <a:sym typeface="Wingdings" pitchFamily="2" charset="2"/>
              </a:rPr>
              <a:t>Se X</a:t>
            </a:r>
            <a:r>
              <a:rPr lang="ru-RU" dirty="0">
                <a:sym typeface="Wingdings" pitchFamily="2" charset="2"/>
              </a:rPr>
              <a:t>Є</a:t>
            </a:r>
            <a:r>
              <a:rPr lang="pt-BR" dirty="0">
                <a:sym typeface="Wingdings" pitchFamily="2" charset="2"/>
              </a:rPr>
              <a:t> então </a:t>
            </a:r>
            <a:r>
              <a:rPr lang="ru-RU" dirty="0">
                <a:sym typeface="Wingdings" pitchFamily="2" charset="2"/>
              </a:rPr>
              <a:t>Є</a:t>
            </a:r>
            <a:r>
              <a:rPr lang="pt-BR" dirty="0">
                <a:sym typeface="Wingdings" pitchFamily="2" charset="2"/>
              </a:rPr>
              <a:t> faz parte deste conjunto, isto é, </a:t>
            </a:r>
            <a:r>
              <a:rPr lang="pt-BR" dirty="0" err="1">
                <a:sym typeface="Wingdings" pitchFamily="2" charset="2"/>
              </a:rPr>
              <a:t>First</a:t>
            </a:r>
            <a:r>
              <a:rPr lang="pt-BR" dirty="0">
                <a:sym typeface="Wingdings" pitchFamily="2" charset="2"/>
              </a:rPr>
              <a:t>(X) ={</a:t>
            </a:r>
            <a:r>
              <a:rPr lang="ru-RU" dirty="0">
                <a:sym typeface="Wingdings" pitchFamily="2" charset="2"/>
              </a:rPr>
              <a:t>Є</a:t>
            </a:r>
            <a:r>
              <a:rPr lang="pt-BR" dirty="0">
                <a:sym typeface="Wingdings" pitchFamily="2" charset="2"/>
              </a:rPr>
              <a:t>, . . .}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ym typeface="Wingdings" pitchFamily="2" charset="2"/>
              </a:rPr>
              <a:t>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    </a:t>
            </a:r>
            <a:r>
              <a:rPr lang="pt-BR" dirty="0" err="1"/>
              <a:t>Obs</a:t>
            </a:r>
            <a:r>
              <a:rPr lang="pt-BR" dirty="0"/>
              <a:t>- </a:t>
            </a:r>
            <a:r>
              <a:rPr lang="ru-RU" dirty="0">
                <a:sym typeface="Wingdings" pitchFamily="2" charset="2"/>
              </a:rPr>
              <a:t>Є</a:t>
            </a:r>
            <a:r>
              <a:rPr lang="pt-BR" dirty="0">
                <a:sym typeface="Wingdings" pitchFamily="2" charset="2"/>
              </a:rPr>
              <a:t> não é um terminal !</a:t>
            </a: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46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rgbClr val="000000"/>
                </a:solidFill>
                <a:effectLst/>
              </a:rPr>
              <a:t>Os </a:t>
            </a:r>
            <a:r>
              <a:rPr lang="en-GB" dirty="0" err="1">
                <a:solidFill>
                  <a:srgbClr val="000000"/>
                </a:solidFill>
                <a:effectLst/>
              </a:rPr>
              <a:t>símbolos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terminais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serão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representados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por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dirty="0">
              <a:solidFill>
                <a:srgbClr val="000000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dirty="0" err="1">
                <a:solidFill>
                  <a:srgbClr val="000000"/>
                </a:solidFill>
                <a:effectLst/>
              </a:rPr>
              <a:t>Letras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minúsculas</a:t>
            </a:r>
            <a:r>
              <a:rPr lang="en-GB" dirty="0">
                <a:solidFill>
                  <a:srgbClr val="000000"/>
                </a:solidFill>
                <a:effectLst/>
              </a:rPr>
              <a:t> do </a:t>
            </a:r>
            <a:r>
              <a:rPr lang="en-GB" dirty="0" err="1">
                <a:solidFill>
                  <a:srgbClr val="000000"/>
                </a:solidFill>
                <a:effectLst/>
              </a:rPr>
              <a:t>inicio</a:t>
            </a:r>
            <a:r>
              <a:rPr lang="en-GB" dirty="0">
                <a:solidFill>
                  <a:srgbClr val="000000"/>
                </a:solidFill>
                <a:effectLst/>
              </a:rPr>
              <a:t> do </a:t>
            </a:r>
            <a:r>
              <a:rPr lang="en-GB" dirty="0" err="1">
                <a:solidFill>
                  <a:srgbClr val="000000"/>
                </a:solidFill>
                <a:effectLst/>
              </a:rPr>
              <a:t>alfabeto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como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a,b,c</a:t>
            </a:r>
            <a:r>
              <a:rPr lang="en-GB" dirty="0">
                <a:solidFill>
                  <a:srgbClr val="000000"/>
                </a:solidFill>
                <a:effectLst/>
              </a:rPr>
              <a:t>,...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rgbClr val="000000"/>
                </a:solidFill>
                <a:effectLst/>
              </a:rPr>
              <a:t>Operadores  + , - , * , / , =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dirty="0" err="1">
                <a:solidFill>
                  <a:srgbClr val="000000"/>
                </a:solidFill>
                <a:effectLst/>
              </a:rPr>
              <a:t>Símbolos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delimitadores</a:t>
            </a:r>
            <a:r>
              <a:rPr lang="en-GB" dirty="0">
                <a:solidFill>
                  <a:srgbClr val="000000"/>
                </a:solidFill>
                <a:effectLst/>
              </a:rPr>
              <a:t>   ,   ;   .   (    )   [  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dirty="0" err="1">
                <a:solidFill>
                  <a:srgbClr val="000000"/>
                </a:solidFill>
                <a:effectLst/>
              </a:rPr>
              <a:t>Dígitos</a:t>
            </a:r>
            <a:r>
              <a:rPr lang="en-GB" dirty="0">
                <a:solidFill>
                  <a:srgbClr val="000000"/>
                </a:solidFill>
                <a:effectLst/>
              </a:rPr>
              <a:t> 0,1,2...9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dirty="0" err="1">
                <a:solidFill>
                  <a:srgbClr val="000000"/>
                </a:solidFill>
                <a:effectLst/>
              </a:rPr>
              <a:t>Palavras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chaves</a:t>
            </a:r>
            <a:r>
              <a:rPr lang="en-GB" dirty="0">
                <a:solidFill>
                  <a:srgbClr val="000000"/>
                </a:solidFill>
                <a:effectLst/>
              </a:rPr>
              <a:t>: if , else, then, begin , for, while, end 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45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rgbClr val="000000"/>
                </a:solidFill>
                <a:effectLst/>
              </a:rPr>
              <a:t>Os </a:t>
            </a:r>
            <a:r>
              <a:rPr lang="en-GB" dirty="0" err="1">
                <a:solidFill>
                  <a:srgbClr val="000000"/>
                </a:solidFill>
                <a:effectLst/>
              </a:rPr>
              <a:t>símbolos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terminais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serão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representados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por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dirty="0">
              <a:solidFill>
                <a:srgbClr val="000000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pt-BR" dirty="0">
                <a:effectLst/>
              </a:rPr>
              <a:t>Usaremos negrito em um terminal   que   não   foi citado em nenhuma regra do slide anterior.  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9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Fases:</a:t>
            </a:r>
          </a:p>
          <a:p>
            <a:pPr lvl="1"/>
            <a:r>
              <a:rPr lang="pt-BR" sz="3200" dirty="0"/>
              <a:t>Análise </a:t>
            </a:r>
            <a:r>
              <a:rPr lang="pt-BR" sz="3200" dirty="0" err="1"/>
              <a:t>Lexica</a:t>
            </a:r>
            <a:r>
              <a:rPr lang="pt-BR" sz="3200" dirty="0"/>
              <a:t> (scanner)</a:t>
            </a:r>
          </a:p>
          <a:p>
            <a:pPr lvl="1"/>
            <a:r>
              <a:rPr lang="pt-BR" sz="3200" dirty="0"/>
              <a:t>Análise Sintática (</a:t>
            </a:r>
            <a:r>
              <a:rPr lang="pt-BR" sz="3200" dirty="0" err="1"/>
              <a:t>parser</a:t>
            </a:r>
            <a:r>
              <a:rPr lang="pt-BR" sz="3200" dirty="0"/>
              <a:t>)</a:t>
            </a:r>
          </a:p>
          <a:p>
            <a:pPr lvl="1"/>
            <a:r>
              <a:rPr lang="pt-BR" sz="3200" dirty="0"/>
              <a:t>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15983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</a:t>
            </a:r>
            <a:r>
              <a:rPr lang="pt-BR" altLang="pt-BR" sz="2800" dirty="0" err="1"/>
              <a:t>Ex</a:t>
            </a:r>
            <a:r>
              <a:rPr lang="pt-BR" altLang="pt-BR" sz="2800" dirty="0"/>
              <a:t>   -  A   gramática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S </a:t>
            </a:r>
            <a:r>
              <a:rPr lang="pt-BR" altLang="pt-BR" sz="2800" dirty="0">
                <a:sym typeface="Wingdings" pitchFamily="2" charset="2"/>
              </a:rPr>
              <a:t> </a:t>
            </a:r>
            <a:r>
              <a:rPr lang="pt-BR" altLang="pt-BR" sz="2800" dirty="0"/>
              <a:t> </a:t>
            </a:r>
            <a:r>
              <a:rPr lang="pt-BR" altLang="pt-BR" sz="2800" dirty="0" err="1"/>
              <a:t>bS</a:t>
            </a:r>
            <a:r>
              <a:rPr lang="pt-BR" altLang="pt-BR" sz="2800" dirty="0"/>
              <a:t> |</a:t>
            </a:r>
            <a:r>
              <a:rPr lang="pt-BR" altLang="pt-BR" sz="2800" dirty="0" err="1"/>
              <a:t>aB</a:t>
            </a:r>
            <a:r>
              <a:rPr lang="pt-BR" altLang="pt-BR" sz="2800" dirty="0"/>
              <a:t>|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B </a:t>
            </a:r>
            <a:r>
              <a:rPr lang="pt-BR" altLang="pt-BR" sz="2800" dirty="0">
                <a:sym typeface="Wingdings" pitchFamily="2" charset="2"/>
              </a:rPr>
              <a:t></a:t>
            </a:r>
            <a:r>
              <a:rPr lang="pt-BR" altLang="pt-BR" sz="2800" dirty="0"/>
              <a:t>  </a:t>
            </a:r>
            <a:r>
              <a:rPr lang="pt-BR" altLang="pt-BR" sz="2800" dirty="0" err="1"/>
              <a:t>aS</a:t>
            </a:r>
            <a:r>
              <a:rPr lang="pt-BR" altLang="pt-BR" sz="2800" dirty="0"/>
              <a:t>| </a:t>
            </a:r>
            <a:r>
              <a:rPr lang="pt-BR" altLang="pt-BR" sz="2800" dirty="0" err="1"/>
              <a:t>bB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Terminais:   a    b </a:t>
            </a:r>
            <a:endParaRPr lang="en-GB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9470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</a:t>
            </a:r>
            <a:r>
              <a:rPr lang="pt-BR" altLang="pt-BR" sz="2800" dirty="0" err="1"/>
              <a:t>Ex</a:t>
            </a:r>
            <a:r>
              <a:rPr lang="pt-BR" altLang="pt-BR" sz="2800" dirty="0"/>
              <a:t>  -  A   gramática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S </a:t>
            </a:r>
            <a:r>
              <a:rPr lang="pt-BR" altLang="pt-BR" sz="2800" dirty="0">
                <a:sym typeface="Wingdings" pitchFamily="2" charset="2"/>
              </a:rPr>
              <a:t> </a:t>
            </a:r>
            <a:r>
              <a:rPr lang="pt-BR" altLang="pt-BR" sz="2800" dirty="0"/>
              <a:t> ABS |</a:t>
            </a:r>
            <a:r>
              <a:rPr lang="pt-BR" altLang="pt-BR" sz="2800" dirty="0" err="1"/>
              <a:t>aA</a:t>
            </a: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A </a:t>
            </a:r>
            <a:r>
              <a:rPr lang="pt-BR" altLang="pt-BR" sz="2800" dirty="0">
                <a:sym typeface="Wingdings" pitchFamily="2" charset="2"/>
              </a:rPr>
              <a:t></a:t>
            </a:r>
            <a:r>
              <a:rPr lang="pt-BR" altLang="pt-BR" sz="2800" dirty="0"/>
              <a:t>  a|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B </a:t>
            </a:r>
            <a:r>
              <a:rPr lang="pt-BR" altLang="pt-BR" sz="2800" dirty="0">
                <a:sym typeface="Wingdings" pitchFamily="2" charset="2"/>
              </a:rPr>
              <a:t></a:t>
            </a:r>
            <a:r>
              <a:rPr lang="pt-BR" altLang="pt-BR" sz="2800" dirty="0"/>
              <a:t>  </a:t>
            </a:r>
            <a:r>
              <a:rPr lang="pt-BR" altLang="pt-BR" sz="2800" dirty="0" err="1"/>
              <a:t>Bb</a:t>
            </a:r>
            <a:r>
              <a:rPr lang="pt-BR" altLang="pt-BR" sz="2800" dirty="0"/>
              <a:t>| </a:t>
            </a:r>
            <a:r>
              <a:rPr lang="pt-BR" altLang="pt-BR" sz="2800" dirty="0" err="1"/>
              <a:t>cd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Terminais:   a    b    c     d</a:t>
            </a:r>
            <a:endParaRPr lang="en-GB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5914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Ex  1 -  A   gramática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   exp </a:t>
            </a:r>
            <a:r>
              <a:rPr lang="pt-BR" altLang="pt-BR" sz="2800">
                <a:sym typeface="Wingdings" panose="05000000000000000000" pitchFamily="2" charset="2"/>
              </a:rPr>
              <a:t> </a:t>
            </a:r>
            <a:r>
              <a:rPr lang="pt-BR" altLang="pt-BR" sz="2800"/>
              <a:t> exp soma termo | termo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 soma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 +| 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termo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termo mult fator | fator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mult  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 *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fator  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( exp ) | </a:t>
            </a:r>
            <a:r>
              <a:rPr lang="pt-BR" altLang="pt-BR" sz="2800" b="1"/>
              <a:t>número</a:t>
            </a:r>
            <a:r>
              <a:rPr lang="pt-BR" altLang="pt-BR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Terminais:   +   -    *    (         )     </a:t>
            </a:r>
            <a:r>
              <a:rPr lang="pt-BR" altLang="pt-BR" sz="2800" b="1"/>
              <a:t>número</a:t>
            </a:r>
            <a:r>
              <a:rPr lang="pt-BR" altLang="pt-BR" sz="2800"/>
              <a:t> </a:t>
            </a:r>
            <a:endParaRPr lang="en-GB" altLang="pt-BR" sz="2800"/>
          </a:p>
        </p:txBody>
      </p:sp>
    </p:spTree>
    <p:extLst>
      <p:ext uri="{BB962C8B-B14F-4D97-AF65-F5344CB8AC3E}">
        <p14:creationId xmlns:p14="http://schemas.microsoft.com/office/powerpoint/2010/main" val="36142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dirty="0">
                <a:effectLst/>
              </a:rPr>
              <a:t> Ex   2 -   A   gramática </a:t>
            </a:r>
          </a:p>
          <a:p>
            <a:pPr eaLnBrk="1" hangingPunct="1">
              <a:defRPr/>
            </a:pP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| </a:t>
            </a:r>
            <a:r>
              <a:rPr lang="pt-BR" b="1" dirty="0">
                <a:effectLst/>
              </a:rPr>
              <a:t>outra</a:t>
            </a:r>
            <a:r>
              <a:rPr lang="pt-BR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 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(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) declaração </a:t>
            </a:r>
            <a:r>
              <a:rPr lang="pt-BR" dirty="0" err="1">
                <a:effectLst/>
              </a:rPr>
              <a:t>else-parte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else-parte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else</a:t>
            </a:r>
            <a:r>
              <a:rPr lang="pt-BR" dirty="0">
                <a:effectLst/>
              </a:rPr>
              <a:t> declaração | </a:t>
            </a:r>
            <a:r>
              <a:rPr lang="ru-RU" dirty="0">
                <a:sym typeface="Wingdings" pitchFamily="2" charset="2"/>
              </a:rPr>
              <a:t>Є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 0 | 1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Terminais:   0  1   (      )    </a:t>
            </a:r>
            <a:r>
              <a:rPr lang="pt-BR" b="1" dirty="0">
                <a:effectLst/>
              </a:rPr>
              <a:t>outra</a:t>
            </a:r>
            <a:r>
              <a:rPr lang="pt-BR" dirty="0">
                <a:effectLst/>
              </a:rPr>
              <a:t>     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   </a:t>
            </a:r>
            <a:r>
              <a:rPr lang="pt-BR" dirty="0" err="1">
                <a:effectLst/>
              </a:rPr>
              <a:t>else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20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dirty="0">
                <a:effectLst/>
              </a:rPr>
              <a:t> Ex   2 -   A   gramática </a:t>
            </a:r>
          </a:p>
          <a:p>
            <a:pPr eaLnBrk="1" hangingPunct="1">
              <a:defRPr/>
            </a:pP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| </a:t>
            </a:r>
            <a:r>
              <a:rPr lang="pt-BR" b="1" dirty="0">
                <a:effectLst/>
              </a:rPr>
              <a:t>outra</a:t>
            </a:r>
            <a:r>
              <a:rPr lang="pt-BR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 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(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) declaração </a:t>
            </a:r>
            <a:r>
              <a:rPr lang="pt-BR" dirty="0" err="1">
                <a:effectLst/>
              </a:rPr>
              <a:t>else-parte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else-parte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else</a:t>
            </a:r>
            <a:r>
              <a:rPr lang="pt-BR" dirty="0">
                <a:effectLst/>
              </a:rPr>
              <a:t> declaração | </a:t>
            </a:r>
            <a:r>
              <a:rPr lang="ru-RU" dirty="0">
                <a:sym typeface="Wingdings" pitchFamily="2" charset="2"/>
              </a:rPr>
              <a:t>Є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 0 | 1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Os teste lógicos para a condição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  0 (F)   1 (V)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8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pt-BR" sz="2800" dirty="0"/>
              <a:t> Ex   2 -   A   gramática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declaração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if-decl</a:t>
            </a:r>
            <a:r>
              <a:rPr lang="pt-BR" sz="2800" dirty="0"/>
              <a:t> |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</a:t>
            </a:r>
            <a:r>
              <a:rPr lang="pt-BR" sz="2800" dirty="0" err="1"/>
              <a:t>if-decl</a:t>
            </a:r>
            <a:r>
              <a:rPr lang="pt-BR" sz="2800" dirty="0"/>
              <a:t>  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if</a:t>
            </a:r>
            <a:r>
              <a:rPr lang="pt-BR" sz="2800" dirty="0"/>
              <a:t>  (</a:t>
            </a:r>
            <a:r>
              <a:rPr lang="pt-BR" sz="2800" dirty="0" err="1"/>
              <a:t>exp</a:t>
            </a:r>
            <a:r>
              <a:rPr lang="pt-BR" sz="2800" dirty="0"/>
              <a:t>) declaração </a:t>
            </a:r>
            <a:r>
              <a:rPr lang="pt-BR" sz="2800" dirty="0" err="1"/>
              <a:t>else-parte</a:t>
            </a:r>
            <a:endParaRPr lang="pt-BR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</a:t>
            </a:r>
            <a:r>
              <a:rPr lang="pt-BR" sz="2800" dirty="0" err="1"/>
              <a:t>else-parte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else</a:t>
            </a:r>
            <a:r>
              <a:rPr lang="pt-BR" sz="2800" dirty="0"/>
              <a:t> declaração | </a:t>
            </a:r>
            <a:r>
              <a:rPr lang="ru-RU" sz="2800" dirty="0">
                <a:sym typeface="Wingdings" pitchFamily="2" charset="2"/>
              </a:rPr>
              <a:t>Є</a:t>
            </a:r>
            <a:endParaRPr lang="pt-BR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</a:t>
            </a:r>
            <a:r>
              <a:rPr lang="pt-BR" sz="2800" dirty="0" err="1"/>
              <a:t>exp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 0 | 1</a:t>
            </a:r>
            <a:endParaRPr lang="pt-BR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Cadeias  :   </a:t>
            </a:r>
            <a:r>
              <a:rPr lang="pt-BR" sz="2800" dirty="0" err="1"/>
              <a:t>if</a:t>
            </a:r>
            <a:r>
              <a:rPr lang="pt-BR" sz="2800" dirty="0"/>
              <a:t>  ( 0 ) 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     </a:t>
            </a:r>
            <a:r>
              <a:rPr lang="pt-BR" sz="2800" dirty="0" err="1"/>
              <a:t>if</a:t>
            </a:r>
            <a:r>
              <a:rPr lang="pt-BR" sz="2800" dirty="0"/>
              <a:t> ( 1 ) 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  <a:r>
              <a:rPr lang="pt-BR" sz="2800" dirty="0" err="1"/>
              <a:t>else</a:t>
            </a:r>
            <a:r>
              <a:rPr lang="pt-BR" sz="2800" dirty="0"/>
              <a:t>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     </a:t>
            </a:r>
            <a:r>
              <a:rPr lang="pt-BR" sz="2800" dirty="0" err="1"/>
              <a:t>if</a:t>
            </a:r>
            <a:r>
              <a:rPr lang="pt-BR" sz="2800" dirty="0"/>
              <a:t>  ( 0 )  </a:t>
            </a:r>
            <a:r>
              <a:rPr lang="pt-BR" sz="2800" dirty="0" err="1"/>
              <a:t>if</a:t>
            </a:r>
            <a:r>
              <a:rPr lang="pt-BR" sz="2800" dirty="0"/>
              <a:t>  (1)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  <a:r>
              <a:rPr lang="pt-BR" sz="2800" dirty="0" err="1"/>
              <a:t>else</a:t>
            </a:r>
            <a:r>
              <a:rPr lang="pt-BR" sz="2800" dirty="0"/>
              <a:t>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45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4295775" y="4149725"/>
            <a:ext cx="3600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pt-BR" sz="2800" dirty="0"/>
              <a:t> Ex   2 -   A   gramática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declaração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if-decl</a:t>
            </a:r>
            <a:r>
              <a:rPr lang="pt-BR" sz="2800" dirty="0"/>
              <a:t> |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</a:t>
            </a:r>
            <a:r>
              <a:rPr lang="pt-BR" sz="2800" dirty="0" err="1"/>
              <a:t>if-decl</a:t>
            </a:r>
            <a:r>
              <a:rPr lang="pt-BR" sz="2800" dirty="0"/>
              <a:t>  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if</a:t>
            </a:r>
            <a:r>
              <a:rPr lang="pt-BR" sz="2800" dirty="0"/>
              <a:t>  (</a:t>
            </a:r>
            <a:r>
              <a:rPr lang="pt-BR" sz="2800" dirty="0" err="1"/>
              <a:t>exp</a:t>
            </a:r>
            <a:r>
              <a:rPr lang="pt-BR" sz="2800" dirty="0"/>
              <a:t>) declaração </a:t>
            </a:r>
            <a:r>
              <a:rPr lang="pt-BR" sz="2800" dirty="0" err="1"/>
              <a:t>else-parte</a:t>
            </a:r>
            <a:endParaRPr lang="pt-BR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</a:t>
            </a:r>
            <a:r>
              <a:rPr lang="pt-BR" sz="2800" dirty="0" err="1"/>
              <a:t>else-parte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else</a:t>
            </a:r>
            <a:r>
              <a:rPr lang="pt-BR" sz="2800" dirty="0"/>
              <a:t> declaração | </a:t>
            </a:r>
            <a:r>
              <a:rPr lang="ru-RU" sz="2800" dirty="0">
                <a:sym typeface="Wingdings" pitchFamily="2" charset="2"/>
              </a:rPr>
              <a:t>Є</a:t>
            </a:r>
            <a:endParaRPr lang="pt-BR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</a:t>
            </a:r>
            <a:r>
              <a:rPr lang="pt-BR" sz="2800" dirty="0" err="1"/>
              <a:t>exp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 0 |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              </a:t>
            </a:r>
            <a:r>
              <a:rPr lang="pt-BR" sz="2800" dirty="0" err="1"/>
              <a:t>if</a:t>
            </a:r>
            <a:r>
              <a:rPr lang="pt-BR" sz="2800" dirty="0"/>
              <a:t> ( 1 ) 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  <a:r>
              <a:rPr lang="pt-BR" sz="2800" dirty="0" err="1"/>
              <a:t>else</a:t>
            </a:r>
            <a:r>
              <a:rPr lang="pt-BR" sz="2800" dirty="0"/>
              <a:t> </a:t>
            </a:r>
            <a:r>
              <a:rPr lang="pt-BR" sz="2800" b="1" dirty="0"/>
              <a:t>outra</a:t>
            </a:r>
            <a:endParaRPr lang="pt-BR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declaração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if-decl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 err="1"/>
              <a:t>if</a:t>
            </a:r>
            <a:r>
              <a:rPr lang="pt-BR" sz="2800" dirty="0"/>
              <a:t>  (</a:t>
            </a:r>
            <a:r>
              <a:rPr lang="pt-BR" sz="2800" dirty="0" err="1"/>
              <a:t>exp</a:t>
            </a:r>
            <a:r>
              <a:rPr lang="pt-BR" sz="2800" dirty="0"/>
              <a:t>) declaração </a:t>
            </a:r>
            <a:r>
              <a:rPr lang="pt-BR" sz="2800" dirty="0" err="1"/>
              <a:t>else-parte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 err="1"/>
              <a:t>if</a:t>
            </a:r>
            <a:r>
              <a:rPr lang="pt-BR" sz="2800" dirty="0"/>
              <a:t>  (1) declaração </a:t>
            </a:r>
            <a:r>
              <a:rPr lang="pt-BR" sz="2800" dirty="0" err="1"/>
              <a:t>else-parte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 err="1">
                <a:sym typeface="Wingdings" pitchFamily="2" charset="2"/>
              </a:rPr>
              <a:t>if</a:t>
            </a:r>
            <a:r>
              <a:rPr lang="pt-BR" sz="2800" dirty="0">
                <a:sym typeface="Wingdings" pitchFamily="2" charset="2"/>
              </a:rPr>
              <a:t> (1) </a:t>
            </a:r>
            <a:r>
              <a:rPr lang="pt-BR" sz="2800" b="1" dirty="0">
                <a:sym typeface="Wingdings" pitchFamily="2" charset="2"/>
              </a:rPr>
              <a:t>outra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else-parte</a:t>
            </a:r>
            <a:r>
              <a:rPr lang="pt-BR" sz="2800" dirty="0">
                <a:sym typeface="Wingdings" pitchFamily="2" charset="2"/>
              </a:rPr>
              <a:t>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 err="1">
                <a:sym typeface="Wingdings" pitchFamily="2" charset="2"/>
              </a:rPr>
              <a:t>if</a:t>
            </a:r>
            <a:r>
              <a:rPr lang="pt-BR" sz="2800" dirty="0">
                <a:sym typeface="Wingdings" pitchFamily="2" charset="2"/>
              </a:rPr>
              <a:t> (1) </a:t>
            </a:r>
            <a:r>
              <a:rPr lang="pt-BR" sz="2800" b="1" dirty="0">
                <a:sym typeface="Wingdings" pitchFamily="2" charset="2"/>
              </a:rPr>
              <a:t>outra </a:t>
            </a:r>
            <a:r>
              <a:rPr lang="pt-BR" sz="2800" dirty="0" err="1"/>
              <a:t>else</a:t>
            </a:r>
            <a:r>
              <a:rPr lang="pt-BR" sz="2800" dirty="0"/>
              <a:t> declaração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 err="1">
                <a:sym typeface="Wingdings" pitchFamily="2" charset="2"/>
              </a:rPr>
              <a:t>if</a:t>
            </a:r>
            <a:r>
              <a:rPr lang="pt-BR" sz="2800" dirty="0">
                <a:sym typeface="Wingdings" pitchFamily="2" charset="2"/>
              </a:rPr>
              <a:t> (1) </a:t>
            </a:r>
            <a:r>
              <a:rPr lang="pt-BR" sz="2800" b="1" dirty="0">
                <a:sym typeface="Wingdings" pitchFamily="2" charset="2"/>
              </a:rPr>
              <a:t>outra </a:t>
            </a:r>
            <a:r>
              <a:rPr lang="pt-BR" sz="2800" dirty="0" err="1"/>
              <a:t>else</a:t>
            </a:r>
            <a:r>
              <a:rPr lang="pt-BR" sz="2800" dirty="0"/>
              <a:t> </a:t>
            </a:r>
            <a:r>
              <a:rPr lang="pt-BR" sz="2800" b="1" dirty="0"/>
              <a:t>outra</a:t>
            </a:r>
            <a:r>
              <a:rPr lang="pt-BR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      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556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</a:t>
            </a:r>
            <a:r>
              <a:rPr lang="pt-BR" altLang="pt-BR" sz="2800" dirty="0" err="1"/>
              <a:t>Ex</a:t>
            </a:r>
            <a:r>
              <a:rPr lang="pt-BR" altLang="pt-BR" sz="2800" dirty="0"/>
              <a:t>   -  A   gramática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S </a:t>
            </a:r>
            <a:r>
              <a:rPr lang="pt-BR" altLang="pt-BR" sz="2800" dirty="0">
                <a:sym typeface="Wingdings" pitchFamily="2" charset="2"/>
              </a:rPr>
              <a:t> </a:t>
            </a:r>
            <a:r>
              <a:rPr lang="pt-BR" altLang="pt-BR" sz="2800" dirty="0"/>
              <a:t> </a:t>
            </a:r>
            <a:r>
              <a:rPr lang="pt-BR" altLang="pt-BR" sz="2800" dirty="0" err="1"/>
              <a:t>bS</a:t>
            </a:r>
            <a:r>
              <a:rPr lang="pt-BR" altLang="pt-BR" sz="2800" dirty="0"/>
              <a:t> |</a:t>
            </a:r>
            <a:r>
              <a:rPr lang="pt-BR" altLang="pt-BR" sz="2800" dirty="0" err="1"/>
              <a:t>aB</a:t>
            </a:r>
            <a:r>
              <a:rPr lang="pt-BR" altLang="pt-BR" sz="2800" dirty="0"/>
              <a:t>|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B </a:t>
            </a:r>
            <a:r>
              <a:rPr lang="pt-BR" altLang="pt-BR" sz="2800" dirty="0">
                <a:sym typeface="Wingdings" pitchFamily="2" charset="2"/>
              </a:rPr>
              <a:t></a:t>
            </a:r>
            <a:r>
              <a:rPr lang="pt-BR" altLang="pt-BR" sz="2800" dirty="0"/>
              <a:t>  </a:t>
            </a:r>
            <a:r>
              <a:rPr lang="pt-BR" altLang="pt-BR" sz="2800" dirty="0" err="1"/>
              <a:t>aS</a:t>
            </a:r>
            <a:r>
              <a:rPr lang="pt-BR" altLang="pt-BR" sz="2800" dirty="0"/>
              <a:t>| </a:t>
            </a:r>
            <a:r>
              <a:rPr lang="pt-BR" altLang="pt-BR" sz="2800" dirty="0" err="1"/>
              <a:t>bB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</a:t>
            </a:r>
            <a:r>
              <a:rPr lang="pt-BR" altLang="pt-BR" sz="2800" dirty="0" err="1"/>
              <a:t>First</a:t>
            </a:r>
            <a:r>
              <a:rPr lang="pt-BR" altLang="pt-BR" sz="2800" dirty="0"/>
              <a:t>(S)={</a:t>
            </a:r>
            <a:r>
              <a:rPr lang="pt-BR" altLang="pt-BR" sz="2800" dirty="0" err="1"/>
              <a:t>b,a</a:t>
            </a:r>
            <a:r>
              <a:rPr lang="pt-BR" altLang="pt-BR" sz="2800" dirty="0"/>
              <a:t>,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altLang="pt-BR" sz="2800" dirty="0"/>
              <a:t> }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</a:t>
            </a:r>
            <a:r>
              <a:rPr lang="pt-BR" altLang="pt-BR" sz="2800" dirty="0" err="1"/>
              <a:t>First</a:t>
            </a:r>
            <a:r>
              <a:rPr lang="pt-BR" altLang="pt-BR" sz="2800" dirty="0"/>
              <a:t>(B)={</a:t>
            </a:r>
            <a:r>
              <a:rPr lang="pt-BR" altLang="pt-BR" sz="2800" dirty="0" err="1"/>
              <a:t>a,b</a:t>
            </a:r>
            <a:r>
              <a:rPr lang="pt-BR" altLang="pt-BR" sz="2800" dirty="0"/>
              <a:t>}</a:t>
            </a:r>
            <a:endParaRPr lang="en-GB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9776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</a:t>
            </a:r>
            <a:r>
              <a:rPr lang="pt-BR" altLang="pt-BR" sz="2800" dirty="0" err="1"/>
              <a:t>Ex</a:t>
            </a:r>
            <a:r>
              <a:rPr lang="pt-BR" altLang="pt-BR" sz="2800" dirty="0"/>
              <a:t>  -  A   gramática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S </a:t>
            </a:r>
            <a:r>
              <a:rPr lang="pt-BR" altLang="pt-BR" sz="2800" dirty="0">
                <a:sym typeface="Wingdings" pitchFamily="2" charset="2"/>
              </a:rPr>
              <a:t> </a:t>
            </a:r>
            <a:r>
              <a:rPr lang="pt-BR" altLang="pt-BR" sz="2800" dirty="0"/>
              <a:t> ABS |</a:t>
            </a:r>
            <a:r>
              <a:rPr lang="pt-BR" altLang="pt-BR" sz="2800" dirty="0" err="1"/>
              <a:t>aA</a:t>
            </a: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A </a:t>
            </a:r>
            <a:r>
              <a:rPr lang="pt-BR" altLang="pt-BR" sz="2800" dirty="0">
                <a:sym typeface="Wingdings" pitchFamily="2" charset="2"/>
              </a:rPr>
              <a:t></a:t>
            </a:r>
            <a:r>
              <a:rPr lang="pt-BR" altLang="pt-BR" sz="2800" dirty="0"/>
              <a:t>  a|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        B </a:t>
            </a:r>
            <a:r>
              <a:rPr lang="pt-BR" altLang="pt-BR" sz="2800" dirty="0">
                <a:sym typeface="Wingdings" pitchFamily="2" charset="2"/>
              </a:rPr>
              <a:t></a:t>
            </a:r>
            <a:r>
              <a:rPr lang="pt-BR" altLang="pt-BR" sz="2800" dirty="0"/>
              <a:t>  </a:t>
            </a:r>
            <a:r>
              <a:rPr lang="pt-BR" altLang="pt-BR" sz="2800" dirty="0" err="1"/>
              <a:t>Bb</a:t>
            </a:r>
            <a:r>
              <a:rPr lang="pt-BR" altLang="pt-BR" sz="2800" dirty="0"/>
              <a:t>| </a:t>
            </a:r>
            <a:r>
              <a:rPr lang="pt-BR" altLang="pt-BR" sz="2800" dirty="0" err="1"/>
              <a:t>cd</a:t>
            </a:r>
            <a:r>
              <a:rPr lang="pt-BR" alt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</a:t>
            </a:r>
            <a:r>
              <a:rPr lang="pt-BR" altLang="pt-BR" sz="2800" dirty="0" err="1"/>
              <a:t>First</a:t>
            </a:r>
            <a:r>
              <a:rPr lang="pt-BR" altLang="pt-BR" sz="2800" dirty="0"/>
              <a:t>(S)={a, c }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</a:t>
            </a:r>
            <a:r>
              <a:rPr lang="pt-BR" altLang="pt-BR" sz="2800" dirty="0" err="1"/>
              <a:t>First</a:t>
            </a:r>
            <a:r>
              <a:rPr lang="pt-BR" altLang="pt-BR" sz="2800" dirty="0"/>
              <a:t>(A)={a,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altLang="pt-BR" sz="2800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800" dirty="0"/>
              <a:t>      </a:t>
            </a:r>
            <a:r>
              <a:rPr lang="pt-BR" altLang="pt-BR" sz="2800" dirty="0" err="1"/>
              <a:t>First</a:t>
            </a:r>
            <a:r>
              <a:rPr lang="pt-BR" altLang="pt-BR" sz="2800" dirty="0"/>
              <a:t>(B</a:t>
            </a:r>
            <a:r>
              <a:rPr lang="pt-BR" altLang="pt-BR" sz="2800"/>
              <a:t>)={c}</a:t>
            </a:r>
            <a:endParaRPr lang="en-GB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6051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dirty="0" err="1">
                <a:effectLst/>
              </a:rPr>
              <a:t>Ex</a:t>
            </a:r>
            <a:r>
              <a:rPr lang="pt-BR" dirty="0">
                <a:effectLst/>
              </a:rPr>
              <a:t>   2 -   A   gramática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| </a:t>
            </a:r>
            <a:r>
              <a:rPr lang="pt-BR" b="1" dirty="0">
                <a:effectLst/>
              </a:rPr>
              <a:t>outra</a:t>
            </a:r>
            <a:r>
              <a:rPr lang="pt-BR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 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(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) declaração </a:t>
            </a:r>
            <a:r>
              <a:rPr lang="pt-BR" dirty="0" err="1">
                <a:effectLst/>
              </a:rPr>
              <a:t>else-parte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else-parte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else</a:t>
            </a:r>
            <a:r>
              <a:rPr lang="pt-BR" dirty="0">
                <a:effectLst/>
              </a:rPr>
              <a:t> declaração | </a:t>
            </a:r>
            <a:r>
              <a:rPr lang="ru-RU" dirty="0">
                <a:sym typeface="Wingdings" pitchFamily="2" charset="2"/>
              </a:rPr>
              <a:t>Є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 0 | 1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err="1">
                <a:effectLst/>
              </a:rPr>
              <a:t>Obs</a:t>
            </a:r>
            <a:r>
              <a:rPr lang="pt-BR" dirty="0">
                <a:effectLst/>
              </a:rPr>
              <a:t>: Por definição: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err="1">
                <a:effectLst/>
              </a:rPr>
              <a:t>First</a:t>
            </a:r>
            <a:r>
              <a:rPr lang="pt-BR" dirty="0">
                <a:effectLst/>
              </a:rPr>
              <a:t>(</a:t>
            </a:r>
            <a:r>
              <a:rPr lang="pt-BR" dirty="0" err="1">
                <a:effectLst/>
              </a:rPr>
              <a:t>else-parte</a:t>
            </a:r>
            <a:r>
              <a:rPr lang="pt-BR" dirty="0">
                <a:effectLst/>
              </a:rPr>
              <a:t>)={</a:t>
            </a:r>
            <a:r>
              <a:rPr lang="pt-BR" dirty="0" err="1">
                <a:effectLst/>
              </a:rPr>
              <a:t>else</a:t>
            </a:r>
            <a:r>
              <a:rPr lang="pt-BR" dirty="0">
                <a:effectLst/>
              </a:rPr>
              <a:t> }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err="1">
                <a:effectLst/>
              </a:rPr>
              <a:t>First</a:t>
            </a:r>
            <a:r>
              <a:rPr lang="pt-BR" dirty="0">
                <a:effectLst/>
              </a:rPr>
              <a:t>(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)={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} </a:t>
            </a:r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992314" y="6300788"/>
            <a:ext cx="2867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First(exp)={0,1}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4" y="6273800"/>
            <a:ext cx="481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First(declaração)={</a:t>
            </a:r>
            <a:r>
              <a:rPr lang="pt-BR" altLang="pt-BR" b="1"/>
              <a:t>outra</a:t>
            </a:r>
            <a:r>
              <a:rPr lang="pt-BR" altLang="pt-BR"/>
              <a:t>,if}</a:t>
            </a:r>
          </a:p>
        </p:txBody>
      </p:sp>
    </p:spTree>
    <p:extLst>
      <p:ext uri="{BB962C8B-B14F-4D97-AF65-F5344CB8AC3E}">
        <p14:creationId xmlns:p14="http://schemas.microsoft.com/office/powerpoint/2010/main" val="257277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314" y="1600201"/>
            <a:ext cx="8929687" cy="4525963"/>
          </a:xfrm>
        </p:spPr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É possível </a:t>
            </a:r>
            <a:r>
              <a:rPr lang="pt-BR" b="1" dirty="0">
                <a:effectLst/>
              </a:rPr>
              <a:t>gerar o analisador sintático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pt-BR" b="1" dirty="0">
                <a:effectLst/>
              </a:rPr>
              <a:t>automaticamente com os software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pt-BR" b="1" dirty="0" err="1">
                <a:effectLst/>
              </a:rPr>
              <a:t>bison</a:t>
            </a:r>
            <a:r>
              <a:rPr lang="pt-BR" b="1" dirty="0">
                <a:effectLst/>
              </a:rPr>
              <a:t> ou </a:t>
            </a:r>
            <a:r>
              <a:rPr lang="pt-BR" b="1" dirty="0" err="1">
                <a:effectLst/>
              </a:rPr>
              <a:t>yacc</a:t>
            </a:r>
            <a:r>
              <a:rPr lang="pt-BR" b="1" dirty="0">
                <a:effectLst/>
              </a:rPr>
              <a:t>. </a:t>
            </a:r>
          </a:p>
          <a:p>
            <a:pPr eaLnBrk="1" hangingPunct="1"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22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pt-BR" sz="2800" dirty="0"/>
              <a:t>Ex 3 - A   gramática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/>
              <a:t>( 1 )  </a:t>
            </a:r>
            <a:r>
              <a:rPr lang="pt-BR" sz="2800" dirty="0" err="1"/>
              <a:t>decl-sequência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 </a:t>
            </a:r>
            <a:r>
              <a:rPr lang="pt-BR" sz="2800" dirty="0" err="1"/>
              <a:t>decl-seq</a:t>
            </a:r>
            <a:r>
              <a:rPr 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/>
              <a:t>( 2 )  </a:t>
            </a:r>
            <a:r>
              <a:rPr lang="pt-BR" sz="2800" dirty="0" err="1"/>
              <a:t>decl-seq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 ; </a:t>
            </a:r>
            <a:r>
              <a:rPr lang="pt-BR" sz="2800" dirty="0" err="1">
                <a:sym typeface="Wingdings" pitchFamily="2" charset="2"/>
              </a:rPr>
              <a:t>decl-</a:t>
            </a:r>
            <a:r>
              <a:rPr lang="pt-BR" sz="2800" dirty="0" err="1"/>
              <a:t>sequência</a:t>
            </a:r>
            <a:r>
              <a:rPr 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/>
              <a:t>( 3 )  </a:t>
            </a:r>
            <a:r>
              <a:rPr lang="pt-BR" sz="2800" dirty="0" err="1"/>
              <a:t>decl-seq</a:t>
            </a:r>
            <a:r>
              <a:rPr lang="pt-BR" sz="2800" dirty="0"/>
              <a:t> 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</a:t>
            </a:r>
            <a:r>
              <a:rPr lang="ru-RU" sz="2800" dirty="0">
                <a:sym typeface="Wingdings" pitchFamily="2" charset="2"/>
              </a:rPr>
              <a:t>Є</a:t>
            </a:r>
            <a:endParaRPr 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/>
              <a:t>( 4 )  </a:t>
            </a:r>
            <a:r>
              <a:rPr lang="pt-BR" sz="2800" dirty="0" err="1"/>
              <a:t>decl</a:t>
            </a:r>
            <a:r>
              <a:rPr lang="pt-BR" sz="2800" dirty="0"/>
              <a:t> </a:t>
            </a:r>
            <a:r>
              <a:rPr lang="pt-BR" sz="2800" dirty="0">
                <a:sym typeface="Wingdings" pitchFamily="2" charset="2"/>
              </a:rPr>
              <a:t> s</a:t>
            </a:r>
            <a:r>
              <a:rPr lang="pt-BR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/>
              <a:t>Terminais:  ;    s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 err="1"/>
              <a:t>First</a:t>
            </a:r>
            <a:r>
              <a:rPr lang="pt-BR" sz="2800" dirty="0"/>
              <a:t>(</a:t>
            </a:r>
            <a:r>
              <a:rPr lang="pt-BR" sz="2800" dirty="0" err="1"/>
              <a:t>decl-seq</a:t>
            </a:r>
            <a:r>
              <a:rPr lang="pt-BR" sz="2800" dirty="0"/>
              <a:t>)={ ;  , 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sz="2800" dirty="0"/>
              <a:t> } </a:t>
            </a:r>
            <a:endParaRPr lang="en-GB" sz="2800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992314" y="6243638"/>
            <a:ext cx="2820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First(decl)={ </a:t>
            </a:r>
            <a:r>
              <a:rPr lang="pt-BR" altLang="pt-BR" sz="2500"/>
              <a:t>s</a:t>
            </a:r>
            <a:r>
              <a:rPr lang="pt-BR" altLang="pt-BR"/>
              <a:t> }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735639" y="6273800"/>
            <a:ext cx="4949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First(decl-sequência )={; , </a:t>
            </a:r>
            <a:r>
              <a:rPr lang="ru-RU" altLang="pt-BR">
                <a:sym typeface="Wingdings" panose="05000000000000000000" pitchFamily="2" charset="2"/>
              </a:rPr>
              <a:t>Є</a:t>
            </a:r>
            <a:r>
              <a:rPr lang="pt-BR" altLang="pt-BR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86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Toda sentença a ser analisada terá o símbolo $, colocado no final da sentença, este símbolo não pertence a gramática.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09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88" y="1643064"/>
            <a:ext cx="8362950" cy="4708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dirty="0"/>
              <a:t>     </a:t>
            </a:r>
            <a:r>
              <a:rPr lang="pt-BR" sz="2800" dirty="0"/>
              <a:t>Um analisador descendente começa pela colocação do símbolo $ na pilha. Ele aceita uma sentença ( ou cadeia ) de entrada se após uma serie de ações, a pilha e a entrada ficarem vazias, veja o esquema abaixo: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     Pilha                                           Entrada                    $símbolo inicial                                sentença$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.  .  .  .  .  .  .  .  .   .                    .   .   .   .   .   .   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 .  .  .  .  .  .  .  .  .   .                   .   .   .   .   .   .   .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800" dirty="0"/>
              <a:t>    $                                                                     $     aceita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endParaRPr lang="en-GB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809750" y="3913189"/>
            <a:ext cx="8001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8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1800" dirty="0"/>
              <a:t>     </a:t>
            </a:r>
            <a:r>
              <a:rPr lang="pt-BR" sz="2400" dirty="0"/>
              <a:t>Como exemplo considere a gramática   S </a:t>
            </a:r>
            <a:r>
              <a:rPr lang="pt-BR" sz="2400" dirty="0">
                <a:sym typeface="Wingdings" pitchFamily="2" charset="2"/>
              </a:rPr>
              <a:t> (S) S | </a:t>
            </a:r>
            <a:r>
              <a:rPr lang="ru-RU" sz="2400" dirty="0">
                <a:sym typeface="Wingdings" pitchFamily="2" charset="2"/>
              </a:rPr>
              <a:t>Є</a:t>
            </a:r>
            <a:r>
              <a:rPr lang="pt-BR" sz="2400" dirty="0">
                <a:sym typeface="Wingdings" pitchFamily="2" charset="2"/>
              </a:rPr>
              <a:t>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ym typeface="Wingdings" pitchFamily="2" charset="2"/>
              </a:rPr>
              <a:t>   Vamos analisar a sentença  ( )</a:t>
            </a:r>
            <a:endParaRPr lang="en-GB" sz="2400" dirty="0">
              <a:sym typeface="Wingdings" pitchFamily="2" charset="2"/>
            </a:endParaRPr>
          </a:p>
        </p:txBody>
      </p:sp>
      <p:graphicFrame>
        <p:nvGraphicFramePr>
          <p:cNvPr id="97323" name="Group 43"/>
          <p:cNvGraphicFramePr>
            <a:graphicFrameLocks noGrp="1"/>
          </p:cNvGraphicFramePr>
          <p:nvPr>
            <p:ph sz="half" idx="2"/>
          </p:nvPr>
        </p:nvGraphicFramePr>
        <p:xfrm>
          <a:off x="2641600" y="2466976"/>
          <a:ext cx="4535488" cy="4267201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Pilha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Entrada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2649539" y="3068638"/>
            <a:ext cx="294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$S                                       ( )$</a:t>
            </a:r>
          </a:p>
        </p:txBody>
      </p: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5859464" y="306228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 </a:t>
            </a:r>
            <a:r>
              <a:rPr lang="pt-BR" altLang="pt-BR" sz="1800">
                <a:sym typeface="Wingdings" panose="05000000000000000000" pitchFamily="2" charset="2"/>
              </a:rPr>
              <a:t> ( S ) S</a:t>
            </a:r>
            <a:endParaRPr lang="pt-BR" altLang="pt-BR" sz="1800"/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2640014" y="35671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</a:t>
            </a:r>
            <a:r>
              <a:rPr lang="pt-BR" altLang="pt-BR" sz="1800">
                <a:sym typeface="Wingdings" panose="05000000000000000000" pitchFamily="2" charset="2"/>
              </a:rPr>
              <a:t>S ) S (</a:t>
            </a:r>
            <a:endParaRPr lang="pt-BR" altLang="pt-BR" sz="1800"/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4584701" y="35671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( )$</a:t>
            </a:r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5808664" y="3292475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casamento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2640014" y="42148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</a:t>
            </a:r>
            <a:r>
              <a:rPr lang="pt-BR" altLang="pt-BR" sz="1800">
                <a:sym typeface="Wingdings" panose="05000000000000000000" pitchFamily="2" charset="2"/>
              </a:rPr>
              <a:t>S ) S </a:t>
            </a:r>
            <a:endParaRPr lang="pt-BR" altLang="pt-BR" sz="1800"/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4598989" y="418623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)$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5951539" y="4171951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S </a:t>
            </a:r>
            <a:r>
              <a:rPr lang="pt-BR">
                <a:sym typeface="Wingdings" pitchFamily="2" charset="2"/>
              </a:rPr>
              <a:t> 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>
                <a:sym typeface="Wingdings" pitchFamily="2" charset="2"/>
              </a:rPr>
              <a:t> </a:t>
            </a:r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2640014" y="48625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</a:t>
            </a:r>
            <a:r>
              <a:rPr lang="pt-BR" altLang="pt-BR" sz="1800">
                <a:sym typeface="Wingdings" panose="05000000000000000000" pitchFamily="2" charset="2"/>
              </a:rPr>
              <a:t>S ) </a:t>
            </a:r>
            <a:endParaRPr lang="pt-BR" altLang="pt-BR" sz="1800"/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4598989" y="4791076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)$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5780089" y="4516438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casamento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2640014" y="5438776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</a:t>
            </a:r>
            <a:r>
              <a:rPr lang="pt-BR" altLang="pt-BR" sz="1800">
                <a:sym typeface="Wingdings" panose="05000000000000000000" pitchFamily="2" charset="2"/>
              </a:rPr>
              <a:t>S </a:t>
            </a:r>
            <a:endParaRPr lang="pt-BR" altLang="pt-BR" sz="1800"/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4729164" y="55102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$</a:t>
            </a: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5880101" y="5510213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S </a:t>
            </a:r>
            <a:r>
              <a:rPr lang="pt-BR">
                <a:sym typeface="Wingdings" pitchFamily="2" charset="2"/>
              </a:rPr>
              <a:t> 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>
                <a:sym typeface="Wingdings" pitchFamily="2" charset="2"/>
              </a:rPr>
              <a:t> </a:t>
            </a: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2640014" y="61579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</a:t>
            </a:r>
            <a:r>
              <a:rPr lang="pt-BR" altLang="pt-BR" sz="1800">
                <a:sym typeface="Wingdings" panose="05000000000000000000" pitchFamily="2" charset="2"/>
              </a:rPr>
              <a:t> </a:t>
            </a:r>
            <a:endParaRPr lang="pt-BR" altLang="pt-BR" sz="1800"/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4727576" y="6086476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$</a:t>
            </a:r>
          </a:p>
        </p:txBody>
      </p:sp>
      <p:sp>
        <p:nvSpPr>
          <p:cNvPr id="97338" name="Text Box 58"/>
          <p:cNvSpPr txBox="1">
            <a:spLocks noChangeArrowheads="1"/>
          </p:cNvSpPr>
          <p:nvPr/>
        </p:nvSpPr>
        <p:spPr bwMode="auto">
          <a:xfrm>
            <a:off x="5664201" y="6092826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aceita!</a:t>
            </a:r>
          </a:p>
        </p:txBody>
      </p:sp>
      <p:sp>
        <p:nvSpPr>
          <p:cNvPr id="97340" name="Text Box 60"/>
          <p:cNvSpPr txBox="1">
            <a:spLocks noChangeArrowheads="1"/>
          </p:cNvSpPr>
          <p:nvPr/>
        </p:nvSpPr>
        <p:spPr bwMode="auto">
          <a:xfrm>
            <a:off x="7535864" y="3644901"/>
            <a:ext cx="31321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A inversão na pilha é para garantir que os elementos sejam </a:t>
            </a:r>
            <a:r>
              <a:rPr lang="pt-BR" altLang="pt-BR" sz="1800" b="1">
                <a:solidFill>
                  <a:srgbClr val="FF0000"/>
                </a:solidFill>
              </a:rPr>
              <a:t>analisados da esquerda para direita</a:t>
            </a:r>
            <a:r>
              <a:rPr lang="pt-BR" altLang="pt-BR" sz="1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64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1" grpId="0"/>
      <p:bldP spid="97322" grpId="0"/>
      <p:bldP spid="97324" grpId="0"/>
      <p:bldP spid="97325" grpId="0"/>
      <p:bldP spid="97326" grpId="0"/>
      <p:bldP spid="97327" grpId="0"/>
      <p:bldP spid="97328" grpId="0"/>
      <p:bldP spid="97329" grpId="0"/>
      <p:bldP spid="97330" grpId="0"/>
      <p:bldP spid="97331" grpId="0"/>
      <p:bldP spid="97332" grpId="0"/>
      <p:bldP spid="97333" grpId="0"/>
      <p:bldP spid="97334" grpId="0"/>
      <p:bldP spid="97335" grpId="0"/>
      <p:bldP spid="97336" grpId="0"/>
      <p:bldP spid="97337" grpId="0"/>
      <p:bldP spid="97338" grpId="0"/>
      <p:bldP spid="973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Ex  1 -  A   gramática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exp </a:t>
            </a:r>
            <a:r>
              <a:rPr lang="pt-BR" altLang="pt-BR" sz="2800">
                <a:sym typeface="Wingdings" panose="05000000000000000000" pitchFamily="2" charset="2"/>
              </a:rPr>
              <a:t> </a:t>
            </a:r>
            <a:r>
              <a:rPr lang="pt-BR" altLang="pt-BR" sz="2800"/>
              <a:t> exp soma termo | termo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soma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 +| 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termo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termo mult fator | fator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mult  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 *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           fator  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( exp ) | </a:t>
            </a:r>
            <a:r>
              <a:rPr lang="pt-BR" altLang="pt-BR" sz="2800" b="1"/>
              <a:t>número</a:t>
            </a:r>
            <a:r>
              <a:rPr lang="pt-BR" altLang="pt-BR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778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 Ex 1- Achar os First( ) ,   da  gramática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           exp </a:t>
            </a:r>
            <a:r>
              <a:rPr lang="pt-BR" altLang="pt-BR" sz="2800">
                <a:sym typeface="Wingdings" panose="05000000000000000000" pitchFamily="2" charset="2"/>
              </a:rPr>
              <a:t> </a:t>
            </a:r>
            <a:r>
              <a:rPr lang="pt-BR" altLang="pt-BR" sz="2800"/>
              <a:t> exp soma termo | termo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           soma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 +| -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           termo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termo mult fator | fator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           mult  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 *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           fator   </a:t>
            </a:r>
            <a:r>
              <a:rPr lang="pt-BR" altLang="pt-BR" sz="2800">
                <a:sym typeface="Wingdings" panose="05000000000000000000" pitchFamily="2" charset="2"/>
              </a:rPr>
              <a:t></a:t>
            </a:r>
            <a:r>
              <a:rPr lang="pt-BR" altLang="pt-BR" sz="2800"/>
              <a:t> ( exp ) | </a:t>
            </a:r>
            <a:r>
              <a:rPr lang="pt-BR" altLang="pt-BR" sz="2800" b="1"/>
              <a:t>número</a:t>
            </a:r>
            <a:r>
              <a:rPr lang="pt-BR" altLang="pt-BR" sz="28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/>
              <a:t>     Terminais:   +   -    *    (         )     </a:t>
            </a:r>
            <a:r>
              <a:rPr lang="pt-BR" altLang="pt-BR" sz="2800" b="1"/>
              <a:t>número</a:t>
            </a:r>
            <a:r>
              <a:rPr lang="pt-BR" altLang="pt-BR" sz="2800"/>
              <a:t> </a:t>
            </a:r>
            <a:endParaRPr lang="en-GB" altLang="pt-BR" sz="2800"/>
          </a:p>
        </p:txBody>
      </p:sp>
    </p:spTree>
    <p:extLst>
      <p:ext uri="{BB962C8B-B14F-4D97-AF65-F5344CB8AC3E}">
        <p14:creationId xmlns:p14="http://schemas.microsoft.com/office/powerpoint/2010/main" val="254270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podemos escrever novamente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 </a:t>
            </a:r>
          </a:p>
          <a:p>
            <a:pPr marL="609600" indent="-609600">
              <a:lnSpc>
                <a:spcPct val="80000"/>
              </a:lnSpc>
              <a:buNone/>
            </a:pPr>
            <a:endParaRPr lang="pt-BR" altLang="pt-BR" sz="2400"/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(1)  exp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exp soma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(2)  exp 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(3)  soma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+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(4)  soma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-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(5)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termo mult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(6)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(7)  mult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*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(8)  fator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( exp 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(9)  fator  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</a:t>
            </a:r>
            <a:r>
              <a:rPr lang="pt-BR" altLang="pt-BR" sz="2400" b="1"/>
              <a:t>número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GB" altLang="pt-BR" sz="240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981700" y="2525713"/>
            <a:ext cx="337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Inicialisar  todos First(X) com vazio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951538" y="3279776"/>
            <a:ext cx="471646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No algoritmo temos: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Para cada escolha de produção A  X</a:t>
            </a:r>
            <a:r>
              <a:rPr lang="pt-BR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X</a:t>
            </a:r>
            <a:r>
              <a:rPr lang="pt-BR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 . .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X</a:t>
            </a:r>
            <a:r>
              <a:rPr lang="pt-BR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      faça 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  acrescente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(X</a:t>
            </a:r>
            <a:r>
              <a:rPr lang="pt-BR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 em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(A)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916613" y="4557714"/>
            <a:ext cx="47164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1  First(exp )       First(exp)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2  First(termo)      First(exp)  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Não temos ainda nenhuma informação</a:t>
            </a:r>
          </a:p>
          <a:p>
            <a:pPr>
              <a:defRPr/>
            </a:pPr>
            <a:endParaRPr lang="pt-BR"/>
          </a:p>
        </p:txBody>
      </p:sp>
      <p:graphicFrame>
        <p:nvGraphicFramePr>
          <p:cNvPr id="9421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7980363" y="4686300"/>
          <a:ext cx="1524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52202" imgH="126835" progId="Equation.DSMT4">
                  <p:embed/>
                </p:oleObj>
              </mc:Choice>
              <mc:Fallback>
                <p:oleObj name="Equation" r:id="rId3" imgW="152202" imgH="126835" progId="Equation.DSMT4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4686300"/>
                        <a:ext cx="1524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8112125" y="4941888"/>
          <a:ext cx="1524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52202" imgH="126835" progId="Equation.DSMT4">
                  <p:embed/>
                </p:oleObj>
              </mc:Choice>
              <mc:Fallback>
                <p:oleObj name="Equation" r:id="rId5" imgW="152202" imgH="126835" progId="Equation.DSMT4">
                  <p:embed/>
                  <p:pic>
                    <p:nvPicPr>
                      <p:cNvPr id="94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4941888"/>
                        <a:ext cx="1524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1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/>
      <p:bldP spid="942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 </a:t>
            </a:r>
          </a:p>
          <a:p>
            <a:pPr marL="609600" indent="-609600">
              <a:lnSpc>
                <a:spcPct val="80000"/>
              </a:lnSpc>
              <a:buNone/>
            </a:pPr>
            <a:endParaRPr lang="pt-BR" altLang="pt-BR" sz="2400"/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(1)  exp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exp soma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(2)  exp 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(3)  soma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+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(4)  soma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-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(5)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termo mult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(6)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(7)  mult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*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(8)  fator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( exp 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(9)  fator  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</a:t>
            </a:r>
            <a:r>
              <a:rPr lang="pt-BR" altLang="pt-BR" sz="2400" b="1"/>
              <a:t>número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GB" altLang="pt-BR" sz="240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981701" y="2811463"/>
            <a:ext cx="3643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Regra 3 e 4   First(soma)= {+, -, . . .}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951538" y="3565526"/>
            <a:ext cx="47164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6 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(fator)   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(termo)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5 e 6 não temos alterações</a:t>
            </a:r>
          </a:p>
          <a:p>
            <a:pPr>
              <a:defRPr/>
            </a:pPr>
            <a:r>
              <a:rPr lang="pt-BR" dirty="0"/>
              <a:t>A regra 7  </a:t>
            </a:r>
            <a:r>
              <a:rPr lang="pt-BR" dirty="0" err="1"/>
              <a:t>First</a:t>
            </a:r>
            <a:r>
              <a:rPr lang="pt-BR" dirty="0"/>
              <a:t>(</a:t>
            </a:r>
            <a:r>
              <a:rPr lang="pt-BR" dirty="0" err="1"/>
              <a:t>mult</a:t>
            </a:r>
            <a:r>
              <a:rPr lang="pt-BR" dirty="0"/>
              <a:t>)={ * , .  .  .}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5916613" y="4579938"/>
            <a:ext cx="4716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8 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(fator)= { (, . . . }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9 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(fator)= { (,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número,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 . .}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5843588" y="5516563"/>
            <a:ext cx="4716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Precisamos faz uma </a:t>
            </a:r>
            <a:r>
              <a:rPr lang="pt-BR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nova passada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pois os conjuntos foram alterados.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7980363" y="3716338"/>
          <a:ext cx="1524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52202" imgH="126835" progId="Equation.DSMT4">
                  <p:embed/>
                </p:oleObj>
              </mc:Choice>
              <mc:Fallback>
                <p:oleObj name="Equation" r:id="rId3" imgW="152202" imgH="126835" progId="Equation.DSMT4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3716338"/>
                        <a:ext cx="1524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6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100362" grpId="0"/>
      <p:bldP spid="1003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 </a:t>
            </a:r>
          </a:p>
          <a:p>
            <a:pPr marL="609600" indent="-609600">
              <a:lnSpc>
                <a:spcPct val="80000"/>
              </a:lnSpc>
              <a:buNone/>
            </a:pPr>
            <a:endParaRPr lang="pt-BR" altLang="pt-BR" sz="2400"/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(1)  exp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exp soma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(2)  exp 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(3)  soma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+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(4)  soma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-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(5)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termo mult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(6)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(7)  mult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*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(8)  fator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( exp 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(9)  fator  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</a:t>
            </a:r>
            <a:r>
              <a:rPr lang="pt-BR" altLang="pt-BR" sz="2400" b="1"/>
              <a:t>número</a:t>
            </a:r>
            <a:r>
              <a:rPr lang="pt-BR" altLang="pt-BR" sz="240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GB" altLang="pt-BR" sz="240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981701" y="2963864"/>
            <a:ext cx="36433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Por enquanto temos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First(soma)= {+, -, . . .}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First(mult) = {*, . . .}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First(fator) = { ( , </a:t>
            </a:r>
            <a:r>
              <a:rPr lang="pt-BR" altLang="pt-BR" sz="1800" b="1"/>
              <a:t>número</a:t>
            </a:r>
            <a:r>
              <a:rPr lang="pt-BR" altLang="pt-BR" sz="1800"/>
              <a:t>, . . }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951538" y="4300538"/>
            <a:ext cx="4716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6</a:t>
            </a:r>
          </a:p>
          <a:p>
            <a:pPr>
              <a:defRPr/>
            </a:pP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(termo)={(  , </a:t>
            </a:r>
            <a:r>
              <a:rPr lang="pt-BR" b="1" dirty="0"/>
              <a:t>número</a:t>
            </a:r>
            <a:r>
              <a:rPr lang="pt-BR" dirty="0"/>
              <a:t>,  .  .}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772151" y="5229225"/>
            <a:ext cx="4716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Precisamos faz uma </a:t>
            </a:r>
            <a:r>
              <a:rPr lang="pt-BR" u="sng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nova passada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pois os conjuntos foram alterados.</a:t>
            </a:r>
          </a:p>
        </p:txBody>
      </p:sp>
    </p:spTree>
    <p:extLst>
      <p:ext uri="{BB962C8B-B14F-4D97-AF65-F5344CB8AC3E}">
        <p14:creationId xmlns:p14="http://schemas.microsoft.com/office/powerpoint/2010/main" val="552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  <p:bldP spid="1013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 </a:t>
            </a:r>
          </a:p>
          <a:p>
            <a:pPr marL="609600" indent="-609600">
              <a:lnSpc>
                <a:spcPct val="80000"/>
              </a:lnSpc>
              <a:buNone/>
            </a:pPr>
            <a:endParaRPr lang="pt-BR" altLang="pt-BR" sz="2400"/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(1)  exp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exp soma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(2)  exp 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(3)  soma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+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(4)  soma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-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(5)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termo mult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(6)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(7)  mult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*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(8)  fator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( exp 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(9)  fator  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</a:t>
            </a:r>
            <a:r>
              <a:rPr lang="pt-BR" altLang="pt-BR" sz="2400" b="1"/>
              <a:t>número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GB" altLang="pt-BR" sz="240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981701" y="2963863"/>
            <a:ext cx="364331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Por enquanto temos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First(soma)= {+, -, . . .}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First(mult) = {*, . . .}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First(fator) = { ( , número, . .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First(termo)={(  , número,  .  .}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951538" y="4516438"/>
            <a:ext cx="4716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2</a:t>
            </a:r>
          </a:p>
          <a:p>
            <a:pPr>
              <a:defRPr/>
            </a:pPr>
            <a:r>
              <a:rPr lang="pt-BR"/>
              <a:t> First(exp)={(  , número,  .  .}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772151" y="5380038"/>
            <a:ext cx="4716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Precisamos faz uma </a:t>
            </a:r>
            <a:r>
              <a:rPr lang="pt-BR" u="sng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nova passada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pois os conjuntos foram alterados.</a:t>
            </a:r>
          </a:p>
        </p:txBody>
      </p:sp>
    </p:spTree>
    <p:extLst>
      <p:ext uri="{BB962C8B-B14F-4D97-AF65-F5344CB8AC3E}">
        <p14:creationId xmlns:p14="http://schemas.microsoft.com/office/powerpoint/2010/main" val="9338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/>
      <p:bldP spid="1034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617663"/>
            <a:ext cx="86868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b="1" dirty="0"/>
              <a:t>Para o analisador sintático reconhecer se uma sentença está correta ele constroem uma árvore de derivação da sentença.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b="1" dirty="0"/>
              <a:t>Emite mensagem de erro, caso não seja válida.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37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  </a:t>
            </a:r>
          </a:p>
          <a:p>
            <a:pPr marL="609600" indent="-609600">
              <a:lnSpc>
                <a:spcPct val="80000"/>
              </a:lnSpc>
              <a:buNone/>
            </a:pPr>
            <a:endParaRPr lang="pt-BR" altLang="pt-BR" sz="2400"/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(1)  exp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exp soma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(2)  exp 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termo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(3)  soma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+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(4)  soma </a:t>
            </a:r>
            <a:r>
              <a:rPr lang="pt-BR" altLang="pt-BR" sz="2400">
                <a:sym typeface="Wingdings" panose="05000000000000000000" pitchFamily="2" charset="2"/>
              </a:rPr>
              <a:t>  </a:t>
            </a:r>
            <a:r>
              <a:rPr lang="pt-BR" altLang="pt-BR" sz="2400"/>
              <a:t> -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(5)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termo mult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(6)  termo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fator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(7)  mult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 *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(8)  fator   </a:t>
            </a:r>
            <a:r>
              <a:rPr lang="pt-BR" altLang="pt-BR" sz="2400">
                <a:sym typeface="Wingdings" panose="05000000000000000000" pitchFamily="2" charset="2"/>
              </a:rPr>
              <a:t></a:t>
            </a:r>
            <a:r>
              <a:rPr lang="pt-BR" altLang="pt-BR" sz="2400"/>
              <a:t> ( exp 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400"/>
              <a:t>(9)  fator   </a:t>
            </a:r>
            <a:r>
              <a:rPr lang="pt-BR" altLang="pt-BR" sz="2400">
                <a:sym typeface="Wingdings" panose="05000000000000000000" pitchFamily="2" charset="2"/>
              </a:rPr>
              <a:t> </a:t>
            </a:r>
            <a:r>
              <a:rPr lang="pt-BR" altLang="pt-BR" sz="2400"/>
              <a:t> </a:t>
            </a:r>
            <a:r>
              <a:rPr lang="pt-BR" altLang="pt-BR" sz="2400" b="1"/>
              <a:t>número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GB" altLang="pt-BR" sz="240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981701" y="3036889"/>
            <a:ext cx="36433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Não teremos mais alterações: </a:t>
            </a:r>
          </a:p>
          <a:p>
            <a:pPr>
              <a:defRPr/>
            </a:pPr>
            <a:r>
              <a:rPr lang="pt-BR"/>
              <a:t>Final do 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algoritmo.</a:t>
            </a:r>
            <a:endParaRPr lang="pt-BR"/>
          </a:p>
          <a:p>
            <a:pPr>
              <a:defRPr/>
            </a:pPr>
            <a:r>
              <a:rPr lang="pt-BR"/>
              <a:t>   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780213" y="3979863"/>
            <a:ext cx="47164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First(soma)= {+, -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   First(mult) = { *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   First(fator) = { ( , número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   First(termo)={ ( , número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   First(exp)={(  , número}</a:t>
            </a:r>
          </a:p>
        </p:txBody>
      </p:sp>
    </p:spTree>
    <p:extLst>
      <p:ext uri="{BB962C8B-B14F-4D97-AF65-F5344CB8AC3E}">
        <p14:creationId xmlns:p14="http://schemas.microsoft.com/office/powerpoint/2010/main" val="37697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graphicFrame>
        <p:nvGraphicFramePr>
          <p:cNvPr id="104547" name="Group 99"/>
          <p:cNvGraphicFramePr>
            <a:graphicFrameLocks noGrp="1"/>
          </p:cNvGraphicFramePr>
          <p:nvPr>
            <p:ph sz="half" idx="2"/>
          </p:nvPr>
        </p:nvGraphicFramePr>
        <p:xfrm>
          <a:off x="1660526" y="1600201"/>
          <a:ext cx="8964613" cy="4175123"/>
        </p:xfrm>
        <a:graphic>
          <a:graphicData uri="http://schemas.openxmlformats.org/drawingml/2006/table">
            <a:tbl>
              <a:tblPr/>
              <a:tblGrid>
                <a:gridCol w="249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Regra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Passada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Passada 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Passada 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exp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exp soma termo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exp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termo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soma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+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soma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-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termo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termo mult fator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termo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fator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mult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*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fator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( exp )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fator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número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532" name="Text Box 84"/>
          <p:cNvSpPr txBox="1">
            <a:spLocks noChangeArrowheads="1"/>
          </p:cNvSpPr>
          <p:nvPr/>
        </p:nvSpPr>
        <p:spPr bwMode="auto">
          <a:xfrm>
            <a:off x="4465639" y="2979738"/>
            <a:ext cx="154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First(soma)={+}</a:t>
            </a:r>
          </a:p>
        </p:txBody>
      </p:sp>
      <p:sp>
        <p:nvSpPr>
          <p:cNvPr id="104533" name="Text Box 85"/>
          <p:cNvSpPr txBox="1">
            <a:spLocks noChangeArrowheads="1"/>
          </p:cNvSpPr>
          <p:nvPr/>
        </p:nvSpPr>
        <p:spPr bwMode="auto">
          <a:xfrm>
            <a:off x="4367214" y="3357563"/>
            <a:ext cx="177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First(soma)={+, -</a:t>
            </a:r>
            <a:r>
              <a:rPr lang="pt-BR" altLang="pt-BR" sz="1800"/>
              <a:t> }</a:t>
            </a:r>
          </a:p>
        </p:txBody>
      </p:sp>
      <p:sp>
        <p:nvSpPr>
          <p:cNvPr id="104534" name="Text Box 86"/>
          <p:cNvSpPr txBox="1">
            <a:spLocks noChangeArrowheads="1"/>
          </p:cNvSpPr>
          <p:nvPr/>
        </p:nvSpPr>
        <p:spPr bwMode="auto">
          <a:xfrm>
            <a:off x="4572000" y="4597400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First(mult)={*}</a:t>
            </a:r>
          </a:p>
        </p:txBody>
      </p:sp>
      <p:sp>
        <p:nvSpPr>
          <p:cNvPr id="104535" name="Text Box 87"/>
          <p:cNvSpPr txBox="1">
            <a:spLocks noChangeArrowheads="1"/>
          </p:cNvSpPr>
          <p:nvPr/>
        </p:nvSpPr>
        <p:spPr bwMode="auto">
          <a:xfrm>
            <a:off x="4600575" y="4964113"/>
            <a:ext cx="1479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First(fator)={( }</a:t>
            </a:r>
          </a:p>
        </p:txBody>
      </p:sp>
      <p:sp>
        <p:nvSpPr>
          <p:cNvPr id="104536" name="Text Box 88"/>
          <p:cNvSpPr txBox="1">
            <a:spLocks noChangeArrowheads="1"/>
          </p:cNvSpPr>
          <p:nvPr/>
        </p:nvSpPr>
        <p:spPr bwMode="auto">
          <a:xfrm>
            <a:off x="4151313" y="5389563"/>
            <a:ext cx="213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First(fator)={(, número}</a:t>
            </a:r>
          </a:p>
        </p:txBody>
      </p:sp>
      <p:sp>
        <p:nvSpPr>
          <p:cNvPr id="104539" name="Text Box 91"/>
          <p:cNvSpPr txBox="1">
            <a:spLocks noChangeArrowheads="1"/>
          </p:cNvSpPr>
          <p:nvPr/>
        </p:nvSpPr>
        <p:spPr bwMode="auto">
          <a:xfrm>
            <a:off x="6262689" y="4219575"/>
            <a:ext cx="2262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First(termo)={(, número}</a:t>
            </a:r>
          </a:p>
        </p:txBody>
      </p:sp>
      <p:sp>
        <p:nvSpPr>
          <p:cNvPr id="104544" name="Text Box 96"/>
          <p:cNvSpPr txBox="1">
            <a:spLocks noChangeArrowheads="1"/>
          </p:cNvSpPr>
          <p:nvPr/>
        </p:nvSpPr>
        <p:spPr bwMode="auto">
          <a:xfrm>
            <a:off x="8502651" y="2592388"/>
            <a:ext cx="2093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First(exp)={( , número}</a:t>
            </a:r>
          </a:p>
        </p:txBody>
      </p:sp>
    </p:spTree>
    <p:extLst>
      <p:ext uri="{BB962C8B-B14F-4D97-AF65-F5344CB8AC3E}">
        <p14:creationId xmlns:p14="http://schemas.microsoft.com/office/powerpoint/2010/main" val="27008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32" grpId="0"/>
      <p:bldP spid="104533" grpId="0"/>
      <p:bldP spid="104534" grpId="0"/>
      <p:bldP spid="104535" grpId="0"/>
      <p:bldP spid="104536" grpId="0"/>
      <p:bldP spid="104539" grpId="0"/>
      <p:bldP spid="1045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Ex 2- Achar os </a:t>
            </a:r>
            <a:r>
              <a:rPr lang="pt-BR" dirty="0" err="1">
                <a:effectLst/>
              </a:rPr>
              <a:t>First</a:t>
            </a:r>
            <a:r>
              <a:rPr lang="pt-BR" dirty="0">
                <a:effectLst/>
              </a:rPr>
              <a:t>( ) ,   da  gramática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| </a:t>
            </a:r>
            <a:r>
              <a:rPr lang="pt-BR" b="1" dirty="0">
                <a:effectLst/>
              </a:rPr>
              <a:t>outra</a:t>
            </a:r>
            <a:r>
              <a:rPr lang="pt-BR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 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(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) declaração </a:t>
            </a:r>
            <a:r>
              <a:rPr lang="pt-BR" dirty="0" err="1">
                <a:effectLst/>
              </a:rPr>
              <a:t>else-parte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else-parte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else</a:t>
            </a:r>
            <a:r>
              <a:rPr lang="pt-BR" dirty="0">
                <a:effectLst/>
              </a:rPr>
              <a:t> declaração | </a:t>
            </a:r>
            <a:r>
              <a:rPr lang="ru-RU" dirty="0">
                <a:sym typeface="Wingdings" pitchFamily="2" charset="2"/>
              </a:rPr>
              <a:t>Є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effectLst/>
              </a:rPr>
              <a:t>             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 0 | 1</a:t>
            </a:r>
            <a:endParaRPr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727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marL="609600" indent="-609600">
              <a:defRPr/>
            </a:pPr>
            <a:r>
              <a:rPr lang="pt-BR" dirty="0">
                <a:effectLst/>
              </a:rPr>
              <a:t>Podemos reescrever</a:t>
            </a: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(1)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</a:t>
            </a: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(2)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b="1" dirty="0">
                <a:effectLst/>
              </a:rPr>
              <a:t>outra</a:t>
            </a:r>
            <a:r>
              <a:rPr lang="pt-BR" dirty="0">
                <a:effectLst/>
              </a:rPr>
              <a:t> </a:t>
            </a: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(3)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 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(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) declaração </a:t>
            </a:r>
            <a:r>
              <a:rPr lang="pt-BR" dirty="0" err="1">
                <a:effectLst/>
              </a:rPr>
              <a:t>else-parte</a:t>
            </a:r>
            <a:endParaRPr lang="pt-BR" dirty="0">
              <a:effectLst/>
            </a:endParaRP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(4) </a:t>
            </a:r>
            <a:r>
              <a:rPr lang="pt-BR" dirty="0" err="1">
                <a:effectLst/>
              </a:rPr>
              <a:t>else-parte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else</a:t>
            </a:r>
            <a:r>
              <a:rPr lang="pt-BR" dirty="0">
                <a:effectLst/>
              </a:rPr>
              <a:t> declaração </a:t>
            </a:r>
          </a:p>
          <a:p>
            <a:pPr marL="609600" indent="-609600">
              <a:buNone/>
              <a:defRPr/>
            </a:pPr>
            <a:r>
              <a:rPr lang="pt-BR" dirty="0">
                <a:sym typeface="Wingdings" pitchFamily="2" charset="2"/>
              </a:rPr>
              <a:t>(5) </a:t>
            </a:r>
            <a:r>
              <a:rPr lang="pt-BR" dirty="0" err="1">
                <a:sym typeface="Wingdings" pitchFamily="2" charset="2"/>
              </a:rPr>
              <a:t>else-parte</a:t>
            </a:r>
            <a:r>
              <a:rPr lang="pt-BR" dirty="0">
                <a:sym typeface="Wingdings" pitchFamily="2" charset="2"/>
              </a:rPr>
              <a:t>  </a:t>
            </a:r>
            <a:r>
              <a:rPr lang="pt-BR" dirty="0">
                <a:effectLst/>
              </a:rPr>
              <a:t> </a:t>
            </a:r>
            <a:r>
              <a:rPr lang="ru-RU" dirty="0">
                <a:sym typeface="Wingdings" pitchFamily="2" charset="2"/>
              </a:rPr>
              <a:t>Є</a:t>
            </a:r>
            <a:endParaRPr lang="pt-BR" dirty="0">
              <a:effectLst/>
            </a:endParaRP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(6) 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 0</a:t>
            </a:r>
          </a:p>
          <a:p>
            <a:pPr marL="609600" indent="-609600">
              <a:buNone/>
              <a:defRPr/>
            </a:pPr>
            <a:r>
              <a:rPr lang="pt-BR" dirty="0">
                <a:effectLst/>
                <a:sym typeface="Wingdings" pitchFamily="2" charset="2"/>
              </a:rPr>
              <a:t>(7) </a:t>
            </a:r>
            <a:r>
              <a:rPr lang="pt-BR" dirty="0" err="1">
                <a:effectLst/>
                <a:sym typeface="Wingdings" pitchFamily="2" charset="2"/>
              </a:rPr>
              <a:t>exp</a:t>
            </a:r>
            <a:r>
              <a:rPr lang="pt-BR" dirty="0">
                <a:effectLst/>
                <a:sym typeface="Wingdings" pitchFamily="2" charset="2"/>
              </a:rPr>
              <a:t> 1</a:t>
            </a:r>
            <a:endParaRPr lang="pt-BR" dirty="0">
              <a:effectLst/>
            </a:endParaRPr>
          </a:p>
          <a:p>
            <a:pPr marL="609600" indent="-609600">
              <a:buNone/>
              <a:defRPr/>
            </a:pPr>
            <a:endParaRPr lang="pt-BR" dirty="0">
              <a:effectLst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6816725" y="2060576"/>
            <a:ext cx="337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Inicialisar  todos First(X) com vazio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735638" y="4797425"/>
            <a:ext cx="4716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1  não temos ainda nenhuma informação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2,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(declaração) ={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outra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</a:t>
            </a:r>
            <a:endParaRPr lang="pt-BR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5700713" y="5595939"/>
            <a:ext cx="47164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3,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if-decl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 ={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if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As regras 4, 5 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else-parte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)={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else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6 e 7,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exp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)= { 0 , 1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4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  <p:bldP spid="106502" grpId="0"/>
      <p:bldP spid="1065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pt-BR" dirty="0">
                <a:effectLst/>
              </a:rPr>
              <a:t>(1)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</a:t>
            </a: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(2) declaração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b="1" dirty="0">
                <a:effectLst/>
              </a:rPr>
              <a:t>outra</a:t>
            </a:r>
            <a:r>
              <a:rPr lang="pt-BR" dirty="0">
                <a:effectLst/>
              </a:rPr>
              <a:t> </a:t>
            </a: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(3) </a:t>
            </a:r>
            <a:r>
              <a:rPr lang="pt-BR" dirty="0" err="1">
                <a:effectLst/>
              </a:rPr>
              <a:t>if-decl</a:t>
            </a:r>
            <a:r>
              <a:rPr lang="pt-BR" dirty="0">
                <a:effectLst/>
              </a:rPr>
              <a:t>  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if</a:t>
            </a:r>
            <a:r>
              <a:rPr lang="pt-BR" dirty="0">
                <a:effectLst/>
              </a:rPr>
              <a:t>  (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) declaração </a:t>
            </a:r>
            <a:r>
              <a:rPr lang="pt-BR" dirty="0" err="1">
                <a:effectLst/>
              </a:rPr>
              <a:t>else-parte</a:t>
            </a:r>
            <a:endParaRPr lang="pt-BR" dirty="0">
              <a:effectLst/>
            </a:endParaRP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(4) </a:t>
            </a:r>
            <a:r>
              <a:rPr lang="pt-BR" dirty="0" err="1">
                <a:effectLst/>
              </a:rPr>
              <a:t>else-parte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</a:t>
            </a:r>
            <a:r>
              <a:rPr lang="pt-BR" dirty="0">
                <a:effectLst/>
              </a:rPr>
              <a:t>  </a:t>
            </a:r>
            <a:r>
              <a:rPr lang="pt-BR" dirty="0" err="1">
                <a:effectLst/>
              </a:rPr>
              <a:t>else</a:t>
            </a:r>
            <a:r>
              <a:rPr lang="pt-BR" dirty="0">
                <a:effectLst/>
              </a:rPr>
              <a:t> declaração </a:t>
            </a:r>
          </a:p>
          <a:p>
            <a:pPr marL="609600" indent="-609600">
              <a:buNone/>
              <a:defRPr/>
            </a:pPr>
            <a:r>
              <a:rPr lang="pt-BR" dirty="0">
                <a:sym typeface="Wingdings" pitchFamily="2" charset="2"/>
              </a:rPr>
              <a:t>(5) </a:t>
            </a:r>
            <a:r>
              <a:rPr lang="pt-BR" dirty="0" err="1">
                <a:sym typeface="Wingdings" pitchFamily="2" charset="2"/>
              </a:rPr>
              <a:t>else-parte</a:t>
            </a:r>
            <a:r>
              <a:rPr lang="pt-BR" dirty="0">
                <a:sym typeface="Wingdings" pitchFamily="2" charset="2"/>
              </a:rPr>
              <a:t>  </a:t>
            </a:r>
            <a:r>
              <a:rPr lang="pt-BR" dirty="0">
                <a:effectLst/>
              </a:rPr>
              <a:t> </a:t>
            </a:r>
            <a:r>
              <a:rPr lang="ru-RU" dirty="0">
                <a:sym typeface="Wingdings" pitchFamily="2" charset="2"/>
              </a:rPr>
              <a:t>Є</a:t>
            </a:r>
            <a:endParaRPr lang="pt-BR" dirty="0">
              <a:effectLst/>
            </a:endParaRPr>
          </a:p>
          <a:p>
            <a:pPr marL="609600" indent="-609600">
              <a:buNone/>
              <a:defRPr/>
            </a:pPr>
            <a:r>
              <a:rPr lang="pt-BR" dirty="0">
                <a:effectLst/>
              </a:rPr>
              <a:t>(6) </a:t>
            </a:r>
            <a:r>
              <a:rPr lang="pt-BR" dirty="0" err="1">
                <a:effectLst/>
              </a:rPr>
              <a:t>exp</a:t>
            </a:r>
            <a:r>
              <a:rPr lang="pt-BR" dirty="0">
                <a:effectLst/>
              </a:rPr>
              <a:t> </a:t>
            </a:r>
            <a:r>
              <a:rPr lang="pt-BR" dirty="0">
                <a:effectLst/>
                <a:sym typeface="Wingdings" pitchFamily="2" charset="2"/>
              </a:rPr>
              <a:t> 0</a:t>
            </a:r>
          </a:p>
          <a:p>
            <a:pPr marL="609600" indent="-609600">
              <a:buNone/>
              <a:defRPr/>
            </a:pPr>
            <a:r>
              <a:rPr lang="pt-BR" dirty="0">
                <a:effectLst/>
                <a:sym typeface="Wingdings" pitchFamily="2" charset="2"/>
              </a:rPr>
              <a:t>(7) </a:t>
            </a:r>
            <a:r>
              <a:rPr lang="pt-BR" dirty="0" err="1">
                <a:effectLst/>
                <a:sym typeface="Wingdings" pitchFamily="2" charset="2"/>
              </a:rPr>
              <a:t>exp</a:t>
            </a:r>
            <a:r>
              <a:rPr lang="pt-BR" dirty="0">
                <a:effectLst/>
                <a:sym typeface="Wingdings" pitchFamily="2" charset="2"/>
              </a:rPr>
              <a:t> 1</a:t>
            </a:r>
            <a:endParaRPr lang="pt-BR" dirty="0">
              <a:effectLst/>
            </a:endParaRPr>
          </a:p>
          <a:p>
            <a:pPr marL="609600" indent="-609600">
              <a:buNone/>
              <a:defRPr/>
            </a:pPr>
            <a:endParaRPr lang="pt-BR" dirty="0">
              <a:effectLst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896225" y="1341438"/>
            <a:ext cx="33718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Por enquanto temos</a:t>
            </a:r>
          </a:p>
          <a:p>
            <a:pPr>
              <a:defRPr/>
            </a:pP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(declaração) ={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outra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</a:t>
            </a:r>
            <a:endParaRPr lang="pt-BR" dirty="0"/>
          </a:p>
          <a:p>
            <a:pPr>
              <a:defRPr/>
            </a:pP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if-decl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 ={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if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</a:t>
            </a:r>
          </a:p>
          <a:p>
            <a:pPr>
              <a:defRPr/>
            </a:pP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else-parte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)={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else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</a:t>
            </a:r>
          </a:p>
          <a:p>
            <a:pPr>
              <a:defRPr/>
            </a:pP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exp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)= { 0 , 1 }</a:t>
            </a:r>
            <a:endParaRPr lang="pt-BR" dirty="0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735638" y="4797426"/>
            <a:ext cx="471646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Uma nova passada</a:t>
            </a:r>
          </a:p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1,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(declaração)={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outra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if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Na próxima passada não haverá mais</a:t>
            </a:r>
          </a:p>
          <a:p>
            <a:pPr>
              <a:defRPr/>
            </a:pPr>
            <a:r>
              <a:rPr lang="pt-BR" dirty="0"/>
              <a:t>alterações, fim do algoritmo.</a:t>
            </a:r>
          </a:p>
        </p:txBody>
      </p:sp>
    </p:spTree>
    <p:extLst>
      <p:ext uri="{BB962C8B-B14F-4D97-AF65-F5344CB8AC3E}">
        <p14:creationId xmlns:p14="http://schemas.microsoft.com/office/powerpoint/2010/main" val="2789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graphicFrame>
        <p:nvGraphicFramePr>
          <p:cNvPr id="108620" name="Group 76"/>
          <p:cNvGraphicFramePr>
            <a:graphicFrameLocks noGrp="1"/>
          </p:cNvGraphicFramePr>
          <p:nvPr>
            <p:ph sz="half" idx="2"/>
          </p:nvPr>
        </p:nvGraphicFramePr>
        <p:xfrm>
          <a:off x="1660526" y="1600200"/>
          <a:ext cx="9007475" cy="3362324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Regra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Passada 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Passada 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declaração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if-decl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declaração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outra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if-decl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if (exp) declaração else-parte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else-parte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else declaração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else-parte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Є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exp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exp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1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8604" name="Text Box 60"/>
          <p:cNvSpPr txBox="1">
            <a:spLocks noChangeArrowheads="1"/>
          </p:cNvSpPr>
          <p:nvPr/>
        </p:nvSpPr>
        <p:spPr bwMode="auto">
          <a:xfrm>
            <a:off x="5591175" y="2565400"/>
            <a:ext cx="2281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First(declaração)={</a:t>
            </a:r>
            <a:r>
              <a:rPr lang="pt-BR" altLang="pt-BR" sz="1600" b="1"/>
              <a:t>outra</a:t>
            </a:r>
            <a:r>
              <a:rPr lang="pt-BR" altLang="pt-BR" sz="1600"/>
              <a:t>}</a:t>
            </a:r>
          </a:p>
        </p:txBody>
      </p:sp>
      <p:sp>
        <p:nvSpPr>
          <p:cNvPr id="108605" name="Text Box 61"/>
          <p:cNvSpPr txBox="1">
            <a:spLocks noChangeArrowheads="1"/>
          </p:cNvSpPr>
          <p:nvPr/>
        </p:nvSpPr>
        <p:spPr bwMode="auto">
          <a:xfrm>
            <a:off x="5784850" y="2924176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First(if-decl)={if</a:t>
            </a:r>
            <a:r>
              <a:rPr lang="pt-BR" altLang="pt-BR" sz="1800"/>
              <a:t>}</a:t>
            </a:r>
          </a:p>
        </p:txBody>
      </p:sp>
      <p:sp>
        <p:nvSpPr>
          <p:cNvPr id="108606" name="Text Box 62"/>
          <p:cNvSpPr txBox="1">
            <a:spLocks noChangeArrowheads="1"/>
          </p:cNvSpPr>
          <p:nvPr/>
        </p:nvSpPr>
        <p:spPr bwMode="auto">
          <a:xfrm>
            <a:off x="5591176" y="3357563"/>
            <a:ext cx="2053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First(else-parte)={else}</a:t>
            </a:r>
          </a:p>
        </p:txBody>
      </p:sp>
      <p:sp>
        <p:nvSpPr>
          <p:cNvPr id="108607" name="Text Box 63"/>
          <p:cNvSpPr txBox="1">
            <a:spLocks noChangeArrowheads="1"/>
          </p:cNvSpPr>
          <p:nvPr/>
        </p:nvSpPr>
        <p:spPr bwMode="auto">
          <a:xfrm>
            <a:off x="5448301" y="3767138"/>
            <a:ext cx="236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 err="1"/>
              <a:t>First</a:t>
            </a:r>
            <a:r>
              <a:rPr lang="pt-BR" sz="1600" dirty="0"/>
              <a:t>(</a:t>
            </a:r>
            <a:r>
              <a:rPr lang="pt-BR" sz="1600" dirty="0" err="1"/>
              <a:t>else-parte</a:t>
            </a:r>
            <a:r>
              <a:rPr lang="pt-BR" sz="1600" dirty="0"/>
              <a:t>)={</a:t>
            </a:r>
            <a:r>
              <a:rPr lang="pt-BR" sz="1600" dirty="0" err="1"/>
              <a:t>else</a:t>
            </a:r>
            <a:r>
              <a:rPr lang="pt-BR" sz="1600" dirty="0"/>
              <a:t>,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1600" dirty="0"/>
              <a:t> }</a:t>
            </a:r>
          </a:p>
        </p:txBody>
      </p:sp>
      <p:sp>
        <p:nvSpPr>
          <p:cNvPr id="108609" name="Text Box 65"/>
          <p:cNvSpPr txBox="1">
            <a:spLocks noChangeArrowheads="1"/>
          </p:cNvSpPr>
          <p:nvPr/>
        </p:nvSpPr>
        <p:spPr bwMode="auto">
          <a:xfrm>
            <a:off x="5829301" y="4149725"/>
            <a:ext cx="1419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First(exp)={0 }</a:t>
            </a:r>
          </a:p>
        </p:txBody>
      </p:sp>
      <p:sp>
        <p:nvSpPr>
          <p:cNvPr id="108610" name="Text Box 66"/>
          <p:cNvSpPr txBox="1">
            <a:spLocks noChangeArrowheads="1"/>
          </p:cNvSpPr>
          <p:nvPr/>
        </p:nvSpPr>
        <p:spPr bwMode="auto">
          <a:xfrm>
            <a:off x="5761039" y="4581525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First(exp)={0, 1}</a:t>
            </a:r>
          </a:p>
        </p:txBody>
      </p:sp>
      <p:sp>
        <p:nvSpPr>
          <p:cNvPr id="108621" name="Text Box 77"/>
          <p:cNvSpPr txBox="1">
            <a:spLocks noChangeArrowheads="1"/>
          </p:cNvSpPr>
          <p:nvPr/>
        </p:nvSpPr>
        <p:spPr bwMode="auto">
          <a:xfrm>
            <a:off x="8020051" y="2133600"/>
            <a:ext cx="256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First(declaração)={</a:t>
            </a:r>
            <a:r>
              <a:rPr lang="pt-BR" altLang="pt-BR" sz="1600" b="1"/>
              <a:t>outra</a:t>
            </a:r>
            <a:r>
              <a:rPr lang="pt-BR" altLang="pt-BR" sz="1600"/>
              <a:t>, if }</a:t>
            </a:r>
          </a:p>
        </p:txBody>
      </p:sp>
    </p:spTree>
    <p:extLst>
      <p:ext uri="{BB962C8B-B14F-4D97-AF65-F5344CB8AC3E}">
        <p14:creationId xmlns:p14="http://schemas.microsoft.com/office/powerpoint/2010/main" val="26591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04" grpId="0"/>
      <p:bldP spid="108605" grpId="0"/>
      <p:bldP spid="108606" grpId="0"/>
      <p:bldP spid="108607" grpId="0"/>
      <p:bldP spid="108609" grpId="0"/>
      <p:bldP spid="108610" grpId="0"/>
      <p:bldP spid="1086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defRPr/>
            </a:pPr>
            <a:r>
              <a:rPr lang="pt-BR">
                <a:effectLst/>
              </a:rPr>
              <a:t>Ex 3- Achar os First( ) ,   da  gramática </a:t>
            </a:r>
            <a:endParaRPr lang="pt-BR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( 1 )  decl-seqüência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 decl decl-seq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( 2 )  decl-seq </a:t>
            </a:r>
            <a:r>
              <a:rPr lang="pt-BR">
                <a:sym typeface="Wingdings" pitchFamily="2" charset="2"/>
              </a:rPr>
              <a:t> ; decl-</a:t>
            </a:r>
            <a:r>
              <a:rPr lang="pt-BR"/>
              <a:t>seqüência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( 3 )  decl-seq 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</a:t>
            </a:r>
            <a:r>
              <a:rPr lang="ru-RU">
                <a:sym typeface="Wingdings" pitchFamily="2" charset="2"/>
              </a:rPr>
              <a:t>Є</a:t>
            </a:r>
            <a:endParaRPr lang="pt-BR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( 4 )  decl </a:t>
            </a:r>
            <a:r>
              <a:rPr lang="pt-BR">
                <a:sym typeface="Wingdings" pitchFamily="2" charset="2"/>
              </a:rPr>
              <a:t> s</a:t>
            </a:r>
            <a:r>
              <a:rPr lang="pt-BR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485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( 1 )  decl-seqüência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 decl decl-seq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( 2 )  decl-seq </a:t>
            </a:r>
            <a:r>
              <a:rPr lang="pt-BR">
                <a:sym typeface="Wingdings" pitchFamily="2" charset="2"/>
              </a:rPr>
              <a:t> ; decl-</a:t>
            </a:r>
            <a:r>
              <a:rPr lang="pt-BR"/>
              <a:t>seqüência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( 3 )  decl-seq 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</a:t>
            </a:r>
            <a:r>
              <a:rPr lang="ru-RU">
                <a:sym typeface="Wingdings" pitchFamily="2" charset="2"/>
              </a:rPr>
              <a:t>Є</a:t>
            </a:r>
            <a:endParaRPr lang="pt-BR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( 4 )  decl </a:t>
            </a:r>
            <a:r>
              <a:rPr lang="pt-BR">
                <a:sym typeface="Wingdings" pitchFamily="2" charset="2"/>
              </a:rPr>
              <a:t> s</a:t>
            </a:r>
            <a:r>
              <a:rPr lang="pt-BR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808663" y="3567113"/>
            <a:ext cx="337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Inicialisar  todos First(X) com vazio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735638" y="4340226"/>
            <a:ext cx="471646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1  não temos ainda nenhuma informação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2, First(decl-seq) ={ ; }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3, First(decl-seq) ={ ; ,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4, First(decl)={ s }</a:t>
            </a:r>
          </a:p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2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( 1 )  decl-seqüência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 decl decl-seq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( 2 )  decl-seq </a:t>
            </a:r>
            <a:r>
              <a:rPr lang="pt-BR">
                <a:sym typeface="Wingdings" pitchFamily="2" charset="2"/>
              </a:rPr>
              <a:t> ; decl-</a:t>
            </a:r>
            <a:r>
              <a:rPr lang="pt-BR"/>
              <a:t>seqüência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( 3 )  decl-seq 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</a:t>
            </a:r>
            <a:r>
              <a:rPr lang="ru-RU">
                <a:sym typeface="Wingdings" pitchFamily="2" charset="2"/>
              </a:rPr>
              <a:t>Є</a:t>
            </a:r>
            <a:endParaRPr lang="pt-BR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/>
              <a:t>( 4 )  decl </a:t>
            </a:r>
            <a:r>
              <a:rPr lang="pt-BR">
                <a:sym typeface="Wingdings" pitchFamily="2" charset="2"/>
              </a:rPr>
              <a:t> s</a:t>
            </a:r>
            <a:r>
              <a:rPr lang="pt-BR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735638" y="3716339"/>
            <a:ext cx="47164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Por enquanto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First(decl-seq) ={ ; }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First(decl-seq) ={ ; ,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First(decl)={ s }</a:t>
            </a:r>
            <a:endParaRPr lang="pt-BR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735638" y="5046663"/>
            <a:ext cx="47164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Uma nova passada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 regra 1 , First(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decl-seqüência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 ={s}</a:t>
            </a:r>
          </a:p>
          <a:p>
            <a:pPr>
              <a:defRPr/>
            </a:pPr>
            <a:endParaRPr lang="pt-BR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Em nova passada não haverá alterações</a:t>
            </a:r>
          </a:p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Fim do algoritmo.</a:t>
            </a:r>
          </a:p>
        </p:txBody>
      </p:sp>
    </p:spTree>
    <p:extLst>
      <p:ext uri="{BB962C8B-B14F-4D97-AF65-F5344CB8AC3E}">
        <p14:creationId xmlns:p14="http://schemas.microsoft.com/office/powerpoint/2010/main" val="10874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graphicFrame>
        <p:nvGraphicFramePr>
          <p:cNvPr id="112695" name="Group 55"/>
          <p:cNvGraphicFramePr>
            <a:graphicFrameLocks noGrp="1"/>
          </p:cNvGraphicFramePr>
          <p:nvPr>
            <p:ph sz="half" idx="2"/>
          </p:nvPr>
        </p:nvGraphicFramePr>
        <p:xfrm>
          <a:off x="1660526" y="1600201"/>
          <a:ext cx="9007475" cy="2143124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Regra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Passada 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Passada 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decl-seqüência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decl decl-seq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decl-seq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;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decl-seqüência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decl-seq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Є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decl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 s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681" name="Text Box 41"/>
          <p:cNvSpPr txBox="1">
            <a:spLocks noChangeArrowheads="1"/>
          </p:cNvSpPr>
          <p:nvPr/>
        </p:nvSpPr>
        <p:spPr bwMode="auto">
          <a:xfrm>
            <a:off x="5591175" y="2543176"/>
            <a:ext cx="192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First(decl-seq)={; }</a:t>
            </a:r>
          </a:p>
        </p:txBody>
      </p: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5448300" y="2924176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/>
              <a:t>First(decl-seq)={; ,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/>
              <a:t>}</a:t>
            </a:r>
          </a:p>
        </p:txBody>
      </p:sp>
      <p:sp>
        <p:nvSpPr>
          <p:cNvPr id="112683" name="Text Box 43"/>
          <p:cNvSpPr txBox="1">
            <a:spLocks noChangeArrowheads="1"/>
          </p:cNvSpPr>
          <p:nvPr/>
        </p:nvSpPr>
        <p:spPr bwMode="auto">
          <a:xfrm rot="10800000" flipV="1">
            <a:off x="5591176" y="3349626"/>
            <a:ext cx="203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First(decl)={ s }</a:t>
            </a:r>
            <a:endParaRPr lang="pt-BR" sz="1600"/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7967663" y="2133600"/>
            <a:ext cx="2618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/>
              <a:t>First(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decl-seqüência</a:t>
            </a:r>
            <a:r>
              <a:rPr lang="pt-BR"/>
              <a:t>)={ s }</a:t>
            </a:r>
          </a:p>
        </p:txBody>
      </p:sp>
    </p:spTree>
    <p:extLst>
      <p:ext uri="{BB962C8B-B14F-4D97-AF65-F5344CB8AC3E}">
        <p14:creationId xmlns:p14="http://schemas.microsoft.com/office/powerpoint/2010/main" val="39596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1" grpId="0"/>
      <p:bldP spid="112682" grpId="0"/>
      <p:bldP spid="112683" grpId="0"/>
      <p:bldP spid="1126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>
                <a:effectLst/>
              </a:rPr>
              <a:t>Tipos de Analisadores Sintáticos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1" lang="pt-BR" b="1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>
                <a:effectLst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>
                <a:effectLst/>
              </a:rPr>
              <a:t>      Descendente (Top-Down)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1" lang="pt-BR" b="1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>
                <a:effectLst/>
              </a:rPr>
              <a:t>      Ascendente (Bottom -up)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>
                <a:effectLst/>
              </a:rPr>
              <a:t>                  (redutiva)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/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2279651" y="3644900"/>
            <a:ext cx="360363" cy="2376488"/>
          </a:xfrm>
          <a:prstGeom prst="leftBrace">
            <a:avLst>
              <a:gd name="adj1" fmla="val 549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3521229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84314"/>
            <a:ext cx="8820150" cy="46370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Follow(X) é um </a:t>
            </a:r>
            <a:r>
              <a:rPr lang="pt-BR" sz="2400" u="sng"/>
              <a:t>conjunto de terminais</a:t>
            </a:r>
            <a:r>
              <a:rPr lang="pt-BR" sz="2400"/>
              <a:t> que podem aparecer imediatamente à direita de X.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Ex -  Considere a gramática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        S</a:t>
            </a:r>
            <a:r>
              <a:rPr lang="pt-BR" sz="2400">
                <a:sym typeface="Wingdings" pitchFamily="2" charset="2"/>
              </a:rPr>
              <a:t></a:t>
            </a:r>
            <a:r>
              <a:rPr lang="pt-BR" sz="2400"/>
              <a:t>  ABc|BAc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        A</a:t>
            </a:r>
            <a:r>
              <a:rPr lang="pt-BR" sz="2400">
                <a:sym typeface="Wingdings" pitchFamily="2" charset="2"/>
              </a:rPr>
              <a:t></a:t>
            </a:r>
            <a:r>
              <a:rPr lang="pt-BR" sz="2400"/>
              <a:t>  a|aA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        B </a:t>
            </a:r>
            <a:r>
              <a:rPr lang="pt-BR" sz="2400">
                <a:sym typeface="Wingdings" pitchFamily="2" charset="2"/>
              </a:rPr>
              <a:t></a:t>
            </a:r>
            <a:r>
              <a:rPr lang="pt-BR" sz="2400"/>
              <a:t>  b|bB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Então como S </a:t>
            </a:r>
            <a:r>
              <a:rPr lang="pt-BR" sz="2400">
                <a:sym typeface="Wingdings" pitchFamily="2" charset="2"/>
              </a:rPr>
              <a:t> </a:t>
            </a:r>
            <a:r>
              <a:rPr lang="pt-BR" sz="2400"/>
              <a:t>ABc   então </a:t>
            </a:r>
            <a:r>
              <a:rPr lang="pt-BR" sz="2400" b="1"/>
              <a:t>c</a:t>
            </a:r>
            <a:r>
              <a:rPr lang="pt-BR" sz="2400"/>
              <a:t> é um elemento de Follow(B).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          como S </a:t>
            </a:r>
            <a:r>
              <a:rPr lang="pt-BR" sz="2400">
                <a:sym typeface="Wingdings" pitchFamily="2" charset="2"/>
              </a:rPr>
              <a:t> BAc    então </a:t>
            </a:r>
            <a:r>
              <a:rPr lang="pt-BR" sz="2400" b="1">
                <a:sym typeface="Wingdings" pitchFamily="2" charset="2"/>
              </a:rPr>
              <a:t>c</a:t>
            </a:r>
            <a:r>
              <a:rPr lang="pt-BR" sz="2400">
                <a:sym typeface="Wingdings" pitchFamily="2" charset="2"/>
              </a:rPr>
              <a:t> é um elemento de Follow(A)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          como S </a:t>
            </a:r>
            <a:r>
              <a:rPr lang="pt-BR" sz="2400">
                <a:sym typeface="Wingdings" pitchFamily="2" charset="2"/>
              </a:rPr>
              <a:t> A</a:t>
            </a:r>
            <a:r>
              <a:rPr lang="pt-BR" sz="2400" u="sng">
                <a:sym typeface="Wingdings" pitchFamily="2" charset="2"/>
              </a:rPr>
              <a:t>B</a:t>
            </a:r>
            <a:r>
              <a:rPr lang="pt-BR" sz="2400">
                <a:sym typeface="Wingdings" pitchFamily="2" charset="2"/>
              </a:rPr>
              <a:t>c  AbBc então </a:t>
            </a:r>
            <a:r>
              <a:rPr lang="pt-BR" sz="2400" b="1">
                <a:sym typeface="Wingdings" pitchFamily="2" charset="2"/>
              </a:rPr>
              <a:t>b</a:t>
            </a:r>
            <a:r>
              <a:rPr lang="pt-BR" sz="2400">
                <a:sym typeface="Wingdings" pitchFamily="2" charset="2"/>
              </a:rPr>
              <a:t> é um elemento de Follow(A)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/>
              <a:t>           como S </a:t>
            </a:r>
            <a:r>
              <a:rPr lang="pt-BR" sz="2400">
                <a:sym typeface="Wingdings" pitchFamily="2" charset="2"/>
              </a:rPr>
              <a:t> B</a:t>
            </a:r>
            <a:r>
              <a:rPr lang="pt-BR" sz="2400" u="sng">
                <a:sym typeface="Wingdings" pitchFamily="2" charset="2"/>
              </a:rPr>
              <a:t>A</a:t>
            </a:r>
            <a:r>
              <a:rPr lang="pt-BR" sz="2400">
                <a:sym typeface="Wingdings" pitchFamily="2" charset="2"/>
              </a:rPr>
              <a:t>c  BaAc então </a:t>
            </a:r>
            <a:r>
              <a:rPr lang="pt-BR" sz="2400" b="1">
                <a:sym typeface="Wingdings" pitchFamily="2" charset="2"/>
              </a:rPr>
              <a:t>a</a:t>
            </a:r>
            <a:r>
              <a:rPr lang="pt-BR" sz="2400">
                <a:sym typeface="Wingdings" pitchFamily="2" charset="2"/>
              </a:rPr>
              <a:t> é um elemento de Follow(B)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200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8820150" cy="470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err="1"/>
              <a:t>Follow</a:t>
            </a:r>
            <a:r>
              <a:rPr lang="pt-BR" dirty="0"/>
              <a:t>(X) é um </a:t>
            </a:r>
            <a:r>
              <a:rPr lang="pt-BR" u="sng" dirty="0"/>
              <a:t>conjunto de terminais</a:t>
            </a:r>
            <a:r>
              <a:rPr lang="pt-BR" dirty="0"/>
              <a:t> que podem aparecer imediatamente à direita de X.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/>
              <a:t> </a:t>
            </a:r>
            <a:r>
              <a:rPr lang="pt-BR" dirty="0" err="1"/>
              <a:t>Obs</a:t>
            </a:r>
            <a:r>
              <a:rPr lang="pt-BR" dirty="0"/>
              <a:t> -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pt-BR" dirty="0"/>
              <a:t>X é um </a:t>
            </a:r>
            <a:r>
              <a:rPr lang="pt-BR" dirty="0" err="1"/>
              <a:t>não-terminal</a:t>
            </a:r>
            <a:r>
              <a:rPr lang="pt-BR" dirty="0"/>
              <a:t> .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ru-RU" dirty="0">
                <a:sym typeface="Wingdings" pitchFamily="2" charset="2"/>
              </a:rPr>
              <a:t>Є</a:t>
            </a:r>
            <a:r>
              <a:rPr lang="pt-BR" dirty="0">
                <a:sym typeface="Wingdings" pitchFamily="2" charset="2"/>
              </a:rPr>
              <a:t> não faz parte de </a:t>
            </a:r>
            <a:r>
              <a:rPr lang="pt-BR" dirty="0" err="1">
                <a:sym typeface="Wingdings" pitchFamily="2" charset="2"/>
              </a:rPr>
              <a:t>Follow</a:t>
            </a:r>
            <a:r>
              <a:rPr lang="pt-BR" dirty="0">
                <a:sym typeface="Wingdings" pitchFamily="2" charset="2"/>
              </a:rPr>
              <a:t>(X).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pt-BR" dirty="0">
                <a:sym typeface="Wingdings" pitchFamily="2" charset="2"/>
              </a:rPr>
              <a:t>Daremos em seguida uma definição mais formal.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707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711200" indent="-711200">
              <a:buNone/>
              <a:defRPr/>
            </a:pPr>
            <a:r>
              <a:rPr lang="pt-BR" sz="2800" dirty="0"/>
              <a:t>Definição:</a:t>
            </a:r>
          </a:p>
          <a:p>
            <a:pPr marL="711200" indent="-711200">
              <a:buNone/>
              <a:defRPr/>
            </a:pPr>
            <a:r>
              <a:rPr lang="pt-BR" sz="2800" dirty="0"/>
              <a:t>Dado um </a:t>
            </a:r>
            <a:r>
              <a:rPr lang="pt-BR" sz="2800" dirty="0" err="1"/>
              <a:t>não-terminal</a:t>
            </a:r>
            <a:r>
              <a:rPr lang="pt-BR" sz="2800" dirty="0"/>
              <a:t> X, o conjunto </a:t>
            </a:r>
            <a:r>
              <a:rPr lang="pt-BR" sz="2800" dirty="0" err="1"/>
              <a:t>Follow</a:t>
            </a:r>
            <a:r>
              <a:rPr lang="pt-BR" sz="2800" dirty="0"/>
              <a:t>(X), composto por terminais e possivelmente o $, é definido como segue:</a:t>
            </a:r>
          </a:p>
          <a:p>
            <a:pPr marL="711200" indent="-711200">
              <a:buNone/>
              <a:defRPr/>
            </a:pPr>
            <a:endParaRPr lang="pt-BR" sz="2800" dirty="0"/>
          </a:p>
          <a:p>
            <a:pPr marL="711200" indent="-711200">
              <a:buFont typeface="Wingdings" panose="05000000000000000000" pitchFamily="2" charset="2"/>
              <a:buAutoNum type="romanUcParenR"/>
              <a:defRPr/>
            </a:pPr>
            <a:r>
              <a:rPr lang="pt-BR" sz="2800" dirty="0"/>
              <a:t>Se X for o símbolo inicial, então $ pertence a </a:t>
            </a:r>
            <a:r>
              <a:rPr lang="pt-BR" sz="2800" dirty="0" err="1"/>
              <a:t>Follow</a:t>
            </a:r>
            <a:r>
              <a:rPr lang="pt-BR" sz="2800" dirty="0"/>
              <a:t>(X)</a:t>
            </a:r>
          </a:p>
          <a:p>
            <a:pPr marL="711200" indent="-711200">
              <a:buFont typeface="Wingdings" panose="05000000000000000000" pitchFamily="2" charset="2"/>
              <a:buAutoNum type="romanUcParenR"/>
              <a:defRPr/>
            </a:pPr>
            <a:r>
              <a:rPr lang="pt-BR" sz="2800" dirty="0"/>
              <a:t>Se houver uma produção Y</a:t>
            </a:r>
            <a:r>
              <a:rPr lang="pt-BR" sz="2800" dirty="0">
                <a:sym typeface="Wingdings" pitchFamily="2" charset="2"/>
              </a:rPr>
              <a:t>AX</a:t>
            </a:r>
            <a:r>
              <a:rPr lang="pt-BR" sz="2800" b="1" dirty="0">
                <a:solidFill>
                  <a:srgbClr val="FF0000"/>
                </a:solidFill>
                <a:sym typeface="Wingdings" pitchFamily="2" charset="2"/>
              </a:rPr>
              <a:t>Z</a:t>
            </a:r>
            <a:r>
              <a:rPr lang="pt-BR" sz="2800" dirty="0">
                <a:sym typeface="Wingdings" pitchFamily="2" charset="2"/>
              </a:rPr>
              <a:t>, então </a:t>
            </a:r>
            <a:r>
              <a:rPr lang="pt-BR" sz="2800" dirty="0" err="1">
                <a:sym typeface="Wingdings" pitchFamily="2" charset="2"/>
              </a:rPr>
              <a:t>First</a:t>
            </a:r>
            <a:r>
              <a:rPr lang="pt-BR" sz="2800" dirty="0">
                <a:sym typeface="Wingdings" pitchFamily="2" charset="2"/>
              </a:rPr>
              <a:t>(Z)-{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sz="2800" dirty="0">
                <a:sym typeface="Wingdings" pitchFamily="2" charset="2"/>
              </a:rPr>
              <a:t> } está contido no </a:t>
            </a:r>
            <a:r>
              <a:rPr lang="pt-BR" sz="2800" dirty="0" err="1">
                <a:sym typeface="Wingdings" pitchFamily="2" charset="2"/>
              </a:rPr>
              <a:t>Follow</a:t>
            </a:r>
            <a:r>
              <a:rPr lang="pt-BR" sz="2800" dirty="0">
                <a:sym typeface="Wingdings" pitchFamily="2" charset="2"/>
              </a:rPr>
              <a:t>(X).</a:t>
            </a:r>
          </a:p>
          <a:p>
            <a:pPr marL="711200" indent="-711200">
              <a:buFont typeface="Wingdings" panose="05000000000000000000" pitchFamily="2" charset="2"/>
              <a:buAutoNum type="romanUcParenR"/>
              <a:defRPr/>
            </a:pPr>
            <a:r>
              <a:rPr lang="pt-BR" sz="2800" dirty="0"/>
              <a:t>Se houver uma produção Y</a:t>
            </a:r>
            <a:r>
              <a:rPr lang="pt-BR" sz="2800" dirty="0">
                <a:sym typeface="Wingdings" pitchFamily="2" charset="2"/>
              </a:rPr>
              <a:t> AXZ tal que  Z 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sz="2800" dirty="0">
                <a:sym typeface="Wingdings" pitchFamily="2" charset="2"/>
              </a:rPr>
              <a:t>, então </a:t>
            </a:r>
            <a:r>
              <a:rPr lang="pt-BR" sz="2800" dirty="0" err="1">
                <a:sym typeface="Wingdings" pitchFamily="2" charset="2"/>
              </a:rPr>
              <a:t>Follow</a:t>
            </a:r>
            <a:r>
              <a:rPr lang="pt-BR" sz="2800" dirty="0">
                <a:sym typeface="Wingdings" pitchFamily="2" charset="2"/>
              </a:rPr>
              <a:t>(Y)    </a:t>
            </a:r>
            <a:r>
              <a:rPr lang="pt-BR" sz="2800" dirty="0" err="1">
                <a:sym typeface="Wingdings" pitchFamily="2" charset="2"/>
              </a:rPr>
              <a:t>Follow</a:t>
            </a:r>
            <a:r>
              <a:rPr lang="pt-BR" sz="2800" dirty="0">
                <a:sym typeface="Wingdings" pitchFamily="2" charset="2"/>
              </a:rPr>
              <a:t>(X)</a:t>
            </a:r>
            <a:endParaRPr lang="pt-BR" sz="2800" dirty="0"/>
          </a:p>
          <a:p>
            <a:pPr marL="711200" indent="-711200">
              <a:buNone/>
              <a:defRPr/>
            </a:pPr>
            <a:endParaRPr lang="pt-BR" sz="2800" dirty="0"/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87938" y="6018213"/>
          <a:ext cx="2587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52202" imgH="126835" progId="Equation.DSMT4">
                  <p:embed/>
                </p:oleObj>
              </mc:Choice>
              <mc:Fallback>
                <p:oleObj name="Equation" r:id="rId3" imgW="152202" imgH="126835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6018213"/>
                        <a:ext cx="2587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9124951" y="5373688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32043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ChangeArrowheads="1"/>
          </p:cNvSpPr>
          <p:nvPr/>
        </p:nvSpPr>
        <p:spPr bwMode="auto">
          <a:xfrm>
            <a:off x="1524000" y="2492376"/>
            <a:ext cx="9144000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marL="812800" indent="-812800">
              <a:buNone/>
              <a:defRPr/>
            </a:pPr>
            <a:r>
              <a:rPr lang="pt-BR" sz="2800" dirty="0"/>
              <a:t>Observe o item  (II) da definição</a:t>
            </a:r>
          </a:p>
          <a:p>
            <a:pPr marL="812800" indent="-812800">
              <a:buNone/>
              <a:defRPr/>
            </a:pPr>
            <a:endParaRPr lang="pt-BR" sz="2800" dirty="0"/>
          </a:p>
          <a:p>
            <a:pPr marL="812800" indent="-812800">
              <a:buNone/>
              <a:defRPr/>
            </a:pPr>
            <a:r>
              <a:rPr lang="pt-BR" sz="2800" dirty="0"/>
              <a:t>   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082800" y="2708275"/>
            <a:ext cx="8261350" cy="32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houver uma produção Y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AX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Z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então </a:t>
            </a:r>
            <a:r>
              <a:rPr lang="pt-BR" sz="2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(Z)-{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 está contido no </a:t>
            </a:r>
            <a:r>
              <a:rPr lang="pt-BR" sz="2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Follow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(X).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Se temos 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AXZ  , seja 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( 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≠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800" dirty="0">
                <a:sym typeface="Wingdings" pitchFamily="2" charset="2"/>
              </a:rPr>
              <a:t> )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elemento de </a:t>
            </a:r>
            <a:r>
              <a:rPr lang="pt-BR" sz="2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First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(Z) então o elemento 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estará após algumas derivações à direita de X, por conseguinte, no </a:t>
            </a:r>
            <a:r>
              <a:rPr lang="pt-BR" sz="2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Follow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13511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ChangeArrowheads="1"/>
          </p:cNvSpPr>
          <p:nvPr/>
        </p:nvSpPr>
        <p:spPr bwMode="auto">
          <a:xfrm>
            <a:off x="1524000" y="2276476"/>
            <a:ext cx="91440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525963"/>
          </a:xfrm>
        </p:spPr>
        <p:txBody>
          <a:bodyPr>
            <a:normAutofit fontScale="92500" lnSpcReduction="20000"/>
          </a:bodyPr>
          <a:lstStyle/>
          <a:p>
            <a:pPr marL="812800" indent="-812800">
              <a:buNone/>
              <a:defRPr/>
            </a:pPr>
            <a:r>
              <a:rPr lang="pt-BR" sz="2400" dirty="0"/>
              <a:t>Observe o item  (III) da definição</a:t>
            </a:r>
          </a:p>
          <a:p>
            <a:pPr marL="812800" indent="-812800">
              <a:buNone/>
              <a:defRPr/>
            </a:pPr>
            <a:endParaRPr lang="pt-BR" sz="2400" dirty="0"/>
          </a:p>
          <a:p>
            <a:pPr marL="812800" indent="-812800">
              <a:buNone/>
              <a:defRPr/>
            </a:pPr>
            <a:r>
              <a:rPr lang="pt-BR" sz="2400" dirty="0"/>
              <a:t>  Se houver uma produção Y</a:t>
            </a:r>
            <a:r>
              <a:rPr lang="pt-BR" sz="2400" dirty="0">
                <a:sym typeface="Wingdings" pitchFamily="2" charset="2"/>
              </a:rPr>
              <a:t> AXZ tal que  Z  </a:t>
            </a:r>
            <a:r>
              <a:rPr lang="ru-RU" sz="2400" dirty="0">
                <a:sym typeface="Wingdings" pitchFamily="2" charset="2"/>
              </a:rPr>
              <a:t>Є</a:t>
            </a:r>
            <a:r>
              <a:rPr lang="pt-BR" sz="2400" dirty="0">
                <a:sym typeface="Wingdings" pitchFamily="2" charset="2"/>
              </a:rPr>
              <a:t>, então</a:t>
            </a:r>
          </a:p>
          <a:p>
            <a:pPr marL="812800" indent="-812800">
              <a:buNone/>
              <a:defRPr/>
            </a:pPr>
            <a:r>
              <a:rPr lang="pt-BR" sz="2400" dirty="0">
                <a:sym typeface="Wingdings" pitchFamily="2" charset="2"/>
              </a:rPr>
              <a:t>      </a:t>
            </a:r>
            <a:r>
              <a:rPr lang="pt-BR" sz="2400" dirty="0" err="1">
                <a:sym typeface="Wingdings" pitchFamily="2" charset="2"/>
              </a:rPr>
              <a:t>Follow</a:t>
            </a:r>
            <a:r>
              <a:rPr lang="pt-BR" sz="2400" dirty="0">
                <a:sym typeface="Wingdings" pitchFamily="2" charset="2"/>
              </a:rPr>
              <a:t>(Y)    </a:t>
            </a:r>
            <a:r>
              <a:rPr lang="pt-BR" sz="2400" dirty="0" err="1">
                <a:sym typeface="Wingdings" pitchFamily="2" charset="2"/>
              </a:rPr>
              <a:t>Follow</a:t>
            </a:r>
            <a:r>
              <a:rPr lang="pt-BR" sz="2400" dirty="0">
                <a:sym typeface="Wingdings" pitchFamily="2" charset="2"/>
              </a:rPr>
              <a:t>(X)</a:t>
            </a:r>
          </a:p>
          <a:p>
            <a:pPr marL="812800" indent="-812800">
              <a:buNone/>
              <a:defRPr/>
            </a:pPr>
            <a:endParaRPr lang="pt-BR" sz="2400" dirty="0"/>
          </a:p>
          <a:p>
            <a:pPr marL="812800" indent="-812800">
              <a:buNone/>
              <a:defRPr/>
            </a:pPr>
            <a:r>
              <a:rPr lang="pt-BR" sz="2400" dirty="0"/>
              <a:t>Suponha que </a:t>
            </a:r>
            <a:r>
              <a:rPr lang="pt-BR" sz="2400" b="1" dirty="0"/>
              <a:t>a</a:t>
            </a:r>
            <a:r>
              <a:rPr lang="pt-BR" sz="2400" dirty="0"/>
              <a:t> seja um elemento de </a:t>
            </a:r>
            <a:r>
              <a:rPr lang="pt-BR" sz="2400" dirty="0" err="1"/>
              <a:t>Follow</a:t>
            </a:r>
            <a:r>
              <a:rPr lang="pt-BR" sz="2400" dirty="0"/>
              <a:t>(Y), isto é,  ?</a:t>
            </a:r>
            <a:r>
              <a:rPr lang="pt-BR" sz="2400" dirty="0" err="1"/>
              <a:t>Y</a:t>
            </a:r>
            <a:r>
              <a:rPr lang="pt-BR" sz="2400" b="1" dirty="0" err="1"/>
              <a:t>a</a:t>
            </a:r>
            <a:r>
              <a:rPr lang="pt-BR" sz="2400" dirty="0"/>
              <a:t>? então ?</a:t>
            </a:r>
            <a:r>
              <a:rPr lang="pt-BR" sz="2400" u="sng" dirty="0" err="1"/>
              <a:t>Y</a:t>
            </a:r>
            <a:r>
              <a:rPr lang="pt-BR" sz="2400" b="1" dirty="0" err="1"/>
              <a:t>a</a:t>
            </a:r>
            <a:r>
              <a:rPr lang="pt-BR" sz="2400" dirty="0"/>
              <a:t>? </a:t>
            </a:r>
            <a:r>
              <a:rPr lang="pt-BR" sz="2400" dirty="0">
                <a:sym typeface="Wingdings" pitchFamily="2" charset="2"/>
              </a:rPr>
              <a:t>  ?</a:t>
            </a:r>
            <a:r>
              <a:rPr lang="pt-BR" sz="2400" b="1" dirty="0" err="1">
                <a:solidFill>
                  <a:srgbClr val="FF0000"/>
                </a:solidFill>
                <a:sym typeface="Wingdings" pitchFamily="2" charset="2"/>
              </a:rPr>
              <a:t>AXZ</a:t>
            </a:r>
            <a:r>
              <a:rPr lang="pt-BR" sz="2400" b="1" dirty="0" err="1">
                <a:sym typeface="Wingdings" pitchFamily="2" charset="2"/>
              </a:rPr>
              <a:t>a</a:t>
            </a:r>
            <a:r>
              <a:rPr lang="pt-BR" sz="2400" dirty="0">
                <a:sym typeface="Wingdings" pitchFamily="2" charset="2"/>
              </a:rPr>
              <a:t>?  .  .   .  ?AX</a:t>
            </a:r>
            <a:r>
              <a:rPr lang="ru-RU" sz="2400" b="1" dirty="0">
                <a:solidFill>
                  <a:srgbClr val="FF0000"/>
                </a:solidFill>
                <a:sym typeface="Wingdings" pitchFamily="2" charset="2"/>
              </a:rPr>
              <a:t>Є</a:t>
            </a:r>
            <a:r>
              <a:rPr lang="pt-BR" sz="2400" b="1" dirty="0">
                <a:sym typeface="Wingdings" pitchFamily="2" charset="2"/>
              </a:rPr>
              <a:t>a</a:t>
            </a:r>
            <a:r>
              <a:rPr lang="pt-BR" sz="2400" dirty="0">
                <a:sym typeface="Wingdings" pitchFamily="2" charset="2"/>
              </a:rPr>
              <a:t>?  ?</a:t>
            </a:r>
            <a:r>
              <a:rPr lang="pt-BR" sz="2400" dirty="0" err="1">
                <a:sym typeface="Wingdings" pitchFamily="2" charset="2"/>
              </a:rPr>
              <a:t>AX</a:t>
            </a:r>
            <a:r>
              <a:rPr lang="pt-BR" sz="2400" b="1" dirty="0" err="1">
                <a:sym typeface="Wingdings" pitchFamily="2" charset="2"/>
              </a:rPr>
              <a:t>a</a:t>
            </a:r>
            <a:r>
              <a:rPr lang="pt-BR" sz="2400" dirty="0">
                <a:sym typeface="Wingdings" pitchFamily="2" charset="2"/>
              </a:rPr>
              <a:t>? </a:t>
            </a:r>
          </a:p>
          <a:p>
            <a:pPr marL="812800" indent="-812800">
              <a:buNone/>
              <a:defRPr/>
            </a:pPr>
            <a:r>
              <a:rPr lang="pt-BR" sz="2400" dirty="0"/>
              <a:t>Então </a:t>
            </a:r>
            <a:r>
              <a:rPr lang="pt-BR" sz="2400" b="1" dirty="0"/>
              <a:t>a</a:t>
            </a:r>
            <a:r>
              <a:rPr lang="pt-BR" sz="2400" dirty="0"/>
              <a:t> é um elemento do </a:t>
            </a:r>
            <a:r>
              <a:rPr lang="pt-BR" sz="2400" dirty="0" err="1"/>
              <a:t>Follow</a:t>
            </a:r>
            <a:r>
              <a:rPr lang="pt-BR" sz="2400" dirty="0"/>
              <a:t>(X)</a:t>
            </a:r>
          </a:p>
          <a:p>
            <a:pPr marL="812800" indent="-812800">
              <a:buNone/>
              <a:defRPr/>
            </a:pPr>
            <a:endParaRPr lang="pt-BR" sz="2400" dirty="0"/>
          </a:p>
          <a:p>
            <a:pPr marL="812800" indent="-812800">
              <a:buNone/>
              <a:defRPr/>
            </a:pPr>
            <a:r>
              <a:rPr lang="pt-BR" sz="2400" dirty="0"/>
              <a:t>               </a:t>
            </a:r>
            <a:r>
              <a:rPr lang="pt-BR" sz="2400" dirty="0" err="1">
                <a:sym typeface="Wingdings" pitchFamily="2" charset="2"/>
              </a:rPr>
              <a:t>Follow</a:t>
            </a:r>
            <a:r>
              <a:rPr lang="pt-BR" sz="2400" dirty="0">
                <a:sym typeface="Wingdings" pitchFamily="2" charset="2"/>
              </a:rPr>
              <a:t>(Y)    </a:t>
            </a:r>
            <a:r>
              <a:rPr lang="pt-BR" sz="2400" dirty="0" err="1">
                <a:sym typeface="Wingdings" pitchFamily="2" charset="2"/>
              </a:rPr>
              <a:t>Follow</a:t>
            </a:r>
            <a:r>
              <a:rPr lang="pt-BR" sz="2400" dirty="0">
                <a:sym typeface="Wingdings" pitchFamily="2" charset="2"/>
              </a:rPr>
              <a:t>(X)</a:t>
            </a:r>
            <a:endParaRPr lang="pt-BR" sz="2400" dirty="0"/>
          </a:p>
        </p:txBody>
      </p:sp>
      <p:graphicFrame>
        <p:nvGraphicFramePr>
          <p:cNvPr id="3174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721100" y="3040063"/>
          <a:ext cx="2873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52202" imgH="126835" progId="Equation.DSMT4">
                  <p:embed/>
                </p:oleObj>
              </mc:Choice>
              <mc:Fallback>
                <p:oleObj name="Equation" r:id="rId3" imgW="152202" imgH="126835" progId="Equation.DSMT4">
                  <p:embed/>
                  <p:pic>
                    <p:nvPicPr>
                      <p:cNvPr id="317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040063"/>
                        <a:ext cx="28733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670801" y="2414588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*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440239" y="5589588"/>
          <a:ext cx="2873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152202" imgH="126835" progId="Equation.DSMT4">
                  <p:embed/>
                </p:oleObj>
              </mc:Choice>
              <mc:Fallback>
                <p:oleObj name="Equation" r:id="rId5" imgW="152202" imgH="126835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5589588"/>
                        <a:ext cx="28733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579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marL="812800" indent="-812800">
              <a:buNone/>
              <a:defRPr/>
            </a:pPr>
            <a:r>
              <a:rPr lang="pt-BR" sz="2400" dirty="0"/>
              <a:t>     Observe de maneira idêntica </a:t>
            </a:r>
          </a:p>
          <a:p>
            <a:pPr marL="812800" indent="-812800">
              <a:buNone/>
              <a:defRPr/>
            </a:pPr>
            <a:endParaRPr lang="pt-BR" sz="2400" dirty="0"/>
          </a:p>
          <a:p>
            <a:pPr marL="812800" indent="-812800">
              <a:buNone/>
              <a:defRPr/>
            </a:pPr>
            <a:r>
              <a:rPr lang="pt-BR" sz="2400" dirty="0"/>
              <a:t>Se temos uma produção Y </a:t>
            </a:r>
            <a:r>
              <a:rPr lang="pt-BR" sz="2400" dirty="0">
                <a:sym typeface="Wingdings" pitchFamily="2" charset="2"/>
              </a:rPr>
              <a:t> X</a:t>
            </a:r>
          </a:p>
          <a:p>
            <a:pPr marL="812800" indent="-812800">
              <a:buNone/>
              <a:defRPr/>
            </a:pPr>
            <a:r>
              <a:rPr lang="pt-BR" sz="2400" dirty="0"/>
              <a:t>Suponha que </a:t>
            </a:r>
            <a:r>
              <a:rPr lang="pt-BR" sz="2400" b="1" dirty="0"/>
              <a:t>a</a:t>
            </a:r>
            <a:r>
              <a:rPr lang="pt-BR" sz="2400" dirty="0"/>
              <a:t> seja um elemento de </a:t>
            </a:r>
            <a:r>
              <a:rPr lang="pt-BR" sz="2400" dirty="0" err="1"/>
              <a:t>Follow</a:t>
            </a:r>
            <a:r>
              <a:rPr lang="pt-BR" sz="2400" dirty="0"/>
              <a:t>(Y), isto é,  ?</a:t>
            </a:r>
            <a:r>
              <a:rPr lang="pt-BR" sz="2400" dirty="0" err="1"/>
              <a:t>Y</a:t>
            </a:r>
            <a:r>
              <a:rPr lang="pt-BR" sz="2400" b="1" dirty="0" err="1"/>
              <a:t>a</a:t>
            </a:r>
            <a:r>
              <a:rPr lang="pt-BR" sz="2400" dirty="0"/>
              <a:t>?</a:t>
            </a:r>
          </a:p>
          <a:p>
            <a:pPr marL="812800" indent="-812800">
              <a:buNone/>
              <a:defRPr/>
            </a:pPr>
            <a:r>
              <a:rPr lang="pt-BR" sz="2400" dirty="0"/>
              <a:t>Então  ?</a:t>
            </a:r>
            <a:r>
              <a:rPr lang="pt-BR" sz="2400" u="sng" dirty="0" err="1"/>
              <a:t>Y</a:t>
            </a:r>
            <a:r>
              <a:rPr lang="pt-BR" sz="2400" b="1" dirty="0" err="1"/>
              <a:t>a</a:t>
            </a:r>
            <a:r>
              <a:rPr lang="pt-BR" sz="2400" dirty="0"/>
              <a:t>? </a:t>
            </a:r>
            <a:r>
              <a:rPr lang="pt-BR" sz="2400" dirty="0">
                <a:sym typeface="Wingdings" pitchFamily="2" charset="2"/>
              </a:rPr>
              <a:t> ?</a:t>
            </a:r>
            <a:r>
              <a:rPr lang="pt-BR" sz="2400" b="1" dirty="0" err="1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pt-BR" sz="2400" b="1" dirty="0" err="1">
                <a:sym typeface="Wingdings" pitchFamily="2" charset="2"/>
              </a:rPr>
              <a:t>a</a:t>
            </a:r>
            <a:r>
              <a:rPr lang="pt-BR" sz="2400" dirty="0">
                <a:sym typeface="Wingdings" pitchFamily="2" charset="2"/>
              </a:rPr>
              <a:t>?  , logo </a:t>
            </a:r>
            <a:r>
              <a:rPr lang="pt-BR" sz="2400" b="1" dirty="0">
                <a:sym typeface="Wingdings" pitchFamily="2" charset="2"/>
              </a:rPr>
              <a:t>a</a:t>
            </a:r>
            <a:r>
              <a:rPr lang="pt-BR" sz="2400" dirty="0">
                <a:sym typeface="Wingdings" pitchFamily="2" charset="2"/>
              </a:rPr>
              <a:t> é um elemento de </a:t>
            </a:r>
            <a:r>
              <a:rPr lang="pt-BR" sz="2400" dirty="0" err="1">
                <a:sym typeface="Wingdings" pitchFamily="2" charset="2"/>
              </a:rPr>
              <a:t>Follow</a:t>
            </a:r>
            <a:r>
              <a:rPr lang="pt-BR" sz="2400" dirty="0">
                <a:sym typeface="Wingdings" pitchFamily="2" charset="2"/>
              </a:rPr>
              <a:t>(X), então </a:t>
            </a:r>
            <a:r>
              <a:rPr lang="pt-BR" sz="2400" dirty="0"/>
              <a:t>                     </a:t>
            </a:r>
          </a:p>
          <a:p>
            <a:pPr marL="812800" indent="-812800">
              <a:buNone/>
              <a:defRPr/>
            </a:pPr>
            <a:r>
              <a:rPr lang="pt-BR" sz="2400" dirty="0"/>
              <a:t>                          </a:t>
            </a:r>
            <a:r>
              <a:rPr lang="pt-BR" sz="2400" dirty="0" err="1"/>
              <a:t>Follow</a:t>
            </a:r>
            <a:r>
              <a:rPr lang="pt-BR" sz="2400" dirty="0"/>
              <a:t>(Y)   </a:t>
            </a:r>
            <a:r>
              <a:rPr lang="pt-BR" sz="2400" dirty="0" err="1"/>
              <a:t>Follow</a:t>
            </a:r>
            <a:r>
              <a:rPr lang="pt-BR" sz="2400" dirty="0"/>
              <a:t>(X)</a:t>
            </a:r>
          </a:p>
          <a:p>
            <a:pPr marL="812800" indent="-812800">
              <a:defRPr/>
            </a:pPr>
            <a:endParaRPr lang="pt-BR" sz="2400" dirty="0"/>
          </a:p>
        </p:txBody>
      </p:sp>
      <p:graphicFrame>
        <p:nvGraphicFramePr>
          <p:cNvPr id="32772" name="Object 7"/>
          <p:cNvGraphicFramePr>
            <a:graphicFrameLocks noChangeAspect="1"/>
          </p:cNvGraphicFramePr>
          <p:nvPr/>
        </p:nvGraphicFramePr>
        <p:xfrm>
          <a:off x="5232400" y="3933826"/>
          <a:ext cx="28733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52202" imgH="126835" progId="Equation.DSMT4">
                  <p:embed/>
                </p:oleObj>
              </mc:Choice>
              <mc:Fallback>
                <p:oleObj name="Equation" r:id="rId3" imgW="152202" imgH="126835" progId="Equation.DSMT4">
                  <p:embed/>
                  <p:pic>
                    <p:nvPicPr>
                      <p:cNvPr id="327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933826"/>
                        <a:ext cx="287338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404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ChangeArrowheads="1"/>
          </p:cNvSpPr>
          <p:nvPr/>
        </p:nvSpPr>
        <p:spPr bwMode="auto">
          <a:xfrm>
            <a:off x="1524000" y="2060575"/>
            <a:ext cx="9144000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2782888" y="4686300"/>
            <a:ext cx="16573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marL="812800" indent="-812800">
              <a:buNone/>
              <a:defRPr/>
            </a:pPr>
            <a:r>
              <a:rPr lang="pt-BR" sz="2800" dirty="0"/>
              <a:t>Pela definição (III)</a:t>
            </a:r>
          </a:p>
          <a:p>
            <a:pPr marL="812800" indent="-812800">
              <a:buNone/>
              <a:defRPr/>
            </a:pPr>
            <a:r>
              <a:rPr lang="pt-BR" sz="2800" dirty="0"/>
              <a:t>Se houver uma produção Y</a:t>
            </a:r>
            <a:r>
              <a:rPr lang="pt-BR" sz="2800" dirty="0">
                <a:sym typeface="Wingdings" pitchFamily="2" charset="2"/>
              </a:rPr>
              <a:t> AX</a:t>
            </a:r>
            <a:r>
              <a:rPr lang="pt-BR" sz="2800" b="1" dirty="0">
                <a:solidFill>
                  <a:srgbClr val="FF0000"/>
                </a:solidFill>
                <a:sym typeface="Wingdings" pitchFamily="2" charset="2"/>
              </a:rPr>
              <a:t>Z</a:t>
            </a:r>
            <a:r>
              <a:rPr lang="pt-BR" sz="2800" dirty="0">
                <a:sym typeface="Wingdings" pitchFamily="2" charset="2"/>
              </a:rPr>
              <a:t> tal que  Z  </a:t>
            </a:r>
            <a:r>
              <a:rPr lang="ru-RU" sz="2800" dirty="0">
                <a:sym typeface="Wingdings" pitchFamily="2" charset="2"/>
              </a:rPr>
              <a:t>Є</a:t>
            </a:r>
            <a:r>
              <a:rPr lang="pt-BR" sz="2800" dirty="0">
                <a:sym typeface="Wingdings" pitchFamily="2" charset="2"/>
              </a:rPr>
              <a:t>, então</a:t>
            </a:r>
          </a:p>
          <a:p>
            <a:pPr marL="812800" indent="-812800">
              <a:buNone/>
              <a:defRPr/>
            </a:pPr>
            <a:r>
              <a:rPr lang="pt-BR" sz="2800" dirty="0">
                <a:sym typeface="Wingdings" pitchFamily="2" charset="2"/>
              </a:rPr>
              <a:t>                             </a:t>
            </a:r>
            <a:r>
              <a:rPr lang="pt-BR" sz="2800" dirty="0" err="1">
                <a:sym typeface="Wingdings" pitchFamily="2" charset="2"/>
              </a:rPr>
              <a:t>Follow</a:t>
            </a:r>
            <a:r>
              <a:rPr lang="pt-BR" sz="2800" dirty="0">
                <a:sym typeface="Wingdings" pitchFamily="2" charset="2"/>
              </a:rPr>
              <a:t>(Y)    </a:t>
            </a:r>
            <a:r>
              <a:rPr lang="pt-BR" sz="2800" dirty="0" err="1">
                <a:sym typeface="Wingdings" pitchFamily="2" charset="2"/>
              </a:rPr>
              <a:t>Follow</a:t>
            </a:r>
            <a:r>
              <a:rPr lang="pt-BR" sz="2800" dirty="0">
                <a:sym typeface="Wingdings" pitchFamily="2" charset="2"/>
              </a:rPr>
              <a:t>(X)</a:t>
            </a:r>
          </a:p>
          <a:p>
            <a:pPr marL="812800" indent="-812800">
              <a:buNone/>
              <a:defRPr/>
            </a:pPr>
            <a:r>
              <a:rPr lang="pt-BR" sz="2800" dirty="0"/>
              <a:t>Observe que   </a:t>
            </a:r>
          </a:p>
          <a:p>
            <a:pPr marL="812800" indent="-812800">
              <a:buNone/>
              <a:defRPr/>
            </a:pPr>
            <a:r>
              <a:rPr lang="pt-BR" sz="2800" dirty="0"/>
              <a:t> Se temos uma produção Y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/>
              <a:t>X</a:t>
            </a:r>
            <a:r>
              <a:rPr lang="pt-BR" sz="2800" baseline="-25000" dirty="0"/>
              <a:t>1</a:t>
            </a:r>
            <a:r>
              <a:rPr lang="pt-BR" sz="2800" dirty="0"/>
              <a:t>X</a:t>
            </a:r>
            <a:r>
              <a:rPr lang="pt-BR" sz="2800" baseline="-25000" dirty="0"/>
              <a:t>2</a:t>
            </a:r>
            <a:r>
              <a:rPr lang="pt-BR" sz="2800" dirty="0"/>
              <a:t>X</a:t>
            </a:r>
            <a:r>
              <a:rPr lang="pt-BR" sz="2800" baseline="-25000" dirty="0"/>
              <a:t>3</a:t>
            </a:r>
            <a:r>
              <a:rPr lang="pt-BR" sz="2800" dirty="0"/>
              <a:t> . . . X   </a:t>
            </a:r>
          </a:p>
          <a:p>
            <a:pPr marL="812800" indent="-812800">
              <a:buNone/>
              <a:defRPr/>
            </a:pPr>
            <a:r>
              <a:rPr lang="pt-BR" sz="2800" dirty="0"/>
              <a:t>   </a:t>
            </a:r>
          </a:p>
          <a:p>
            <a:pPr marL="812800" indent="-812800">
              <a:buNone/>
              <a:defRPr/>
            </a:pPr>
            <a:r>
              <a:rPr lang="pt-BR" sz="2800" dirty="0"/>
              <a:t>Y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X</a:t>
            </a:r>
            <a:r>
              <a:rPr lang="pt-BR" sz="2800" baseline="-25000" dirty="0"/>
              <a:t>1</a:t>
            </a:r>
            <a:r>
              <a:rPr lang="pt-BR" sz="2800" dirty="0"/>
              <a:t>X</a:t>
            </a:r>
            <a:r>
              <a:rPr lang="pt-BR" sz="2800" baseline="-25000" dirty="0"/>
              <a:t>2</a:t>
            </a:r>
            <a:r>
              <a:rPr lang="pt-BR" sz="2800" dirty="0"/>
              <a:t>X</a:t>
            </a:r>
            <a:r>
              <a:rPr lang="pt-BR" sz="2800" baseline="-25000" dirty="0"/>
              <a:t>3</a:t>
            </a:r>
            <a:r>
              <a:rPr lang="pt-BR" sz="2800" dirty="0"/>
              <a:t> . . . X   </a:t>
            </a:r>
            <a:r>
              <a:rPr lang="pt-BR" sz="2800" dirty="0">
                <a:sym typeface="Wingdings" pitchFamily="2" charset="2"/>
              </a:rPr>
              <a:t>  AX  AX</a:t>
            </a:r>
            <a:r>
              <a:rPr lang="ru-RU" sz="2800" b="1" dirty="0">
                <a:solidFill>
                  <a:srgbClr val="FF0000"/>
                </a:solidFill>
                <a:sym typeface="Wingdings" pitchFamily="2" charset="2"/>
              </a:rPr>
              <a:t>Є</a:t>
            </a:r>
            <a:r>
              <a:rPr lang="pt-BR" sz="2800" dirty="0">
                <a:sym typeface="Wingdings" pitchFamily="2" charset="2"/>
              </a:rPr>
              <a:t>, </a:t>
            </a:r>
          </a:p>
          <a:p>
            <a:pPr marL="812800" indent="-812800">
              <a:buNone/>
              <a:defRPr/>
            </a:pPr>
            <a:endParaRPr lang="pt-BR" sz="2800" dirty="0"/>
          </a:p>
        </p:txBody>
      </p:sp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6096000" y="2781301"/>
          <a:ext cx="28733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52202" imgH="126835" progId="Equation.DSMT4">
                  <p:embed/>
                </p:oleObj>
              </mc:Choice>
              <mc:Fallback>
                <p:oleObj name="Equation" r:id="rId3" imgW="152202" imgH="126835" progId="Equation.DSMT4">
                  <p:embed/>
                  <p:pic>
                    <p:nvPicPr>
                      <p:cNvPr id="337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81301"/>
                        <a:ext cx="287338" cy="239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024564" y="5662613"/>
          <a:ext cx="2873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152202" imgH="126835" progId="Equation.DSMT4">
                  <p:embed/>
                </p:oleObj>
              </mc:Choice>
              <mc:Fallback>
                <p:oleObj name="Equation" r:id="rId5" imgW="152202" imgH="126835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5662613"/>
                        <a:ext cx="287337" cy="239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3287713" y="436562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432175" y="5516563"/>
            <a:ext cx="45893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Então  </a:t>
            </a:r>
            <a:r>
              <a:rPr lang="pt-BR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(Y)     </a:t>
            </a:r>
            <a:r>
              <a:rPr lang="pt-BR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(X)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8391526" y="2054226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6268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marL="812800" indent="-812800">
              <a:buNone/>
              <a:defRPr/>
            </a:pPr>
            <a:r>
              <a:rPr lang="pt-BR" sz="2800" dirty="0"/>
              <a:t>Observe que:</a:t>
            </a:r>
          </a:p>
          <a:p>
            <a:pPr marL="812800" indent="-812800">
              <a:defRPr/>
            </a:pPr>
            <a:endParaRPr lang="pt-BR" sz="2800" dirty="0"/>
          </a:p>
          <a:p>
            <a:pPr marL="812800" indent="-812800">
              <a:buNone/>
              <a:defRPr/>
            </a:pPr>
            <a:r>
              <a:rPr lang="pt-BR" sz="2800" dirty="0"/>
              <a:t>       Se temos uma produção Y </a:t>
            </a:r>
            <a:r>
              <a:rPr lang="pt-BR" sz="2800" dirty="0">
                <a:sym typeface="Wingdings" pitchFamily="2" charset="2"/>
              </a:rPr>
              <a:t> a</a:t>
            </a:r>
          </a:p>
          <a:p>
            <a:pPr marL="812800" indent="-812800">
              <a:buNone/>
              <a:defRPr/>
            </a:pPr>
            <a:endParaRPr lang="pt-BR" sz="2800" dirty="0"/>
          </a:p>
          <a:p>
            <a:pPr marL="812800" indent="-812800">
              <a:buNone/>
              <a:defRPr/>
            </a:pPr>
            <a:r>
              <a:rPr lang="pt-BR" sz="2800" dirty="0"/>
              <a:t>         Esta produção não tem </a:t>
            </a:r>
            <a:r>
              <a:rPr lang="pt-BR" sz="2800" u="sng" dirty="0"/>
              <a:t>nenhuma informação</a:t>
            </a:r>
            <a:r>
              <a:rPr lang="pt-BR" sz="2800" dirty="0"/>
              <a:t> sobre o </a:t>
            </a:r>
            <a:r>
              <a:rPr lang="pt-BR" sz="2800" dirty="0" err="1"/>
              <a:t>Follow</a:t>
            </a:r>
            <a:r>
              <a:rPr lang="pt-BR" sz="2800" dirty="0"/>
              <a:t>(Y) já que não tem terminais à direita</a:t>
            </a:r>
          </a:p>
        </p:txBody>
      </p:sp>
    </p:spTree>
    <p:extLst>
      <p:ext uri="{BB962C8B-B14F-4D97-AF65-F5344CB8AC3E}">
        <p14:creationId xmlns:p14="http://schemas.microsoft.com/office/powerpoint/2010/main" val="1976961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dirty="0"/>
              <a:t>  A   gramática do Ex 1, podemos escrever novamente: 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pt-BR" sz="2400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dirty="0"/>
              <a:t>(1)   </a:t>
            </a:r>
            <a:r>
              <a:rPr lang="pt-BR" sz="2400" dirty="0" err="1"/>
              <a:t>exp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 </a:t>
            </a:r>
            <a:r>
              <a:rPr lang="pt-BR" sz="2400" dirty="0"/>
              <a:t> </a:t>
            </a:r>
            <a:r>
              <a:rPr lang="pt-BR" sz="2400" dirty="0" err="1"/>
              <a:t>exp</a:t>
            </a:r>
            <a:r>
              <a:rPr lang="pt-BR" sz="2400" dirty="0"/>
              <a:t> soma termo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dirty="0"/>
              <a:t>(2)   </a:t>
            </a:r>
            <a:r>
              <a:rPr lang="pt-BR" sz="2400" dirty="0" err="1"/>
              <a:t>exp</a:t>
            </a:r>
            <a:r>
              <a:rPr lang="pt-BR" sz="2400" dirty="0"/>
              <a:t>  </a:t>
            </a:r>
            <a:r>
              <a:rPr lang="pt-BR" sz="2400" dirty="0">
                <a:sym typeface="Wingdings" pitchFamily="2" charset="2"/>
              </a:rPr>
              <a:t>  </a:t>
            </a:r>
            <a:r>
              <a:rPr lang="pt-BR" sz="2400" dirty="0"/>
              <a:t> termo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b="1" dirty="0">
                <a:solidFill>
                  <a:schemeClr val="accent2"/>
                </a:solidFill>
              </a:rPr>
              <a:t>(3)</a:t>
            </a:r>
            <a:r>
              <a:rPr lang="pt-BR" sz="2400" dirty="0"/>
              <a:t>   </a:t>
            </a:r>
            <a:r>
              <a:rPr lang="pt-BR" sz="2400" b="1" dirty="0">
                <a:solidFill>
                  <a:schemeClr val="accent2"/>
                </a:solidFill>
              </a:rPr>
              <a:t>soma </a:t>
            </a:r>
            <a:r>
              <a:rPr lang="pt-BR" sz="2400" b="1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pt-BR" sz="2400" b="1" dirty="0">
                <a:solidFill>
                  <a:schemeClr val="accent2"/>
                </a:solidFill>
              </a:rPr>
              <a:t>  +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b="1" dirty="0">
                <a:solidFill>
                  <a:schemeClr val="accent2"/>
                </a:solidFill>
              </a:rPr>
              <a:t>(4)   soma </a:t>
            </a:r>
            <a:r>
              <a:rPr lang="pt-BR" sz="2400" b="1" dirty="0">
                <a:solidFill>
                  <a:schemeClr val="accent2"/>
                </a:solidFill>
                <a:sym typeface="Wingdings" pitchFamily="2" charset="2"/>
              </a:rPr>
              <a:t>  </a:t>
            </a:r>
            <a:r>
              <a:rPr lang="pt-BR" sz="2400" b="1" dirty="0">
                <a:solidFill>
                  <a:schemeClr val="accent2"/>
                </a:solidFill>
              </a:rPr>
              <a:t> -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dirty="0"/>
              <a:t>(5)   termo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termo </a:t>
            </a:r>
            <a:r>
              <a:rPr lang="pt-BR" sz="2400" dirty="0" err="1"/>
              <a:t>mult</a:t>
            </a:r>
            <a:r>
              <a:rPr lang="pt-BR" sz="2400" dirty="0"/>
              <a:t> fator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dirty="0"/>
              <a:t>(6)   Termo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fator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b="1" dirty="0">
                <a:solidFill>
                  <a:schemeClr val="accent2"/>
                </a:solidFill>
              </a:rPr>
              <a:t>(7)</a:t>
            </a:r>
            <a:r>
              <a:rPr lang="pt-BR" sz="2400" dirty="0"/>
              <a:t>   </a:t>
            </a:r>
            <a:r>
              <a:rPr lang="pt-BR" sz="2400" b="1" dirty="0" err="1">
                <a:solidFill>
                  <a:schemeClr val="accent2"/>
                </a:solidFill>
              </a:rPr>
              <a:t>mult</a:t>
            </a:r>
            <a:r>
              <a:rPr lang="pt-BR" sz="2400" b="1" dirty="0">
                <a:solidFill>
                  <a:schemeClr val="accent2"/>
                </a:solidFill>
              </a:rPr>
              <a:t>   </a:t>
            </a:r>
            <a:r>
              <a:rPr lang="pt-BR" sz="2400" b="1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pt-BR" sz="2400" b="1" dirty="0">
                <a:solidFill>
                  <a:schemeClr val="accent2"/>
                </a:solidFill>
              </a:rPr>
              <a:t>  *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dirty="0"/>
              <a:t>(8)   fator  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( </a:t>
            </a:r>
            <a:r>
              <a:rPr lang="pt-BR" sz="2400" dirty="0" err="1"/>
              <a:t>exp</a:t>
            </a:r>
            <a:r>
              <a:rPr lang="pt-BR" sz="2400" dirty="0"/>
              <a:t> )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b="1" dirty="0">
                <a:solidFill>
                  <a:schemeClr val="accent2"/>
                </a:solidFill>
              </a:rPr>
              <a:t>(9)  fator   </a:t>
            </a:r>
            <a:r>
              <a:rPr lang="pt-BR" sz="2400" b="1" dirty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pt-BR" sz="2400" b="1" dirty="0">
                <a:solidFill>
                  <a:schemeClr val="accent2"/>
                </a:solidFill>
              </a:rPr>
              <a:t> número</a:t>
            </a:r>
            <a:r>
              <a:rPr lang="pt-BR" sz="2400" dirty="0"/>
              <a:t>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pt-BR" sz="2400" dirty="0"/>
              <a:t>(3),(4),(7) e (9) não tem </a:t>
            </a:r>
            <a:r>
              <a:rPr lang="pt-BR" sz="2400" u="sng" dirty="0"/>
              <a:t>nenhuma informação sobre </a:t>
            </a:r>
            <a:r>
              <a:rPr lang="pt-BR" sz="2400" u="sng" dirty="0" err="1"/>
              <a:t>Follow</a:t>
            </a:r>
            <a:r>
              <a:rPr lang="pt-BR" sz="2400" dirty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7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marL="812800" indent="-812800">
              <a:defRPr/>
            </a:pPr>
            <a:endParaRPr lang="pt-BR" sz="2800" dirty="0"/>
          </a:p>
          <a:p>
            <a:pPr marL="812800" indent="-812800">
              <a:buNone/>
              <a:defRPr/>
            </a:pPr>
            <a:r>
              <a:rPr lang="pt-BR" sz="2600" dirty="0"/>
              <a:t>Na ausência de produções  X </a:t>
            </a:r>
            <a:r>
              <a:rPr lang="pt-BR" sz="2600" dirty="0">
                <a:sym typeface="Wingdings" pitchFamily="2" charset="2"/>
              </a:rPr>
              <a:t> </a:t>
            </a:r>
            <a:r>
              <a:rPr lang="ru-RU" sz="2600" dirty="0">
                <a:sym typeface="Wingdings" pitchFamily="2" charset="2"/>
              </a:rPr>
              <a:t>Є</a:t>
            </a:r>
            <a:r>
              <a:rPr lang="pt-BR" sz="2600" dirty="0">
                <a:sym typeface="Wingdings" pitchFamily="2" charset="2"/>
              </a:rPr>
              <a:t>, podemos aplicar o algoritmo </a:t>
            </a:r>
          </a:p>
          <a:p>
            <a:pPr marL="812800" indent="-812800">
              <a:buNone/>
              <a:defRPr/>
            </a:pPr>
            <a:r>
              <a:rPr lang="pt-BR" sz="2600" dirty="0">
                <a:sym typeface="Wingdings" pitchFamily="2" charset="2"/>
              </a:rPr>
              <a:t>para cálculo dos </a:t>
            </a:r>
            <a:r>
              <a:rPr lang="pt-BR" sz="2600" dirty="0" err="1">
                <a:sym typeface="Wingdings" pitchFamily="2" charset="2"/>
              </a:rPr>
              <a:t>First</a:t>
            </a:r>
            <a:endParaRPr lang="pt-BR" sz="2600" dirty="0">
              <a:sym typeface="Wingdings" pitchFamily="2" charset="2"/>
            </a:endParaRPr>
          </a:p>
          <a:p>
            <a:pPr marL="812800" indent="-812800">
              <a:buNone/>
              <a:defRPr/>
            </a:pPr>
            <a:r>
              <a:rPr lang="pt-BR" sz="2600" dirty="0">
                <a:sym typeface="Wingdings" pitchFamily="2" charset="2"/>
              </a:rPr>
              <a:t>Para cada não-terminal  A faça </a:t>
            </a:r>
            <a:r>
              <a:rPr lang="pt-BR" sz="2600" dirty="0" err="1">
                <a:sym typeface="Wingdings" pitchFamily="2" charset="2"/>
              </a:rPr>
              <a:t>First</a:t>
            </a:r>
            <a:r>
              <a:rPr lang="pt-BR" sz="2600" dirty="0">
                <a:sym typeface="Wingdings" pitchFamily="2" charset="2"/>
              </a:rPr>
              <a:t>(A)={ }</a:t>
            </a:r>
          </a:p>
          <a:p>
            <a:pPr marL="812800" indent="-812800">
              <a:buNone/>
              <a:defRPr/>
            </a:pPr>
            <a:r>
              <a:rPr lang="pt-BR" sz="2600" dirty="0">
                <a:sym typeface="Wingdings" pitchFamily="2" charset="2"/>
              </a:rPr>
              <a:t>    Enquanto </a:t>
            </a:r>
            <a:r>
              <a:rPr lang="pt-BR" sz="2600" u="sng" dirty="0">
                <a:sym typeface="Wingdings" pitchFamily="2" charset="2"/>
              </a:rPr>
              <a:t>houver alterações</a:t>
            </a:r>
            <a:r>
              <a:rPr lang="pt-BR" sz="2600" dirty="0">
                <a:sym typeface="Wingdings" pitchFamily="2" charset="2"/>
              </a:rPr>
              <a:t> em </a:t>
            </a:r>
            <a:r>
              <a:rPr lang="pt-BR" sz="2600" dirty="0" err="1">
                <a:sym typeface="Wingdings" pitchFamily="2" charset="2"/>
              </a:rPr>
              <a:t>First</a:t>
            </a:r>
            <a:r>
              <a:rPr lang="pt-BR" sz="2600" dirty="0">
                <a:sym typeface="Wingdings" pitchFamily="2" charset="2"/>
              </a:rPr>
              <a:t>(A) faça</a:t>
            </a:r>
          </a:p>
          <a:p>
            <a:pPr marL="812800" indent="-812800">
              <a:buNone/>
              <a:defRPr/>
            </a:pPr>
            <a:r>
              <a:rPr lang="pt-BR" sz="2600" dirty="0">
                <a:sym typeface="Wingdings" pitchFamily="2" charset="2"/>
              </a:rPr>
              <a:t>       Para cada escolha de produção A  </a:t>
            </a:r>
            <a:r>
              <a:rPr lang="pt-BR" sz="2600" b="1" dirty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pt-BR" sz="2600" b="1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pt-BR" sz="2600" dirty="0">
                <a:sym typeface="Wingdings" pitchFamily="2" charset="2"/>
              </a:rPr>
              <a:t>X</a:t>
            </a:r>
            <a:r>
              <a:rPr lang="pt-BR" sz="2600" baseline="-25000" dirty="0">
                <a:sym typeface="Wingdings" pitchFamily="2" charset="2"/>
              </a:rPr>
              <a:t>2</a:t>
            </a:r>
            <a:r>
              <a:rPr lang="pt-BR" sz="2600" dirty="0">
                <a:sym typeface="Wingdings" pitchFamily="2" charset="2"/>
              </a:rPr>
              <a:t> . . .</a:t>
            </a:r>
            <a:r>
              <a:rPr lang="pt-BR" sz="2600" dirty="0" err="1">
                <a:sym typeface="Wingdings" pitchFamily="2" charset="2"/>
              </a:rPr>
              <a:t>X</a:t>
            </a:r>
            <a:r>
              <a:rPr lang="pt-BR" sz="2600" baseline="-25000" dirty="0" err="1">
                <a:sym typeface="Wingdings" pitchFamily="2" charset="2"/>
              </a:rPr>
              <a:t>n</a:t>
            </a:r>
            <a:r>
              <a:rPr lang="pt-BR" sz="2600" dirty="0">
                <a:sym typeface="Wingdings" pitchFamily="2" charset="2"/>
              </a:rPr>
              <a:t> faça</a:t>
            </a:r>
          </a:p>
          <a:p>
            <a:pPr marL="812800" indent="-812800">
              <a:buNone/>
              <a:defRPr/>
            </a:pPr>
            <a:r>
              <a:rPr lang="pt-BR" sz="2600" dirty="0">
                <a:sym typeface="Wingdings" pitchFamily="2" charset="2"/>
              </a:rPr>
              <a:t>            acrescente </a:t>
            </a:r>
            <a:r>
              <a:rPr lang="pt-BR" sz="2600" dirty="0" err="1">
                <a:sym typeface="Wingdings" pitchFamily="2" charset="2"/>
              </a:rPr>
              <a:t>First</a:t>
            </a:r>
            <a:r>
              <a:rPr lang="pt-BR" sz="2600" dirty="0">
                <a:sym typeface="Wingdings" pitchFamily="2" charset="2"/>
              </a:rPr>
              <a:t>(</a:t>
            </a:r>
            <a:r>
              <a:rPr lang="pt-BR" sz="2600" b="1" dirty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pt-BR" sz="2600" b="1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pt-BR" sz="2600" dirty="0">
                <a:sym typeface="Wingdings" pitchFamily="2" charset="2"/>
              </a:rPr>
              <a:t>) em </a:t>
            </a:r>
            <a:r>
              <a:rPr lang="pt-BR" sz="2600" dirty="0" err="1">
                <a:sym typeface="Wingdings" pitchFamily="2" charset="2"/>
              </a:rPr>
              <a:t>First</a:t>
            </a:r>
            <a:r>
              <a:rPr lang="pt-BR" sz="2600" dirty="0">
                <a:sym typeface="Wingdings" pitchFamily="2" charset="2"/>
              </a:rPr>
              <a:t>(A)      </a:t>
            </a:r>
          </a:p>
          <a:p>
            <a:pPr marL="812800" indent="-812800">
              <a:buNone/>
              <a:defRPr/>
            </a:pPr>
            <a:r>
              <a:rPr lang="pt-BR" sz="2600" b="1" dirty="0">
                <a:solidFill>
                  <a:srgbClr val="FF0000"/>
                </a:solidFill>
                <a:sym typeface="Wingdings" pitchFamily="2" charset="2"/>
              </a:rPr>
              <a:t>                                                                                 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First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(X</a:t>
            </a:r>
            <a:r>
              <a:rPr lang="pt-BR" sz="1600" b="1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)      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First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(A) </a:t>
            </a:r>
          </a:p>
          <a:p>
            <a:pPr marL="812800" indent="-812800">
              <a:buNone/>
              <a:defRPr/>
            </a:pPr>
            <a:r>
              <a:rPr lang="pt-BR" sz="2600" dirty="0">
                <a:sym typeface="Wingdings" pitchFamily="2" charset="2"/>
              </a:rPr>
              <a:t>                                                                  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528176" y="5143500"/>
          <a:ext cx="258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52202" imgH="126835" progId="Equation.DSMT4">
                  <p:embed/>
                </p:oleObj>
              </mc:Choice>
              <mc:Fallback>
                <p:oleObj name="Equation" r:id="rId3" imgW="152202" imgH="126835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8176" y="5143500"/>
                        <a:ext cx="258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44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Descendente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kumimoji="1" lang="pt-BR" b="1" dirty="0">
                <a:effectLst/>
              </a:rPr>
              <a:t>Para o analisador descendente a árvore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kumimoji="1" lang="pt-BR" b="1" dirty="0">
                <a:effectLst/>
              </a:rPr>
              <a:t>começa pela raiz (símbolo inicial ) indo para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kumimoji="1" lang="pt-BR" b="1" dirty="0">
                <a:effectLst/>
              </a:rPr>
              <a:t>as folhas.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86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O analisador descendente: Em cada passo, um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lado esquerdo da produção é substituído por um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lado direito ( expansão 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                     S</a:t>
            </a:r>
            <a:r>
              <a:rPr kumimoji="1" lang="pt-BR" b="1" dirty="0">
                <a:effectLst/>
                <a:sym typeface="Wingdings" pitchFamily="2" charset="2"/>
              </a:rPr>
              <a:t> E + F</a:t>
            </a:r>
            <a:r>
              <a:rPr kumimoji="1" lang="pt-BR" b="1" dirty="0">
                <a:effectLst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8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b="1" dirty="0"/>
              <a:t>O nome descendente vem do modo como a árvore de analise sintática é percorrida, da raiz para as folhas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0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Para o analisador ascendente a árvore começa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pelas folhas, até a raiz (símbolo inicial ).</a:t>
            </a:r>
          </a:p>
          <a:p>
            <a:pPr eaLnBrk="1" hangingPunct="1"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566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275</TotalTime>
  <Words>3621</Words>
  <Application>Microsoft Office PowerPoint</Application>
  <PresentationFormat>Widescreen</PresentationFormat>
  <Paragraphs>596</Paragraphs>
  <Slides>59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6" baseType="lpstr">
      <vt:lpstr>Arial</vt:lpstr>
      <vt:lpstr>Calibri</vt:lpstr>
      <vt:lpstr>Garamond</vt:lpstr>
      <vt:lpstr>Gill Sans MT</vt:lpstr>
      <vt:lpstr>Wingdings</vt:lpstr>
      <vt:lpstr>Galeria</vt:lpstr>
      <vt:lpstr>Equation</vt:lpstr>
      <vt:lpstr>Compiladores</vt:lpstr>
      <vt:lpstr>Revisão</vt:lpstr>
      <vt:lpstr>Analise Sintática </vt:lpstr>
      <vt:lpstr>Analise Sintática </vt:lpstr>
      <vt:lpstr>Analise Sintática </vt:lpstr>
      <vt:lpstr>Analise Sintática Descendente</vt:lpstr>
      <vt:lpstr>Analise Sintática Descendente</vt:lpstr>
      <vt:lpstr>Analise Sintática Descendente</vt:lpstr>
      <vt:lpstr>Analise Sintática Ascendente</vt:lpstr>
      <vt:lpstr>Analise Sintática Ascendente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  <vt:lpstr>Analise Sintática Descendente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113</cp:revision>
  <dcterms:created xsi:type="dcterms:W3CDTF">2017-01-21T13:02:59Z</dcterms:created>
  <dcterms:modified xsi:type="dcterms:W3CDTF">2017-04-17T18:21:16Z</dcterms:modified>
</cp:coreProperties>
</file>