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C94D1-74EE-49BA-9499-2F519BE7D190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2DB2C-55AF-4797-A8ED-F4D6D28900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8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2EE9A-2C21-4C14-AA3F-50855793D5C7}" type="slidenum">
              <a:rPr lang="pt-BR" altLang="pt-BR" smtClean="0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184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B47E73-9495-4607-9986-8ADFDBA43E2D}" type="slidenum">
              <a:rPr lang="pt-BR" altLang="pt-BR"/>
              <a:pPr>
                <a:spcBef>
                  <a:spcPct val="0"/>
                </a:spcBef>
              </a:pPr>
              <a:t>29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195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3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88334-DDF1-421D-B9A9-1E02636A5E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5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7793D-F1EF-4FE8-8706-09F8B032D1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21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3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2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1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5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1A73-CA1B-4876-9436-DD84581915CE}" type="datetimeFigureOut">
              <a:rPr lang="pt-BR" smtClean="0"/>
              <a:t>17/04/2017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40B392-9A67-483B-B8C3-6CF274830B7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2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sintática ascendente</a:t>
            </a:r>
          </a:p>
          <a:p>
            <a:r>
              <a:rPr lang="pt-BR" dirty="0"/>
              <a:t>Dr. Nielsen Castelo Damasceno</a:t>
            </a:r>
          </a:p>
        </p:txBody>
      </p:sp>
    </p:spTree>
    <p:extLst>
      <p:ext uri="{BB962C8B-B14F-4D97-AF65-F5344CB8AC3E}">
        <p14:creationId xmlns:p14="http://schemas.microsoft.com/office/powerpoint/2010/main" val="224486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028825" y="1700213"/>
            <a:ext cx="83883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400" b="1"/>
          </a:p>
          <a:p>
            <a:pPr eaLnBrk="1" hangingPunct="1">
              <a:defRPr/>
            </a:pPr>
            <a:r>
              <a:rPr lang="pt-BR" sz="3600"/>
              <a:t>Ex 1    S </a:t>
            </a:r>
            <a:r>
              <a:rPr lang="pt-BR" sz="3600">
                <a:sym typeface="Wingdings" pitchFamily="2" charset="2"/>
              </a:rPr>
              <a:t> ( S ) S | 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pt-BR" sz="2800"/>
          </a:p>
          <a:p>
            <a:pPr eaLnBrk="1" hangingPunct="1">
              <a:defRPr/>
            </a:pPr>
            <a:endParaRPr lang="pt-BR" sz="2800"/>
          </a:p>
          <a:p>
            <a:pPr eaLnBrk="1" hangingPunct="1">
              <a:defRPr/>
            </a:pPr>
            <a:r>
              <a:rPr lang="pt-BR" sz="3600"/>
              <a:t>Ex 1   S’ </a:t>
            </a:r>
            <a:r>
              <a:rPr lang="pt-BR" sz="3600">
                <a:sym typeface="Wingdings" pitchFamily="2" charset="2"/>
              </a:rPr>
              <a:t>  S</a:t>
            </a:r>
          </a:p>
          <a:p>
            <a:pPr eaLnBrk="1" hangingPunct="1">
              <a:defRPr/>
            </a:pPr>
            <a:r>
              <a:rPr lang="pt-BR" sz="3600">
                <a:sym typeface="Wingdings" pitchFamily="2" charset="2"/>
              </a:rPr>
              <a:t>           S  (S) S | </a:t>
            </a: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Faremos a análise sintática ascendente para sentença (  )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27575" y="3068638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028825" y="1700214"/>
            <a:ext cx="838835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400" b="1"/>
          </a:p>
          <a:p>
            <a:pPr eaLnBrk="1" hangingPunct="1">
              <a:defRPr/>
            </a:pPr>
            <a:r>
              <a:rPr lang="pt-BR" sz="3600"/>
              <a:t>Ex 2    E </a:t>
            </a:r>
            <a:r>
              <a:rPr lang="pt-BR" sz="3600">
                <a:sym typeface="Wingdings" pitchFamily="2" charset="2"/>
              </a:rPr>
              <a:t> E + n | n</a:t>
            </a: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pt-BR" sz="2800"/>
          </a:p>
          <a:p>
            <a:pPr eaLnBrk="1" hangingPunct="1">
              <a:defRPr/>
            </a:pPr>
            <a:endParaRPr lang="pt-BR" sz="2800"/>
          </a:p>
          <a:p>
            <a:pPr eaLnBrk="1" hangingPunct="1">
              <a:defRPr/>
            </a:pPr>
            <a:r>
              <a:rPr lang="pt-BR" sz="3600"/>
              <a:t>Ex 2    E’ </a:t>
            </a:r>
            <a:r>
              <a:rPr lang="pt-BR" sz="3600">
                <a:sym typeface="Wingdings" pitchFamily="2" charset="2"/>
              </a:rPr>
              <a:t>  E</a:t>
            </a:r>
          </a:p>
          <a:p>
            <a:pPr eaLnBrk="1" hangingPunct="1">
              <a:defRPr/>
            </a:pPr>
            <a:r>
              <a:rPr lang="pt-BR" sz="3600">
                <a:sym typeface="Wingdings" pitchFamily="2" charset="2"/>
              </a:rPr>
              <a:t>           E   E + n | n</a:t>
            </a: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Faremos a análise sintática ascendente para sentença n+n</a:t>
            </a: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727575" y="3068638"/>
            <a:ext cx="0" cy="6477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57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2" name="Group 2"/>
          <p:cNvGraphicFramePr>
            <a:graphicFrameLocks noGrp="1"/>
          </p:cNvGraphicFramePr>
          <p:nvPr>
            <p:ph sz="quarter" idx="3"/>
          </p:nvPr>
        </p:nvGraphicFramePr>
        <p:xfrm>
          <a:off x="1524000" y="1"/>
          <a:ext cx="9144000" cy="2925763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Pilha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Entrada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Ação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1431926" y="404813"/>
            <a:ext cx="919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1" name="Text Box 41"/>
          <p:cNvSpPr txBox="1">
            <a:spLocks noChangeArrowheads="1"/>
          </p:cNvSpPr>
          <p:nvPr/>
        </p:nvSpPr>
        <p:spPr bwMode="auto">
          <a:xfrm>
            <a:off x="1524000" y="365126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     $</a:t>
            </a:r>
          </a:p>
        </p:txBody>
      </p:sp>
      <p:sp>
        <p:nvSpPr>
          <p:cNvPr id="235562" name="Text Box 42"/>
          <p:cNvSpPr txBox="1">
            <a:spLocks noChangeArrowheads="1"/>
          </p:cNvSpPr>
          <p:nvPr/>
        </p:nvSpPr>
        <p:spPr bwMode="auto">
          <a:xfrm>
            <a:off x="6897689" y="347663"/>
            <a:ext cx="669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3" name="Text Box 43"/>
          <p:cNvSpPr txBox="1">
            <a:spLocks noChangeArrowheads="1"/>
          </p:cNvSpPr>
          <p:nvPr/>
        </p:nvSpPr>
        <p:spPr bwMode="auto">
          <a:xfrm>
            <a:off x="8696326" y="376239"/>
            <a:ext cx="833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4" name="Text Box 44"/>
          <p:cNvSpPr txBox="1">
            <a:spLocks noChangeArrowheads="1"/>
          </p:cNvSpPr>
          <p:nvPr/>
        </p:nvSpPr>
        <p:spPr bwMode="auto">
          <a:xfrm>
            <a:off x="1538289" y="695325"/>
            <a:ext cx="795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2     $n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5" name="Text Box 45"/>
          <p:cNvSpPr txBox="1">
            <a:spLocks noChangeArrowheads="1"/>
          </p:cNvSpPr>
          <p:nvPr/>
        </p:nvSpPr>
        <p:spPr bwMode="auto">
          <a:xfrm>
            <a:off x="7011989" y="750889"/>
            <a:ext cx="55403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6" name="Text Box 46"/>
          <p:cNvSpPr txBox="1">
            <a:spLocks noChangeArrowheads="1"/>
          </p:cNvSpPr>
          <p:nvPr/>
        </p:nvSpPr>
        <p:spPr bwMode="auto">
          <a:xfrm>
            <a:off x="8548689" y="742950"/>
            <a:ext cx="1228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E</a:t>
            </a:r>
            <a:r>
              <a:rPr lang="pt-BR" altLang="pt-BR" sz="1800">
                <a:sym typeface="Wingdings" panose="05000000000000000000" pitchFamily="2" charset="2"/>
              </a:rPr>
              <a:t>n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7" name="Text Box 47"/>
          <p:cNvSpPr txBox="1">
            <a:spLocks noChangeArrowheads="1"/>
          </p:cNvSpPr>
          <p:nvPr/>
        </p:nvSpPr>
        <p:spPr bwMode="auto">
          <a:xfrm>
            <a:off x="1530351" y="1058863"/>
            <a:ext cx="887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3     $E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8" name="Text Box 48"/>
          <p:cNvSpPr txBox="1">
            <a:spLocks noChangeArrowheads="1"/>
          </p:cNvSpPr>
          <p:nvPr/>
        </p:nvSpPr>
        <p:spPr bwMode="auto">
          <a:xfrm>
            <a:off x="7016750" y="1119189"/>
            <a:ext cx="554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69" name="Text Box 49"/>
          <p:cNvSpPr txBox="1">
            <a:spLocks noChangeArrowheads="1"/>
          </p:cNvSpPr>
          <p:nvPr/>
        </p:nvSpPr>
        <p:spPr bwMode="auto">
          <a:xfrm>
            <a:off x="8712201" y="1096963"/>
            <a:ext cx="833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</a:t>
            </a:r>
          </a:p>
        </p:txBody>
      </p:sp>
      <p:sp>
        <p:nvSpPr>
          <p:cNvPr id="235570" name="Text Box 50"/>
          <p:cNvSpPr txBox="1">
            <a:spLocks noChangeArrowheads="1"/>
          </p:cNvSpPr>
          <p:nvPr/>
        </p:nvSpPr>
        <p:spPr bwMode="auto">
          <a:xfrm>
            <a:off x="1535113" y="1463675"/>
            <a:ext cx="1039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4     $E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7005639" y="1468438"/>
            <a:ext cx="5730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8694739" y="1492251"/>
            <a:ext cx="8330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1528763" y="1779588"/>
            <a:ext cx="127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5     $E + 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4" name="Text Box 54"/>
          <p:cNvSpPr txBox="1">
            <a:spLocks noChangeArrowheads="1"/>
          </p:cNvSpPr>
          <p:nvPr/>
        </p:nvSpPr>
        <p:spPr bwMode="auto">
          <a:xfrm>
            <a:off x="6735763" y="1851025"/>
            <a:ext cx="80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5" name="Text Box 55"/>
          <p:cNvSpPr txBox="1">
            <a:spLocks noChangeArrowheads="1"/>
          </p:cNvSpPr>
          <p:nvPr/>
        </p:nvSpPr>
        <p:spPr bwMode="auto">
          <a:xfrm>
            <a:off x="8393114" y="1841501"/>
            <a:ext cx="1760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E </a:t>
            </a:r>
            <a:r>
              <a:rPr lang="pt-BR" altLang="pt-BR" sz="1800">
                <a:sym typeface="Wingdings" panose="05000000000000000000" pitchFamily="2" charset="2"/>
              </a:rPr>
              <a:t> E + n</a:t>
            </a:r>
            <a:endParaRPr lang="pt-BR" altLang="pt-BR" sz="1800"/>
          </a:p>
        </p:txBody>
      </p:sp>
      <p:sp>
        <p:nvSpPr>
          <p:cNvPr id="235576" name="Text Box 56"/>
          <p:cNvSpPr txBox="1">
            <a:spLocks noChangeArrowheads="1"/>
          </p:cNvSpPr>
          <p:nvPr/>
        </p:nvSpPr>
        <p:spPr bwMode="auto">
          <a:xfrm>
            <a:off x="1544638" y="2154238"/>
            <a:ext cx="830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6     $E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7" name="Text Box 57"/>
          <p:cNvSpPr txBox="1">
            <a:spLocks noChangeArrowheads="1"/>
          </p:cNvSpPr>
          <p:nvPr/>
        </p:nvSpPr>
        <p:spPr bwMode="auto">
          <a:xfrm>
            <a:off x="6735763" y="2211388"/>
            <a:ext cx="80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78" name="Text Box 58"/>
          <p:cNvSpPr txBox="1">
            <a:spLocks noChangeArrowheads="1"/>
          </p:cNvSpPr>
          <p:nvPr/>
        </p:nvSpPr>
        <p:spPr bwMode="auto">
          <a:xfrm>
            <a:off x="8296275" y="2168526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/>
              <a:t>    reduz E’</a:t>
            </a:r>
            <a:r>
              <a:rPr lang="pt-BR">
                <a:sym typeface="Wingdings" pitchFamily="2" charset="2"/>
              </a:rPr>
              <a:t> E</a:t>
            </a:r>
            <a:endParaRPr lang="pt-BR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235579" name="Text Box 59"/>
          <p:cNvSpPr txBox="1">
            <a:spLocks noChangeArrowheads="1"/>
          </p:cNvSpPr>
          <p:nvPr/>
        </p:nvSpPr>
        <p:spPr bwMode="auto">
          <a:xfrm>
            <a:off x="1544638" y="2571750"/>
            <a:ext cx="881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7     $E’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6792913" y="2571751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$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8701088" y="2571750"/>
            <a:ext cx="850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Aceita 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35582" name="Rectangle 62"/>
          <p:cNvSpPr>
            <a:spLocks noChangeArrowheads="1"/>
          </p:cNvSpPr>
          <p:nvPr/>
        </p:nvSpPr>
        <p:spPr bwMode="auto">
          <a:xfrm>
            <a:off x="2063750" y="3213100"/>
            <a:ext cx="860425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dirty="0"/>
              <a:t>Ex 2    E’ </a:t>
            </a:r>
            <a:r>
              <a:rPr lang="pt-BR" sz="2400" dirty="0">
                <a:sym typeface="Wingdings" pitchFamily="2" charset="2"/>
              </a:rPr>
              <a:t>  E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  E  E + n | n</a:t>
            </a:r>
          </a:p>
          <a:p>
            <a:pPr eaLnBrk="1" hangingPunct="1">
              <a:defRPr/>
            </a:pPr>
            <a:endParaRPr lang="pt-BR" sz="24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 err="1">
                <a:sym typeface="Wingdings" pitchFamily="2" charset="2"/>
              </a:rPr>
              <a:t>Obs</a:t>
            </a:r>
            <a:r>
              <a:rPr lang="pt-BR" sz="2400" dirty="0">
                <a:sym typeface="Wingdings" pitchFamily="2" charset="2"/>
              </a:rPr>
              <a:t>- Na linha 3, E está na pilha, porem ocorre uma ação de carregar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 e na linha 6. E está novamente na pilha, mas ocorre uma      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 redução por E’  E.</a:t>
            </a:r>
          </a:p>
          <a:p>
            <a:pPr eaLnBrk="1" hangingPunct="1">
              <a:defRPr/>
            </a:pPr>
            <a:endParaRPr lang="pt-BR" sz="24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A diferença é que na linha 3 a marca seguinte na entrada é +, e na linha 6 a marca seguinte na entrada é $.</a:t>
            </a: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28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3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5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5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5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5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5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5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5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1" grpId="0"/>
      <p:bldP spid="235562" grpId="0"/>
      <p:bldP spid="235563" grpId="0"/>
      <p:bldP spid="235564" grpId="0"/>
      <p:bldP spid="235565" grpId="0"/>
      <p:bldP spid="235566" grpId="0"/>
      <p:bldP spid="235567" grpId="0"/>
      <p:bldP spid="235568" grpId="0"/>
      <p:bldP spid="235569" grpId="0"/>
      <p:bldP spid="235570" grpId="0"/>
      <p:bldP spid="235571" grpId="0"/>
      <p:bldP spid="235572" grpId="0"/>
      <p:bldP spid="235573" grpId="0"/>
      <p:bldP spid="235574" grpId="0"/>
      <p:bldP spid="235575" grpId="0"/>
      <p:bldP spid="235576" grpId="0"/>
      <p:bldP spid="235577" grpId="0"/>
      <p:bldP spid="235578" grpId="0"/>
      <p:bldP spid="235579" grpId="0"/>
      <p:bldP spid="235580" grpId="0"/>
      <p:bldP spid="2355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38596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b="1" dirty="0"/>
              <a:t>Definição</a:t>
            </a:r>
          </a:p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r>
              <a:rPr lang="pt-BR" sz="3200" dirty="0"/>
              <a:t>Um </a:t>
            </a:r>
            <a:r>
              <a:rPr lang="pt-BR" sz="3200" u="sng" dirty="0"/>
              <a:t>item</a:t>
            </a:r>
            <a:r>
              <a:rPr lang="pt-BR" sz="3200" dirty="0"/>
              <a:t> LR(0), é uma produção com um ponto em alguma posição do lado direito. O ponto é uma indicação de até onde uma produção já foi analisada no processo de reconhecimento.</a:t>
            </a:r>
            <a:r>
              <a:rPr lang="pt-BR" sz="3200" dirty="0">
                <a:sym typeface="Wingdings" pitchFamily="2" charset="2"/>
              </a:rPr>
              <a:t> </a:t>
            </a:r>
            <a:endParaRPr lang="pt-BR" sz="32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6512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r>
              <a:rPr lang="pt-BR" sz="2400" dirty="0"/>
              <a:t>Ex 1   S’ </a:t>
            </a:r>
            <a:r>
              <a:rPr lang="pt-BR" sz="2400" dirty="0">
                <a:sym typeface="Wingdings" pitchFamily="2" charset="2"/>
              </a:rPr>
              <a:t>  S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  S  (S) S | 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  Achar todos  os itens.</a:t>
            </a: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S’  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S’  S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  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  (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  (S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  (S)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</a:t>
            </a:r>
          </a:p>
          <a:p>
            <a:pPr eaLnBrk="1" hangingPunct="1"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 (S)S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</a:p>
          <a:p>
            <a:pPr eaLnBrk="1" hangingPunct="1">
              <a:defRPr/>
            </a:pP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 </a:t>
            </a:r>
            <a:r>
              <a:rPr lang="pt-BR" sz="28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36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</a:t>
            </a:r>
            <a:r>
              <a:rPr lang="pt-BR" sz="2800" u="sng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É a representação para o item</a:t>
            </a:r>
            <a:r>
              <a:rPr lang="pt-BR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de S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00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774825" y="1485900"/>
            <a:ext cx="864235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3200" dirty="0"/>
              <a:t>Definição</a:t>
            </a:r>
          </a:p>
          <a:p>
            <a:pPr eaLnBrk="1" hangingPunct="1">
              <a:defRPr/>
            </a:pPr>
            <a:r>
              <a:rPr lang="pt-BR" sz="2400" dirty="0"/>
              <a:t>        I é um conjunto de itens de LR(0)</a:t>
            </a:r>
          </a:p>
          <a:p>
            <a:pPr eaLnBrk="1" hangingPunct="1">
              <a:defRPr/>
            </a:pPr>
            <a:endParaRPr lang="pt-BR" sz="2400" dirty="0"/>
          </a:p>
          <a:p>
            <a:pPr eaLnBrk="1" hangingPunct="1">
              <a:defRPr/>
            </a:pPr>
            <a:endParaRPr lang="pt-BR" sz="2400" dirty="0"/>
          </a:p>
          <a:p>
            <a:pPr eaLnBrk="1" hangingPunct="1">
              <a:defRPr/>
            </a:pPr>
            <a:r>
              <a:rPr lang="pt-BR" sz="2400" dirty="0"/>
              <a:t>Ex 1   S’ </a:t>
            </a:r>
            <a:r>
              <a:rPr lang="pt-BR" sz="2400" dirty="0">
                <a:sym typeface="Wingdings" pitchFamily="2" charset="2"/>
              </a:rPr>
              <a:t>  S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  S  (S) S | 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  Achar I.</a:t>
            </a: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I={  S’ 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 , S’  S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</a:t>
            </a:r>
            <a:r>
              <a:rPr lang="pt-BR" sz="2400" dirty="0">
                <a:sym typeface="Wingdings" pitchFamily="2" charset="2"/>
              </a:rPr>
              <a:t>S 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(S) S , S (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S) S,  S (S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) S , S (S)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400" dirty="0">
                <a:sym typeface="Wingdings" pitchFamily="2" charset="2"/>
              </a:rPr>
              <a:t> S  ,   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  S (S) S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  , S  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   } </a:t>
            </a: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/>
          </a:p>
          <a:p>
            <a:pPr eaLnBrk="1" hangingPunct="1">
              <a:defRPr/>
            </a:pPr>
            <a:endParaRPr lang="pt-BR" sz="2400" dirty="0"/>
          </a:p>
          <a:p>
            <a:pPr eaLnBrk="1" hangingPunct="1">
              <a:defRPr/>
            </a:pPr>
            <a:r>
              <a:rPr lang="pt-BR" sz="2400" dirty="0"/>
              <a:t> </a:t>
            </a:r>
          </a:p>
          <a:p>
            <a:pPr eaLnBrk="1" hangingPunct="1">
              <a:defRPr/>
            </a:pP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600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r>
              <a:rPr lang="pt-BR" sz="2400" dirty="0"/>
              <a:t> Seja   I é um conjunto de itens de LR(0)</a:t>
            </a:r>
          </a:p>
          <a:p>
            <a:pPr eaLnBrk="1" hangingPunct="1">
              <a:defRPr/>
            </a:pPr>
            <a:r>
              <a:rPr lang="pt-BR" sz="2400" dirty="0"/>
              <a:t> </a:t>
            </a:r>
          </a:p>
          <a:p>
            <a:pPr eaLnBrk="1" hangingPunct="1">
              <a:defRPr/>
            </a:pPr>
            <a:r>
              <a:rPr lang="pt-BR" sz="2400" dirty="0"/>
              <a:t>  </a:t>
            </a:r>
          </a:p>
          <a:p>
            <a:pPr eaLnBrk="1" hangingPunct="1">
              <a:defRPr/>
            </a:pPr>
            <a:r>
              <a:rPr lang="pt-BR" sz="2400" dirty="0"/>
              <a:t>Se   A </a:t>
            </a:r>
            <a:r>
              <a:rPr lang="pt-BR" sz="2400" dirty="0">
                <a:sym typeface="Wingdings" pitchFamily="2" charset="2"/>
              </a:rPr>
              <a:t> </a:t>
            </a:r>
            <a:r>
              <a:rPr lang="el-GR" sz="2400" b="1" dirty="0">
                <a:sym typeface="Wingdings" pitchFamily="2" charset="2"/>
              </a:rPr>
              <a:t>α</a:t>
            </a:r>
            <a:r>
              <a:rPr lang="pt-BR" sz="2400" b="1" dirty="0">
                <a:sym typeface="Wingdings" pitchFamily="2" charset="2"/>
              </a:rPr>
              <a:t>.X</a:t>
            </a:r>
            <a:r>
              <a:rPr lang="el-GR" sz="2400" b="1" dirty="0">
                <a:sym typeface="Wingdings" pitchFamily="2" charset="2"/>
              </a:rPr>
              <a:t>β</a:t>
            </a:r>
            <a:r>
              <a:rPr lang="pt-BR" sz="2400" b="1" dirty="0">
                <a:sym typeface="Wingdings" pitchFamily="2" charset="2"/>
              </a:rPr>
              <a:t> </a:t>
            </a:r>
            <a:r>
              <a:rPr lang="pt-BR" sz="2400" dirty="0"/>
              <a:t> está em I  e  X </a:t>
            </a:r>
            <a:r>
              <a:rPr lang="pt-BR" sz="2400" dirty="0">
                <a:sym typeface="Wingdings" pitchFamily="2" charset="2"/>
              </a:rPr>
              <a:t> Z é uma produção, então</a:t>
            </a:r>
          </a:p>
          <a:p>
            <a:pPr eaLnBrk="1" hangingPunct="1">
              <a:defRPr/>
            </a:pPr>
            <a:r>
              <a:rPr lang="pt-BR" sz="2400" dirty="0">
                <a:sym typeface="Wingdings" pitchFamily="2" charset="2"/>
              </a:rPr>
              <a:t>       adicione 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X  </a:t>
            </a:r>
            <a:r>
              <a:rPr lang="pt-BR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Z ao conjunto I</a:t>
            </a: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Esta regra aumenta o conjunto I, com as produções dos não terminais que aparecem com um ponto no lado esquerdo.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36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/>
              <a:t>Definição  dos </a:t>
            </a:r>
            <a:r>
              <a:rPr lang="pt-BR" sz="2800" dirty="0" err="1"/>
              <a:t>I’s</a:t>
            </a:r>
            <a:endParaRPr lang="pt-BR" sz="2800" dirty="0"/>
          </a:p>
          <a:p>
            <a:pPr eaLnBrk="1" hangingPunct="1">
              <a:defRPr/>
            </a:pPr>
            <a:endParaRPr lang="pt-BR" sz="3200" dirty="0"/>
          </a:p>
          <a:p>
            <a:pPr eaLnBrk="1" hangingPunct="1">
              <a:defRPr/>
            </a:pPr>
            <a:r>
              <a:rPr lang="pt-BR" sz="2400" dirty="0"/>
              <a:t>I</a:t>
            </a:r>
            <a:r>
              <a:rPr lang="pt-BR" sz="2400" baseline="-25000" dirty="0"/>
              <a:t>0</a:t>
            </a:r>
            <a:r>
              <a:rPr lang="pt-BR" sz="2400" dirty="0"/>
              <a:t> = { S’ </a:t>
            </a:r>
            <a:r>
              <a:rPr lang="pt-BR" sz="2400" dirty="0">
                <a:sym typeface="Wingdings" pitchFamily="2" charset="2"/>
              </a:rPr>
              <a:t> .S ,       }</a:t>
            </a: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Observe que pela regra anterior temos que adicionar ao 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eaLnBrk="1" hangingPunct="1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 S  .X  , provenientes das produções   S  X   </a:t>
            </a: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Ex  </a:t>
            </a:r>
            <a:r>
              <a:rPr lang="pt-BR" sz="2400" dirty="0"/>
              <a:t>  Dada a gramática </a:t>
            </a:r>
          </a:p>
          <a:p>
            <a:pPr marL="342900" indent="-342900">
              <a:defRPr/>
            </a:pPr>
            <a:r>
              <a:rPr lang="pt-BR" sz="2400" dirty="0"/>
              <a:t>        S’ </a:t>
            </a:r>
            <a:r>
              <a:rPr lang="pt-BR" sz="2400" dirty="0">
                <a:sym typeface="Wingdings" pitchFamily="2" charset="2"/>
              </a:rPr>
              <a:t>  S</a:t>
            </a:r>
          </a:p>
          <a:p>
            <a:pPr marL="342900" indent="-342900">
              <a:defRPr/>
            </a:pPr>
            <a:r>
              <a:rPr lang="pt-BR" sz="2400" dirty="0">
                <a:sym typeface="Wingdings" pitchFamily="2" charset="2"/>
              </a:rPr>
              <a:t>        S  (S) S </a:t>
            </a:r>
          </a:p>
          <a:p>
            <a:pPr marL="342900" indent="-342900">
              <a:defRPr/>
            </a:pPr>
            <a:r>
              <a:rPr lang="pt-BR" sz="2400" dirty="0">
                <a:sym typeface="Wingdings" pitchFamily="2" charset="2"/>
              </a:rPr>
              <a:t>        S 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Então   </a:t>
            </a:r>
            <a:r>
              <a:rPr lang="pt-BR" sz="2400" dirty="0"/>
              <a:t>I</a:t>
            </a:r>
            <a:r>
              <a:rPr lang="pt-BR" sz="2400" baseline="-25000" dirty="0"/>
              <a:t>0</a:t>
            </a:r>
            <a:r>
              <a:rPr lang="pt-BR" sz="2400" dirty="0"/>
              <a:t> = { S’ </a:t>
            </a:r>
            <a:r>
              <a:rPr lang="pt-BR" sz="2400" dirty="0">
                <a:sym typeface="Wingdings" pitchFamily="2" charset="2"/>
              </a:rPr>
              <a:t> .S ,       }      </a:t>
            </a:r>
            <a:r>
              <a:rPr lang="pt-BR" sz="2400" dirty="0"/>
              <a:t>I</a:t>
            </a:r>
            <a:r>
              <a:rPr lang="pt-BR" sz="2400" baseline="-25000" dirty="0"/>
              <a:t>0</a:t>
            </a:r>
            <a:r>
              <a:rPr lang="pt-BR" sz="2400" dirty="0"/>
              <a:t> = { S’ </a:t>
            </a:r>
            <a:r>
              <a:rPr lang="pt-BR" sz="2400" dirty="0">
                <a:sym typeface="Wingdings" pitchFamily="2" charset="2"/>
              </a:rPr>
              <a:t> .S , S  .(S) S,  S  </a:t>
            </a:r>
            <a:r>
              <a:rPr lang="pt-BR" sz="2400" b="1" dirty="0">
                <a:sym typeface="Wingdings" pitchFamily="2" charset="2"/>
              </a:rPr>
              <a:t>.</a:t>
            </a:r>
            <a:r>
              <a:rPr lang="pt-BR" sz="2400" dirty="0">
                <a:sym typeface="Wingdings" pitchFamily="2" charset="2"/>
              </a:rPr>
              <a:t> } </a:t>
            </a:r>
          </a:p>
          <a:p>
            <a:pPr marL="342900" indent="-342900">
              <a:defRPr/>
            </a:pPr>
            <a:r>
              <a:rPr lang="pt-BR" sz="2400" dirty="0">
                <a:sym typeface="Wingdings" pitchFamily="2" charset="2"/>
              </a:rPr>
              <a:t>        </a:t>
            </a: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 rot="5400000">
            <a:off x="3952875" y="2214563"/>
            <a:ext cx="285750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7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7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pt-BR" sz="2800"/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622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800" dirty="0"/>
              <a:t>Definição</a:t>
            </a:r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defRPr/>
            </a:pPr>
            <a:r>
              <a:rPr lang="pt-BR" sz="2800" dirty="0" err="1"/>
              <a:t>I</a:t>
            </a:r>
            <a:r>
              <a:rPr lang="pt-BR" sz="2800" baseline="-25000" dirty="0" err="1"/>
              <a:t>k</a:t>
            </a:r>
            <a:r>
              <a:rPr lang="pt-BR" sz="2800" dirty="0"/>
              <a:t>= </a:t>
            </a:r>
            <a:r>
              <a:rPr lang="pt-BR" sz="2800" dirty="0" err="1"/>
              <a:t>goto</a:t>
            </a:r>
            <a:r>
              <a:rPr lang="pt-BR" sz="2800" dirty="0"/>
              <a:t> ( </a:t>
            </a:r>
            <a:r>
              <a:rPr lang="pt-BR" sz="2800" dirty="0" err="1"/>
              <a:t>I</a:t>
            </a:r>
            <a:r>
              <a:rPr lang="pt-BR" sz="2800" baseline="-25000" dirty="0" err="1"/>
              <a:t>j</a:t>
            </a:r>
            <a:r>
              <a:rPr lang="pt-BR" sz="2800" dirty="0"/>
              <a:t> , </a:t>
            </a:r>
            <a:r>
              <a:rPr lang="pt-BR" sz="2800" dirty="0">
                <a:solidFill>
                  <a:srgbClr val="FF0000"/>
                </a:solidFill>
              </a:rPr>
              <a:t>X</a:t>
            </a:r>
            <a:r>
              <a:rPr lang="pt-BR" sz="2800" dirty="0"/>
              <a:t> )   </a:t>
            </a:r>
            <a:r>
              <a:rPr lang="pt-BR" sz="2800" dirty="0">
                <a:sym typeface="Wingdings" pitchFamily="2" charset="2"/>
              </a:rPr>
              <a:t>  avanço do ponto sobre X em </a:t>
            </a:r>
            <a:r>
              <a:rPr lang="pt-BR" sz="2800" dirty="0" err="1">
                <a:sym typeface="Wingdings" pitchFamily="2" charset="2"/>
              </a:rPr>
              <a:t>I</a:t>
            </a:r>
            <a:r>
              <a:rPr lang="pt-BR" sz="2800" baseline="-25000" dirty="0" err="1">
                <a:sym typeface="Wingdings" pitchFamily="2" charset="2"/>
              </a:rPr>
              <a:t>j</a:t>
            </a:r>
            <a:endParaRPr lang="pt-BR" sz="2800" baseline="-25000" dirty="0">
              <a:sym typeface="Wingdings" pitchFamily="2" charset="2"/>
            </a:endParaRPr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defRPr/>
            </a:pPr>
            <a:r>
              <a:rPr lang="pt-BR" sz="2800" dirty="0"/>
              <a:t>Consiste em coletar as produções com ponto no lado esquerdo de X, passar o ponto para a direita de X,  </a:t>
            </a:r>
            <a:r>
              <a:rPr lang="pt-BR" sz="2800" dirty="0">
                <a:solidFill>
                  <a:srgbClr val="FF0000"/>
                </a:solidFill>
              </a:rPr>
              <a:t>X</a:t>
            </a:r>
            <a:r>
              <a:rPr lang="pt-BR" sz="2800" dirty="0"/>
              <a:t> pode ser terminal ou não terminal.</a:t>
            </a:r>
          </a:p>
          <a:p>
            <a:pPr eaLnBrk="1" hangingPunct="1">
              <a:defRPr/>
            </a:pPr>
            <a:endParaRPr lang="pt-BR" sz="2800" baseline="-25000" dirty="0">
              <a:sym typeface="Wingdings" pitchFamily="2" charset="2"/>
            </a:endParaRPr>
          </a:p>
          <a:p>
            <a:pPr eaLnBrk="1" hangingPunct="1">
              <a:defRPr/>
            </a:pPr>
            <a:endParaRPr lang="pt-BR" sz="2800" baseline="-25000" dirty="0">
              <a:sym typeface="Wingdings" pitchFamily="2" charset="2"/>
            </a:endParaRPr>
          </a:p>
          <a:p>
            <a:pPr eaLnBrk="1" hangingPunct="1">
              <a:defRPr/>
            </a:pPr>
            <a:endParaRPr lang="pt-BR" sz="2800" baseline="-25000" dirty="0">
              <a:sym typeface="Wingdings" pitchFamily="2" charset="2"/>
            </a:endParaRPr>
          </a:p>
          <a:p>
            <a:pPr eaLnBrk="1" hangingPunct="1">
              <a:defRPr/>
            </a:pPr>
            <a:endParaRPr lang="pt-BR" sz="2800" baseline="30000" dirty="0"/>
          </a:p>
          <a:p>
            <a:pPr eaLnBrk="1" hangingPunct="1">
              <a:defRPr/>
            </a:pPr>
            <a:endParaRPr lang="pt-BR" sz="3200" dirty="0"/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0885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400" dirty="0"/>
              <a:t>1)  S’ </a:t>
            </a:r>
            <a:r>
              <a:rPr lang="pt-BR" sz="2400" dirty="0">
                <a:sym typeface="Wingdings" pitchFamily="2" charset="2"/>
              </a:rPr>
              <a:t>  S</a:t>
            </a:r>
          </a:p>
          <a:p>
            <a:pPr marL="342900" indent="-342900">
              <a:defRPr/>
            </a:pPr>
            <a:r>
              <a:rPr lang="pt-BR" sz="2400" dirty="0">
                <a:sym typeface="Wingdings" pitchFamily="2" charset="2"/>
              </a:rPr>
              <a:t>2)  S  (S) S </a:t>
            </a:r>
          </a:p>
          <a:p>
            <a:pPr marL="342900" indent="-342900">
              <a:buFontTx/>
              <a:buAutoNum type="arabicParenR" startAt="3"/>
              <a:defRPr/>
            </a:pPr>
            <a:r>
              <a:rPr lang="pt-BR" sz="2400" dirty="0">
                <a:sym typeface="Wingdings" pitchFamily="2" charset="2"/>
              </a:rPr>
              <a:t>S 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arenR" startAt="3"/>
              <a:defRPr/>
            </a:pP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S’ .S , S .(S)S,   S . }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S ) = { S’  S. } 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(.S)S,  S  .(S)S , S . }=I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4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</a:t>
            </a: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obs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: como S  (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.S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   então   coloque  (2)  S.(S)S  (3)  S  .</a:t>
            </a:r>
            <a:endParaRPr lang="pt-BR" sz="2400" dirty="0"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400" dirty="0" err="1">
                <a:sym typeface="Wingdings" pitchFamily="2" charset="2"/>
              </a:rPr>
              <a:t>goto</a:t>
            </a:r>
            <a:r>
              <a:rPr lang="pt-BR" sz="2400" dirty="0">
                <a:sym typeface="Wingdings" pitchFamily="2" charset="2"/>
              </a:rPr>
              <a:t>(I</a:t>
            </a:r>
            <a:r>
              <a:rPr lang="pt-BR" sz="2400" baseline="-25000" dirty="0">
                <a:sym typeface="Wingdings" pitchFamily="2" charset="2"/>
              </a:rPr>
              <a:t>2</a:t>
            </a:r>
            <a:r>
              <a:rPr lang="pt-BR" sz="2400" dirty="0">
                <a:sym typeface="Wingdings" pitchFamily="2" charset="2"/>
              </a:rPr>
              <a:t>, S )= {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S (S.)S }= 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.S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)S,  S  .(S)S , S . }=I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)  ) ={S (S)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.S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 S  .(S)S , S . }=I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S ) ={S (S)S. }=I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</a:p>
          <a:p>
            <a:pPr marL="342900" indent="-342900">
              <a:defRPr/>
            </a:pPr>
            <a:r>
              <a:rPr lang="pt-BR" sz="24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.S</a:t>
            </a:r>
            <a:r>
              <a:rPr lang="pt-BR" sz="24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)S,  S  .(S)S , S . }=I</a:t>
            </a:r>
            <a:r>
              <a:rPr lang="pt-BR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8834439" y="6092825"/>
            <a:ext cx="1798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(*) Sua matriz terá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seis linhas ( I</a:t>
            </a:r>
            <a:r>
              <a:rPr lang="pt-BR" altLang="pt-BR" sz="1800" baseline="-25000"/>
              <a:t>5</a:t>
            </a:r>
            <a:r>
              <a:rPr lang="pt-BR" altLang="pt-BR" sz="180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391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Fases:</a:t>
            </a:r>
          </a:p>
          <a:p>
            <a:pPr lvl="1"/>
            <a:r>
              <a:rPr lang="pt-BR" sz="3200" dirty="0"/>
              <a:t>Análise </a:t>
            </a:r>
            <a:r>
              <a:rPr lang="pt-BR" sz="3200" dirty="0" err="1"/>
              <a:t>Lexica</a:t>
            </a:r>
            <a:r>
              <a:rPr lang="pt-BR" sz="3200" dirty="0"/>
              <a:t> (scanner)</a:t>
            </a:r>
          </a:p>
          <a:p>
            <a:pPr lvl="1"/>
            <a:r>
              <a:rPr lang="pt-BR" sz="3200" dirty="0"/>
              <a:t>Análise Sintática (</a:t>
            </a:r>
            <a:r>
              <a:rPr lang="pt-BR" sz="3200" dirty="0" err="1"/>
              <a:t>parser</a:t>
            </a:r>
            <a:r>
              <a:rPr lang="pt-BR" sz="3200" dirty="0"/>
              <a:t>)</a:t>
            </a:r>
          </a:p>
          <a:p>
            <a:pPr lvl="1"/>
            <a:r>
              <a:rPr lang="pt-BR" sz="3200" dirty="0"/>
              <a:t>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159837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5413" y="1125538"/>
            <a:ext cx="86868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grpSp>
        <p:nvGrpSpPr>
          <p:cNvPr id="24580" name="Grupo 9"/>
          <p:cNvGrpSpPr>
            <a:grpSpLocks/>
          </p:cNvGrpSpPr>
          <p:nvPr/>
        </p:nvGrpSpPr>
        <p:grpSpPr bwMode="auto">
          <a:xfrm>
            <a:off x="2819400" y="1512888"/>
            <a:ext cx="1301750" cy="1441450"/>
            <a:chOff x="611560" y="1988840"/>
            <a:chExt cx="1301782" cy="1440160"/>
          </a:xfrm>
        </p:grpSpPr>
        <p:grpSp>
          <p:nvGrpSpPr>
            <p:cNvPr id="24629" name="Grupo 7"/>
            <p:cNvGrpSpPr>
              <a:grpSpLocks/>
            </p:cNvGrpSpPr>
            <p:nvPr/>
          </p:nvGrpSpPr>
          <p:grpSpPr bwMode="auto">
            <a:xfrm>
              <a:off x="611560" y="2276872"/>
              <a:ext cx="1296144" cy="1152128"/>
              <a:chOff x="611560" y="2276872"/>
              <a:chExt cx="1296144" cy="1152128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611560" y="2277506"/>
                <a:ext cx="1295432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4632" name="CaixaDeTexto 6"/>
              <p:cNvSpPr txBox="1">
                <a:spLocks noChangeArrowheads="1"/>
              </p:cNvSpPr>
              <p:nvPr/>
            </p:nvSpPr>
            <p:spPr bwMode="auto">
              <a:xfrm>
                <a:off x="683568" y="2361654"/>
                <a:ext cx="1152128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S’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.S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S  .(S)S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S .</a:t>
                </a:r>
                <a:endParaRPr lang="pt-BR" altLang="pt-BR" sz="1800" b="1"/>
              </a:p>
            </p:txBody>
          </p:sp>
        </p:grpSp>
        <p:sp>
          <p:nvSpPr>
            <p:cNvPr id="24630" name="CaixaDeTexto 8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0</a:t>
              </a:r>
            </a:p>
          </p:txBody>
        </p:sp>
      </p:grpSp>
      <p:grpSp>
        <p:nvGrpSpPr>
          <p:cNvPr id="4" name="Grupo 13"/>
          <p:cNvGrpSpPr>
            <a:grpSpLocks/>
          </p:cNvGrpSpPr>
          <p:nvPr/>
        </p:nvGrpSpPr>
        <p:grpSpPr bwMode="auto">
          <a:xfrm>
            <a:off x="4187826" y="2017713"/>
            <a:ext cx="1008063" cy="368300"/>
            <a:chOff x="1979712" y="2492896"/>
            <a:chExt cx="1008112" cy="369332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1979712" y="2781038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8" name="CaixaDeTexto 12"/>
            <p:cNvSpPr txBox="1">
              <a:spLocks noChangeArrowheads="1"/>
            </p:cNvSpPr>
            <p:nvPr/>
          </p:nvSpPr>
          <p:spPr bwMode="auto">
            <a:xfrm>
              <a:off x="2339752" y="249289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S</a:t>
              </a:r>
            </a:p>
          </p:txBody>
        </p:sp>
      </p:grpSp>
      <p:grpSp>
        <p:nvGrpSpPr>
          <p:cNvPr id="5" name="Grupo 14"/>
          <p:cNvGrpSpPr>
            <a:grpSpLocks/>
          </p:cNvGrpSpPr>
          <p:nvPr/>
        </p:nvGrpSpPr>
        <p:grpSpPr bwMode="auto">
          <a:xfrm>
            <a:off x="5411789" y="1512888"/>
            <a:ext cx="1368425" cy="1441450"/>
            <a:chOff x="611560" y="1988840"/>
            <a:chExt cx="1368152" cy="1440160"/>
          </a:xfrm>
        </p:grpSpPr>
        <p:grpSp>
          <p:nvGrpSpPr>
            <p:cNvPr id="24623" name="Grupo 15"/>
            <p:cNvGrpSpPr>
              <a:grpSpLocks/>
            </p:cNvGrpSpPr>
            <p:nvPr/>
          </p:nvGrpSpPr>
          <p:grpSpPr bwMode="auto">
            <a:xfrm>
              <a:off x="611560" y="2276872"/>
              <a:ext cx="1368152" cy="1152128"/>
              <a:chOff x="611560" y="2276872"/>
              <a:chExt cx="1368152" cy="1152128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611560" y="2277506"/>
                <a:ext cx="1296728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4626" name="CaixaDeTexto 18"/>
              <p:cNvSpPr txBox="1">
                <a:spLocks noChangeArrowheads="1"/>
              </p:cNvSpPr>
              <p:nvPr/>
            </p:nvSpPr>
            <p:spPr bwMode="auto">
              <a:xfrm>
                <a:off x="827584" y="2636912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S’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S.</a:t>
                </a:r>
              </a:p>
            </p:txBody>
          </p:sp>
        </p:grpSp>
        <p:sp>
          <p:nvSpPr>
            <p:cNvPr id="24624" name="CaixaDeTexto 16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76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1</a:t>
              </a:r>
            </a:p>
          </p:txBody>
        </p:sp>
      </p:grpSp>
      <p:grpSp>
        <p:nvGrpSpPr>
          <p:cNvPr id="8" name="Grupo 23"/>
          <p:cNvGrpSpPr>
            <a:grpSpLocks/>
          </p:cNvGrpSpPr>
          <p:nvPr/>
        </p:nvGrpSpPr>
        <p:grpSpPr bwMode="auto">
          <a:xfrm>
            <a:off x="3405188" y="3097213"/>
            <a:ext cx="330200" cy="1008062"/>
            <a:chOff x="1196916" y="3573016"/>
            <a:chExt cx="329136" cy="1008112"/>
          </a:xfrm>
        </p:grpSpPr>
        <p:cxnSp>
          <p:nvCxnSpPr>
            <p:cNvPr id="21" name="Conector de seta reta 20"/>
            <p:cNvCxnSpPr/>
            <p:nvPr/>
          </p:nvCxnSpPr>
          <p:spPr>
            <a:xfrm rot="5400000">
              <a:off x="692860" y="4077072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22" name="CaixaDeTexto 22"/>
            <p:cNvSpPr txBox="1">
              <a:spLocks noChangeArrowheads="1"/>
            </p:cNvSpPr>
            <p:nvPr/>
          </p:nvSpPr>
          <p:spPr bwMode="auto">
            <a:xfrm>
              <a:off x="1259632" y="3861048"/>
              <a:ext cx="2664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(</a:t>
              </a:r>
            </a:p>
          </p:txBody>
        </p:sp>
      </p:grpSp>
      <p:grpSp>
        <p:nvGrpSpPr>
          <p:cNvPr id="9" name="Grupo 24"/>
          <p:cNvGrpSpPr>
            <a:grpSpLocks/>
          </p:cNvGrpSpPr>
          <p:nvPr/>
        </p:nvGrpSpPr>
        <p:grpSpPr bwMode="auto">
          <a:xfrm>
            <a:off x="2819400" y="3962401"/>
            <a:ext cx="1301750" cy="1439863"/>
            <a:chOff x="611560" y="1988840"/>
            <a:chExt cx="1301782" cy="1440160"/>
          </a:xfrm>
        </p:grpSpPr>
        <p:grpSp>
          <p:nvGrpSpPr>
            <p:cNvPr id="24617" name="Grupo 25"/>
            <p:cNvGrpSpPr>
              <a:grpSpLocks/>
            </p:cNvGrpSpPr>
            <p:nvPr/>
          </p:nvGrpSpPr>
          <p:grpSpPr bwMode="auto">
            <a:xfrm>
              <a:off x="611560" y="2276872"/>
              <a:ext cx="1296144" cy="1152128"/>
              <a:chOff x="611560" y="2276872"/>
              <a:chExt cx="1296144" cy="1152128"/>
            </a:xfrm>
          </p:grpSpPr>
          <p:sp>
            <p:nvSpPr>
              <p:cNvPr id="28" name="Retângulo de cantos arredondados 27"/>
              <p:cNvSpPr/>
              <p:nvPr/>
            </p:nvSpPr>
            <p:spPr>
              <a:xfrm>
                <a:off x="611560" y="2276237"/>
                <a:ext cx="1295432" cy="1152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4620" name="CaixaDeTexto 28"/>
              <p:cNvSpPr txBox="1">
                <a:spLocks noChangeArrowheads="1"/>
              </p:cNvSpPr>
              <p:nvPr/>
            </p:nvSpPr>
            <p:spPr bwMode="auto">
              <a:xfrm>
                <a:off x="683568" y="2361654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S  (.S)S</a:t>
                </a:r>
              </a:p>
            </p:txBody>
          </p:sp>
        </p:grpSp>
        <p:sp>
          <p:nvSpPr>
            <p:cNvPr id="24618" name="CaixaDeTexto 26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2</a:t>
              </a:r>
            </a:p>
          </p:txBody>
        </p:sp>
      </p:grpSp>
      <p:sp>
        <p:nvSpPr>
          <p:cNvPr id="30" name="CaixaDeTexto 29"/>
          <p:cNvSpPr txBox="1">
            <a:spLocks noChangeArrowheads="1"/>
          </p:cNvSpPr>
          <p:nvPr/>
        </p:nvSpPr>
        <p:spPr bwMode="auto">
          <a:xfrm>
            <a:off x="2892425" y="4681538"/>
            <a:ext cx="1100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S </a:t>
            </a:r>
            <a:r>
              <a:rPr lang="pt-BR" altLang="pt-BR" sz="1800" b="1">
                <a:sym typeface="Wingdings" panose="05000000000000000000" pitchFamily="2" charset="2"/>
              </a:rPr>
              <a:t> .(S)S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ym typeface="Wingdings" panose="05000000000000000000" pitchFamily="2" charset="2"/>
              </a:rPr>
              <a:t>S  .</a:t>
            </a:r>
            <a:endParaRPr lang="pt-BR" altLang="pt-BR" sz="1800" b="1"/>
          </a:p>
        </p:txBody>
      </p:sp>
      <p:grpSp>
        <p:nvGrpSpPr>
          <p:cNvPr id="11" name="Grupo 30"/>
          <p:cNvGrpSpPr>
            <a:grpSpLocks/>
          </p:cNvGrpSpPr>
          <p:nvPr/>
        </p:nvGrpSpPr>
        <p:grpSpPr bwMode="auto">
          <a:xfrm rot="20495742">
            <a:off x="4144963" y="3952875"/>
            <a:ext cx="1008062" cy="368300"/>
            <a:chOff x="1979712" y="2492896"/>
            <a:chExt cx="1008112" cy="369332"/>
          </a:xfrm>
        </p:grpSpPr>
        <p:cxnSp>
          <p:nvCxnSpPr>
            <p:cNvPr id="32" name="Conector de seta reta 31"/>
            <p:cNvCxnSpPr/>
            <p:nvPr/>
          </p:nvCxnSpPr>
          <p:spPr>
            <a:xfrm>
              <a:off x="1975747" y="2775228"/>
              <a:ext cx="1008113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6" name="CaixaDeTexto 32"/>
            <p:cNvSpPr txBox="1">
              <a:spLocks noChangeArrowheads="1"/>
            </p:cNvSpPr>
            <p:nvPr/>
          </p:nvSpPr>
          <p:spPr bwMode="auto">
            <a:xfrm>
              <a:off x="2339752" y="249289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S</a:t>
              </a:r>
            </a:p>
          </p:txBody>
        </p:sp>
      </p:grpSp>
      <p:grpSp>
        <p:nvGrpSpPr>
          <p:cNvPr id="13" name="Grupo 33"/>
          <p:cNvGrpSpPr>
            <a:grpSpLocks/>
          </p:cNvGrpSpPr>
          <p:nvPr/>
        </p:nvGrpSpPr>
        <p:grpSpPr bwMode="auto">
          <a:xfrm>
            <a:off x="5334000" y="3025776"/>
            <a:ext cx="1303338" cy="1439863"/>
            <a:chOff x="611560" y="1988840"/>
            <a:chExt cx="1301782" cy="1440160"/>
          </a:xfrm>
        </p:grpSpPr>
        <p:grpSp>
          <p:nvGrpSpPr>
            <p:cNvPr id="24611" name="Grupo 34"/>
            <p:cNvGrpSpPr>
              <a:grpSpLocks/>
            </p:cNvGrpSpPr>
            <p:nvPr/>
          </p:nvGrpSpPr>
          <p:grpSpPr bwMode="auto">
            <a:xfrm>
              <a:off x="611560" y="2276872"/>
              <a:ext cx="1296144" cy="1152128"/>
              <a:chOff x="611560" y="2276872"/>
              <a:chExt cx="1296144" cy="1152128"/>
            </a:xfrm>
          </p:grpSpPr>
          <p:sp>
            <p:nvSpPr>
              <p:cNvPr id="37" name="Retângulo de cantos arredondados 36"/>
              <p:cNvSpPr/>
              <p:nvPr/>
            </p:nvSpPr>
            <p:spPr>
              <a:xfrm>
                <a:off x="611560" y="2276237"/>
                <a:ext cx="1295440" cy="1152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4614" name="CaixaDeTexto 37"/>
              <p:cNvSpPr txBox="1">
                <a:spLocks noChangeArrowheads="1"/>
              </p:cNvSpPr>
              <p:nvPr/>
            </p:nvSpPr>
            <p:spPr bwMode="auto">
              <a:xfrm>
                <a:off x="708968" y="2636912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S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(S.)S</a:t>
                </a:r>
              </a:p>
            </p:txBody>
          </p:sp>
        </p:grpSp>
        <p:sp>
          <p:nvSpPr>
            <p:cNvPr id="24612" name="CaixaDeTexto 35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3</a:t>
              </a:r>
            </a:p>
          </p:txBody>
        </p:sp>
      </p:grpSp>
      <p:grpSp>
        <p:nvGrpSpPr>
          <p:cNvPr id="15" name="Grupo 40"/>
          <p:cNvGrpSpPr>
            <a:grpSpLocks/>
          </p:cNvGrpSpPr>
          <p:nvPr/>
        </p:nvGrpSpPr>
        <p:grpSpPr bwMode="auto">
          <a:xfrm>
            <a:off x="3252788" y="5473701"/>
            <a:ext cx="431800" cy="525463"/>
            <a:chOff x="1043608" y="5949280"/>
            <a:chExt cx="432048" cy="526048"/>
          </a:xfrm>
        </p:grpSpPr>
        <p:sp>
          <p:nvSpPr>
            <p:cNvPr id="39" name="Seta em curva para cima 38"/>
            <p:cNvSpPr/>
            <p:nvPr/>
          </p:nvSpPr>
          <p:spPr>
            <a:xfrm>
              <a:off x="1043608" y="5949280"/>
              <a:ext cx="432048" cy="216140"/>
            </a:xfrm>
            <a:prstGeom prst="curved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610" name="CaixaDeTexto 39"/>
            <p:cNvSpPr txBox="1">
              <a:spLocks noChangeArrowheads="1"/>
            </p:cNvSpPr>
            <p:nvPr/>
          </p:nvSpPr>
          <p:spPr bwMode="auto">
            <a:xfrm>
              <a:off x="1094408" y="6105996"/>
              <a:ext cx="2664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(</a:t>
              </a:r>
            </a:p>
          </p:txBody>
        </p:sp>
      </p:grpSp>
      <p:grpSp>
        <p:nvGrpSpPr>
          <p:cNvPr id="16" name="Grupo 41"/>
          <p:cNvGrpSpPr>
            <a:grpSpLocks/>
          </p:cNvGrpSpPr>
          <p:nvPr/>
        </p:nvGrpSpPr>
        <p:grpSpPr bwMode="auto">
          <a:xfrm>
            <a:off x="6022975" y="4537076"/>
            <a:ext cx="323850" cy="504825"/>
            <a:chOff x="1186918" y="3573016"/>
            <a:chExt cx="199871" cy="1008112"/>
          </a:xfrm>
        </p:grpSpPr>
        <p:cxnSp>
          <p:nvCxnSpPr>
            <p:cNvPr id="43" name="Conector de seta reta 42"/>
            <p:cNvCxnSpPr/>
            <p:nvPr/>
          </p:nvCxnSpPr>
          <p:spPr>
            <a:xfrm rot="5400000">
              <a:off x="692659" y="4077073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8" name="CaixaDeTexto 43"/>
            <p:cNvSpPr txBox="1">
              <a:spLocks noChangeArrowheads="1"/>
            </p:cNvSpPr>
            <p:nvPr/>
          </p:nvSpPr>
          <p:spPr bwMode="auto">
            <a:xfrm>
              <a:off x="1186918" y="3622830"/>
              <a:ext cx="19987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 )</a:t>
              </a:r>
            </a:p>
          </p:txBody>
        </p:sp>
      </p:grpSp>
      <p:grpSp>
        <p:nvGrpSpPr>
          <p:cNvPr id="17" name="Grupo 44"/>
          <p:cNvGrpSpPr>
            <a:grpSpLocks/>
          </p:cNvGrpSpPr>
          <p:nvPr/>
        </p:nvGrpSpPr>
        <p:grpSpPr bwMode="auto">
          <a:xfrm>
            <a:off x="5402263" y="4841875"/>
            <a:ext cx="1301750" cy="1441450"/>
            <a:chOff x="611560" y="1988840"/>
            <a:chExt cx="1301782" cy="1440160"/>
          </a:xfrm>
        </p:grpSpPr>
        <p:grpSp>
          <p:nvGrpSpPr>
            <p:cNvPr id="24603" name="Grupo 45"/>
            <p:cNvGrpSpPr>
              <a:grpSpLocks/>
            </p:cNvGrpSpPr>
            <p:nvPr/>
          </p:nvGrpSpPr>
          <p:grpSpPr bwMode="auto">
            <a:xfrm>
              <a:off x="611560" y="2276872"/>
              <a:ext cx="1296144" cy="1152128"/>
              <a:chOff x="611560" y="2276872"/>
              <a:chExt cx="1296144" cy="1152128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611560" y="2277506"/>
                <a:ext cx="1295432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4606" name="CaixaDeTexto 48"/>
              <p:cNvSpPr txBox="1">
                <a:spLocks noChangeArrowheads="1"/>
              </p:cNvSpPr>
              <p:nvPr/>
            </p:nvSpPr>
            <p:spPr bwMode="auto">
              <a:xfrm>
                <a:off x="683568" y="2361654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S  (S).S</a:t>
                </a:r>
              </a:p>
            </p:txBody>
          </p:sp>
        </p:grpSp>
        <p:sp>
          <p:nvSpPr>
            <p:cNvPr id="24604" name="CaixaDeTexto 46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4</a:t>
              </a:r>
            </a:p>
          </p:txBody>
        </p:sp>
      </p:grpSp>
      <p:sp>
        <p:nvSpPr>
          <p:cNvPr id="50" name="CaixaDeTexto 49"/>
          <p:cNvSpPr txBox="1">
            <a:spLocks noChangeArrowheads="1"/>
          </p:cNvSpPr>
          <p:nvPr/>
        </p:nvSpPr>
        <p:spPr bwMode="auto">
          <a:xfrm>
            <a:off x="5473700" y="5562601"/>
            <a:ext cx="1100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S </a:t>
            </a:r>
            <a:r>
              <a:rPr lang="pt-BR" altLang="pt-BR" sz="1800" b="1">
                <a:sym typeface="Wingdings" panose="05000000000000000000" pitchFamily="2" charset="2"/>
              </a:rPr>
              <a:t> .(S)S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ym typeface="Wingdings" panose="05000000000000000000" pitchFamily="2" charset="2"/>
              </a:rPr>
              <a:t>S  .</a:t>
            </a:r>
            <a:endParaRPr lang="pt-BR" altLang="pt-BR" sz="1800" b="1"/>
          </a:p>
        </p:txBody>
      </p:sp>
      <p:grpSp>
        <p:nvGrpSpPr>
          <p:cNvPr id="20" name="Grupo 50"/>
          <p:cNvGrpSpPr>
            <a:grpSpLocks/>
          </p:cNvGrpSpPr>
          <p:nvPr/>
        </p:nvGrpSpPr>
        <p:grpSpPr bwMode="auto">
          <a:xfrm>
            <a:off x="6924676" y="5354639"/>
            <a:ext cx="1008063" cy="369887"/>
            <a:chOff x="1979712" y="2492896"/>
            <a:chExt cx="1008112" cy="369332"/>
          </a:xfrm>
        </p:grpSpPr>
        <p:cxnSp>
          <p:nvCxnSpPr>
            <p:cNvPr id="52" name="Conector de seta reta 51"/>
            <p:cNvCxnSpPr/>
            <p:nvPr/>
          </p:nvCxnSpPr>
          <p:spPr>
            <a:xfrm>
              <a:off x="1979712" y="2781387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2" name="CaixaDeTexto 52"/>
            <p:cNvSpPr txBox="1">
              <a:spLocks noChangeArrowheads="1"/>
            </p:cNvSpPr>
            <p:nvPr/>
          </p:nvSpPr>
          <p:spPr bwMode="auto">
            <a:xfrm>
              <a:off x="2339752" y="249289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S</a:t>
              </a:r>
            </a:p>
          </p:txBody>
        </p:sp>
      </p:grpSp>
      <p:grpSp>
        <p:nvGrpSpPr>
          <p:cNvPr id="22" name="Grupo 53"/>
          <p:cNvGrpSpPr>
            <a:grpSpLocks/>
          </p:cNvGrpSpPr>
          <p:nvPr/>
        </p:nvGrpSpPr>
        <p:grpSpPr bwMode="auto">
          <a:xfrm>
            <a:off x="8077200" y="4838701"/>
            <a:ext cx="1301750" cy="1439863"/>
            <a:chOff x="611560" y="1988840"/>
            <a:chExt cx="1301782" cy="1440160"/>
          </a:xfrm>
        </p:grpSpPr>
        <p:grpSp>
          <p:nvGrpSpPr>
            <p:cNvPr id="24597" name="Grupo 54"/>
            <p:cNvGrpSpPr>
              <a:grpSpLocks/>
            </p:cNvGrpSpPr>
            <p:nvPr/>
          </p:nvGrpSpPr>
          <p:grpSpPr bwMode="auto">
            <a:xfrm>
              <a:off x="611560" y="2276872"/>
              <a:ext cx="1296144" cy="1152128"/>
              <a:chOff x="611560" y="2276872"/>
              <a:chExt cx="1296144" cy="1152128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611560" y="2276237"/>
                <a:ext cx="1295432" cy="1152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24600" name="CaixaDeTexto 57"/>
              <p:cNvSpPr txBox="1">
                <a:spLocks noChangeArrowheads="1"/>
              </p:cNvSpPr>
              <p:nvPr/>
            </p:nvSpPr>
            <p:spPr bwMode="auto">
              <a:xfrm>
                <a:off x="751384" y="2636912"/>
                <a:ext cx="115212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S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(S)S.</a:t>
                </a:r>
              </a:p>
            </p:txBody>
          </p:sp>
        </p:grpSp>
        <p:sp>
          <p:nvSpPr>
            <p:cNvPr id="24598" name="CaixaDeTexto 55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5</a:t>
              </a:r>
            </a:p>
          </p:txBody>
        </p:sp>
      </p:grpSp>
      <p:grpSp>
        <p:nvGrpSpPr>
          <p:cNvPr id="24" name="Grupo 58"/>
          <p:cNvGrpSpPr>
            <a:grpSpLocks/>
          </p:cNvGrpSpPr>
          <p:nvPr/>
        </p:nvGrpSpPr>
        <p:grpSpPr bwMode="auto">
          <a:xfrm rot="11863928">
            <a:off x="4122738" y="5465763"/>
            <a:ext cx="1008062" cy="411162"/>
            <a:chOff x="1979712" y="2369829"/>
            <a:chExt cx="1008112" cy="411099"/>
          </a:xfrm>
        </p:grpSpPr>
        <p:cxnSp>
          <p:nvCxnSpPr>
            <p:cNvPr id="60" name="Conector de seta reta 59"/>
            <p:cNvCxnSpPr/>
            <p:nvPr/>
          </p:nvCxnSpPr>
          <p:spPr>
            <a:xfrm>
              <a:off x="1983056" y="2773447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6" name="CaixaDeTexto 60"/>
            <p:cNvSpPr txBox="1">
              <a:spLocks noChangeArrowheads="1"/>
            </p:cNvSpPr>
            <p:nvPr/>
          </p:nvSpPr>
          <p:spPr bwMode="auto">
            <a:xfrm>
              <a:off x="2328734" y="2369829"/>
              <a:ext cx="2664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69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485775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pt-BR" sz="4000"/>
              <a:t>Analise Sintática Ascendente </a:t>
            </a:r>
            <a:br>
              <a:rPr lang="pt-BR" sz="4000"/>
            </a:br>
            <a:endParaRPr lang="pt-BR" sz="4000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/>
              <a:t>Algoritmo para construir a tabela</a:t>
            </a:r>
            <a:br>
              <a:rPr lang="pt-BR" sz="2800" dirty="0"/>
            </a:br>
            <a:endParaRPr lang="pt-BR" sz="2800" dirty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1- Se S’  S</a:t>
            </a:r>
            <a:r>
              <a:rPr lang="pt-BR" sz="2800" b="1" dirty="0">
                <a:sym typeface="Wingdings" pitchFamily="2" charset="2"/>
              </a:rPr>
              <a:t>.</a:t>
            </a:r>
            <a:r>
              <a:rPr lang="pt-BR" sz="2800" dirty="0">
                <a:sym typeface="Wingdings" pitchFamily="2" charset="2"/>
              </a:rPr>
              <a:t>  está em </a:t>
            </a:r>
            <a:r>
              <a:rPr lang="pt-BR" sz="2800" dirty="0" err="1">
                <a:sym typeface="Wingdings" pitchFamily="2" charset="2"/>
              </a:rPr>
              <a:t>I</a:t>
            </a:r>
            <a:r>
              <a:rPr lang="pt-BR" sz="2800" baseline="-25000" dirty="0" err="1">
                <a:sym typeface="Wingdings" pitchFamily="2" charset="2"/>
              </a:rPr>
              <a:t>k</a:t>
            </a:r>
            <a:r>
              <a:rPr lang="pt-BR" sz="2800" dirty="0">
                <a:sym typeface="Wingdings" pitchFamily="2" charset="2"/>
              </a:rPr>
              <a:t>  , então M[ k, $ ] = aceita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2- Se goto(I</a:t>
            </a:r>
            <a:r>
              <a:rPr lang="pt-BR" sz="2800" baseline="-25000" dirty="0">
                <a:sym typeface="Wingdings" pitchFamily="2" charset="2"/>
              </a:rPr>
              <a:t>i </a:t>
            </a:r>
            <a:r>
              <a:rPr lang="pt-BR" sz="2800" dirty="0">
                <a:sym typeface="Wingdings" pitchFamily="2" charset="2"/>
              </a:rPr>
              <a:t>, a) = I</a:t>
            </a:r>
            <a:r>
              <a:rPr lang="pt-BR" sz="2800" baseline="-25000" dirty="0">
                <a:sym typeface="Wingdings" pitchFamily="2" charset="2"/>
              </a:rPr>
              <a:t>k   , </a:t>
            </a:r>
            <a:r>
              <a:rPr lang="pt-BR" sz="2800" dirty="0">
                <a:sym typeface="Wingdings" pitchFamily="2" charset="2"/>
              </a:rPr>
              <a:t>então  M[ i, a] = sk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    Se </a:t>
            </a:r>
            <a:r>
              <a:rPr lang="pt-BR" sz="2800" dirty="0" err="1">
                <a:sym typeface="Wingdings" pitchFamily="2" charset="2"/>
              </a:rPr>
              <a:t>goto</a:t>
            </a:r>
            <a:r>
              <a:rPr lang="pt-BR" sz="2800" dirty="0">
                <a:sym typeface="Wingdings" pitchFamily="2" charset="2"/>
              </a:rPr>
              <a:t>(I</a:t>
            </a:r>
            <a:r>
              <a:rPr lang="pt-BR" sz="2800" baseline="-25000" dirty="0">
                <a:sym typeface="Wingdings" pitchFamily="2" charset="2"/>
              </a:rPr>
              <a:t>i</a:t>
            </a:r>
            <a:r>
              <a:rPr lang="pt-BR" sz="2800" dirty="0">
                <a:sym typeface="Wingdings" pitchFamily="2" charset="2"/>
              </a:rPr>
              <a:t>, A) = </a:t>
            </a:r>
            <a:r>
              <a:rPr lang="pt-BR" sz="2800" dirty="0" err="1">
                <a:sym typeface="Wingdings" pitchFamily="2" charset="2"/>
              </a:rPr>
              <a:t>I</a:t>
            </a:r>
            <a:r>
              <a:rPr lang="pt-BR" sz="2800" baseline="-25000" dirty="0" err="1">
                <a:sym typeface="Wingdings" pitchFamily="2" charset="2"/>
              </a:rPr>
              <a:t>k</a:t>
            </a:r>
            <a:r>
              <a:rPr lang="pt-BR" sz="2800" dirty="0">
                <a:sym typeface="Wingdings" pitchFamily="2" charset="2"/>
              </a:rPr>
              <a:t> , então  M[i,A]=k</a:t>
            </a:r>
            <a:endParaRPr lang="pt-BR" sz="2800" baseline="-25000" dirty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3- Se A  </a:t>
            </a:r>
            <a:r>
              <a:rPr lang="el-GR" sz="2800" dirty="0">
                <a:sym typeface="Wingdings" pitchFamily="2" charset="2"/>
              </a:rPr>
              <a:t>β</a:t>
            </a:r>
            <a:r>
              <a:rPr lang="pt-BR" sz="2800" b="1" dirty="0">
                <a:sym typeface="Wingdings" pitchFamily="2" charset="2"/>
              </a:rPr>
              <a:t>.</a:t>
            </a:r>
            <a:r>
              <a:rPr lang="pt-BR" sz="2800" dirty="0">
                <a:sym typeface="Wingdings" pitchFamily="2" charset="2"/>
              </a:rPr>
              <a:t>  está em </a:t>
            </a:r>
            <a:r>
              <a:rPr lang="pt-BR" sz="2800" dirty="0" err="1">
                <a:sym typeface="Wingdings" pitchFamily="2" charset="2"/>
              </a:rPr>
              <a:t>I</a:t>
            </a:r>
            <a:r>
              <a:rPr lang="pt-BR" sz="2800" baseline="-25000" dirty="0" err="1">
                <a:sym typeface="Wingdings" pitchFamily="2" charset="2"/>
              </a:rPr>
              <a:t>k</a:t>
            </a:r>
            <a:r>
              <a:rPr lang="pt-BR" sz="2800" dirty="0">
                <a:sym typeface="Wingdings" pitchFamily="2" charset="2"/>
              </a:rPr>
              <a:t> , então para todo </a:t>
            </a:r>
            <a:r>
              <a:rPr lang="pt-BR" sz="2800" u="sng" dirty="0">
                <a:sym typeface="Wingdings" pitchFamily="2" charset="2"/>
              </a:rPr>
              <a:t>b</a:t>
            </a:r>
            <a:r>
              <a:rPr lang="pt-BR" sz="2800" dirty="0">
                <a:sym typeface="Wingdings" pitchFamily="2" charset="2"/>
              </a:rPr>
              <a:t> em </a:t>
            </a:r>
            <a:r>
              <a:rPr lang="pt-BR" sz="2800" dirty="0" err="1">
                <a:sym typeface="Wingdings" pitchFamily="2" charset="2"/>
              </a:rPr>
              <a:t>Follow</a:t>
            </a:r>
            <a:r>
              <a:rPr lang="pt-BR" sz="2800" dirty="0">
                <a:sym typeface="Wingdings" pitchFamily="2" charset="2"/>
              </a:rPr>
              <a:t>(A), faça M[k, b]= </a:t>
            </a:r>
            <a:r>
              <a:rPr lang="pt-BR" sz="2800" dirty="0" err="1">
                <a:sym typeface="Wingdings" pitchFamily="2" charset="2"/>
              </a:rPr>
              <a:t>rn</a:t>
            </a:r>
            <a:r>
              <a:rPr lang="pt-BR" sz="2800" dirty="0">
                <a:sym typeface="Wingdings" pitchFamily="2" charset="2"/>
              </a:rPr>
              <a:t> onde n é o numero da produção A  </a:t>
            </a:r>
            <a:r>
              <a:rPr lang="el-GR" sz="2800" dirty="0">
                <a:sym typeface="Wingdings" pitchFamily="2" charset="2"/>
              </a:rPr>
              <a:t>β</a:t>
            </a:r>
            <a:endParaRPr lang="pt-BR" sz="2800" dirty="0"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sz="2800" dirty="0">
                <a:sym typeface="Wingdings" pitchFamily="2" charset="2"/>
              </a:rPr>
              <a:t>           ( menos S’  S</a:t>
            </a:r>
            <a:r>
              <a:rPr lang="pt-BR" sz="2800" b="1" dirty="0">
                <a:sym typeface="Wingdings" pitchFamily="2" charset="2"/>
              </a:rPr>
              <a:t>.</a:t>
            </a:r>
            <a:r>
              <a:rPr lang="pt-BR" sz="2800" dirty="0">
                <a:sym typeface="Wingdings" pitchFamily="2" charset="2"/>
              </a:rPr>
              <a:t>  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pt-BR" sz="2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051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6596064" y="1000126"/>
            <a:ext cx="3857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50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-2857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pt-BR" sz="2000" dirty="0"/>
              <a:t>S’ </a:t>
            </a:r>
            <a:r>
              <a:rPr lang="pt-BR" sz="2000" dirty="0">
                <a:sym typeface="Wingdings" pitchFamily="2" charset="2"/>
              </a:rPr>
              <a:t>  S   2)  S  (S) S    3)  S </a:t>
            </a:r>
            <a:r>
              <a:rPr lang="ru-RU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arenR"/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S’ 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(S)S,  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                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S ) = { S’  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 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 err="1">
                <a:sym typeface="Wingdings" pitchFamily="2" charset="2"/>
              </a:rPr>
              <a:t>goto</a:t>
            </a:r>
            <a:r>
              <a:rPr lang="pt-BR" sz="2000" dirty="0">
                <a:sym typeface="Wingdings" pitchFamily="2" charset="2"/>
              </a:rPr>
              <a:t>(I</a:t>
            </a:r>
            <a:r>
              <a:rPr lang="pt-BR" sz="2000" baseline="-25000" dirty="0">
                <a:sym typeface="Wingdings" pitchFamily="2" charset="2"/>
              </a:rPr>
              <a:t>2</a:t>
            </a:r>
            <a:r>
              <a:rPr lang="pt-BR" sz="2000" dirty="0">
                <a:sym typeface="Wingdings" pitchFamily="2" charset="2"/>
              </a:rPr>
              <a:t>, S )= {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S (S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 }= 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)  ) ={S (S)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S ) ={S (S)S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</p:txBody>
      </p:sp>
      <p:graphicFrame>
        <p:nvGraphicFramePr>
          <p:cNvPr id="250941" name="Group 61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21955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04" name="Text Box 62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50943" name="Text Box 63"/>
          <p:cNvSpPr txBox="1">
            <a:spLocks noChangeArrowheads="1"/>
          </p:cNvSpPr>
          <p:nvPr/>
        </p:nvSpPr>
        <p:spPr bwMode="auto">
          <a:xfrm>
            <a:off x="2332039" y="4465639"/>
            <a:ext cx="197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S’  S</a:t>
            </a:r>
            <a:r>
              <a:rPr lang="pt-BR" altLang="pt-BR" sz="1800" b="1">
                <a:sym typeface="Wingdings" panose="05000000000000000000" pitchFamily="2" charset="2"/>
              </a:rPr>
              <a:t>. pertence I</a:t>
            </a:r>
            <a:r>
              <a:rPr lang="pt-BR" altLang="pt-BR" sz="1800" b="1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50944" name="Text Box 64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50945" name="Text Box 65"/>
          <p:cNvSpPr txBox="1">
            <a:spLocks noChangeArrowheads="1"/>
          </p:cNvSpPr>
          <p:nvPr/>
        </p:nvSpPr>
        <p:spPr bwMode="auto">
          <a:xfrm>
            <a:off x="2320926" y="4829175"/>
            <a:ext cx="154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0</a:t>
            </a:r>
            <a:r>
              <a:rPr lang="pt-BR" altLang="pt-BR" sz="1800">
                <a:sym typeface="Wingdings" panose="05000000000000000000" pitchFamily="2" charset="2"/>
              </a:rPr>
              <a:t>, (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50946" name="Text Box 66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0947" name="Text Box 67"/>
          <p:cNvSpPr txBox="1">
            <a:spLocks noChangeArrowheads="1"/>
          </p:cNvSpPr>
          <p:nvPr/>
        </p:nvSpPr>
        <p:spPr bwMode="auto">
          <a:xfrm>
            <a:off x="2308226" y="5165725"/>
            <a:ext cx="154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2</a:t>
            </a:r>
            <a:r>
              <a:rPr lang="pt-BR" altLang="pt-BR" sz="1800">
                <a:sym typeface="Wingdings" panose="05000000000000000000" pitchFamily="2" charset="2"/>
              </a:rPr>
              <a:t>, (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50948" name="Text Box 68"/>
          <p:cNvSpPr txBox="1">
            <a:spLocks noChangeArrowheads="1"/>
          </p:cNvSpPr>
          <p:nvPr/>
        </p:nvSpPr>
        <p:spPr bwMode="auto">
          <a:xfrm>
            <a:off x="7205663" y="54546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0949" name="Text Box 69"/>
          <p:cNvSpPr txBox="1">
            <a:spLocks noChangeArrowheads="1"/>
          </p:cNvSpPr>
          <p:nvPr/>
        </p:nvSpPr>
        <p:spPr bwMode="auto">
          <a:xfrm>
            <a:off x="2293939" y="5467350"/>
            <a:ext cx="154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, )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250950" name="Text Box 70"/>
          <p:cNvSpPr txBox="1">
            <a:spLocks noChangeArrowheads="1"/>
          </p:cNvSpPr>
          <p:nvPr/>
        </p:nvSpPr>
        <p:spPr bwMode="auto">
          <a:xfrm>
            <a:off x="81470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250951" name="Text Box 71"/>
          <p:cNvSpPr txBox="1">
            <a:spLocks noChangeArrowheads="1"/>
          </p:cNvSpPr>
          <p:nvPr/>
        </p:nvSpPr>
        <p:spPr bwMode="auto">
          <a:xfrm>
            <a:off x="2278064" y="5770563"/>
            <a:ext cx="15497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4</a:t>
            </a:r>
            <a:r>
              <a:rPr lang="pt-BR" altLang="pt-BR" sz="1800">
                <a:sym typeface="Wingdings" panose="05000000000000000000" pitchFamily="2" charset="2"/>
              </a:rPr>
              <a:t>, (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50952" name="Text Box 72"/>
          <p:cNvSpPr txBox="1">
            <a:spLocks noChangeArrowheads="1"/>
          </p:cNvSpPr>
          <p:nvPr/>
        </p:nvSpPr>
        <p:spPr bwMode="auto">
          <a:xfrm>
            <a:off x="7235826" y="60642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7715" name="Text Box 73"/>
          <p:cNvSpPr txBox="1">
            <a:spLocks noChangeArrowheads="1"/>
          </p:cNvSpPr>
          <p:nvPr/>
        </p:nvSpPr>
        <p:spPr bwMode="auto">
          <a:xfrm>
            <a:off x="4872038" y="5734050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  <p:sp>
        <p:nvSpPr>
          <p:cNvPr id="27716" name="Retângulo 17"/>
          <p:cNvSpPr>
            <a:spLocks noChangeArrowheads="1"/>
          </p:cNvSpPr>
          <p:nvPr/>
        </p:nvSpPr>
        <p:spPr bwMode="auto">
          <a:xfrm>
            <a:off x="6596064" y="996951"/>
            <a:ext cx="407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2-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 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   , </a:t>
            </a:r>
            <a:r>
              <a:rPr lang="pt-BR" altLang="pt-BR" sz="1800">
                <a:sym typeface="Wingdings" panose="05000000000000000000" pitchFamily="2" charset="2"/>
              </a:rPr>
              <a:t>então  M[ i, a] = sk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   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 M[i,A]=k</a:t>
            </a:r>
            <a:endParaRPr lang="pt-BR" altLang="pt-BR" sz="1800" baseline="-25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63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43" grpId="0"/>
      <p:bldP spid="250944" grpId="0"/>
      <p:bldP spid="250945" grpId="0"/>
      <p:bldP spid="250946" grpId="0"/>
      <p:bldP spid="250947" grpId="0"/>
      <p:bldP spid="250948" grpId="0"/>
      <p:bldP spid="250949" grpId="0"/>
      <p:bldP spid="250950" grpId="0"/>
      <p:bldP spid="250951" grpId="0"/>
      <p:bldP spid="2509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-1428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pt-BR" sz="2000" dirty="0"/>
              <a:t>S’ </a:t>
            </a:r>
            <a:r>
              <a:rPr lang="pt-BR" sz="2000" dirty="0">
                <a:sym typeface="Wingdings" pitchFamily="2" charset="2"/>
              </a:rPr>
              <a:t>  S   2)  S  (S) S    3)  S </a:t>
            </a:r>
            <a:r>
              <a:rPr lang="ru-RU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arenR"/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S’ 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(S)S,  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                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S ) = { S’  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 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 err="1">
                <a:sym typeface="Wingdings" pitchFamily="2" charset="2"/>
              </a:rPr>
              <a:t>goto</a:t>
            </a:r>
            <a:r>
              <a:rPr lang="pt-BR" sz="2000" dirty="0">
                <a:sym typeface="Wingdings" pitchFamily="2" charset="2"/>
              </a:rPr>
              <a:t>(I</a:t>
            </a:r>
            <a:r>
              <a:rPr lang="pt-BR" sz="2000" baseline="-25000" dirty="0">
                <a:sym typeface="Wingdings" pitchFamily="2" charset="2"/>
              </a:rPr>
              <a:t>2</a:t>
            </a:r>
            <a:r>
              <a:rPr lang="pt-BR" sz="2000" dirty="0">
                <a:sym typeface="Wingdings" pitchFamily="2" charset="2"/>
              </a:rPr>
              <a:t>, S )= {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S (S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 }= 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)  ) ={S (S)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S ) ={S (S)S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</p:txBody>
      </p:sp>
      <p:graphicFrame>
        <p:nvGraphicFramePr>
          <p:cNvPr id="251909" name="Group 5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21955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27" name="Text Box 55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8728" name="Text Box 57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51962" name="Text Box 58"/>
          <p:cNvSpPr txBox="1">
            <a:spLocks noChangeArrowheads="1"/>
          </p:cNvSpPr>
          <p:nvPr/>
        </p:nvSpPr>
        <p:spPr bwMode="auto">
          <a:xfrm>
            <a:off x="2320926" y="4829175"/>
            <a:ext cx="1581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0</a:t>
            </a:r>
            <a:r>
              <a:rPr lang="pt-BR" altLang="pt-BR" sz="1800">
                <a:sym typeface="Wingdings" panose="05000000000000000000" pitchFamily="2" charset="2"/>
              </a:rPr>
              <a:t>, S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8730" name="Text Box 59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1964" name="Text Box 60"/>
          <p:cNvSpPr txBox="1">
            <a:spLocks noChangeArrowheads="1"/>
          </p:cNvSpPr>
          <p:nvPr/>
        </p:nvSpPr>
        <p:spPr bwMode="auto">
          <a:xfrm>
            <a:off x="2308226" y="5165725"/>
            <a:ext cx="1593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2</a:t>
            </a:r>
            <a:r>
              <a:rPr lang="pt-BR" altLang="pt-BR" sz="1800">
                <a:sym typeface="Wingdings" panose="05000000000000000000" pitchFamily="2" charset="2"/>
              </a:rPr>
              <a:t>, S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8732" name="Text Box 61"/>
          <p:cNvSpPr txBox="1">
            <a:spLocks noChangeArrowheads="1"/>
          </p:cNvSpPr>
          <p:nvPr/>
        </p:nvSpPr>
        <p:spPr bwMode="auto">
          <a:xfrm>
            <a:off x="7205663" y="54546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1966" name="Text Box 62"/>
          <p:cNvSpPr txBox="1">
            <a:spLocks noChangeArrowheads="1"/>
          </p:cNvSpPr>
          <p:nvPr/>
        </p:nvSpPr>
        <p:spPr bwMode="auto">
          <a:xfrm>
            <a:off x="2293939" y="5467350"/>
            <a:ext cx="15930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4</a:t>
            </a:r>
            <a:r>
              <a:rPr lang="pt-BR" altLang="pt-BR" sz="1800">
                <a:sym typeface="Wingdings" panose="05000000000000000000" pitchFamily="2" charset="2"/>
              </a:rPr>
              <a:t>, S 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8734" name="Text Box 63"/>
          <p:cNvSpPr txBox="1">
            <a:spLocks noChangeArrowheads="1"/>
          </p:cNvSpPr>
          <p:nvPr/>
        </p:nvSpPr>
        <p:spPr bwMode="auto">
          <a:xfrm>
            <a:off x="81470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28735" name="Text Box 65"/>
          <p:cNvSpPr txBox="1">
            <a:spLocks noChangeArrowheads="1"/>
          </p:cNvSpPr>
          <p:nvPr/>
        </p:nvSpPr>
        <p:spPr bwMode="auto">
          <a:xfrm>
            <a:off x="7235826" y="60642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1970" name="Text Box 66"/>
          <p:cNvSpPr txBox="1">
            <a:spLocks noChangeArrowheads="1"/>
          </p:cNvSpPr>
          <p:nvPr/>
        </p:nvSpPr>
        <p:spPr bwMode="auto">
          <a:xfrm>
            <a:off x="9705975" y="4840288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1</a:t>
            </a:r>
          </a:p>
        </p:txBody>
      </p:sp>
      <p:sp>
        <p:nvSpPr>
          <p:cNvPr id="251971" name="Text Box 67"/>
          <p:cNvSpPr txBox="1">
            <a:spLocks noChangeArrowheads="1"/>
          </p:cNvSpPr>
          <p:nvPr/>
        </p:nvSpPr>
        <p:spPr bwMode="auto">
          <a:xfrm>
            <a:off x="9710738" y="5454650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3</a:t>
            </a:r>
          </a:p>
        </p:txBody>
      </p:sp>
      <p:sp>
        <p:nvSpPr>
          <p:cNvPr id="251972" name="Text Box 68"/>
          <p:cNvSpPr txBox="1">
            <a:spLocks noChangeArrowheads="1"/>
          </p:cNvSpPr>
          <p:nvPr/>
        </p:nvSpPr>
        <p:spPr bwMode="auto">
          <a:xfrm>
            <a:off x="9683750" y="6045200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5</a:t>
            </a: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4800600" y="5661025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  <p:sp>
        <p:nvSpPr>
          <p:cNvPr id="19" name="Retângulo 18"/>
          <p:cNvSpPr/>
          <p:nvPr/>
        </p:nvSpPr>
        <p:spPr>
          <a:xfrm>
            <a:off x="6596064" y="1000126"/>
            <a:ext cx="3857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8741" name="Retângulo 19"/>
          <p:cNvSpPr>
            <a:spLocks noChangeArrowheads="1"/>
          </p:cNvSpPr>
          <p:nvPr/>
        </p:nvSpPr>
        <p:spPr bwMode="auto">
          <a:xfrm>
            <a:off x="6596064" y="996951"/>
            <a:ext cx="40719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2-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 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   , </a:t>
            </a:r>
            <a:r>
              <a:rPr lang="pt-BR" altLang="pt-BR" sz="1800">
                <a:sym typeface="Wingdings" panose="05000000000000000000" pitchFamily="2" charset="2"/>
              </a:rPr>
              <a:t>então  M[ i, a] = sk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   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 M[i,A]=k</a:t>
            </a:r>
            <a:endParaRPr lang="pt-BR" altLang="pt-BR" sz="1800" baseline="-25000">
              <a:sym typeface="Wingdings" panose="05000000000000000000" pitchFamily="2" charset="2"/>
            </a:endParaRPr>
          </a:p>
        </p:txBody>
      </p:sp>
      <p:sp>
        <p:nvSpPr>
          <p:cNvPr id="28742" name="CaixaDeTexto 20"/>
          <p:cNvSpPr txBox="1">
            <a:spLocks noChangeArrowheads="1"/>
          </p:cNvSpPr>
          <p:nvPr/>
        </p:nvSpPr>
        <p:spPr bwMode="auto">
          <a:xfrm>
            <a:off x="7881938" y="4143375"/>
            <a:ext cx="63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ação</a:t>
            </a:r>
          </a:p>
        </p:txBody>
      </p:sp>
      <p:sp>
        <p:nvSpPr>
          <p:cNvPr id="28743" name="CaixaDeTexto 21"/>
          <p:cNvSpPr txBox="1">
            <a:spLocks noChangeArrowheads="1"/>
          </p:cNvSpPr>
          <p:nvPr/>
        </p:nvSpPr>
        <p:spPr bwMode="auto">
          <a:xfrm>
            <a:off x="9310688" y="4143375"/>
            <a:ext cx="1077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transição</a:t>
            </a:r>
          </a:p>
        </p:txBody>
      </p:sp>
    </p:spTree>
    <p:extLst>
      <p:ext uri="{BB962C8B-B14F-4D97-AF65-F5344CB8AC3E}">
        <p14:creationId xmlns:p14="http://schemas.microsoft.com/office/powerpoint/2010/main" val="117370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62" grpId="0"/>
      <p:bldP spid="251964" grpId="0"/>
      <p:bldP spid="251966" grpId="0"/>
      <p:bldP spid="251970" grpId="0"/>
      <p:bldP spid="251971" grpId="0"/>
      <p:bldP spid="2519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/>
          <p:cNvSpPr/>
          <p:nvPr/>
        </p:nvSpPr>
        <p:spPr>
          <a:xfrm>
            <a:off x="6096000" y="714375"/>
            <a:ext cx="4357688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529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Analise Sintática Ascendente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pt-BR" sz="2000" dirty="0"/>
              <a:t>S’ </a:t>
            </a:r>
            <a:r>
              <a:rPr lang="pt-BR" sz="2000" dirty="0">
                <a:sym typeface="Wingdings" pitchFamily="2" charset="2"/>
              </a:rPr>
              <a:t>  S   2)  S  (S) S    3)  S </a:t>
            </a:r>
            <a:r>
              <a:rPr lang="ru-RU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buFontTx/>
              <a:buAutoNum type="arabicParenR"/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S’ 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 , S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(S)S,  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                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S ) = { S’  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 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.(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 err="1">
                <a:sym typeface="Wingdings" pitchFamily="2" charset="2"/>
              </a:rPr>
              <a:t>goto</a:t>
            </a:r>
            <a:r>
              <a:rPr lang="pt-BR" sz="2000" dirty="0">
                <a:sym typeface="Wingdings" pitchFamily="2" charset="2"/>
              </a:rPr>
              <a:t>(I</a:t>
            </a:r>
            <a:r>
              <a:rPr lang="pt-BR" sz="2000" baseline="-25000" dirty="0">
                <a:sym typeface="Wingdings" pitchFamily="2" charset="2"/>
              </a:rPr>
              <a:t>2</a:t>
            </a:r>
            <a:r>
              <a:rPr lang="pt-BR" sz="2000" dirty="0">
                <a:sym typeface="Wingdings" pitchFamily="2" charset="2"/>
              </a:rPr>
              <a:t>, S )= {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S (S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)S }= 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)  ) ={S (S)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                  </a:t>
            </a: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S ) ={S (S)S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(  ) ={S (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S)S,  S 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(S)S , S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</p:txBody>
      </p:sp>
      <p:graphicFrame>
        <p:nvGraphicFramePr>
          <p:cNvPr id="252933" name="Group 5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21955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52" name="Text Box 55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9753" name="Text Box 56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9754" name="Text Box 57"/>
          <p:cNvSpPr txBox="1">
            <a:spLocks noChangeArrowheads="1"/>
          </p:cNvSpPr>
          <p:nvPr/>
        </p:nvSpPr>
        <p:spPr bwMode="auto">
          <a:xfrm>
            <a:off x="7046913" y="3857625"/>
            <a:ext cx="3408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  <a:sym typeface="Wingdings" panose="05000000000000000000" pitchFamily="2" charset="2"/>
              </a:rPr>
              <a:t>Sabemos que  Follow(S) ={ $,  ) }</a:t>
            </a:r>
            <a:endParaRPr lang="pt-BR" altLang="pt-BR" sz="1800" b="1" baseline="-250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9755" name="Text Box 58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9756" name="Text Box 60"/>
          <p:cNvSpPr txBox="1">
            <a:spLocks noChangeArrowheads="1"/>
          </p:cNvSpPr>
          <p:nvPr/>
        </p:nvSpPr>
        <p:spPr bwMode="auto">
          <a:xfrm>
            <a:off x="7205663" y="545465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52989" name="Text Box 61"/>
          <p:cNvSpPr txBox="1">
            <a:spLocks noChangeArrowheads="1"/>
          </p:cNvSpPr>
          <p:nvPr/>
        </p:nvSpPr>
        <p:spPr bwMode="auto">
          <a:xfrm>
            <a:off x="2462214" y="5337175"/>
            <a:ext cx="2770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)   S </a:t>
            </a:r>
            <a:r>
              <a:rPr lang="pt-BR" altLang="pt-BR" sz="2000" b="1">
                <a:sym typeface="Wingdings" panose="05000000000000000000" pitchFamily="2" charset="2"/>
              </a:rPr>
              <a:t> .</a:t>
            </a:r>
            <a:r>
              <a:rPr lang="pt-BR" altLang="pt-BR" sz="1800">
                <a:sym typeface="Wingdings" panose="05000000000000000000" pitchFamily="2" charset="2"/>
              </a:rPr>
              <a:t>  pertence a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29758" name="Text Box 62"/>
          <p:cNvSpPr txBox="1">
            <a:spLocks noChangeArrowheads="1"/>
          </p:cNvSpPr>
          <p:nvPr/>
        </p:nvSpPr>
        <p:spPr bwMode="auto">
          <a:xfrm>
            <a:off x="81089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29759" name="Text Box 63"/>
          <p:cNvSpPr txBox="1">
            <a:spLocks noChangeArrowheads="1"/>
          </p:cNvSpPr>
          <p:nvPr/>
        </p:nvSpPr>
        <p:spPr bwMode="auto">
          <a:xfrm>
            <a:off x="7235826" y="6064250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9760" name="Text Box 64"/>
          <p:cNvSpPr txBox="1">
            <a:spLocks noChangeArrowheads="1"/>
          </p:cNvSpPr>
          <p:nvPr/>
        </p:nvSpPr>
        <p:spPr bwMode="auto">
          <a:xfrm>
            <a:off x="9705975" y="4840288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1</a:t>
            </a:r>
          </a:p>
        </p:txBody>
      </p:sp>
      <p:sp>
        <p:nvSpPr>
          <p:cNvPr id="29761" name="Text Box 65"/>
          <p:cNvSpPr txBox="1">
            <a:spLocks noChangeArrowheads="1"/>
          </p:cNvSpPr>
          <p:nvPr/>
        </p:nvSpPr>
        <p:spPr bwMode="auto">
          <a:xfrm>
            <a:off x="9710738" y="5454650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3</a:t>
            </a:r>
          </a:p>
        </p:txBody>
      </p:sp>
      <p:sp>
        <p:nvSpPr>
          <p:cNvPr id="29762" name="Text Box 66"/>
          <p:cNvSpPr txBox="1">
            <a:spLocks noChangeArrowheads="1"/>
          </p:cNvSpPr>
          <p:nvPr/>
        </p:nvSpPr>
        <p:spPr bwMode="auto">
          <a:xfrm>
            <a:off x="9683750" y="6045200"/>
            <a:ext cx="27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5</a:t>
            </a:r>
          </a:p>
        </p:txBody>
      </p:sp>
      <p:sp>
        <p:nvSpPr>
          <p:cNvPr id="252995" name="Text Box 67"/>
          <p:cNvSpPr txBox="1">
            <a:spLocks noChangeArrowheads="1"/>
          </p:cNvSpPr>
          <p:nvPr/>
        </p:nvSpPr>
        <p:spPr bwMode="auto">
          <a:xfrm>
            <a:off x="8875713" y="4849813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2996" name="Text Box 68"/>
          <p:cNvSpPr txBox="1">
            <a:spLocks noChangeArrowheads="1"/>
          </p:cNvSpPr>
          <p:nvPr/>
        </p:nvSpPr>
        <p:spPr bwMode="auto">
          <a:xfrm>
            <a:off x="8112126" y="4826000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2997" name="Text Box 69"/>
          <p:cNvSpPr txBox="1">
            <a:spLocks noChangeArrowheads="1"/>
          </p:cNvSpPr>
          <p:nvPr/>
        </p:nvSpPr>
        <p:spPr bwMode="auto">
          <a:xfrm>
            <a:off x="2452688" y="5670551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)   S </a:t>
            </a:r>
            <a:r>
              <a:rPr lang="pt-BR" altLang="pt-BR" sz="2000" b="1">
                <a:sym typeface="Wingdings" panose="05000000000000000000" pitchFamily="2" charset="2"/>
              </a:rPr>
              <a:t> .</a:t>
            </a:r>
            <a:r>
              <a:rPr lang="pt-BR" altLang="pt-BR" sz="1800">
                <a:sym typeface="Wingdings" panose="05000000000000000000" pitchFamily="2" charset="2"/>
              </a:rPr>
              <a:t>  pertence a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52998" name="Text Box 70"/>
          <p:cNvSpPr txBox="1">
            <a:spLocks noChangeArrowheads="1"/>
          </p:cNvSpPr>
          <p:nvPr/>
        </p:nvSpPr>
        <p:spPr bwMode="auto">
          <a:xfrm>
            <a:off x="8877301" y="5468938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2999" name="Text Box 71"/>
          <p:cNvSpPr txBox="1">
            <a:spLocks noChangeArrowheads="1"/>
          </p:cNvSpPr>
          <p:nvPr/>
        </p:nvSpPr>
        <p:spPr bwMode="auto">
          <a:xfrm>
            <a:off x="8113713" y="5445125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3000" name="Text Box 72"/>
          <p:cNvSpPr txBox="1">
            <a:spLocks noChangeArrowheads="1"/>
          </p:cNvSpPr>
          <p:nvPr/>
        </p:nvSpPr>
        <p:spPr bwMode="auto">
          <a:xfrm>
            <a:off x="2452688" y="5972175"/>
            <a:ext cx="2995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)   S </a:t>
            </a:r>
            <a:r>
              <a:rPr lang="pt-BR" altLang="pt-BR" sz="2000" b="1">
                <a:sym typeface="Wingdings" panose="05000000000000000000" pitchFamily="2" charset="2"/>
              </a:rPr>
              <a:t> .</a:t>
            </a:r>
            <a:r>
              <a:rPr lang="pt-BR" altLang="pt-BR" sz="1800">
                <a:sym typeface="Wingdings" panose="05000000000000000000" pitchFamily="2" charset="2"/>
              </a:rPr>
              <a:t>  pertence a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253001" name="Text Box 73"/>
          <p:cNvSpPr txBox="1">
            <a:spLocks noChangeArrowheads="1"/>
          </p:cNvSpPr>
          <p:nvPr/>
        </p:nvSpPr>
        <p:spPr bwMode="auto">
          <a:xfrm>
            <a:off x="8878888" y="6088063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3002" name="Text Box 74"/>
          <p:cNvSpPr txBox="1">
            <a:spLocks noChangeArrowheads="1"/>
          </p:cNvSpPr>
          <p:nvPr/>
        </p:nvSpPr>
        <p:spPr bwMode="auto">
          <a:xfrm>
            <a:off x="8115301" y="6064250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53003" name="Text Box 75"/>
          <p:cNvSpPr txBox="1">
            <a:spLocks noChangeArrowheads="1"/>
          </p:cNvSpPr>
          <p:nvPr/>
        </p:nvSpPr>
        <p:spPr bwMode="auto">
          <a:xfrm>
            <a:off x="2465388" y="6318251"/>
            <a:ext cx="2982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pt-BR" altLang="pt-BR" sz="1800">
                <a:sym typeface="Wingdings" panose="05000000000000000000" pitchFamily="2" charset="2"/>
              </a:rPr>
              <a:t>)   S </a:t>
            </a:r>
            <a:r>
              <a:rPr lang="pt-BR" altLang="pt-BR" sz="2000" b="1">
                <a:sym typeface="Wingdings" panose="05000000000000000000" pitchFamily="2" charset="2"/>
              </a:rPr>
              <a:t> </a:t>
            </a:r>
            <a:r>
              <a:rPr lang="pt-BR" altLang="pt-BR" sz="2000">
                <a:sym typeface="Wingdings" panose="05000000000000000000" pitchFamily="2" charset="2"/>
              </a:rPr>
              <a:t>(S)S.</a:t>
            </a:r>
            <a:r>
              <a:rPr lang="pt-BR" altLang="pt-BR" sz="1800">
                <a:sym typeface="Wingdings" panose="05000000000000000000" pitchFamily="2" charset="2"/>
              </a:rPr>
              <a:t>  pertence a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253004" name="Text Box 76"/>
          <p:cNvSpPr txBox="1">
            <a:spLocks noChangeArrowheads="1"/>
          </p:cNvSpPr>
          <p:nvPr/>
        </p:nvSpPr>
        <p:spPr bwMode="auto">
          <a:xfrm>
            <a:off x="8904288" y="6375400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r2</a:t>
            </a:r>
          </a:p>
        </p:txBody>
      </p:sp>
      <p:sp>
        <p:nvSpPr>
          <p:cNvPr id="253005" name="Text Box 77"/>
          <p:cNvSpPr txBox="1">
            <a:spLocks noChangeArrowheads="1"/>
          </p:cNvSpPr>
          <p:nvPr/>
        </p:nvSpPr>
        <p:spPr bwMode="auto">
          <a:xfrm>
            <a:off x="8140701" y="6351588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r2</a:t>
            </a:r>
          </a:p>
        </p:txBody>
      </p:sp>
      <p:sp>
        <p:nvSpPr>
          <p:cNvPr id="29774" name="CaixaDeTexto 27"/>
          <p:cNvSpPr txBox="1">
            <a:spLocks noChangeArrowheads="1"/>
          </p:cNvSpPr>
          <p:nvPr/>
        </p:nvSpPr>
        <p:spPr bwMode="auto">
          <a:xfrm>
            <a:off x="1881189" y="4429126"/>
            <a:ext cx="214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Procurar  X </a:t>
            </a:r>
            <a:r>
              <a:rPr lang="pt-BR" altLang="pt-BR" sz="1800">
                <a:sym typeface="Wingdings" panose="05000000000000000000" pitchFamily="2" charset="2"/>
              </a:rPr>
              <a:t> Y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cxnSp>
        <p:nvCxnSpPr>
          <p:cNvPr id="29" name="Conector de seta reta 28"/>
          <p:cNvCxnSpPr>
            <a:stCxn id="29754" idx="2"/>
          </p:cNvCxnSpPr>
          <p:nvPr/>
        </p:nvCxnSpPr>
        <p:spPr>
          <a:xfrm rot="5400000">
            <a:off x="8393907" y="4072732"/>
            <a:ext cx="201612" cy="511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rot="16200000" flipH="1">
            <a:off x="8843963" y="4124326"/>
            <a:ext cx="144463" cy="354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77" name="Retângulo 30"/>
          <p:cNvSpPr>
            <a:spLocks noChangeArrowheads="1"/>
          </p:cNvSpPr>
          <p:nvPr/>
        </p:nvSpPr>
        <p:spPr bwMode="auto">
          <a:xfrm>
            <a:off x="6096000" y="714376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3- Se A  </a:t>
            </a:r>
            <a:r>
              <a:rPr lang="el-GR" altLang="pt-BR" sz="1800">
                <a:sym typeface="Wingdings" panose="05000000000000000000" pitchFamily="2" charset="2"/>
              </a:rPr>
              <a:t>β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  <a:r>
              <a:rPr lang="pt-BR" altLang="pt-BR" sz="1800">
                <a:sym typeface="Wingdings" panose="05000000000000000000" pitchFamily="2" charset="2"/>
              </a:rPr>
              <a:t>  está em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para todo </a:t>
            </a:r>
            <a:r>
              <a:rPr lang="pt-BR" altLang="pt-BR" sz="1800" u="sng">
                <a:sym typeface="Wingdings" panose="05000000000000000000" pitchFamily="2" charset="2"/>
              </a:rPr>
              <a:t>b</a:t>
            </a:r>
            <a:r>
              <a:rPr lang="pt-BR" altLang="pt-BR" sz="1800">
                <a:sym typeface="Wingdings" panose="05000000000000000000" pitchFamily="2" charset="2"/>
              </a:rPr>
              <a:t> em Follow(A), faça M[k, b]= rn onde n é o numero da produção A  </a:t>
            </a:r>
            <a:r>
              <a:rPr lang="el-GR" altLang="pt-BR" sz="1800">
                <a:sym typeface="Wingdings" panose="05000000000000000000" pitchFamily="2" charset="2"/>
              </a:rPr>
              <a:t>β</a:t>
            </a:r>
            <a:r>
              <a:rPr lang="pt-BR" altLang="pt-BR" sz="1800">
                <a:sym typeface="Wingdings" panose="05000000000000000000" pitchFamily="2" charset="2"/>
              </a:rPr>
              <a:t>       ( menos S’  S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  <a:r>
              <a:rPr lang="pt-BR" altLang="pt-BR" sz="1800">
                <a:sym typeface="Wingdings" panose="05000000000000000000" pitchFamily="2" charset="2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77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89" grpId="0"/>
      <p:bldP spid="252995" grpId="0"/>
      <p:bldP spid="252996" grpId="0"/>
      <p:bldP spid="252997" grpId="0"/>
      <p:bldP spid="252998" grpId="0"/>
      <p:bldP spid="252999" grpId="0"/>
      <p:bldP spid="253000" grpId="0"/>
      <p:bldP spid="253001" grpId="0"/>
      <p:bldP spid="253002" grpId="0"/>
      <p:bldP spid="253003" grpId="0"/>
      <p:bldP spid="253004" grpId="0"/>
      <p:bldP spid="2530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774825" y="1485900"/>
            <a:ext cx="86423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pt-BR" sz="2400"/>
          </a:p>
          <a:p>
            <a:pPr marL="342900" indent="-342900">
              <a:defRPr/>
            </a:pPr>
            <a:r>
              <a:rPr lang="pt-BR" sz="2400"/>
              <a:t>Ex 1   1) S’ </a:t>
            </a:r>
            <a:r>
              <a:rPr lang="pt-BR" sz="2400">
                <a:sym typeface="Wingdings" pitchFamily="2" charset="2"/>
              </a:rPr>
              <a:t>  S</a:t>
            </a:r>
          </a:p>
          <a:p>
            <a:pPr marL="342900" indent="-342900">
              <a:defRPr/>
            </a:pPr>
            <a:r>
              <a:rPr lang="pt-BR" sz="2400">
                <a:sym typeface="Wingdings" pitchFamily="2" charset="2"/>
              </a:rPr>
              <a:t>           2) S  (S) S </a:t>
            </a:r>
          </a:p>
          <a:p>
            <a:pPr marL="342900" indent="-342900">
              <a:defRPr/>
            </a:pPr>
            <a:r>
              <a:rPr lang="pt-BR" sz="2400">
                <a:sym typeface="Wingdings" pitchFamily="2" charset="2"/>
              </a:rPr>
              <a:t>           3) S   </a:t>
            </a:r>
            <a:r>
              <a:rPr lang="ru-RU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Faremos a análise sintática ascendente para sentença (  )</a:t>
            </a:r>
          </a:p>
          <a:p>
            <a:pPr marL="1714500" lvl="3" indent="-342900">
              <a:defRPr/>
            </a:pPr>
            <a:endParaRPr lang="pt-BR" sz="24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30725" name="Text Box 55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425305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71626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279651" y="4652964"/>
            <a:ext cx="201612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arenR"/>
              <a:defRPr/>
            </a:pPr>
            <a:r>
              <a:rPr lang="pt-BR"/>
              <a:t>S’ </a:t>
            </a:r>
            <a:r>
              <a:rPr lang="pt-BR">
                <a:sym typeface="Wingdings" pitchFamily="2" charset="2"/>
              </a:rPr>
              <a:t>  S 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pt-BR">
                <a:sym typeface="Wingdings" pitchFamily="2" charset="2"/>
              </a:rPr>
              <a:t>S  (S) S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pt-BR">
                <a:sym typeface="Wingdings" pitchFamily="2" charset="2"/>
              </a:rPr>
              <a:t>S 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r>
              <a:rPr lang="pt-BR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</a:t>
            </a:r>
          </a:p>
          <a:p>
            <a:pPr marL="342900" indent="-342900">
              <a:spcBef>
                <a:spcPct val="50000"/>
              </a:spcBef>
              <a:defRPr/>
            </a:pPr>
            <a:endParaRPr lang="pt-BR"/>
          </a:p>
        </p:txBody>
      </p:sp>
      <p:graphicFrame>
        <p:nvGraphicFramePr>
          <p:cNvPr id="260488" name="Group 392"/>
          <p:cNvGraphicFramePr>
            <a:graphicFrameLocks noGrp="1"/>
          </p:cNvGraphicFramePr>
          <p:nvPr>
            <p:ph sz="half" idx="2"/>
          </p:nvPr>
        </p:nvGraphicFramePr>
        <p:xfrm>
          <a:off x="6096000" y="4508501"/>
          <a:ext cx="4038600" cy="2136775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aceita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0676" name="Group 580"/>
          <p:cNvGraphicFramePr>
            <a:graphicFrameLocks noGrp="1"/>
          </p:cNvGraphicFramePr>
          <p:nvPr/>
        </p:nvGraphicFramePr>
        <p:xfrm>
          <a:off x="1546225" y="215900"/>
          <a:ext cx="9144000" cy="256063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Pilha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Entrada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Ação/Transição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832" name="Text Box 555"/>
          <p:cNvSpPr txBox="1">
            <a:spLocks noChangeArrowheads="1"/>
          </p:cNvSpPr>
          <p:nvPr/>
        </p:nvSpPr>
        <p:spPr bwMode="auto">
          <a:xfrm>
            <a:off x="1454151" y="620713"/>
            <a:ext cx="919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31833" name="Text Box 556"/>
          <p:cNvSpPr txBox="1">
            <a:spLocks noChangeArrowheads="1"/>
          </p:cNvSpPr>
          <p:nvPr/>
        </p:nvSpPr>
        <p:spPr bwMode="auto">
          <a:xfrm>
            <a:off x="1546225" y="581026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     $0</a:t>
            </a:r>
          </a:p>
        </p:txBody>
      </p:sp>
      <p:sp>
        <p:nvSpPr>
          <p:cNvPr id="31834" name="Text Box 557"/>
          <p:cNvSpPr txBox="1">
            <a:spLocks noChangeArrowheads="1"/>
          </p:cNvSpPr>
          <p:nvPr/>
        </p:nvSpPr>
        <p:spPr bwMode="auto">
          <a:xfrm>
            <a:off x="7008813" y="627063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( )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31835" name="Text Box 558"/>
          <p:cNvSpPr txBox="1">
            <a:spLocks noChangeArrowheads="1"/>
          </p:cNvSpPr>
          <p:nvPr/>
        </p:nvSpPr>
        <p:spPr bwMode="auto">
          <a:xfrm>
            <a:off x="8718551" y="592139"/>
            <a:ext cx="999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55" name="Text Box 559"/>
          <p:cNvSpPr txBox="1">
            <a:spLocks noChangeArrowheads="1"/>
          </p:cNvSpPr>
          <p:nvPr/>
        </p:nvSpPr>
        <p:spPr bwMode="auto">
          <a:xfrm>
            <a:off x="1560514" y="911225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2     $0 ( 2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56" name="Text Box 560"/>
          <p:cNvSpPr txBox="1">
            <a:spLocks noChangeArrowheads="1"/>
          </p:cNvSpPr>
          <p:nvPr/>
        </p:nvSpPr>
        <p:spPr bwMode="auto">
          <a:xfrm>
            <a:off x="7148514" y="966789"/>
            <a:ext cx="4095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)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57" name="Text Box 561"/>
          <p:cNvSpPr txBox="1">
            <a:spLocks noChangeArrowheads="1"/>
          </p:cNvSpPr>
          <p:nvPr/>
        </p:nvSpPr>
        <p:spPr bwMode="auto">
          <a:xfrm>
            <a:off x="8570914" y="958851"/>
            <a:ext cx="12973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/>
              <a:t>reduz S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260658" name="Text Box 562"/>
          <p:cNvSpPr txBox="1">
            <a:spLocks noChangeArrowheads="1"/>
          </p:cNvSpPr>
          <p:nvPr/>
        </p:nvSpPr>
        <p:spPr bwMode="auto">
          <a:xfrm>
            <a:off x="1552576" y="1274763"/>
            <a:ext cx="15224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3     $0 ( </a:t>
            </a:r>
            <a:r>
              <a:rPr lang="pt-BR" altLang="pt-BR" sz="1800" b="1">
                <a:solidFill>
                  <a:srgbClr val="0070C0"/>
                </a:solidFill>
              </a:rPr>
              <a:t>2</a:t>
            </a:r>
            <a:r>
              <a:rPr lang="pt-BR" altLang="pt-BR" sz="1800">
                <a:solidFill>
                  <a:srgbClr val="0070C0"/>
                </a:solidFill>
              </a:rPr>
              <a:t> </a:t>
            </a:r>
            <a:r>
              <a:rPr lang="pt-BR" altLang="pt-BR" sz="1800"/>
              <a:t> S  </a:t>
            </a:r>
            <a:r>
              <a:rPr lang="pt-BR" altLang="pt-BR" sz="1800" b="1">
                <a:solidFill>
                  <a:srgbClr val="FF0000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 b="1">
              <a:solidFill>
                <a:schemeClr val="accent2"/>
              </a:solidFill>
            </a:endParaRPr>
          </a:p>
        </p:txBody>
      </p:sp>
      <p:sp>
        <p:nvSpPr>
          <p:cNvPr id="260659" name="Text Box 563"/>
          <p:cNvSpPr txBox="1">
            <a:spLocks noChangeArrowheads="1"/>
          </p:cNvSpPr>
          <p:nvPr/>
        </p:nvSpPr>
        <p:spPr bwMode="auto">
          <a:xfrm>
            <a:off x="7140576" y="1347789"/>
            <a:ext cx="4095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)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0" name="Text Box 564"/>
          <p:cNvSpPr txBox="1">
            <a:spLocks noChangeArrowheads="1"/>
          </p:cNvSpPr>
          <p:nvPr/>
        </p:nvSpPr>
        <p:spPr bwMode="auto">
          <a:xfrm>
            <a:off x="8734426" y="1312863"/>
            <a:ext cx="999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 4</a:t>
            </a:r>
          </a:p>
        </p:txBody>
      </p:sp>
      <p:sp>
        <p:nvSpPr>
          <p:cNvPr id="260661" name="Text Box 565"/>
          <p:cNvSpPr txBox="1">
            <a:spLocks noChangeArrowheads="1"/>
          </p:cNvSpPr>
          <p:nvPr/>
        </p:nvSpPr>
        <p:spPr bwMode="auto">
          <a:xfrm>
            <a:off x="1557339" y="1679576"/>
            <a:ext cx="1697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4     $0 ( 2 S 3 )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2" name="Text Box 566"/>
          <p:cNvSpPr txBox="1">
            <a:spLocks noChangeArrowheads="1"/>
          </p:cNvSpPr>
          <p:nvPr/>
        </p:nvSpPr>
        <p:spPr bwMode="auto">
          <a:xfrm>
            <a:off x="7091363" y="1722438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3" name="Text Box 567"/>
          <p:cNvSpPr txBox="1">
            <a:spLocks noChangeArrowheads="1"/>
          </p:cNvSpPr>
          <p:nvPr/>
        </p:nvSpPr>
        <p:spPr bwMode="auto">
          <a:xfrm>
            <a:off x="8526464" y="1704975"/>
            <a:ext cx="12731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/>
              <a:t>reduz S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Є</a:t>
            </a:r>
            <a:endParaRPr lang="pt-BR" dirty="0"/>
          </a:p>
          <a:p>
            <a:pPr eaLnBrk="1" hangingPunct="1">
              <a:defRPr/>
            </a:pPr>
            <a:endParaRPr lang="pt-BR" dirty="0"/>
          </a:p>
        </p:txBody>
      </p:sp>
      <p:sp>
        <p:nvSpPr>
          <p:cNvPr id="260664" name="Text Box 568"/>
          <p:cNvSpPr txBox="1">
            <a:spLocks noChangeArrowheads="1"/>
          </p:cNvSpPr>
          <p:nvPr/>
        </p:nvSpPr>
        <p:spPr bwMode="auto">
          <a:xfrm>
            <a:off x="1550989" y="1995488"/>
            <a:ext cx="208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5     $0 ( 2 S 3 ) </a:t>
            </a:r>
            <a:r>
              <a:rPr lang="pt-BR" altLang="pt-BR" sz="1800">
                <a:solidFill>
                  <a:srgbClr val="0070C0"/>
                </a:solidFill>
              </a:rPr>
              <a:t>4</a:t>
            </a:r>
            <a:r>
              <a:rPr lang="pt-BR" altLang="pt-BR" sz="1800"/>
              <a:t> S </a:t>
            </a:r>
            <a:r>
              <a:rPr lang="pt-BR" altLang="pt-BR" sz="1800" b="1">
                <a:solidFill>
                  <a:srgbClr val="FF0000"/>
                </a:solidFill>
              </a:rPr>
              <a:t>5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5" name="Text Box 569"/>
          <p:cNvSpPr txBox="1">
            <a:spLocks noChangeArrowheads="1"/>
          </p:cNvSpPr>
          <p:nvPr/>
        </p:nvSpPr>
        <p:spPr bwMode="auto">
          <a:xfrm>
            <a:off x="6757988" y="2066925"/>
            <a:ext cx="80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6" name="Text Box 570"/>
          <p:cNvSpPr txBox="1">
            <a:spLocks noChangeArrowheads="1"/>
          </p:cNvSpPr>
          <p:nvPr/>
        </p:nvSpPr>
        <p:spPr bwMode="auto">
          <a:xfrm>
            <a:off x="8415339" y="2057401"/>
            <a:ext cx="1595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S </a:t>
            </a:r>
            <a:r>
              <a:rPr lang="pt-BR" altLang="pt-BR" sz="1800">
                <a:sym typeface="Wingdings" panose="05000000000000000000" pitchFamily="2" charset="2"/>
              </a:rPr>
              <a:t> (S) S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7" name="Text Box 571"/>
          <p:cNvSpPr txBox="1">
            <a:spLocks noChangeArrowheads="1"/>
          </p:cNvSpPr>
          <p:nvPr/>
        </p:nvSpPr>
        <p:spPr bwMode="auto">
          <a:xfrm>
            <a:off x="1566864" y="2430463"/>
            <a:ext cx="1101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6     $</a:t>
            </a:r>
            <a:r>
              <a:rPr lang="pt-BR" altLang="pt-BR" sz="1800" b="1">
                <a:solidFill>
                  <a:srgbClr val="0070C0"/>
                </a:solidFill>
              </a:rPr>
              <a:t>0</a:t>
            </a:r>
            <a:r>
              <a:rPr lang="pt-BR" altLang="pt-BR" sz="1800"/>
              <a:t> S </a:t>
            </a:r>
            <a:r>
              <a:rPr lang="pt-BR" altLang="pt-BR" sz="1800" b="1">
                <a:solidFill>
                  <a:srgbClr val="FF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8" name="Text Box 572"/>
          <p:cNvSpPr txBox="1">
            <a:spLocks noChangeArrowheads="1"/>
          </p:cNvSpPr>
          <p:nvPr/>
        </p:nvSpPr>
        <p:spPr bwMode="auto">
          <a:xfrm>
            <a:off x="6757988" y="2384425"/>
            <a:ext cx="800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0669" name="Text Box 573"/>
          <p:cNvSpPr txBox="1">
            <a:spLocks noChangeArrowheads="1"/>
          </p:cNvSpPr>
          <p:nvPr/>
        </p:nvSpPr>
        <p:spPr bwMode="auto">
          <a:xfrm>
            <a:off x="8318501" y="2428875"/>
            <a:ext cx="976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dirty="0"/>
              <a:t>    aceita</a:t>
            </a: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260673" name="Rectangle 577"/>
          <p:cNvSpPr>
            <a:spLocks noChangeArrowheads="1"/>
          </p:cNvSpPr>
          <p:nvPr/>
        </p:nvSpPr>
        <p:spPr bwMode="auto">
          <a:xfrm>
            <a:off x="2446339" y="3795713"/>
            <a:ext cx="7056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31852" name="CaixaDeTexto 25"/>
          <p:cNvSpPr txBox="1">
            <a:spLocks noChangeArrowheads="1"/>
          </p:cNvSpPr>
          <p:nvPr/>
        </p:nvSpPr>
        <p:spPr bwMode="auto">
          <a:xfrm>
            <a:off x="7661275" y="4143375"/>
            <a:ext cx="63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ação</a:t>
            </a:r>
          </a:p>
        </p:txBody>
      </p:sp>
      <p:sp>
        <p:nvSpPr>
          <p:cNvPr id="31853" name="CaixaDeTexto 26"/>
          <p:cNvSpPr txBox="1">
            <a:spLocks noChangeArrowheads="1"/>
          </p:cNvSpPr>
          <p:nvPr/>
        </p:nvSpPr>
        <p:spPr bwMode="auto">
          <a:xfrm>
            <a:off x="9090026" y="4143375"/>
            <a:ext cx="1077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transição</a:t>
            </a:r>
          </a:p>
        </p:txBody>
      </p:sp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9863138" y="974725"/>
            <a:ext cx="728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solidFill>
                  <a:srgbClr val="FF0000"/>
                </a:solidFill>
              </a:rPr>
              <a:t>T[2,S]</a:t>
            </a:r>
          </a:p>
        </p:txBody>
      </p: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9863138" y="1714500"/>
            <a:ext cx="728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solidFill>
                  <a:srgbClr val="FF0000"/>
                </a:solidFill>
              </a:rPr>
              <a:t>T[4,S]</a:t>
            </a:r>
          </a:p>
        </p:txBody>
      </p:sp>
      <p:sp>
        <p:nvSpPr>
          <p:cNvPr id="31" name="CaixaDeTexto 30"/>
          <p:cNvSpPr txBox="1">
            <a:spLocks noChangeArrowheads="1"/>
          </p:cNvSpPr>
          <p:nvPr/>
        </p:nvSpPr>
        <p:spPr bwMode="auto">
          <a:xfrm>
            <a:off x="9937750" y="2071689"/>
            <a:ext cx="7302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>
                <a:solidFill>
                  <a:srgbClr val="FF0000"/>
                </a:solidFill>
              </a:rPr>
              <a:t>T[0,S]</a:t>
            </a:r>
          </a:p>
        </p:txBody>
      </p:sp>
    </p:spTree>
    <p:extLst>
      <p:ext uri="{BB962C8B-B14F-4D97-AF65-F5344CB8AC3E}">
        <p14:creationId xmlns:p14="http://schemas.microsoft.com/office/powerpoint/2010/main" val="240835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0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0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0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655" grpId="0"/>
      <p:bldP spid="260656" grpId="0"/>
      <p:bldP spid="260657" grpId="0"/>
      <p:bldP spid="260658" grpId="0"/>
      <p:bldP spid="260659" grpId="0"/>
      <p:bldP spid="260660" grpId="0"/>
      <p:bldP spid="260661" grpId="0"/>
      <p:bldP spid="260662" grpId="0"/>
      <p:bldP spid="260663" grpId="0"/>
      <p:bldP spid="260664" grpId="0"/>
      <p:bldP spid="260665" grpId="0"/>
      <p:bldP spid="260666" grpId="0"/>
      <p:bldP spid="260667" grpId="0"/>
      <p:bldP spid="260668" grpId="0"/>
      <p:bldP spid="260669" grpId="0"/>
      <p:bldP spid="28" grpId="0"/>
      <p:bldP spid="29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400" b="1"/>
              <a:t>1º passo</a:t>
            </a:r>
          </a:p>
          <a:p>
            <a:pPr marL="342900" indent="-342900">
              <a:defRPr/>
            </a:pPr>
            <a:r>
              <a:rPr lang="pt-BR">
                <a:sym typeface="Wingdings" pitchFamily="2" charset="2"/>
              </a:rPr>
              <a:t>.</a:t>
            </a:r>
            <a:r>
              <a:rPr lang="pt-BR" sz="3200"/>
              <a:t> </a:t>
            </a:r>
          </a:p>
          <a:p>
            <a:pPr marL="342900" indent="-342900">
              <a:defRPr/>
            </a:pPr>
            <a:r>
              <a:rPr lang="pt-BR" sz="3200"/>
              <a:t>1) E’ </a:t>
            </a:r>
            <a:r>
              <a:rPr lang="pt-BR" sz="3200">
                <a:sym typeface="Wingdings" pitchFamily="2" charset="2"/>
              </a:rPr>
              <a:t> E</a:t>
            </a:r>
          </a:p>
          <a:p>
            <a:pPr marL="342900" indent="-342900">
              <a:defRPr/>
            </a:pPr>
            <a:r>
              <a:rPr lang="pt-BR" sz="3200"/>
              <a:t>2) E </a:t>
            </a:r>
            <a:r>
              <a:rPr lang="pt-BR" sz="3200">
                <a:sym typeface="Wingdings" pitchFamily="2" charset="2"/>
              </a:rPr>
              <a:t> E + n</a:t>
            </a:r>
          </a:p>
          <a:p>
            <a:pPr marL="342900" indent="-342900">
              <a:defRPr/>
            </a:pPr>
            <a:r>
              <a:rPr lang="pt-BR" sz="3200">
                <a:sym typeface="Wingdings" pitchFamily="2" charset="2"/>
              </a:rPr>
              <a:t>3) E  n       </a:t>
            </a:r>
          </a:p>
          <a:p>
            <a:pPr marL="342900" indent="-342900">
              <a:defRPr/>
            </a:pPr>
            <a:r>
              <a:rPr lang="pt-BR" sz="3200">
                <a:sym typeface="Wingdings" pitchFamily="2" charset="2"/>
              </a:rPr>
              <a:t> 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3200"/>
              <a:t>Follow(E’) ={ $}</a:t>
            </a:r>
          </a:p>
          <a:p>
            <a:pPr marL="342900" indent="-342900">
              <a:defRPr/>
            </a:pPr>
            <a:r>
              <a:rPr lang="pt-BR" sz="3200"/>
              <a:t>Follow(E) = {$, + }</a:t>
            </a:r>
          </a:p>
          <a:p>
            <a:pPr marL="342900" indent="-342900">
              <a:defRPr/>
            </a:pPr>
            <a:endParaRPr lang="pt-BR" sz="2800"/>
          </a:p>
          <a:p>
            <a:pPr marL="342900" indent="-342900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5871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400" b="1"/>
              <a:t>2º passo</a:t>
            </a:r>
          </a:p>
          <a:p>
            <a:pPr marL="342900" indent="-342900">
              <a:defRPr/>
            </a:pPr>
            <a:r>
              <a:rPr lang="pt-BR">
                <a:sym typeface="Wingdings" pitchFamily="2" charset="2"/>
              </a:rPr>
              <a:t>.</a:t>
            </a:r>
            <a:r>
              <a:rPr lang="pt-BR" sz="3200"/>
              <a:t> </a:t>
            </a:r>
          </a:p>
          <a:p>
            <a:pPr marL="342900" indent="-342900">
              <a:defRPr/>
            </a:pPr>
            <a:r>
              <a:rPr lang="pt-BR" sz="3200"/>
              <a:t>1) E’ </a:t>
            </a:r>
            <a:r>
              <a:rPr lang="pt-BR" sz="3200">
                <a:sym typeface="Wingdings" pitchFamily="2" charset="2"/>
              </a:rPr>
              <a:t> E   </a:t>
            </a:r>
            <a:r>
              <a:rPr lang="pt-BR" sz="3200"/>
              <a:t>2) E </a:t>
            </a:r>
            <a:r>
              <a:rPr lang="pt-BR" sz="3200">
                <a:sym typeface="Wingdings" pitchFamily="2" charset="2"/>
              </a:rPr>
              <a:t> E + n      3) E  n       </a:t>
            </a:r>
          </a:p>
          <a:p>
            <a:pPr marL="342900" indent="-342900">
              <a:defRPr/>
            </a:pPr>
            <a:endParaRPr lang="pt-BR" sz="2800"/>
          </a:p>
          <a:p>
            <a:pPr marL="342900" indent="-342900">
              <a:defRPr/>
            </a:pPr>
            <a:r>
              <a:rPr lang="pt-BR" sz="2800"/>
              <a:t>I</a:t>
            </a:r>
            <a:r>
              <a:rPr lang="pt-BR" sz="2800" baseline="-25000"/>
              <a:t>0</a:t>
            </a:r>
            <a:r>
              <a:rPr lang="pt-BR" sz="2800"/>
              <a:t>={ E’ </a:t>
            </a:r>
            <a:r>
              <a:rPr lang="pt-BR" sz="2800">
                <a:sym typeface="Wingdings" pitchFamily="2" charset="2"/>
              </a:rPr>
              <a:t> </a:t>
            </a:r>
            <a:r>
              <a:rPr lang="pt-BR" sz="2800" b="1">
                <a:sym typeface="Wingdings" pitchFamily="2" charset="2"/>
              </a:rPr>
              <a:t>.</a:t>
            </a:r>
            <a:r>
              <a:rPr lang="pt-BR" sz="2800">
                <a:sym typeface="Wingdings" pitchFamily="2" charset="2"/>
              </a:rPr>
              <a:t>E  , E  </a:t>
            </a:r>
            <a:r>
              <a:rPr lang="pt-BR" sz="2800" b="1">
                <a:sym typeface="Wingdings" pitchFamily="2" charset="2"/>
              </a:rPr>
              <a:t>.</a:t>
            </a:r>
            <a:r>
              <a:rPr lang="pt-BR" sz="2800">
                <a:sym typeface="Wingdings" pitchFamily="2" charset="2"/>
              </a:rPr>
              <a:t>E+n , E </a:t>
            </a:r>
            <a:r>
              <a:rPr lang="pt-BR" sz="2800" b="1">
                <a:sym typeface="Wingdings" pitchFamily="2" charset="2"/>
              </a:rPr>
              <a:t>.</a:t>
            </a:r>
            <a:r>
              <a:rPr lang="pt-BR" sz="2800">
                <a:sym typeface="Wingdings" pitchFamily="2" charset="2"/>
              </a:rPr>
              <a:t>n }</a:t>
            </a:r>
            <a:endParaRPr lang="pt-BR" sz="2800" baseline="-25000"/>
          </a:p>
          <a:p>
            <a:pPr marL="342900" indent="-342900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E ) = { E’  E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  E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+n }= 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) = { E  n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 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</a:p>
          <a:p>
            <a:pPr marL="342900" indent="-342900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+ ) = { E E+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}= 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</a:p>
          <a:p>
            <a:pPr marL="342900" indent="-342900">
              <a:defRPr/>
            </a:pP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) = { E E+n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8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 I</a:t>
            </a:r>
            <a:r>
              <a:rPr lang="pt-BR" sz="28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</a:p>
          <a:p>
            <a:pPr marL="342900" indent="-342900">
              <a:defRPr/>
            </a:pPr>
            <a:endParaRPr lang="pt-BR" sz="2800" baseline="-25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800" baseline="-25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endParaRPr lang="pt-BR" sz="2800" baseline="-25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8328025" y="5373688"/>
            <a:ext cx="1798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(*) Sua matriz terá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cinco linhas ( I</a:t>
            </a:r>
            <a:r>
              <a:rPr lang="pt-BR" altLang="pt-BR" sz="1800" baseline="-25000"/>
              <a:t>4</a:t>
            </a:r>
            <a:r>
              <a:rPr lang="pt-BR" altLang="pt-BR" sz="180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2992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5413" y="1125538"/>
            <a:ext cx="86868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grpSp>
        <p:nvGrpSpPr>
          <p:cNvPr id="10244" name="Grupo 9"/>
          <p:cNvGrpSpPr>
            <a:grpSpLocks/>
          </p:cNvGrpSpPr>
          <p:nvPr/>
        </p:nvGrpSpPr>
        <p:grpSpPr bwMode="auto">
          <a:xfrm>
            <a:off x="2819400" y="1512888"/>
            <a:ext cx="1301750" cy="1441450"/>
            <a:chOff x="611560" y="1988840"/>
            <a:chExt cx="1301782" cy="1440160"/>
          </a:xfrm>
        </p:grpSpPr>
        <p:grpSp>
          <p:nvGrpSpPr>
            <p:cNvPr id="10277" name="Grupo 7"/>
            <p:cNvGrpSpPr>
              <a:grpSpLocks/>
            </p:cNvGrpSpPr>
            <p:nvPr/>
          </p:nvGrpSpPr>
          <p:grpSpPr bwMode="auto">
            <a:xfrm>
              <a:off x="611560" y="2277506"/>
              <a:ext cx="1295432" cy="1151494"/>
              <a:chOff x="611560" y="2277506"/>
              <a:chExt cx="1295432" cy="115149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611560" y="2277506"/>
                <a:ext cx="1295432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0280" name="CaixaDeTexto 6"/>
              <p:cNvSpPr txBox="1">
                <a:spLocks noChangeArrowheads="1"/>
              </p:cNvSpPr>
              <p:nvPr/>
            </p:nvSpPr>
            <p:spPr bwMode="auto">
              <a:xfrm>
                <a:off x="683568" y="2361654"/>
                <a:ext cx="1188399" cy="922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E’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.E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  .E+n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E .n</a:t>
                </a:r>
                <a:endParaRPr lang="pt-BR" altLang="pt-BR" sz="1800" b="1"/>
              </a:p>
            </p:txBody>
          </p:sp>
        </p:grpSp>
        <p:sp>
          <p:nvSpPr>
            <p:cNvPr id="10278" name="CaixaDeTexto 8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0</a:t>
              </a:r>
            </a:p>
          </p:txBody>
        </p:sp>
      </p:grpSp>
      <p:grpSp>
        <p:nvGrpSpPr>
          <p:cNvPr id="4" name="Grupo 13"/>
          <p:cNvGrpSpPr>
            <a:grpSpLocks/>
          </p:cNvGrpSpPr>
          <p:nvPr/>
        </p:nvGrpSpPr>
        <p:grpSpPr bwMode="auto">
          <a:xfrm>
            <a:off x="4187826" y="2017714"/>
            <a:ext cx="1008063" cy="369887"/>
            <a:chOff x="1979712" y="2492897"/>
            <a:chExt cx="1008112" cy="370367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1979712" y="2780607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6" name="CaixaDeTexto 12"/>
            <p:cNvSpPr txBox="1">
              <a:spLocks noChangeArrowheads="1"/>
            </p:cNvSpPr>
            <p:nvPr/>
          </p:nvSpPr>
          <p:spPr bwMode="auto">
            <a:xfrm>
              <a:off x="2339753" y="2492897"/>
              <a:ext cx="348189" cy="370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E</a:t>
              </a:r>
            </a:p>
          </p:txBody>
        </p:sp>
      </p:grpSp>
      <p:grpSp>
        <p:nvGrpSpPr>
          <p:cNvPr id="5" name="Grupo 14"/>
          <p:cNvGrpSpPr>
            <a:grpSpLocks/>
          </p:cNvGrpSpPr>
          <p:nvPr/>
        </p:nvGrpSpPr>
        <p:grpSpPr bwMode="auto">
          <a:xfrm>
            <a:off x="5411788" y="1512888"/>
            <a:ext cx="1331912" cy="1441450"/>
            <a:chOff x="611560" y="1988840"/>
            <a:chExt cx="1332017" cy="1440160"/>
          </a:xfrm>
        </p:grpSpPr>
        <p:grpSp>
          <p:nvGrpSpPr>
            <p:cNvPr id="10271" name="Grupo 15"/>
            <p:cNvGrpSpPr>
              <a:grpSpLocks/>
            </p:cNvGrpSpPr>
            <p:nvPr/>
          </p:nvGrpSpPr>
          <p:grpSpPr bwMode="auto">
            <a:xfrm>
              <a:off x="611560" y="2277506"/>
              <a:ext cx="1332017" cy="1151494"/>
              <a:chOff x="611560" y="2277506"/>
              <a:chExt cx="1332017" cy="1151494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>
                <a:off x="611560" y="2277506"/>
                <a:ext cx="1297089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0274" name="CaixaDeTexto 18"/>
              <p:cNvSpPr txBox="1">
                <a:spLocks noChangeArrowheads="1"/>
              </p:cNvSpPr>
              <p:nvPr/>
            </p:nvSpPr>
            <p:spPr bwMode="auto">
              <a:xfrm>
                <a:off x="683597" y="2464366"/>
                <a:ext cx="1259980" cy="645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/>
                  <a:t>E’ </a:t>
                </a:r>
                <a:r>
                  <a:rPr lang="pt-BR" altLang="pt-BR" sz="1800" b="1">
                    <a:sym typeface="Wingdings" panose="05000000000000000000" pitchFamily="2" charset="2"/>
                  </a:rPr>
                  <a:t> E.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  E.+n</a:t>
                </a:r>
              </a:p>
            </p:txBody>
          </p:sp>
        </p:grpSp>
        <p:sp>
          <p:nvSpPr>
            <p:cNvPr id="10272" name="CaixaDeTexto 16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760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1</a:t>
              </a:r>
            </a:p>
          </p:txBody>
        </p:sp>
      </p:grpSp>
      <p:grpSp>
        <p:nvGrpSpPr>
          <p:cNvPr id="8" name="Grupo 23"/>
          <p:cNvGrpSpPr>
            <a:grpSpLocks/>
          </p:cNvGrpSpPr>
          <p:nvPr/>
        </p:nvGrpSpPr>
        <p:grpSpPr bwMode="auto">
          <a:xfrm>
            <a:off x="3405189" y="3097213"/>
            <a:ext cx="376237" cy="1008062"/>
            <a:chOff x="1196916" y="3573016"/>
            <a:chExt cx="374615" cy="1008112"/>
          </a:xfrm>
        </p:grpSpPr>
        <p:cxnSp>
          <p:nvCxnSpPr>
            <p:cNvPr id="21" name="Conector de seta reta 20"/>
            <p:cNvCxnSpPr/>
            <p:nvPr/>
          </p:nvCxnSpPr>
          <p:spPr>
            <a:xfrm rot="5400000">
              <a:off x="692860" y="4077072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0" name="CaixaDeTexto 22"/>
            <p:cNvSpPr txBox="1">
              <a:spLocks noChangeArrowheads="1"/>
            </p:cNvSpPr>
            <p:nvPr/>
          </p:nvSpPr>
          <p:spPr bwMode="auto">
            <a:xfrm>
              <a:off x="1259633" y="3861048"/>
              <a:ext cx="311898" cy="36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n</a:t>
              </a:r>
            </a:p>
          </p:txBody>
        </p:sp>
      </p:grpSp>
      <p:grpSp>
        <p:nvGrpSpPr>
          <p:cNvPr id="9" name="Grupo 24"/>
          <p:cNvGrpSpPr>
            <a:grpSpLocks/>
          </p:cNvGrpSpPr>
          <p:nvPr/>
        </p:nvGrpSpPr>
        <p:grpSpPr bwMode="auto">
          <a:xfrm>
            <a:off x="2819400" y="3962401"/>
            <a:ext cx="1404938" cy="1439863"/>
            <a:chOff x="611560" y="1988840"/>
            <a:chExt cx="1404427" cy="1440160"/>
          </a:xfrm>
        </p:grpSpPr>
        <p:grpSp>
          <p:nvGrpSpPr>
            <p:cNvPr id="10265" name="Grupo 25"/>
            <p:cNvGrpSpPr>
              <a:grpSpLocks/>
            </p:cNvGrpSpPr>
            <p:nvPr/>
          </p:nvGrpSpPr>
          <p:grpSpPr bwMode="auto">
            <a:xfrm>
              <a:off x="611560" y="2276237"/>
              <a:ext cx="1404427" cy="1152763"/>
              <a:chOff x="611560" y="2276237"/>
              <a:chExt cx="1404427" cy="1152763"/>
            </a:xfrm>
          </p:grpSpPr>
          <p:sp>
            <p:nvSpPr>
              <p:cNvPr id="28" name="Retângulo de cantos arredondados 27"/>
              <p:cNvSpPr/>
              <p:nvPr/>
            </p:nvSpPr>
            <p:spPr>
              <a:xfrm>
                <a:off x="611560" y="2276237"/>
                <a:ext cx="1294929" cy="1152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10268" name="CaixaDeTexto 28"/>
              <p:cNvSpPr txBox="1">
                <a:spLocks noChangeArrowheads="1"/>
              </p:cNvSpPr>
              <p:nvPr/>
            </p:nvSpPr>
            <p:spPr bwMode="auto">
              <a:xfrm>
                <a:off x="863858" y="2586483"/>
                <a:ext cx="1152129" cy="369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  n.</a:t>
                </a:r>
              </a:p>
            </p:txBody>
          </p:sp>
        </p:grpSp>
        <p:sp>
          <p:nvSpPr>
            <p:cNvPr id="10266" name="CaixaDeTexto 26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2</a:t>
              </a:r>
            </a:p>
          </p:txBody>
        </p:sp>
      </p:grpSp>
      <p:grpSp>
        <p:nvGrpSpPr>
          <p:cNvPr id="11" name="Grupo 41"/>
          <p:cNvGrpSpPr>
            <a:grpSpLocks/>
          </p:cNvGrpSpPr>
          <p:nvPr/>
        </p:nvGrpSpPr>
        <p:grpSpPr bwMode="auto">
          <a:xfrm>
            <a:off x="5984875" y="3068638"/>
            <a:ext cx="395288" cy="1135062"/>
            <a:chOff x="1186920" y="3573017"/>
            <a:chExt cx="244562" cy="1008112"/>
          </a:xfrm>
        </p:grpSpPr>
        <p:cxnSp>
          <p:nvCxnSpPr>
            <p:cNvPr id="43" name="Conector de seta reta 42"/>
            <p:cNvCxnSpPr/>
            <p:nvPr/>
          </p:nvCxnSpPr>
          <p:spPr>
            <a:xfrm rot="5400000">
              <a:off x="692686" y="4077073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4" name="CaixaDeTexto 43"/>
            <p:cNvSpPr txBox="1">
              <a:spLocks noChangeArrowheads="1"/>
            </p:cNvSpPr>
            <p:nvPr/>
          </p:nvSpPr>
          <p:spPr bwMode="auto">
            <a:xfrm>
              <a:off x="1186920" y="3820629"/>
              <a:ext cx="244562" cy="328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 +</a:t>
              </a:r>
            </a:p>
          </p:txBody>
        </p:sp>
      </p:grpSp>
      <p:grpSp>
        <p:nvGrpSpPr>
          <p:cNvPr id="13" name="Grupo 44"/>
          <p:cNvGrpSpPr>
            <a:grpSpLocks/>
          </p:cNvGrpSpPr>
          <p:nvPr/>
        </p:nvGrpSpPr>
        <p:grpSpPr bwMode="auto">
          <a:xfrm>
            <a:off x="5287963" y="4003675"/>
            <a:ext cx="1312862" cy="1441450"/>
            <a:chOff x="611560" y="1988840"/>
            <a:chExt cx="1312424" cy="1440160"/>
          </a:xfrm>
        </p:grpSpPr>
        <p:grpSp>
          <p:nvGrpSpPr>
            <p:cNvPr id="10259" name="Grupo 45"/>
            <p:cNvGrpSpPr>
              <a:grpSpLocks/>
            </p:cNvGrpSpPr>
            <p:nvPr/>
          </p:nvGrpSpPr>
          <p:grpSpPr bwMode="auto">
            <a:xfrm>
              <a:off x="611560" y="2277506"/>
              <a:ext cx="1312424" cy="1151494"/>
              <a:chOff x="611560" y="2277506"/>
              <a:chExt cx="1312424" cy="1151494"/>
            </a:xfrm>
          </p:grpSpPr>
          <p:sp>
            <p:nvSpPr>
              <p:cNvPr id="48" name="Retângulo de cantos arredondados 47"/>
              <p:cNvSpPr/>
              <p:nvPr/>
            </p:nvSpPr>
            <p:spPr>
              <a:xfrm>
                <a:off x="611560" y="2277506"/>
                <a:ext cx="1294968" cy="1151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10262" name="CaixaDeTexto 48"/>
              <p:cNvSpPr txBox="1">
                <a:spLocks noChangeArrowheads="1"/>
              </p:cNvSpPr>
              <p:nvPr/>
            </p:nvSpPr>
            <p:spPr bwMode="auto">
              <a:xfrm>
                <a:off x="683568" y="2565677"/>
                <a:ext cx="1240416" cy="369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  E+.n</a:t>
                </a:r>
              </a:p>
            </p:txBody>
          </p:sp>
        </p:grpSp>
        <p:sp>
          <p:nvSpPr>
            <p:cNvPr id="10260" name="CaixaDeTexto 46"/>
            <p:cNvSpPr txBox="1">
              <a:spLocks noChangeArrowheads="1"/>
            </p:cNvSpPr>
            <p:nvPr/>
          </p:nvSpPr>
          <p:spPr bwMode="auto">
            <a:xfrm>
              <a:off x="1619671" y="1988840"/>
              <a:ext cx="293677" cy="369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3</a:t>
              </a:r>
            </a:p>
          </p:txBody>
        </p:sp>
      </p:grpSp>
      <p:grpSp>
        <p:nvGrpSpPr>
          <p:cNvPr id="15" name="Grupo 50"/>
          <p:cNvGrpSpPr>
            <a:grpSpLocks/>
          </p:cNvGrpSpPr>
          <p:nvPr/>
        </p:nvGrpSpPr>
        <p:grpSpPr bwMode="auto">
          <a:xfrm>
            <a:off x="6810376" y="4491039"/>
            <a:ext cx="1008063" cy="369887"/>
            <a:chOff x="1979712" y="2467535"/>
            <a:chExt cx="1008112" cy="368778"/>
          </a:xfrm>
        </p:grpSpPr>
        <p:cxnSp>
          <p:nvCxnSpPr>
            <p:cNvPr id="52" name="Conector de seta reta 51"/>
            <p:cNvCxnSpPr/>
            <p:nvPr/>
          </p:nvCxnSpPr>
          <p:spPr>
            <a:xfrm>
              <a:off x="1979712" y="2780918"/>
              <a:ext cx="1008112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8" name="CaixaDeTexto 52"/>
            <p:cNvSpPr txBox="1">
              <a:spLocks noChangeArrowheads="1"/>
            </p:cNvSpPr>
            <p:nvPr/>
          </p:nvSpPr>
          <p:spPr bwMode="auto">
            <a:xfrm>
              <a:off x="2339753" y="2467535"/>
              <a:ext cx="312921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n</a:t>
              </a:r>
            </a:p>
          </p:txBody>
        </p:sp>
      </p:grpSp>
      <p:grpSp>
        <p:nvGrpSpPr>
          <p:cNvPr id="16" name="Grupo 53"/>
          <p:cNvGrpSpPr>
            <a:grpSpLocks/>
          </p:cNvGrpSpPr>
          <p:nvPr/>
        </p:nvGrpSpPr>
        <p:grpSpPr bwMode="auto">
          <a:xfrm>
            <a:off x="7962900" y="4000501"/>
            <a:ext cx="1373188" cy="1439863"/>
            <a:chOff x="611560" y="1988840"/>
            <a:chExt cx="1373791" cy="1440160"/>
          </a:xfrm>
        </p:grpSpPr>
        <p:grpSp>
          <p:nvGrpSpPr>
            <p:cNvPr id="10253" name="Grupo 54"/>
            <p:cNvGrpSpPr>
              <a:grpSpLocks/>
            </p:cNvGrpSpPr>
            <p:nvPr/>
          </p:nvGrpSpPr>
          <p:grpSpPr bwMode="auto">
            <a:xfrm>
              <a:off x="611560" y="2276237"/>
              <a:ext cx="1373791" cy="1152763"/>
              <a:chOff x="611560" y="2276237"/>
              <a:chExt cx="1373791" cy="115276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611560" y="2276237"/>
                <a:ext cx="1295969" cy="11527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/>
              </a:p>
            </p:txBody>
          </p:sp>
          <p:sp>
            <p:nvSpPr>
              <p:cNvPr id="10256" name="CaixaDeTexto 57"/>
              <p:cNvSpPr txBox="1">
                <a:spLocks noChangeArrowheads="1"/>
              </p:cNvSpPr>
              <p:nvPr/>
            </p:nvSpPr>
            <p:spPr bwMode="auto">
              <a:xfrm>
                <a:off x="751383" y="2636912"/>
                <a:ext cx="1233968" cy="646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pt-BR" altLang="pt-BR" sz="1800" b="1">
                    <a:sym typeface="Wingdings" panose="05000000000000000000" pitchFamily="2" charset="2"/>
                  </a:rPr>
                  <a:t>E  E+n.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pt-BR" altLang="pt-BR" sz="1800" b="1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10254" name="CaixaDeTexto 55"/>
            <p:cNvSpPr txBox="1">
              <a:spLocks noChangeArrowheads="1"/>
            </p:cNvSpPr>
            <p:nvPr/>
          </p:nvSpPr>
          <p:spPr bwMode="auto">
            <a:xfrm>
              <a:off x="1619672" y="1988840"/>
              <a:ext cx="293677" cy="369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 b="1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2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/>
            <a:endParaRPr lang="pt-BR" altLang="pt-BR">
              <a:effectLst/>
            </a:endParaRPr>
          </a:p>
          <a:p>
            <a:pPr eaLnBrk="1" hangingPunct="1"/>
            <a:r>
              <a:rPr lang="pt-BR" altLang="pt-BR">
                <a:effectLst/>
              </a:rPr>
              <a:t>Foi visto que os analisadores sintáticos  d</a:t>
            </a:r>
            <a:r>
              <a:rPr kumimoji="1" lang="pt-BR" altLang="pt-BR">
                <a:effectLst/>
              </a:rPr>
              <a:t>escendente, em cada passo, um lado esquerdo da produção é substituído por um lado direito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pt-BR" altLang="pt-BR">
                <a:effectLst/>
              </a:rPr>
              <a:t>   ( expansão )     S</a:t>
            </a:r>
            <a:r>
              <a:rPr kumimoji="1" lang="pt-BR" altLang="pt-BR">
                <a:effectLst/>
                <a:sym typeface="Wingdings" panose="05000000000000000000" pitchFamily="2" charset="2"/>
              </a:rPr>
              <a:t> E + F</a:t>
            </a:r>
            <a:r>
              <a:rPr kumimoji="1" lang="pt-BR" altLang="pt-BR" b="1">
                <a:effectLst/>
              </a:rPr>
              <a:t>  </a:t>
            </a:r>
          </a:p>
          <a:p>
            <a:pPr eaLnBrk="1" hangingPunct="1"/>
            <a:endParaRPr kumimoji="1" lang="pt-BR" altLang="pt-BR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9918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3º  passo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1)   E’  E     2)  E  E + n     3) E  n</a:t>
            </a:r>
          </a:p>
          <a:p>
            <a:pPr marL="342900" indent="-342900">
              <a:defRPr/>
            </a:pPr>
            <a:endParaRPr lang="pt-BR" sz="2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E’ 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, E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+ n,   E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 ) = { E’  E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E E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+ n} 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 ) = { E n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>
                <a:sym typeface="Wingdings" pitchFamily="2" charset="2"/>
              </a:rPr>
              <a:t>goto(I</a:t>
            </a:r>
            <a:r>
              <a:rPr lang="pt-BR" sz="2000" baseline="-25000">
                <a:sym typeface="Wingdings" pitchFamily="2" charset="2"/>
              </a:rPr>
              <a:t>1</a:t>
            </a:r>
            <a:r>
              <a:rPr lang="pt-BR" sz="2000">
                <a:sym typeface="Wingdings" pitchFamily="2" charset="2"/>
              </a:rPr>
              <a:t>, + ) =  { E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E +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}= 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) =  { E E +n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</a:p>
        </p:txBody>
      </p:sp>
      <p:graphicFrame>
        <p:nvGraphicFramePr>
          <p:cNvPr id="264259" name="Group 67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18907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37" name="Text Box 55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264248" name="Text Box 56"/>
          <p:cNvSpPr txBox="1">
            <a:spLocks noChangeArrowheads="1"/>
          </p:cNvSpPr>
          <p:nvPr/>
        </p:nvSpPr>
        <p:spPr bwMode="auto">
          <a:xfrm>
            <a:off x="2332039" y="4465639"/>
            <a:ext cx="2185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E’  E</a:t>
            </a:r>
            <a:r>
              <a:rPr lang="pt-BR" altLang="pt-BR" sz="1800" b="1">
                <a:sym typeface="Wingdings" panose="05000000000000000000" pitchFamily="2" charset="2"/>
              </a:rPr>
              <a:t>. </a:t>
            </a:r>
            <a:r>
              <a:rPr lang="pt-BR" altLang="pt-BR" sz="1800">
                <a:sym typeface="Wingdings" panose="05000000000000000000" pitchFamily="2" charset="2"/>
              </a:rPr>
              <a:t>pertence a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264249" name="Text Box 57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2320926" y="4829175"/>
            <a:ext cx="1541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0</a:t>
            </a:r>
            <a:r>
              <a:rPr lang="pt-BR" altLang="pt-BR" sz="1800">
                <a:sym typeface="Wingdings" panose="05000000000000000000" pitchFamily="2" charset="2"/>
              </a:rPr>
              <a:t>, n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64251" name="Text Box 59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64252" name="Text Box 60"/>
          <p:cNvSpPr txBox="1">
            <a:spLocks noChangeArrowheads="1"/>
          </p:cNvSpPr>
          <p:nvPr/>
        </p:nvSpPr>
        <p:spPr bwMode="auto">
          <a:xfrm>
            <a:off x="2308226" y="5165725"/>
            <a:ext cx="1578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1</a:t>
            </a:r>
            <a:r>
              <a:rPr lang="pt-BR" altLang="pt-BR" sz="1800">
                <a:sym typeface="Wingdings" panose="05000000000000000000" pitchFamily="2" charset="2"/>
              </a:rPr>
              <a:t>, +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264253" name="Text Box 61"/>
          <p:cNvSpPr txBox="1">
            <a:spLocks noChangeArrowheads="1"/>
          </p:cNvSpPr>
          <p:nvPr/>
        </p:nvSpPr>
        <p:spPr bwMode="auto">
          <a:xfrm>
            <a:off x="8112126" y="51577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s3</a:t>
            </a:r>
          </a:p>
        </p:txBody>
      </p:sp>
      <p:sp>
        <p:nvSpPr>
          <p:cNvPr id="264254" name="Text Box 62"/>
          <p:cNvSpPr txBox="1">
            <a:spLocks noChangeArrowheads="1"/>
          </p:cNvSpPr>
          <p:nvPr/>
        </p:nvSpPr>
        <p:spPr bwMode="auto">
          <a:xfrm>
            <a:off x="2293939" y="5467350"/>
            <a:ext cx="1541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, n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264255" name="Text Box 63"/>
          <p:cNvSpPr txBox="1">
            <a:spLocks noChangeArrowheads="1"/>
          </p:cNvSpPr>
          <p:nvPr/>
        </p:nvSpPr>
        <p:spPr bwMode="auto">
          <a:xfrm>
            <a:off x="71818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12346" name="Text Box 66"/>
          <p:cNvSpPr txBox="1">
            <a:spLocks noChangeArrowheads="1"/>
          </p:cNvSpPr>
          <p:nvPr/>
        </p:nvSpPr>
        <p:spPr bwMode="auto">
          <a:xfrm>
            <a:off x="4872038" y="5734050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  <p:sp>
        <p:nvSpPr>
          <p:cNvPr id="16" name="Retângulo 15"/>
          <p:cNvSpPr/>
          <p:nvPr/>
        </p:nvSpPr>
        <p:spPr>
          <a:xfrm>
            <a:off x="6596064" y="2138364"/>
            <a:ext cx="3857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2348" name="Retângulo 17"/>
          <p:cNvSpPr>
            <a:spLocks noChangeArrowheads="1"/>
          </p:cNvSpPr>
          <p:nvPr/>
        </p:nvSpPr>
        <p:spPr bwMode="auto">
          <a:xfrm>
            <a:off x="6596064" y="2135188"/>
            <a:ext cx="4071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2-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 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   , </a:t>
            </a:r>
            <a:r>
              <a:rPr lang="pt-BR" altLang="pt-BR" sz="1800">
                <a:sym typeface="Wingdings" panose="05000000000000000000" pitchFamily="2" charset="2"/>
              </a:rPr>
              <a:t>então  M[ i, a] = sk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   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 M[i,A]=k</a:t>
            </a:r>
            <a:endParaRPr lang="pt-BR" altLang="pt-BR" sz="1800" baseline="-25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746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8" grpId="0"/>
      <p:bldP spid="264249" grpId="0"/>
      <p:bldP spid="264250" grpId="0"/>
      <p:bldP spid="264251" grpId="0"/>
      <p:bldP spid="264252" grpId="0"/>
      <p:bldP spid="264253" grpId="0"/>
      <p:bldP spid="264254" grpId="0"/>
      <p:bldP spid="2642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4º  passo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</a:t>
            </a:r>
          </a:p>
          <a:p>
            <a:pPr marL="342900" indent="-342900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1) E’  E     2)  E  E + n     3) E  n</a:t>
            </a:r>
          </a:p>
          <a:p>
            <a:pPr marL="342900" indent="-342900">
              <a:defRPr/>
            </a:pP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E’ 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, E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+ n,   E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   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 ) = { E’  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E E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+ n} 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 ) = { E n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 dirty="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 dirty="0" err="1">
                <a:sym typeface="Wingdings" pitchFamily="2" charset="2"/>
              </a:rPr>
              <a:t>goto</a:t>
            </a:r>
            <a:r>
              <a:rPr lang="pt-BR" sz="2000" dirty="0">
                <a:sym typeface="Wingdings" pitchFamily="2" charset="2"/>
              </a:rPr>
              <a:t>(I</a:t>
            </a:r>
            <a:r>
              <a:rPr lang="pt-BR" sz="2000" baseline="-25000" dirty="0">
                <a:sym typeface="Wingdings" pitchFamily="2" charset="2"/>
              </a:rPr>
              <a:t>1</a:t>
            </a:r>
            <a:r>
              <a:rPr lang="pt-BR" sz="2000" dirty="0">
                <a:sym typeface="Wingdings" pitchFamily="2" charset="2"/>
              </a:rPr>
              <a:t>, + ) =  { E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E + 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}= 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) =  { E E +n</a:t>
            </a:r>
            <a:r>
              <a:rPr lang="pt-BR" sz="20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</a:p>
        </p:txBody>
      </p:sp>
      <p:graphicFrame>
        <p:nvGraphicFramePr>
          <p:cNvPr id="265221" name="Group 5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18907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65268" name="Text Box 52"/>
          <p:cNvSpPr txBox="1">
            <a:spLocks noChangeArrowheads="1"/>
          </p:cNvSpPr>
          <p:nvPr/>
        </p:nvSpPr>
        <p:spPr bwMode="auto">
          <a:xfrm>
            <a:off x="2320926" y="4829175"/>
            <a:ext cx="1565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goto(I</a:t>
            </a:r>
            <a:r>
              <a:rPr lang="pt-BR" altLang="pt-BR" sz="1800" baseline="-25000">
                <a:sym typeface="Wingdings" panose="05000000000000000000" pitchFamily="2" charset="2"/>
              </a:rPr>
              <a:t>0</a:t>
            </a:r>
            <a:r>
              <a:rPr lang="pt-BR" altLang="pt-BR" sz="1800">
                <a:sym typeface="Wingdings" panose="05000000000000000000" pitchFamily="2" charset="2"/>
              </a:rPr>
              <a:t>, E ) =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13364" name="Text Box 53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265270" name="Text Box 54"/>
          <p:cNvSpPr txBox="1">
            <a:spLocks noChangeArrowheads="1"/>
          </p:cNvSpPr>
          <p:nvPr/>
        </p:nvSpPr>
        <p:spPr bwMode="auto">
          <a:xfrm>
            <a:off x="9710738" y="4824413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1</a:t>
            </a:r>
            <a:endParaRPr lang="pt-BR" altLang="pt-BR" sz="1800" b="1" baseline="-25000">
              <a:sym typeface="Wingdings" panose="05000000000000000000" pitchFamily="2" charset="2"/>
            </a:endParaRPr>
          </a:p>
        </p:txBody>
      </p:sp>
      <p:sp>
        <p:nvSpPr>
          <p:cNvPr id="13366" name="Text Box 55"/>
          <p:cNvSpPr txBox="1">
            <a:spLocks noChangeArrowheads="1"/>
          </p:cNvSpPr>
          <p:nvPr/>
        </p:nvSpPr>
        <p:spPr bwMode="auto">
          <a:xfrm>
            <a:off x="8112126" y="51577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s3</a:t>
            </a:r>
          </a:p>
        </p:txBody>
      </p:sp>
      <p:sp>
        <p:nvSpPr>
          <p:cNvPr id="13367" name="Text Box 57"/>
          <p:cNvSpPr txBox="1">
            <a:spLocks noChangeArrowheads="1"/>
          </p:cNvSpPr>
          <p:nvPr/>
        </p:nvSpPr>
        <p:spPr bwMode="auto">
          <a:xfrm>
            <a:off x="71818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13368" name="Text Box 58"/>
          <p:cNvSpPr txBox="1">
            <a:spLocks noChangeArrowheads="1"/>
          </p:cNvSpPr>
          <p:nvPr/>
        </p:nvSpPr>
        <p:spPr bwMode="auto">
          <a:xfrm>
            <a:off x="4872038" y="5734050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  <p:sp>
        <p:nvSpPr>
          <p:cNvPr id="14" name="Retângulo 13"/>
          <p:cNvSpPr/>
          <p:nvPr/>
        </p:nvSpPr>
        <p:spPr>
          <a:xfrm>
            <a:off x="6596064" y="2138364"/>
            <a:ext cx="3857625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3370" name="Retângulo 17"/>
          <p:cNvSpPr>
            <a:spLocks noChangeArrowheads="1"/>
          </p:cNvSpPr>
          <p:nvPr/>
        </p:nvSpPr>
        <p:spPr bwMode="auto">
          <a:xfrm>
            <a:off x="6596064" y="2135188"/>
            <a:ext cx="40719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2-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 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   , </a:t>
            </a:r>
            <a:r>
              <a:rPr lang="pt-BR" altLang="pt-BR" sz="1800">
                <a:sym typeface="Wingdings" panose="05000000000000000000" pitchFamily="2" charset="2"/>
              </a:rPr>
              <a:t>então  M[ i, a] = sk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    Se goto(I</a:t>
            </a:r>
            <a:r>
              <a:rPr lang="pt-BR" altLang="pt-BR" sz="1800" baseline="-25000">
                <a:sym typeface="Wingdings" panose="05000000000000000000" pitchFamily="2" charset="2"/>
              </a:rPr>
              <a:t>i</a:t>
            </a:r>
            <a:r>
              <a:rPr lang="pt-BR" altLang="pt-BR" sz="1800">
                <a:sym typeface="Wingdings" panose="05000000000000000000" pitchFamily="2" charset="2"/>
              </a:rPr>
              <a:t>, A) =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 M[i,A]=k</a:t>
            </a:r>
            <a:endParaRPr lang="pt-BR" altLang="pt-BR" sz="1800" baseline="-250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4309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68" grpId="0"/>
      <p:bldP spid="2652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5º  passo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1) E’  E     2)  E  E + n     3) E  n</a:t>
            </a:r>
          </a:p>
          <a:p>
            <a:pPr marL="342900" indent="-342900">
              <a:defRPr/>
            </a:pPr>
            <a:endParaRPr lang="pt-BR" sz="2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={ E’ 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, E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E + n,   E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 ) = { E’  E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, E E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+ n} 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1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0 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 ) = { E n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 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}=I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2</a:t>
            </a:r>
            <a:endParaRPr lang="pt-BR" sz="20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marL="342900" indent="-342900">
              <a:defRPr/>
            </a:pPr>
            <a:r>
              <a:rPr lang="pt-BR" sz="2000">
                <a:sym typeface="Wingdings" pitchFamily="2" charset="2"/>
              </a:rPr>
              <a:t>goto(I</a:t>
            </a:r>
            <a:r>
              <a:rPr lang="pt-BR" sz="2000" baseline="-25000">
                <a:sym typeface="Wingdings" pitchFamily="2" charset="2"/>
              </a:rPr>
              <a:t>1</a:t>
            </a:r>
            <a:r>
              <a:rPr lang="pt-BR" sz="2000">
                <a:sym typeface="Wingdings" pitchFamily="2" charset="2"/>
              </a:rPr>
              <a:t>, + ) =  { E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 E + 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n }= 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               </a:t>
            </a:r>
          </a:p>
          <a:p>
            <a:pPr marL="342900" indent="-342900">
              <a:defRPr/>
            </a:pP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goto(I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3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, n ) =  { E E +n</a:t>
            </a:r>
            <a:r>
              <a:rPr lang="pt-BR" sz="2000" b="1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.</a:t>
            </a:r>
            <a:r>
              <a:rPr lang="pt-BR" sz="2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 }=I</a:t>
            </a:r>
            <a:r>
              <a:rPr lang="pt-BR" sz="20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4</a:t>
            </a:r>
          </a:p>
        </p:txBody>
      </p:sp>
      <p:graphicFrame>
        <p:nvGraphicFramePr>
          <p:cNvPr id="266245" name="Group 5"/>
          <p:cNvGraphicFramePr>
            <a:graphicFrameLocks noGrp="1"/>
          </p:cNvGraphicFramePr>
          <p:nvPr>
            <p:ph sz="quarter" idx="2"/>
          </p:nvPr>
        </p:nvGraphicFramePr>
        <p:xfrm>
          <a:off x="6527800" y="4508501"/>
          <a:ext cx="3816350" cy="1890713"/>
        </p:xfrm>
        <a:graphic>
          <a:graphicData uri="http://schemas.openxmlformats.org/drawingml/2006/table">
            <a:tbl>
              <a:tblPr/>
              <a:tblGrid>
                <a:gridCol w="43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M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  <a:sym typeface="Wingdings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2279651" y="46529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8731250" y="5148263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aceita</a:t>
            </a:r>
          </a:p>
        </p:txBody>
      </p:sp>
      <p:sp>
        <p:nvSpPr>
          <p:cNvPr id="266291" name="Text Box 51"/>
          <p:cNvSpPr txBox="1">
            <a:spLocks noChangeArrowheads="1"/>
          </p:cNvSpPr>
          <p:nvPr/>
        </p:nvSpPr>
        <p:spPr bwMode="auto">
          <a:xfrm>
            <a:off x="2320925" y="4826000"/>
            <a:ext cx="238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3</a:t>
            </a:r>
            <a:r>
              <a:rPr lang="pt-BR" altLang="pt-BR" sz="1800">
                <a:sym typeface="Wingdings" panose="05000000000000000000" pitchFamily="2" charset="2"/>
              </a:rPr>
              <a:t>) E  n</a:t>
            </a:r>
            <a:r>
              <a:rPr lang="pt-BR" altLang="pt-BR" sz="1800" b="1">
                <a:sym typeface="Wingdings" panose="05000000000000000000" pitchFamily="2" charset="2"/>
              </a:rPr>
              <a:t>. pertence a</a:t>
            </a:r>
            <a:r>
              <a:rPr lang="pt-BR" altLang="pt-BR" sz="1800">
                <a:sym typeface="Wingdings" panose="05000000000000000000" pitchFamily="2" charset="2"/>
              </a:rPr>
              <a:t>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175501" y="4849813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s2</a:t>
            </a:r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9710738" y="4824413"/>
            <a:ext cx="292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1</a:t>
            </a:r>
            <a:endParaRPr lang="pt-BR" altLang="pt-BR" sz="1800" b="1" baseline="-25000">
              <a:sym typeface="Wingdings" panose="05000000000000000000" pitchFamily="2" charset="2"/>
            </a:endParaRPr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8112126" y="5157788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s3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7181851" y="57562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s4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4872038" y="5734050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7810500" y="2790826"/>
            <a:ext cx="1943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Sabemos que: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Follow(E’)={ $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rgbClr val="FF0000"/>
                </a:solidFill>
              </a:rPr>
              <a:t>Follow(E)={$, + }</a:t>
            </a:r>
          </a:p>
        </p:txBody>
      </p:sp>
      <p:sp>
        <p:nvSpPr>
          <p:cNvPr id="266298" name="Text Box 58"/>
          <p:cNvSpPr txBox="1">
            <a:spLocks noChangeArrowheads="1"/>
          </p:cNvSpPr>
          <p:nvPr/>
        </p:nvSpPr>
        <p:spPr bwMode="auto">
          <a:xfrm>
            <a:off x="8112126" y="5459413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66299" name="Text Box 59"/>
          <p:cNvSpPr txBox="1">
            <a:spLocks noChangeArrowheads="1"/>
          </p:cNvSpPr>
          <p:nvPr/>
        </p:nvSpPr>
        <p:spPr bwMode="auto">
          <a:xfrm>
            <a:off x="8859838" y="5483225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r3</a:t>
            </a:r>
          </a:p>
        </p:txBody>
      </p:sp>
      <p:sp>
        <p:nvSpPr>
          <p:cNvPr id="266300" name="Text Box 60"/>
          <p:cNvSpPr txBox="1">
            <a:spLocks noChangeArrowheads="1"/>
          </p:cNvSpPr>
          <p:nvPr/>
        </p:nvSpPr>
        <p:spPr bwMode="auto">
          <a:xfrm>
            <a:off x="2308226" y="5222875"/>
            <a:ext cx="2867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>
                <a:solidFill>
                  <a:schemeClr val="accent2"/>
                </a:solidFill>
                <a:sym typeface="Wingdings" panose="05000000000000000000" pitchFamily="2" charset="2"/>
              </a:rPr>
              <a:t>2</a:t>
            </a:r>
            <a:r>
              <a:rPr lang="pt-BR" altLang="pt-BR" sz="1800">
                <a:sym typeface="Wingdings" panose="05000000000000000000" pitchFamily="2" charset="2"/>
              </a:rPr>
              <a:t>) E  E + n</a:t>
            </a:r>
            <a:r>
              <a:rPr lang="pt-BR" altLang="pt-BR" sz="1800" b="1">
                <a:sym typeface="Wingdings" panose="05000000000000000000" pitchFamily="2" charset="2"/>
              </a:rPr>
              <a:t>.  pertence a</a:t>
            </a:r>
            <a:r>
              <a:rPr lang="pt-BR" altLang="pt-BR" sz="1800">
                <a:sym typeface="Wingdings" panose="05000000000000000000" pitchFamily="2" charset="2"/>
              </a:rPr>
              <a:t> </a:t>
            </a:r>
            <a:r>
              <a:rPr lang="pt-BR" altLang="pt-BR" sz="1800" b="1">
                <a:sym typeface="Wingdings" panose="05000000000000000000" pitchFamily="2" charset="2"/>
              </a:rPr>
              <a:t>I</a:t>
            </a:r>
            <a:r>
              <a:rPr lang="pt-BR" altLang="pt-BR" sz="18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266301" name="Text Box 61"/>
          <p:cNvSpPr txBox="1">
            <a:spLocks noChangeArrowheads="1"/>
          </p:cNvSpPr>
          <p:nvPr/>
        </p:nvSpPr>
        <p:spPr bwMode="auto">
          <a:xfrm>
            <a:off x="8112126" y="6049963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r2</a:t>
            </a:r>
          </a:p>
        </p:txBody>
      </p:sp>
      <p:sp>
        <p:nvSpPr>
          <p:cNvPr id="266302" name="Text Box 62"/>
          <p:cNvSpPr txBox="1">
            <a:spLocks noChangeArrowheads="1"/>
          </p:cNvSpPr>
          <p:nvPr/>
        </p:nvSpPr>
        <p:spPr bwMode="auto">
          <a:xfrm>
            <a:off x="8859838" y="6073775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/>
              <a:t>r2</a:t>
            </a:r>
          </a:p>
        </p:txBody>
      </p:sp>
      <p:sp>
        <p:nvSpPr>
          <p:cNvPr id="14399" name="CaixaDeTexto 19"/>
          <p:cNvSpPr txBox="1">
            <a:spLocks noChangeArrowheads="1"/>
          </p:cNvSpPr>
          <p:nvPr/>
        </p:nvSpPr>
        <p:spPr bwMode="auto">
          <a:xfrm>
            <a:off x="1881188" y="4214813"/>
            <a:ext cx="1795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Procurar  X </a:t>
            </a:r>
            <a:r>
              <a:rPr lang="pt-BR" altLang="pt-BR" sz="1800">
                <a:sym typeface="Wingdings" panose="05000000000000000000" pitchFamily="2" charset="2"/>
              </a:rPr>
              <a:t> Y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cxnSp>
        <p:nvCxnSpPr>
          <p:cNvPr id="22" name="Conector de seta reta 21"/>
          <p:cNvCxnSpPr>
            <a:stCxn id="14393" idx="2"/>
          </p:cNvCxnSpPr>
          <p:nvPr/>
        </p:nvCxnSpPr>
        <p:spPr>
          <a:xfrm rot="5400000">
            <a:off x="8153401" y="3800476"/>
            <a:ext cx="714375" cy="5429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rot="16200000" flipH="1">
            <a:off x="8592345" y="3923507"/>
            <a:ext cx="655637" cy="241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6240464" y="1420814"/>
            <a:ext cx="4357687" cy="92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4403" name="Retângulo 30"/>
          <p:cNvSpPr>
            <a:spLocks noChangeArrowheads="1"/>
          </p:cNvSpPr>
          <p:nvPr/>
        </p:nvSpPr>
        <p:spPr bwMode="auto">
          <a:xfrm>
            <a:off x="6240463" y="1420814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1800">
                <a:sym typeface="Wingdings" panose="05000000000000000000" pitchFamily="2" charset="2"/>
              </a:rPr>
              <a:t>3- Se A  </a:t>
            </a:r>
            <a:r>
              <a:rPr lang="el-GR" altLang="pt-BR" sz="1800">
                <a:sym typeface="Wingdings" panose="05000000000000000000" pitchFamily="2" charset="2"/>
              </a:rPr>
              <a:t>β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  <a:r>
              <a:rPr lang="pt-BR" altLang="pt-BR" sz="1800">
                <a:sym typeface="Wingdings" panose="05000000000000000000" pitchFamily="2" charset="2"/>
              </a:rPr>
              <a:t>  está em I</a:t>
            </a:r>
            <a:r>
              <a:rPr lang="pt-BR" altLang="pt-BR" sz="1800" baseline="-25000">
                <a:sym typeface="Wingdings" panose="05000000000000000000" pitchFamily="2" charset="2"/>
              </a:rPr>
              <a:t>k</a:t>
            </a:r>
            <a:r>
              <a:rPr lang="pt-BR" altLang="pt-BR" sz="1800">
                <a:sym typeface="Wingdings" panose="05000000000000000000" pitchFamily="2" charset="2"/>
              </a:rPr>
              <a:t> , então para todo </a:t>
            </a:r>
            <a:r>
              <a:rPr lang="pt-BR" altLang="pt-BR" sz="1800" u="sng">
                <a:sym typeface="Wingdings" panose="05000000000000000000" pitchFamily="2" charset="2"/>
              </a:rPr>
              <a:t>b</a:t>
            </a:r>
            <a:r>
              <a:rPr lang="pt-BR" altLang="pt-BR" sz="1800">
                <a:sym typeface="Wingdings" panose="05000000000000000000" pitchFamily="2" charset="2"/>
              </a:rPr>
              <a:t> em Follow(A), faça M[k, b]= rn onde n é o numero da produção A  </a:t>
            </a:r>
            <a:r>
              <a:rPr lang="el-GR" altLang="pt-BR" sz="1800">
                <a:sym typeface="Wingdings" panose="05000000000000000000" pitchFamily="2" charset="2"/>
              </a:rPr>
              <a:t>β</a:t>
            </a:r>
            <a:r>
              <a:rPr lang="pt-BR" altLang="pt-BR" sz="1800">
                <a:sym typeface="Wingdings" panose="05000000000000000000" pitchFamily="2" charset="2"/>
              </a:rPr>
              <a:t>       ( menos S’  S</a:t>
            </a:r>
            <a:r>
              <a:rPr lang="pt-BR" altLang="pt-BR" sz="1800" b="1">
                <a:sym typeface="Wingdings" panose="05000000000000000000" pitchFamily="2" charset="2"/>
              </a:rPr>
              <a:t>.</a:t>
            </a:r>
            <a:r>
              <a:rPr lang="pt-BR" altLang="pt-BR" sz="1800">
                <a:sym typeface="Wingdings" panose="05000000000000000000" pitchFamily="2" charset="2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222496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1" grpId="0"/>
      <p:bldP spid="266298" grpId="0"/>
      <p:bldP spid="266299" grpId="0"/>
      <p:bldP spid="266300" grpId="0"/>
      <p:bldP spid="266301" grpId="0"/>
      <p:bldP spid="2663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1774825" y="1485901"/>
            <a:ext cx="864235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sz="2400" b="1"/>
          </a:p>
          <a:p>
            <a:pPr eaLnBrk="1" hangingPunct="1">
              <a:defRPr/>
            </a:pPr>
            <a:r>
              <a:rPr lang="pt-BR" sz="3200"/>
              <a:t>Com a tabela completa vamos analisar a sentença                  </a:t>
            </a:r>
          </a:p>
          <a:p>
            <a:pPr eaLnBrk="1" hangingPunct="1">
              <a:defRPr/>
            </a:pPr>
            <a:r>
              <a:rPr lang="pt-BR" sz="3200"/>
              <a:t>                       </a:t>
            </a:r>
            <a:r>
              <a:rPr lang="pt-BR" sz="3200">
                <a:sym typeface="Wingdings" pitchFamily="2" charset="2"/>
              </a:rPr>
              <a:t>n+n+n</a:t>
            </a:r>
            <a:r>
              <a:rPr lang="pt-BR">
                <a:sym typeface="Wingdings" pitchFamily="2" charset="2"/>
              </a:rPr>
              <a:t>.</a:t>
            </a:r>
            <a:r>
              <a:rPr lang="pt-BR" sz="3200"/>
              <a:t> </a:t>
            </a:r>
          </a:p>
          <a:p>
            <a:pPr eaLnBrk="1" hangingPunct="1">
              <a:defRPr/>
            </a:pP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  <a:p>
            <a:pPr eaLnBrk="1" hangingPunct="1">
              <a:defRPr/>
            </a:pPr>
            <a:endParaRPr lang="pt-BR" sz="3200"/>
          </a:p>
          <a:p>
            <a:pPr eaLnBrk="1" hangingPunct="1">
              <a:defRPr/>
            </a:pPr>
            <a:endParaRPr lang="pt-BR" sz="2800"/>
          </a:p>
          <a:p>
            <a:pPr eaLnBrk="1" hangingPunct="1">
              <a:defRPr/>
            </a:pPr>
            <a:endParaRPr lang="pt-BR" sz="2800">
              <a:effectLst>
                <a:outerShdw blurRad="38100" dist="38100" dir="2700000" algn="tl">
                  <a:srgbClr val="C0C0C0"/>
                </a:outerShdw>
              </a:effectLst>
              <a:sym typeface="Wingdings" pitchFamily="2" charset="2"/>
            </a:endParaRPr>
          </a:p>
        </p:txBody>
      </p:sp>
      <p:graphicFrame>
        <p:nvGraphicFramePr>
          <p:cNvPr id="261125" name="Group 5"/>
          <p:cNvGraphicFramePr>
            <a:graphicFrameLocks noGrp="1"/>
          </p:cNvGraphicFramePr>
          <p:nvPr>
            <p:ph sz="quarter" idx="2"/>
          </p:nvPr>
        </p:nvGraphicFramePr>
        <p:xfrm>
          <a:off x="3387726" y="4445001"/>
          <a:ext cx="5040313" cy="2263775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aceita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3935414" y="4148139"/>
            <a:ext cx="3240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 b="1"/>
              <a:t>--------------- ação------------------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104064" y="4141789"/>
            <a:ext cx="1400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Transição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8883650" y="4829175"/>
            <a:ext cx="13941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Notação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s </a:t>
            </a:r>
            <a:r>
              <a:rPr lang="pt-BR" altLang="pt-BR" sz="1800">
                <a:sym typeface="Wingdings" panose="05000000000000000000" pitchFamily="2" charset="2"/>
              </a:rPr>
              <a:t> carregar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 r   reduzir</a:t>
            </a: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816124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239" name="Group 183"/>
          <p:cNvGraphicFramePr>
            <a:graphicFrameLocks noGrp="1"/>
          </p:cNvGraphicFramePr>
          <p:nvPr>
            <p:ph sz="quarter" idx="2"/>
          </p:nvPr>
        </p:nvGraphicFramePr>
        <p:xfrm>
          <a:off x="6383338" y="4737100"/>
          <a:ext cx="3816350" cy="1828800"/>
        </p:xfrm>
        <a:graphic>
          <a:graphicData uri="http://schemas.openxmlformats.org/drawingml/2006/table">
            <a:tbl>
              <a:tblPr/>
              <a:tblGrid>
                <a:gridCol w="43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aceita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  <a:sym typeface="Wingdings" pitchFamily="2" charset="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3244" name="Group 188"/>
          <p:cNvGraphicFramePr>
            <a:graphicFrameLocks noGrp="1"/>
          </p:cNvGraphicFramePr>
          <p:nvPr>
            <p:ph sz="quarter" idx="3"/>
          </p:nvPr>
        </p:nvGraphicFramePr>
        <p:xfrm>
          <a:off x="1524000" y="0"/>
          <a:ext cx="9144000" cy="36576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Pilha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Entrada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76" name="Text Box 139"/>
          <p:cNvSpPr txBox="1">
            <a:spLocks noChangeArrowheads="1"/>
          </p:cNvSpPr>
          <p:nvPr/>
        </p:nvSpPr>
        <p:spPr bwMode="auto">
          <a:xfrm>
            <a:off x="1431926" y="404813"/>
            <a:ext cx="919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6477" name="Text Box 140"/>
          <p:cNvSpPr txBox="1">
            <a:spLocks noChangeArrowheads="1"/>
          </p:cNvSpPr>
          <p:nvPr/>
        </p:nvSpPr>
        <p:spPr bwMode="auto">
          <a:xfrm>
            <a:off x="1524000" y="365126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</a:t>
            </a:r>
          </a:p>
        </p:txBody>
      </p:sp>
      <p:sp>
        <p:nvSpPr>
          <p:cNvPr id="16478" name="Text Box 141"/>
          <p:cNvSpPr txBox="1">
            <a:spLocks noChangeArrowheads="1"/>
          </p:cNvSpPr>
          <p:nvPr/>
        </p:nvSpPr>
        <p:spPr bwMode="auto">
          <a:xfrm>
            <a:off x="6642101" y="411163"/>
            <a:ext cx="938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n+n+n$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6479" name="Text Box 142"/>
          <p:cNvSpPr txBox="1">
            <a:spLocks noChangeArrowheads="1"/>
          </p:cNvSpPr>
          <p:nvPr/>
        </p:nvSpPr>
        <p:spPr bwMode="auto">
          <a:xfrm>
            <a:off x="8696326" y="414339"/>
            <a:ext cx="999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199" name="Text Box 143"/>
          <p:cNvSpPr txBox="1">
            <a:spLocks noChangeArrowheads="1"/>
          </p:cNvSpPr>
          <p:nvPr/>
        </p:nvSpPr>
        <p:spPr bwMode="auto">
          <a:xfrm>
            <a:off x="1538289" y="695325"/>
            <a:ext cx="731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n 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0" name="Text Box 144"/>
          <p:cNvSpPr txBox="1">
            <a:spLocks noChangeArrowheads="1"/>
          </p:cNvSpPr>
          <p:nvPr/>
        </p:nvSpPr>
        <p:spPr bwMode="auto">
          <a:xfrm>
            <a:off x="6527801" y="750889"/>
            <a:ext cx="10509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+n+n$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1" name="Text Box 145"/>
          <p:cNvSpPr txBox="1">
            <a:spLocks noChangeArrowheads="1"/>
          </p:cNvSpPr>
          <p:nvPr/>
        </p:nvSpPr>
        <p:spPr bwMode="auto">
          <a:xfrm>
            <a:off x="8789989" y="768350"/>
            <a:ext cx="128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E</a:t>
            </a:r>
            <a:r>
              <a:rPr lang="pt-BR" altLang="pt-BR" sz="1800">
                <a:sym typeface="Wingdings" panose="05000000000000000000" pitchFamily="2" charset="2"/>
              </a:rPr>
              <a:t> n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2" name="Text Box 146"/>
          <p:cNvSpPr txBox="1">
            <a:spLocks noChangeArrowheads="1"/>
          </p:cNvSpPr>
          <p:nvPr/>
        </p:nvSpPr>
        <p:spPr bwMode="auto">
          <a:xfrm>
            <a:off x="1530351" y="1058863"/>
            <a:ext cx="7667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3" name="Text Box 147"/>
          <p:cNvSpPr txBox="1">
            <a:spLocks noChangeArrowheads="1"/>
          </p:cNvSpPr>
          <p:nvPr/>
        </p:nvSpPr>
        <p:spPr bwMode="auto">
          <a:xfrm>
            <a:off x="6484939" y="1131889"/>
            <a:ext cx="11080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+n+n$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4" name="Text Box 148"/>
          <p:cNvSpPr txBox="1">
            <a:spLocks noChangeArrowheads="1"/>
          </p:cNvSpPr>
          <p:nvPr/>
        </p:nvSpPr>
        <p:spPr bwMode="auto">
          <a:xfrm>
            <a:off x="8758239" y="1111250"/>
            <a:ext cx="9997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 3</a:t>
            </a:r>
          </a:p>
        </p:txBody>
      </p:sp>
      <p:sp>
        <p:nvSpPr>
          <p:cNvPr id="173205" name="Text Box 149"/>
          <p:cNvSpPr txBox="1">
            <a:spLocks noChangeArrowheads="1"/>
          </p:cNvSpPr>
          <p:nvPr/>
        </p:nvSpPr>
        <p:spPr bwMode="auto">
          <a:xfrm>
            <a:off x="1535113" y="1463675"/>
            <a:ext cx="114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 + 3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6" name="Text Box 150"/>
          <p:cNvSpPr txBox="1">
            <a:spLocks noChangeArrowheads="1"/>
          </p:cNvSpPr>
          <p:nvPr/>
        </p:nvSpPr>
        <p:spPr bwMode="auto">
          <a:xfrm>
            <a:off x="6470651" y="1506538"/>
            <a:ext cx="1127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n+n$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7" name="Text Box 151"/>
          <p:cNvSpPr txBox="1">
            <a:spLocks noChangeArrowheads="1"/>
          </p:cNvSpPr>
          <p:nvPr/>
        </p:nvSpPr>
        <p:spPr bwMode="auto">
          <a:xfrm>
            <a:off x="8778876" y="1492251"/>
            <a:ext cx="999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carrega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8" name="Text Box 152"/>
          <p:cNvSpPr txBox="1">
            <a:spLocks noChangeArrowheads="1"/>
          </p:cNvSpPr>
          <p:nvPr/>
        </p:nvSpPr>
        <p:spPr bwMode="auto">
          <a:xfrm>
            <a:off x="1528763" y="17795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 + 3 n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09" name="Text Box 153"/>
          <p:cNvSpPr txBox="1">
            <a:spLocks noChangeArrowheads="1"/>
          </p:cNvSpPr>
          <p:nvPr/>
        </p:nvSpPr>
        <p:spPr bwMode="auto">
          <a:xfrm>
            <a:off x="6210300" y="1851025"/>
            <a:ext cx="135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  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10" name="Text Box 154"/>
          <p:cNvSpPr txBox="1">
            <a:spLocks noChangeArrowheads="1"/>
          </p:cNvSpPr>
          <p:nvPr/>
        </p:nvSpPr>
        <p:spPr bwMode="auto">
          <a:xfrm>
            <a:off x="8664575" y="1841500"/>
            <a:ext cx="1760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E </a:t>
            </a:r>
            <a:r>
              <a:rPr lang="pt-BR" altLang="pt-BR" sz="1800">
                <a:sym typeface="Wingdings" panose="05000000000000000000" pitchFamily="2" charset="2"/>
              </a:rPr>
              <a:t> E + n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11" name="Text Box 155"/>
          <p:cNvSpPr txBox="1">
            <a:spLocks noChangeArrowheads="1"/>
          </p:cNvSpPr>
          <p:nvPr/>
        </p:nvSpPr>
        <p:spPr bwMode="auto">
          <a:xfrm>
            <a:off x="1544638" y="2154238"/>
            <a:ext cx="8239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</a:t>
            </a:r>
          </a:p>
        </p:txBody>
      </p:sp>
      <p:sp>
        <p:nvSpPr>
          <p:cNvPr id="173212" name="Text Box 156"/>
          <p:cNvSpPr txBox="1">
            <a:spLocks noChangeArrowheads="1"/>
          </p:cNvSpPr>
          <p:nvPr/>
        </p:nvSpPr>
        <p:spPr bwMode="auto">
          <a:xfrm>
            <a:off x="6210300" y="2211388"/>
            <a:ext cx="135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  +n$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13" name="Text Box 157"/>
          <p:cNvSpPr txBox="1">
            <a:spLocks noChangeArrowheads="1"/>
          </p:cNvSpPr>
          <p:nvPr/>
        </p:nvSpPr>
        <p:spPr bwMode="auto">
          <a:xfrm>
            <a:off x="8624889" y="2171700"/>
            <a:ext cx="1115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carrega 3</a:t>
            </a:r>
          </a:p>
        </p:txBody>
      </p:sp>
      <p:sp>
        <p:nvSpPr>
          <p:cNvPr id="173214" name="Text Box 158"/>
          <p:cNvSpPr txBox="1">
            <a:spLocks noChangeArrowheads="1"/>
          </p:cNvSpPr>
          <p:nvPr/>
        </p:nvSpPr>
        <p:spPr bwMode="auto">
          <a:xfrm>
            <a:off x="1544638" y="2571751"/>
            <a:ext cx="1141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 + 3</a:t>
            </a:r>
          </a:p>
        </p:txBody>
      </p:sp>
      <p:sp>
        <p:nvSpPr>
          <p:cNvPr id="173215" name="Text Box 159"/>
          <p:cNvSpPr txBox="1">
            <a:spLocks noChangeArrowheads="1"/>
          </p:cNvSpPr>
          <p:nvPr/>
        </p:nvSpPr>
        <p:spPr bwMode="auto">
          <a:xfrm>
            <a:off x="6462714" y="2571751"/>
            <a:ext cx="1087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n$</a:t>
            </a:r>
          </a:p>
        </p:txBody>
      </p:sp>
      <p:sp>
        <p:nvSpPr>
          <p:cNvPr id="173216" name="Text Box 160"/>
          <p:cNvSpPr txBox="1">
            <a:spLocks noChangeArrowheads="1"/>
          </p:cNvSpPr>
          <p:nvPr/>
        </p:nvSpPr>
        <p:spPr bwMode="auto">
          <a:xfrm>
            <a:off x="8616951" y="2571750"/>
            <a:ext cx="11728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carrega 4</a:t>
            </a:r>
          </a:p>
        </p:txBody>
      </p:sp>
      <p:sp>
        <p:nvSpPr>
          <p:cNvPr id="173217" name="Text Box 161"/>
          <p:cNvSpPr txBox="1">
            <a:spLocks noChangeArrowheads="1"/>
          </p:cNvSpPr>
          <p:nvPr/>
        </p:nvSpPr>
        <p:spPr bwMode="auto">
          <a:xfrm>
            <a:off x="1544638" y="290988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 + 3 n 4</a:t>
            </a:r>
          </a:p>
        </p:txBody>
      </p:sp>
      <p:sp>
        <p:nvSpPr>
          <p:cNvPr id="173218" name="Text Box 162"/>
          <p:cNvSpPr txBox="1">
            <a:spLocks noChangeArrowheads="1"/>
          </p:cNvSpPr>
          <p:nvPr/>
        </p:nvSpPr>
        <p:spPr bwMode="auto">
          <a:xfrm>
            <a:off x="6454775" y="293211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19" name="Text Box 163"/>
          <p:cNvSpPr txBox="1">
            <a:spLocks noChangeArrowheads="1"/>
          </p:cNvSpPr>
          <p:nvPr/>
        </p:nvSpPr>
        <p:spPr bwMode="auto">
          <a:xfrm>
            <a:off x="8655050" y="2900363"/>
            <a:ext cx="1760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reduz E </a:t>
            </a:r>
            <a:r>
              <a:rPr lang="pt-BR" altLang="pt-BR" sz="1800">
                <a:sym typeface="Wingdings" panose="05000000000000000000" pitchFamily="2" charset="2"/>
              </a:rPr>
              <a:t> E + n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20" name="Text Box 164"/>
          <p:cNvSpPr txBox="1">
            <a:spLocks noChangeArrowheads="1"/>
          </p:cNvSpPr>
          <p:nvPr/>
        </p:nvSpPr>
        <p:spPr bwMode="auto">
          <a:xfrm>
            <a:off x="1558925" y="3222626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$0 E 1</a:t>
            </a:r>
          </a:p>
        </p:txBody>
      </p:sp>
      <p:sp>
        <p:nvSpPr>
          <p:cNvPr id="173221" name="Text Box 165"/>
          <p:cNvSpPr txBox="1">
            <a:spLocks noChangeArrowheads="1"/>
          </p:cNvSpPr>
          <p:nvPr/>
        </p:nvSpPr>
        <p:spPr bwMode="auto">
          <a:xfrm>
            <a:off x="6426200" y="3305175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           $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1800"/>
          </a:p>
        </p:txBody>
      </p:sp>
      <p:sp>
        <p:nvSpPr>
          <p:cNvPr id="173222" name="Text Box 166"/>
          <p:cNvSpPr txBox="1">
            <a:spLocks noChangeArrowheads="1"/>
          </p:cNvSpPr>
          <p:nvPr/>
        </p:nvSpPr>
        <p:spPr bwMode="auto">
          <a:xfrm>
            <a:off x="8713789" y="3292476"/>
            <a:ext cx="681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aceita</a:t>
            </a:r>
          </a:p>
        </p:txBody>
      </p:sp>
      <p:sp>
        <p:nvSpPr>
          <p:cNvPr id="16504" name="Text Box 184"/>
          <p:cNvSpPr txBox="1">
            <a:spLocks noChangeArrowheads="1"/>
          </p:cNvSpPr>
          <p:nvPr/>
        </p:nvSpPr>
        <p:spPr bwMode="auto">
          <a:xfrm>
            <a:off x="6886575" y="4424363"/>
            <a:ext cx="324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600" b="1"/>
              <a:t>---------------Ação----------</a:t>
            </a:r>
          </a:p>
        </p:txBody>
      </p:sp>
      <p:sp>
        <p:nvSpPr>
          <p:cNvPr id="16505" name="Text Box 185"/>
          <p:cNvSpPr txBox="1">
            <a:spLocks noChangeArrowheads="1"/>
          </p:cNvSpPr>
          <p:nvPr/>
        </p:nvSpPr>
        <p:spPr bwMode="auto">
          <a:xfrm>
            <a:off x="8975726" y="4381500"/>
            <a:ext cx="140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   </a:t>
            </a:r>
            <a:r>
              <a:rPr lang="pt-BR" altLang="pt-BR" sz="1800" b="1"/>
              <a:t>Transição</a:t>
            </a:r>
            <a:endParaRPr lang="pt-BR" altLang="pt-BR" sz="1600" b="1"/>
          </a:p>
        </p:txBody>
      </p:sp>
      <p:sp>
        <p:nvSpPr>
          <p:cNvPr id="16506" name="Text Box 186"/>
          <p:cNvSpPr txBox="1">
            <a:spLocks noChangeArrowheads="1"/>
          </p:cNvSpPr>
          <p:nvPr/>
        </p:nvSpPr>
        <p:spPr bwMode="auto">
          <a:xfrm>
            <a:off x="2640014" y="5081589"/>
            <a:ext cx="13239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1) E’ </a:t>
            </a:r>
            <a:r>
              <a:rPr lang="pt-BR" altLang="pt-BR" sz="1800">
                <a:sym typeface="Wingdings" panose="05000000000000000000" pitchFamily="2" charset="2"/>
              </a:rPr>
              <a:t> E</a:t>
            </a:r>
            <a:endParaRPr lang="pt-BR" altLang="pt-BR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/>
              <a:t>2) E </a:t>
            </a:r>
            <a:r>
              <a:rPr lang="pt-BR" altLang="pt-BR" sz="1800">
                <a:sym typeface="Wingdings" panose="05000000000000000000" pitchFamily="2" charset="2"/>
              </a:rPr>
              <a:t> E+n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3) E  n</a:t>
            </a: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33553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3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3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99" grpId="0"/>
      <p:bldP spid="173200" grpId="0"/>
      <p:bldP spid="173201" grpId="0"/>
      <p:bldP spid="173202" grpId="0"/>
      <p:bldP spid="173203" grpId="0"/>
      <p:bldP spid="173204" grpId="0"/>
      <p:bldP spid="173205" grpId="0"/>
      <p:bldP spid="173206" grpId="0"/>
      <p:bldP spid="173207" grpId="0"/>
      <p:bldP spid="173208" grpId="0"/>
      <p:bldP spid="173209" grpId="0"/>
      <p:bldP spid="173210" grpId="0"/>
      <p:bldP spid="173211" grpId="0"/>
      <p:bldP spid="173212" grpId="0"/>
      <p:bldP spid="173213" grpId="0"/>
      <p:bldP spid="173214" grpId="0"/>
      <p:bldP spid="173215" grpId="0"/>
      <p:bldP spid="173216" grpId="0"/>
      <p:bldP spid="173217" grpId="0"/>
      <p:bldP spid="173218" grpId="0"/>
      <p:bldP spid="173219" grpId="0"/>
      <p:bldP spid="173220" grpId="0"/>
      <p:bldP spid="173221" grpId="0"/>
      <p:bldP spid="1732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defRPr/>
            </a:pPr>
            <a:endParaRPr lang="pt-BR">
              <a:effectLst/>
            </a:endParaRPr>
          </a:p>
          <a:p>
            <a:pPr eaLnBrk="1" hangingPunct="1">
              <a:defRPr/>
            </a:pPr>
            <a:r>
              <a:rPr lang="pt-BR">
                <a:effectLst/>
              </a:rPr>
              <a:t>Analisadores sintáticos  as</a:t>
            </a:r>
            <a:r>
              <a:rPr kumimoji="1" lang="pt-BR">
                <a:effectLst/>
              </a:rPr>
              <a:t>cendente, em cada passo, um lado direito da produção é substituído por símbolo não-terminal  ( redução ) à esquerda.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 b="1">
                <a:effectLst/>
              </a:rPr>
              <a:t>                      </a:t>
            </a:r>
            <a:r>
              <a:rPr kumimoji="1" lang="pt-BR">
                <a:effectLst/>
              </a:rPr>
              <a:t>S</a:t>
            </a:r>
            <a:r>
              <a:rPr kumimoji="1" lang="pt-BR">
                <a:effectLst/>
                <a:sym typeface="Wingdings" pitchFamily="2" charset="2"/>
              </a:rPr>
              <a:t> E + F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pt-BR">
              <a:effectLst/>
              <a:sym typeface="Wingdings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pt-BR">
                <a:effectLst/>
                <a:sym typeface="Wingdings" pitchFamily="2" charset="2"/>
              </a:rPr>
              <a:t>Obs: </a:t>
            </a:r>
            <a:r>
              <a:rPr lang="pt-BR" sz="2400">
                <a:sym typeface="Wingdings" pitchFamily="2" charset="2"/>
              </a:rPr>
              <a:t>Redução é a operação de substituir o lado direito de uma produção pelo não-terminal correspondente do lado esquerdo</a:t>
            </a:r>
            <a:endParaRPr kumimoji="1" lang="pt-BR">
              <a:effectLst/>
              <a:sym typeface="Wingdings" pitchFamily="2" charset="2"/>
            </a:endParaRPr>
          </a:p>
          <a:p>
            <a:pPr eaLnBrk="1" hangingPunct="1">
              <a:defRPr/>
            </a:pPr>
            <a:endParaRPr kumimoji="1" lang="pt-BR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GB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145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/>
            <a:endParaRPr lang="pt-BR" altLang="pt-BR">
              <a:effectLst/>
            </a:endParaRPr>
          </a:p>
          <a:p>
            <a:pPr eaLnBrk="1" hangingPunct="1"/>
            <a:r>
              <a:rPr kumimoji="1" lang="pt-BR" altLang="pt-BR">
                <a:effectLst/>
              </a:rPr>
              <a:t>Para o analisador ascendente a árvore de derivação começa pelas folhas, até a raiz (símbolo inicial ).</a:t>
            </a:r>
          </a:p>
          <a:p>
            <a:pPr eaLnBrk="1" hangingPunct="1"/>
            <a:endParaRPr kumimoji="1" lang="pt-BR" altLang="pt-BR">
              <a:effectLst/>
            </a:endParaRPr>
          </a:p>
          <a:p>
            <a:pPr eaLnBrk="1" hangingPunct="1"/>
            <a:r>
              <a:rPr kumimoji="1" lang="pt-BR" altLang="pt-BR">
                <a:effectLst/>
                <a:sym typeface="Wingdings" panose="05000000000000000000" pitchFamily="2" charset="2"/>
              </a:rPr>
              <a:t>Estes analisadores são, de modo geral, mais poderosos que os </a:t>
            </a:r>
            <a:r>
              <a:rPr lang="pt-BR" altLang="pt-BR">
                <a:effectLst/>
              </a:rPr>
              <a:t>d</a:t>
            </a:r>
            <a:r>
              <a:rPr kumimoji="1" lang="pt-BR" altLang="pt-BR">
                <a:effectLst/>
              </a:rPr>
              <a:t>escendentes</a:t>
            </a:r>
            <a:r>
              <a:rPr kumimoji="1" lang="pt-BR" altLang="pt-BR">
                <a:effectLst/>
                <a:sym typeface="Wingdings" panose="05000000000000000000" pitchFamily="2" charset="2"/>
              </a:rPr>
              <a:t>.</a:t>
            </a:r>
            <a:endParaRPr kumimoji="1" lang="pt-BR" altLang="pt-BR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66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/>
            <a:endParaRPr lang="pt-BR" altLang="pt-BR">
              <a:effectLst/>
            </a:endParaRPr>
          </a:p>
          <a:p>
            <a:pPr eaLnBrk="1" hangingPunct="1"/>
            <a:r>
              <a:rPr kumimoji="1" lang="pt-BR" altLang="pt-BR">
                <a:effectLst/>
              </a:rPr>
              <a:t>Um gramática com recursão à esquerda não é um problema para  analise ascendente. </a:t>
            </a:r>
          </a:p>
          <a:p>
            <a:pPr eaLnBrk="1" hangingPunct="1"/>
            <a:endParaRPr kumimoji="1" lang="pt-BR" altLang="pt-BR">
              <a:effectLst/>
            </a:endParaRPr>
          </a:p>
          <a:p>
            <a:pPr eaLnBrk="1" hangingPunct="1"/>
            <a:r>
              <a:rPr kumimoji="1" lang="pt-BR" altLang="pt-BR">
                <a:effectLst/>
                <a:sym typeface="Wingdings" panose="05000000000000000000" pitchFamily="2" charset="2"/>
              </a:rPr>
              <a:t>As construções dos analisadores ascendentes são mais complexas.</a:t>
            </a:r>
            <a:endParaRPr kumimoji="1" lang="pt-BR" altLang="pt-BR">
              <a:solidFill>
                <a:schemeClr val="bg1"/>
              </a:solidFill>
              <a:effectLst/>
            </a:endParaRPr>
          </a:p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GB" alt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42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/>
            <a:r>
              <a:rPr lang="pt-BR" altLang="pt-BR">
                <a:effectLst/>
              </a:rPr>
              <a:t>O algoritmo ascendente mais geral é denominado de LR(1)</a:t>
            </a:r>
          </a:p>
          <a:p>
            <a:pPr eaLnBrk="1" hangingPunct="1"/>
            <a:endParaRPr lang="pt-BR" altLang="pt-BR">
              <a:effectLst/>
            </a:endParaRPr>
          </a:p>
          <a:p>
            <a:pPr eaLnBrk="1" hangingPunct="1"/>
            <a:r>
              <a:rPr lang="pt-BR" altLang="pt-BR">
                <a:effectLst/>
              </a:rPr>
              <a:t>O L indica que a entrada é processada da esquerda para direita, o R indica que uma derivação à direita é produzida e o número 1 indica que um símbolo de verificação à frente é utilizado, caso nenhum símbolo de verificação seja utilizado, denominamos </a:t>
            </a:r>
            <a:r>
              <a:rPr lang="pt-BR" altLang="pt-BR">
                <a:solidFill>
                  <a:srgbClr val="FF0000"/>
                </a:solidFill>
                <a:effectLst/>
              </a:rPr>
              <a:t>LR(0)</a:t>
            </a:r>
            <a:r>
              <a:rPr lang="pt-BR" altLang="pt-BR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18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362950" cy="4708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kumimoji="1" lang="pt-BR" altLang="pt-BR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pt-BR" altLang="pt-BR">
                <a:effectLst/>
              </a:rPr>
              <a:t>É possível</a:t>
            </a:r>
            <a:r>
              <a:rPr kumimoji="1" lang="pt-BR" altLang="pt-BR" b="1">
                <a:effectLst/>
              </a:rPr>
              <a:t> </a:t>
            </a:r>
            <a:r>
              <a:rPr lang="pt-BR" altLang="pt-BR">
                <a:effectLst/>
              </a:rPr>
              <a:t>gerar o analisador sintático automaticamente com os software bison ou yacc.</a:t>
            </a:r>
          </a:p>
          <a:p>
            <a:pPr eaLnBrk="1" hangingPunct="1">
              <a:lnSpc>
                <a:spcPct val="90000"/>
              </a:lnSpc>
            </a:pPr>
            <a:endParaRPr lang="pt-BR" altLang="pt-BR">
              <a:effectLst/>
            </a:endParaRPr>
          </a:p>
          <a:p>
            <a:pPr eaLnBrk="1" hangingPunct="1">
              <a:lnSpc>
                <a:spcPct val="90000"/>
              </a:lnSpc>
            </a:pPr>
            <a:endParaRPr lang="pt-BR" altLang="pt-BR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>
                <a:effectLst/>
              </a:rPr>
              <a:t>Cocke-Younger-Kasami e Earley criaram um “método universal para compiladores”, mas é ineficiente para a construção de alguns compiladores.</a:t>
            </a:r>
          </a:p>
        </p:txBody>
      </p:sp>
    </p:spTree>
    <p:extLst>
      <p:ext uri="{BB962C8B-B14F-4D97-AF65-F5344CB8AC3E}">
        <p14:creationId xmlns:p14="http://schemas.microsoft.com/office/powerpoint/2010/main" val="226042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Analise Sintática Ascendente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pt-BR" sz="2800">
                <a:sym typeface="Wingdings" panose="05000000000000000000" pitchFamily="2" charset="2"/>
              </a:rPr>
              <a:t>   </a:t>
            </a:r>
            <a:endParaRPr lang="pt-BR" altLang="pt-BR" sz="2800"/>
          </a:p>
        </p:txBody>
      </p:sp>
      <p:sp>
        <p:nvSpPr>
          <p:cNvPr id="13316" name="Text Box 54"/>
          <p:cNvSpPr txBox="1">
            <a:spLocks noChangeArrowheads="1"/>
          </p:cNvSpPr>
          <p:nvPr/>
        </p:nvSpPr>
        <p:spPr bwMode="auto">
          <a:xfrm>
            <a:off x="2028825" y="1700213"/>
            <a:ext cx="8388350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2400" b="1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/>
              <a:t>Uma característica adicional dos analisadores sintáticos ascendentes é que, por motivos técnicos, as gramáticas são </a:t>
            </a:r>
            <a:r>
              <a:rPr lang="pt-BR" altLang="pt-BR" sz="3600" u="sng"/>
              <a:t>aumentadas</a:t>
            </a:r>
            <a:r>
              <a:rPr lang="pt-BR" altLang="pt-BR" sz="3600"/>
              <a:t> com</a:t>
            </a:r>
            <a:r>
              <a:rPr lang="pt-BR" altLang="pt-BR" sz="3600" u="sng"/>
              <a:t> </a:t>
            </a:r>
            <a:r>
              <a:rPr lang="pt-BR" altLang="pt-BR" sz="3600"/>
              <a:t>novo símbolo inicial, logo se S for o símbolo inicial, um novo símbolo S’ é acrescentado à gramática, com uma única produção unitária.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3600"/>
              <a:t>                        S’ </a:t>
            </a:r>
            <a:r>
              <a:rPr lang="pt-BR" altLang="pt-BR" sz="3600">
                <a:sym typeface="Wingdings" panose="05000000000000000000" pitchFamily="2" charset="2"/>
              </a:rPr>
              <a:t> 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800">
                <a:sym typeface="Wingdings" panose="05000000000000000000" pitchFamily="2" charset="2"/>
              </a:rPr>
              <a:t>* Para a construção da tabela</a:t>
            </a:r>
          </a:p>
        </p:txBody>
      </p:sp>
    </p:spTree>
    <p:extLst>
      <p:ext uri="{BB962C8B-B14F-4D97-AF65-F5344CB8AC3E}">
        <p14:creationId xmlns:p14="http://schemas.microsoft.com/office/powerpoint/2010/main" val="179638650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Galeria</Template>
  <TotalTime>275</TotalTime>
  <Words>3415</Words>
  <Application>Microsoft Office PowerPoint</Application>
  <PresentationFormat>Widescreen</PresentationFormat>
  <Paragraphs>648</Paragraphs>
  <Slides>34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Garamond</vt:lpstr>
      <vt:lpstr>Gill Sans MT</vt:lpstr>
      <vt:lpstr>Wingdings</vt:lpstr>
      <vt:lpstr>Galeria</vt:lpstr>
      <vt:lpstr>Compiladores</vt:lpstr>
      <vt:lpstr>Revisão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Apresentação do PowerPoint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  </vt:lpstr>
      <vt:lpstr>Analise Sintática Ascendente</vt:lpstr>
      <vt:lpstr>Analise Sintática Ascendente</vt:lpstr>
      <vt:lpstr>Analise Sintática Ascendente</vt:lpstr>
      <vt:lpstr>Analise Sintática Ascendente</vt:lpstr>
      <vt:lpstr>Apresentação do PowerPoint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Analise Sintática Ascendente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Compiladores</dc:title>
  <dc:creator>Nielsen C. Damasceno</dc:creator>
  <cp:lastModifiedBy>Nielsen C. Damasceno</cp:lastModifiedBy>
  <cp:revision>115</cp:revision>
  <dcterms:created xsi:type="dcterms:W3CDTF">2017-01-21T13:02:59Z</dcterms:created>
  <dcterms:modified xsi:type="dcterms:W3CDTF">2017-04-17T18:22:19Z</dcterms:modified>
</cp:coreProperties>
</file>