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sldIdLst>
    <p:sldId id="277" r:id="rId3"/>
    <p:sldId id="309" r:id="rId4"/>
    <p:sldId id="312" r:id="rId5"/>
    <p:sldId id="310" r:id="rId6"/>
    <p:sldId id="366" r:id="rId7"/>
    <p:sldId id="311" r:id="rId8"/>
    <p:sldId id="326" r:id="rId9"/>
    <p:sldId id="313" r:id="rId10"/>
    <p:sldId id="324" r:id="rId11"/>
    <p:sldId id="359" r:id="rId12"/>
    <p:sldId id="360" r:id="rId13"/>
    <p:sldId id="361" r:id="rId14"/>
    <p:sldId id="327" r:id="rId15"/>
    <p:sldId id="362" r:id="rId16"/>
    <p:sldId id="363" r:id="rId17"/>
    <p:sldId id="367" r:id="rId18"/>
    <p:sldId id="369" r:id="rId19"/>
    <p:sldId id="368" r:id="rId20"/>
    <p:sldId id="371" r:id="rId21"/>
    <p:sldId id="306" r:id="rId22"/>
  </p:sldIdLst>
  <p:sldSz cx="9144000" cy="6858000" type="screen4x3"/>
  <p:notesSz cx="6781800" cy="90678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CB6BBEF7-9717-4733-A929-535518E6EBF6}">
          <p14:sldIdLst>
            <p14:sldId id="277"/>
            <p14:sldId id="309"/>
          </p14:sldIdLst>
        </p14:section>
        <p14:section name="Sistemas de Informação" id="{16378913-E5ED-4281-BAF5-F1F938CB0BED}">
          <p14:sldIdLst>
            <p14:sldId id="312"/>
            <p14:sldId id="310"/>
            <p14:sldId id="366"/>
            <p14:sldId id="311"/>
            <p14:sldId id="326"/>
            <p14:sldId id="313"/>
            <p14:sldId id="324"/>
            <p14:sldId id="359"/>
            <p14:sldId id="360"/>
            <p14:sldId id="361"/>
            <p14:sldId id="327"/>
            <p14:sldId id="362"/>
            <p14:sldId id="363"/>
            <p14:sldId id="367"/>
            <p14:sldId id="369"/>
            <p14:sldId id="368"/>
            <p14:sldId id="371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89876" autoAdjust="0"/>
  </p:normalViewPr>
  <p:slideViewPr>
    <p:cSldViewPr>
      <p:cViewPr varScale="1">
        <p:scale>
          <a:sx n="65" d="100"/>
          <a:sy n="65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72"/>
    </p:cViewPr>
  </p:sorterViewPr>
  <p:notesViewPr>
    <p:cSldViewPr>
      <p:cViewPr varScale="1">
        <p:scale>
          <a:sx n="56" d="100"/>
          <a:sy n="56" d="100"/>
        </p:scale>
        <p:origin x="-2850" y="-96"/>
      </p:cViewPr>
      <p:guideLst>
        <p:guide orient="horz" pos="285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0" y="0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 latinLnBrk="0">
              <a:defRPr lang="pt-BR" sz="1200"/>
            </a:lvl1pPr>
          </a:lstStyle>
          <a:p>
            <a:fld id="{00F830A1-3891-4B82-A120-081866556DA0}" type="datetimeFigureOut">
              <a:pPr/>
              <a:t>28/12/2018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3950" y="681038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62" tIns="45281" rIns="90562" bIns="45281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62" tIns="45281" rIns="90562" bIns="4528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0" y="8612837"/>
            <a:ext cx="2938780" cy="453390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 latinLnBrk="0">
              <a:defRPr lang="pt-BR" sz="1200"/>
            </a:lvl1pPr>
          </a:lstStyle>
          <a:p>
            <a:fld id="{58CC9574-A819-4FE4-99A7-1E27AD09ADC2}" type="slidenum"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4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89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ídia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pt-BR"/>
            </a:lvl1pPr>
          </a:lstStyle>
          <a:p>
            <a:pPr eaLnBrk="1" latinLnBrk="0" hangingPunct="1"/>
            <a:r>
              <a:rPr lang="pt-BR"/>
              <a:t>Clique no ícone para adicionar mídia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pt-B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pt-B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    Clique para editar o título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pt-B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pt-B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pt-B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m Texto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pt-B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pt-B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pt-B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pt-B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pt-B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pt-B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28/12/2018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cdd.com.br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Cursos de inteligência computacional: teoria e prática (C++ e Matlab)</a:t>
            </a:r>
            <a:endParaRPr lang="pt-BR" sz="8000" b="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32" y="1444578"/>
            <a:ext cx="1872208" cy="13363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38" y="1444578"/>
            <a:ext cx="1846966" cy="13363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6702" y="1444579"/>
            <a:ext cx="1718279" cy="133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5886774" y="4301205"/>
            <a:ext cx="3129534" cy="148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95536" y="1398255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Trabalhos iguais  = notas divididas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Qualquer problema em sala de aula, por favor, vamos conversar e dialogar, caso contrário, levamos para a coordenação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Respeite seu colega e evite conversa paralelas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Relatórios entregues uma semana depois da realização da aula prática.</a:t>
            </a:r>
          </a:p>
        </p:txBody>
      </p:sp>
    </p:spTree>
    <p:extLst>
      <p:ext uri="{BB962C8B-B14F-4D97-AF65-F5344CB8AC3E}">
        <p14:creationId xmlns:p14="http://schemas.microsoft.com/office/powerpoint/2010/main" val="401668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6032348" y="4885985"/>
            <a:ext cx="3129534" cy="148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991269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Tópicos Obrigatórios</a:t>
            </a:r>
          </a:p>
          <a:p>
            <a:pPr lvl="1"/>
            <a:r>
              <a:rPr lang="pt-BR" sz="2400" dirty="0"/>
              <a:t>Capa</a:t>
            </a:r>
          </a:p>
          <a:p>
            <a:pPr lvl="1"/>
            <a:r>
              <a:rPr lang="pt-BR" sz="2400" dirty="0"/>
              <a:t>Introdução</a:t>
            </a:r>
          </a:p>
          <a:p>
            <a:pPr lvl="1"/>
            <a:r>
              <a:rPr lang="pt-BR" sz="2400" dirty="0"/>
              <a:t>Fundamentação Teórica</a:t>
            </a:r>
          </a:p>
          <a:p>
            <a:pPr lvl="1"/>
            <a:r>
              <a:rPr lang="pt-BR" sz="2400" dirty="0"/>
              <a:t>Atividade Realizada</a:t>
            </a:r>
          </a:p>
          <a:p>
            <a:pPr lvl="1"/>
            <a:r>
              <a:rPr lang="pt-BR" sz="2400" dirty="0"/>
              <a:t>Conclusões</a:t>
            </a:r>
          </a:p>
          <a:p>
            <a:pPr lvl="1"/>
            <a:r>
              <a:rPr lang="pt-BR" sz="2400" dirty="0"/>
              <a:t>Bibliografia</a:t>
            </a:r>
          </a:p>
          <a:p>
            <a:r>
              <a:rPr lang="pt-BR" sz="2800" dirty="0"/>
              <a:t>A falta de algum desses tópicos implicará em redução da nota do relatório </a:t>
            </a:r>
            <a:r>
              <a:rPr lang="pt-BR" sz="2800"/>
              <a:t>ou trabalho.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182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6436782" y="5063525"/>
            <a:ext cx="2624694" cy="12483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991269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Seguir recomendações de segurança.</a:t>
            </a:r>
          </a:p>
          <a:p>
            <a:r>
              <a:rPr lang="pt-BR" sz="2800" dirty="0"/>
              <a:t>Manusear os componentes com cuidado, de modo a aumentar sua vida útil.</a:t>
            </a:r>
          </a:p>
          <a:p>
            <a:r>
              <a:rPr lang="pt-BR" sz="2800" dirty="0"/>
              <a:t>Na dúvida chame o professor.</a:t>
            </a:r>
          </a:p>
          <a:p>
            <a:r>
              <a:rPr lang="pt-BR" sz="2800" dirty="0"/>
              <a:t>O aluno deve deixar a bancada do jeito que encontrou(Isso quer dizer... Arrumada!).</a:t>
            </a:r>
          </a:p>
          <a:p>
            <a:r>
              <a:rPr lang="pt-BR" sz="2800" dirty="0"/>
              <a:t>Desligar seu computador sempre que finalizar a aula, caso contrário, será contabilizado menos 0,5 pontos.</a:t>
            </a:r>
          </a:p>
        </p:txBody>
      </p:sp>
    </p:spTree>
    <p:extLst>
      <p:ext uri="{BB962C8B-B14F-4D97-AF65-F5344CB8AC3E}">
        <p14:creationId xmlns:p14="http://schemas.microsoft.com/office/powerpoint/2010/main" val="22901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disciplina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err="1"/>
              <a:t>Whiteboard</a:t>
            </a:r>
            <a:endParaRPr lang="pt-BR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Data Show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52936"/>
            <a:ext cx="2762060" cy="21294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16" y="2996952"/>
            <a:ext cx="3345180" cy="211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2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da disciplina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http://ncdd.com.br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err="1"/>
              <a:t>Messages</a:t>
            </a:r>
            <a:r>
              <a:rPr lang="pt-BR" sz="2800" dirty="0"/>
              <a:t>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news</a:t>
            </a:r>
            <a:endParaRPr lang="pt-BR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err="1"/>
              <a:t>See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library</a:t>
            </a:r>
            <a:r>
              <a:rPr lang="pt-BR" sz="2800" dirty="0"/>
              <a:t> books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38" y="3068960"/>
            <a:ext cx="3524250" cy="293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24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estudar?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908720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Problemas com algoritmo de buscas.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Introdução, apresentação das abordagens Sistemas Especialista, bases de conhecimento, aquisição de conhecimento.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Lógica </a:t>
            </a:r>
            <a:r>
              <a:rPr lang="pt-BR" sz="2800" dirty="0" err="1"/>
              <a:t>Fuzzy</a:t>
            </a:r>
            <a:r>
              <a:rPr lang="pt-BR" sz="2800" dirty="0"/>
              <a:t>: Introdução, lógica convencional, pertinência e conjuntos </a:t>
            </a:r>
            <a:r>
              <a:rPr lang="pt-BR" sz="2800" dirty="0" err="1"/>
              <a:t>fuzzy</a:t>
            </a:r>
            <a:r>
              <a:rPr lang="pt-BR" sz="2800" dirty="0"/>
              <a:t>, </a:t>
            </a:r>
            <a:r>
              <a:rPr lang="pt-BR" sz="2800" dirty="0" err="1"/>
              <a:t>Fuzificação</a:t>
            </a:r>
            <a:r>
              <a:rPr lang="pt-BR" sz="2800" dirty="0"/>
              <a:t> variáveis </a:t>
            </a:r>
            <a:r>
              <a:rPr lang="pt-BR" sz="2800" dirty="0" err="1"/>
              <a:t>fuzzy</a:t>
            </a:r>
            <a:r>
              <a:rPr lang="pt-BR" sz="2800" dirty="0"/>
              <a:t>, operações com variáveis </a:t>
            </a:r>
            <a:r>
              <a:rPr lang="pt-BR" sz="2800" dirty="0" err="1"/>
              <a:t>fuzzy</a:t>
            </a:r>
            <a:r>
              <a:rPr lang="pt-BR" sz="2800" dirty="0"/>
              <a:t>. sistema </a:t>
            </a:r>
            <a:r>
              <a:rPr lang="pt-BR" sz="2800" dirty="0" err="1"/>
              <a:t>fuzzy</a:t>
            </a:r>
            <a:r>
              <a:rPr lang="pt-BR" sz="2800" dirty="0"/>
              <a:t>, matriz de inferência e aquisição do conhecimento, geração de saídas, introdução a </a:t>
            </a:r>
            <a:r>
              <a:rPr lang="pt-BR" sz="2800" dirty="0" err="1"/>
              <a:t>defuzificação</a:t>
            </a:r>
            <a:r>
              <a:rPr lang="pt-BR" sz="2800" dirty="0"/>
              <a:t>, regras de </a:t>
            </a:r>
            <a:r>
              <a:rPr lang="pt-BR" sz="2800" dirty="0" err="1"/>
              <a:t>defuzificação</a:t>
            </a:r>
            <a:r>
              <a:rPr lang="pt-BR" sz="2800" dirty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Problemas utilizado Linguagem de programação Prolog.</a:t>
            </a:r>
          </a:p>
        </p:txBody>
      </p:sp>
    </p:spTree>
    <p:extLst>
      <p:ext uri="{BB962C8B-B14F-4D97-AF65-F5344CB8AC3E}">
        <p14:creationId xmlns:p14="http://schemas.microsoft.com/office/powerpoint/2010/main" val="290754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estudar?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Redes Neurais: Introdução, modelos de um neurônio e o neurônio de </a:t>
            </a:r>
            <a:r>
              <a:rPr lang="pt-BR" sz="2800" dirty="0" err="1"/>
              <a:t>McCulloch-Pitts</a:t>
            </a:r>
            <a:r>
              <a:rPr lang="pt-BR" sz="2800" dirty="0"/>
              <a:t>, soluções para AND e OR. Treinamento, noções de erro, problemas linearmente separáveis. Problemas utilizando o modelo de </a:t>
            </a:r>
            <a:r>
              <a:rPr lang="pt-BR" sz="2800" dirty="0" err="1"/>
              <a:t>McCulloch-Pitts</a:t>
            </a:r>
            <a:r>
              <a:rPr lang="pt-BR" sz="2800" dirty="0"/>
              <a:t>. O problema do XOR, </a:t>
            </a:r>
            <a:r>
              <a:rPr lang="pt-BR" sz="2800" dirty="0" err="1"/>
              <a:t>perceptron</a:t>
            </a:r>
            <a:r>
              <a:rPr lang="pt-BR" sz="2800" dirty="0"/>
              <a:t> de múltiplas camadas, treinamento </a:t>
            </a:r>
            <a:r>
              <a:rPr lang="pt-BR" sz="2800" dirty="0" err="1"/>
              <a:t>backpropagation</a:t>
            </a:r>
            <a:r>
              <a:rPr lang="pt-BR" sz="2800" dirty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Algoritmos genéticos: Introdução, problemas de minimização com mínimos locais e problemas complexos.</a:t>
            </a:r>
          </a:p>
        </p:txBody>
      </p:sp>
    </p:spTree>
    <p:extLst>
      <p:ext uri="{BB962C8B-B14F-4D97-AF65-F5344CB8AC3E}">
        <p14:creationId xmlns:p14="http://schemas.microsoft.com/office/powerpoint/2010/main" val="72210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estudar?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5536" y="1398255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Redes Bayesianas e aplicações.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K-means, Knn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Bat Algorithms, PSO, Cuckoo Search, VNS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SVM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Tópicos mais avançados</a:t>
            </a:r>
          </a:p>
        </p:txBody>
      </p:sp>
    </p:spTree>
    <p:extLst>
      <p:ext uri="{BB962C8B-B14F-4D97-AF65-F5344CB8AC3E}">
        <p14:creationId xmlns:p14="http://schemas.microsoft.com/office/powerpoint/2010/main" val="126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229600" cy="3268960"/>
          </a:xfrm>
        </p:spPr>
        <p:txBody>
          <a:bodyPr/>
          <a:lstStyle/>
          <a:p>
            <a:pPr eaLnBrk="1" hangingPunct="1"/>
            <a:r>
              <a:rPr lang="en-US" b="0" dirty="0" err="1"/>
              <a:t>Informações</a:t>
            </a:r>
            <a:r>
              <a:rPr lang="en-US" b="0" dirty="0"/>
              <a:t> </a:t>
            </a:r>
            <a:r>
              <a:rPr lang="en-US" b="0" dirty="0" err="1"/>
              <a:t>gerais</a:t>
            </a:r>
            <a:endParaRPr lang="en-US" b="0" dirty="0"/>
          </a:p>
          <a:p>
            <a:pPr lvl="1" eaLnBrk="1" hangingPunct="1"/>
            <a:r>
              <a:rPr lang="en-US" b="0" dirty="0" err="1"/>
              <a:t>Livro</a:t>
            </a:r>
            <a:r>
              <a:rPr lang="en-US" b="0" dirty="0"/>
              <a:t> </a:t>
            </a:r>
            <a:r>
              <a:rPr lang="en-US" b="0" dirty="0" err="1"/>
              <a:t>texto</a:t>
            </a:r>
            <a:r>
              <a:rPr lang="en-US" b="0" dirty="0"/>
              <a:t> 1: </a:t>
            </a:r>
            <a:r>
              <a:rPr lang="en-US" b="0" i="1" dirty="0" err="1"/>
              <a:t>Inteligência</a:t>
            </a:r>
            <a:r>
              <a:rPr lang="en-US" b="0" i="1" dirty="0"/>
              <a:t> Artificial</a:t>
            </a:r>
            <a:r>
              <a:rPr lang="en-US" b="0" dirty="0"/>
              <a:t>. Stuart Russell e Peter </a:t>
            </a:r>
            <a:r>
              <a:rPr lang="en-US" b="0" dirty="0" err="1"/>
              <a:t>Norvig</a:t>
            </a:r>
            <a:r>
              <a:rPr lang="en-US" b="0" dirty="0"/>
              <a:t>, </a:t>
            </a:r>
            <a:r>
              <a:rPr lang="en-US" b="0" dirty="0" err="1"/>
              <a:t>Editora</a:t>
            </a:r>
            <a:r>
              <a:rPr lang="en-US" b="0" dirty="0"/>
              <a:t> Campus, 2a. Ed., 2004</a:t>
            </a:r>
          </a:p>
          <a:p>
            <a:pPr lvl="1" eaLnBrk="1" hangingPunct="1"/>
            <a:r>
              <a:rPr lang="en-US" b="0" dirty="0" err="1"/>
              <a:t>Livro</a:t>
            </a:r>
            <a:r>
              <a:rPr lang="en-US" b="0" dirty="0"/>
              <a:t> </a:t>
            </a:r>
            <a:r>
              <a:rPr lang="en-US" b="0" dirty="0" err="1"/>
              <a:t>texto</a:t>
            </a:r>
            <a:r>
              <a:rPr lang="en-US" b="0" dirty="0"/>
              <a:t> 2: </a:t>
            </a:r>
            <a:r>
              <a:rPr lang="en-US" b="0" i="1" dirty="0"/>
              <a:t>Reinforcement Learning: An Introduction</a:t>
            </a:r>
            <a:r>
              <a:rPr lang="en-US" b="0" dirty="0"/>
              <a:t>. Richard Sutton e Andrew </a:t>
            </a:r>
            <a:r>
              <a:rPr lang="en-US" b="0" dirty="0" err="1"/>
              <a:t>Barto</a:t>
            </a:r>
            <a:r>
              <a:rPr lang="en-US" b="0" dirty="0"/>
              <a:t>, The MIT Press, 2002.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645024"/>
            <a:ext cx="2000250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905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229600" cy="3268960"/>
          </a:xfrm>
        </p:spPr>
        <p:txBody>
          <a:bodyPr/>
          <a:lstStyle/>
          <a:p>
            <a:pPr eaLnBrk="1" hangingPunct="1"/>
            <a:r>
              <a:rPr lang="en-US" b="0" dirty="0" err="1"/>
              <a:t>Principios</a:t>
            </a:r>
            <a:r>
              <a:rPr lang="en-US" b="0" dirty="0"/>
              <a:t> e </a:t>
            </a:r>
            <a:r>
              <a:rPr lang="en-US" b="0" dirty="0" err="1"/>
              <a:t>prática</a:t>
            </a:r>
            <a:r>
              <a:rPr lang="en-US" b="0" dirty="0"/>
              <a:t> </a:t>
            </a:r>
            <a:r>
              <a:rPr lang="en-US" b="0" dirty="0" err="1"/>
              <a:t>Redes</a:t>
            </a:r>
            <a:r>
              <a:rPr lang="en-US" b="0" dirty="0"/>
              <a:t> </a:t>
            </a:r>
            <a:r>
              <a:rPr lang="en-US" b="0" dirty="0" err="1"/>
              <a:t>Neurais</a:t>
            </a:r>
            <a:endParaRPr lang="en-US" b="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28800"/>
            <a:ext cx="3312368" cy="4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Professor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/>
          </a:bodyPr>
          <a:lstStyle/>
          <a:p>
            <a:r>
              <a:rPr lang="pt-BR" dirty="0"/>
              <a:t>Dr. Nielsen Castelo Damasceno</a:t>
            </a:r>
          </a:p>
          <a:p>
            <a:r>
              <a:rPr lang="pt-BR" dirty="0"/>
              <a:t>E-mail: nielsen.tekla@gmail.com</a:t>
            </a:r>
          </a:p>
          <a:p>
            <a:r>
              <a:rPr lang="pt-BR" dirty="0"/>
              <a:t>Web: </a:t>
            </a:r>
            <a:r>
              <a:rPr lang="pt-BR" dirty="0">
                <a:hlinkClick r:id="rId2"/>
              </a:rPr>
              <a:t>http://ncdd.com.br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1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11761" y="3200400"/>
            <a:ext cx="5013506" cy="1676400"/>
          </a:xfrm>
        </p:spPr>
        <p:txBody>
          <a:bodyPr>
            <a:normAutofit/>
          </a:bodyPr>
          <a:lstStyle/>
          <a:p>
            <a:r>
              <a:rPr lang="pt-BR" sz="4800" dirty="0"/>
              <a:t>Dúvidas</a:t>
            </a:r>
          </a:p>
        </p:txBody>
      </p:sp>
      <p:sp>
        <p:nvSpPr>
          <p:cNvPr id="5" name="Oval 1"/>
          <p:cNvSpPr/>
          <p:nvPr/>
        </p:nvSpPr>
        <p:spPr>
          <a:xfrm>
            <a:off x="179814" y="2928764"/>
            <a:ext cx="2057400" cy="205740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2"/>
          <p:cNvSpPr/>
          <p:nvPr/>
        </p:nvSpPr>
        <p:spPr>
          <a:xfrm>
            <a:off x="425142" y="3285728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90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9" name="Oval 5">
            <a:hlinkClick r:id="rId2" action="ppaction://hlinksldjump"/>
          </p:cNvPr>
          <p:cNvSpPr/>
          <p:nvPr/>
        </p:nvSpPr>
        <p:spPr>
          <a:xfrm>
            <a:off x="8348600" y="162777"/>
            <a:ext cx="523557" cy="438205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341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4056" y="2708920"/>
            <a:ext cx="81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Inteligência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56090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496" y="1268760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Inteligência Artificial é uma disciplina que aborda uma nova maneira de utilizar os recursos computacionais tentando imitar aspectos naturais como tomada de decisões, aquisição de conhecimento etc. Trata-se de uma disciplina de grande importância devido ao seu caráter inovador na maneira de resolver problemas computacionais. Seus objetivos são alcançados   através   de   três   grandes   abordagens:</a:t>
            </a:r>
            <a:r>
              <a:rPr lang="pt-BR" sz="2800" b="1" dirty="0"/>
              <a:t>   Abordagem  Simbólica,   abordagem  conexionista   e   a   abordagem evolucionista.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742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especifico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496" y="1268760"/>
            <a:ext cx="9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Resolução de problemas por meio de busca.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Implementar, utilizando ferramentas computacionais, uma rede neural </a:t>
            </a:r>
            <a:r>
              <a:rPr lang="pt-BR" sz="2800" dirty="0" err="1"/>
              <a:t>perceptron</a:t>
            </a:r>
            <a:r>
              <a:rPr lang="pt-BR" sz="2800" dirty="0"/>
              <a:t> de múltiplas camadas.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sz="2800" dirty="0"/>
              <a:t>Resolver, através de implementação computacional e utilizando algoritmos genéticos, um problema de </a:t>
            </a:r>
            <a:r>
              <a:rPr lang="pt-BR" sz="2800" dirty="0" err="1"/>
              <a:t>minização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Associar a solução de problemas reais às técnicas de Inteligência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134665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de avaliação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5536" y="1398255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Listas de exercícios</a:t>
            </a:r>
          </a:p>
          <a:p>
            <a:pPr algn="just"/>
            <a:r>
              <a:rPr lang="pt-BR" sz="2800" dirty="0"/>
              <a:t>Seminários curtos</a:t>
            </a:r>
          </a:p>
          <a:p>
            <a:pPr algn="just"/>
            <a:r>
              <a:rPr lang="pt-BR" sz="2800" dirty="0"/>
              <a:t>Trabalhos individuais</a:t>
            </a:r>
          </a:p>
          <a:p>
            <a:pPr algn="just"/>
            <a:r>
              <a:rPr lang="pt-BR" sz="2800" dirty="0"/>
              <a:t>Simulações computacionais</a:t>
            </a:r>
          </a:p>
          <a:p>
            <a:pPr algn="just"/>
            <a:r>
              <a:rPr lang="pt-BR" sz="2800" dirty="0"/>
              <a:t>Avaliação escrita</a:t>
            </a:r>
          </a:p>
        </p:txBody>
      </p:sp>
    </p:spTree>
    <p:extLst>
      <p:ext uri="{BB962C8B-B14F-4D97-AF65-F5344CB8AC3E}">
        <p14:creationId xmlns:p14="http://schemas.microsoft.com/office/powerpoint/2010/main" val="11568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importantes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40968"/>
            <a:ext cx="42957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95536" y="1398255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Matemática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Probabilidade e estatística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Métodos numéricos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Programação </a:t>
            </a:r>
            <a:r>
              <a:rPr lang="pt-BR" sz="2800" dirty="0" err="1"/>
              <a:t>Matlab</a:t>
            </a:r>
            <a:r>
              <a:rPr lang="pt-BR" sz="2800" dirty="0"/>
              <a:t>, C++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Algoritmos e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406350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4102">
            <a:off x="5108390" y="2895318"/>
            <a:ext cx="3676650" cy="2390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95536" y="1398255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Não será prorrogada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Resposta com lápis grafite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Colou = zerou</a:t>
            </a:r>
          </a:p>
        </p:txBody>
      </p:sp>
    </p:spTree>
    <p:extLst>
      <p:ext uri="{BB962C8B-B14F-4D97-AF65-F5344CB8AC3E}">
        <p14:creationId xmlns:p14="http://schemas.microsoft.com/office/powerpoint/2010/main" val="318124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5536" y="1398255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Entrega de trabalhos na data combinada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Cada dia de atraso contará menos 0,5 pontos do trabalho (contando FDS e feriados)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Não quer assistir aula, por favor, saia da sala para não atrapalhar os demais (Eu coloco sua presença no diário eletrônico)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Se eu pegar algum trabalho plagiado = ZERO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/>
              <a:t>Lembre-se utilizo o plágios 2.5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7716">
            <a:off x="6032348" y="4453937"/>
            <a:ext cx="3129534" cy="148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3295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PowerPoint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6122DDB-29A5-49A2-9495-AE133BD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660</Words>
  <Application>Microsoft Office PowerPoint</Application>
  <PresentationFormat>On-screen Show (4:3)</PresentationFormat>
  <Paragraphs>89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Georgia</vt:lpstr>
      <vt:lpstr>IntroducingPowerPoint2010</vt:lpstr>
      <vt:lpstr>Cursos de inteligência computacional: teoria e prática (C++ e Matlab)</vt:lpstr>
      <vt:lpstr>Professor</vt:lpstr>
      <vt:lpstr>Curso</vt:lpstr>
      <vt:lpstr>Objetivo geral</vt:lpstr>
      <vt:lpstr>Objetivo especifico</vt:lpstr>
      <vt:lpstr>Procedimento de avaliação</vt:lpstr>
      <vt:lpstr>Conhecimentos importantes</vt:lpstr>
      <vt:lpstr>Avaliação</vt:lpstr>
      <vt:lpstr>Regras</vt:lpstr>
      <vt:lpstr>Regras</vt:lpstr>
      <vt:lpstr>Regras</vt:lpstr>
      <vt:lpstr>Regras</vt:lpstr>
      <vt:lpstr>Recursos utilizados na disciplina</vt:lpstr>
      <vt:lpstr>Materiais da disciplina</vt:lpstr>
      <vt:lpstr>O que vamos estudar?</vt:lpstr>
      <vt:lpstr>O que vamos estudar?</vt:lpstr>
      <vt:lpstr>O que vamos estudar?</vt:lpstr>
      <vt:lpstr>Referências</vt:lpstr>
      <vt:lpstr>Referências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2011-05-06T13:39:30Z</dcterms:created>
  <dcterms:modified xsi:type="dcterms:W3CDTF">2018-12-28T16:43:19Z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