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Slide 2</a:t>
            </a:r>
          </a:p>
          <a:p>
            <a:endParaRPr lang="pt-BR" dirty="0"/>
          </a:p>
          <a:p>
            <a:r>
              <a:rPr lang="pt-BR"/>
              <a:t>Dr. Nielsen </a:t>
            </a:r>
            <a:r>
              <a:rPr lang="pt-BR" dirty="0"/>
              <a:t>Castelo Damasceno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9512" y="701675"/>
            <a:ext cx="8354888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/>
              <a:t>Introdução prolog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3438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0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Observação (</a:t>
            </a:r>
            <a:r>
              <a:rPr lang="pt-BR" dirty="0">
                <a:solidFill>
                  <a:srgbClr val="FF0000"/>
                </a:solidFill>
              </a:rPr>
              <a:t>Cuidado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Prolog não conseguirá inferir nada a partir destas deﬁnições, pois entrará num loop infinito.</a:t>
            </a:r>
          </a:p>
          <a:p>
            <a:r>
              <a:rPr lang="pt-BR" dirty="0"/>
              <a:t>Sempre colocar os fatos antes das regras.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57024"/>
            <a:ext cx="4139627" cy="11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79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Juntando listas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predicado </a:t>
            </a:r>
            <a:r>
              <a:rPr lang="pt-BR" dirty="0" err="1"/>
              <a:t>append</a:t>
            </a:r>
            <a:r>
              <a:rPr lang="pt-BR" dirty="0"/>
              <a:t>  é usado para juntar listas formando outra lista.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77048"/>
            <a:ext cx="6752311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97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Read</a:t>
            </a:r>
            <a:r>
              <a:rPr lang="pt-BR" dirty="0"/>
              <a:t>/Write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seguinte predicado lê um número do dispositivo de entrada e é satisfeito quando o número lido é menor que 50.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Observe o </a:t>
            </a:r>
            <a:r>
              <a:rPr lang="pt-BR" dirty="0" err="1"/>
              <a:t>prompt</a:t>
            </a:r>
            <a:r>
              <a:rPr lang="pt-BR" dirty="0"/>
              <a:t> ’|:’ usado por Prolog para indicar que está esperando um termo.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2115000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583214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41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Read</a:t>
            </a:r>
            <a:r>
              <a:rPr lang="pt-BR" dirty="0"/>
              <a:t>/Write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Além de </a:t>
            </a:r>
            <a:r>
              <a:rPr lang="pt-BR" dirty="0" err="1"/>
              <a:t>write</a:t>
            </a:r>
            <a:r>
              <a:rPr lang="pt-BR" dirty="0"/>
              <a:t>, existe em Prolog o predicado </a:t>
            </a:r>
            <a:r>
              <a:rPr lang="pt-BR" dirty="0" err="1"/>
              <a:t>pré-deﬁnido</a:t>
            </a:r>
            <a:r>
              <a:rPr lang="pt-BR" dirty="0"/>
              <a:t> </a:t>
            </a:r>
            <a:r>
              <a:rPr lang="pt-BR" dirty="0" err="1"/>
              <a:t>nl</a:t>
            </a:r>
            <a:r>
              <a:rPr lang="pt-BR" dirty="0"/>
              <a:t>, sem argumento, que causa mudança de linha na impressão (</a:t>
            </a:r>
            <a:r>
              <a:rPr lang="pt-BR" dirty="0" err="1"/>
              <a:t>newline</a:t>
            </a:r>
            <a:r>
              <a:rPr lang="pt-BR" dirty="0"/>
              <a:t>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3160"/>
            <a:ext cx="7326551" cy="16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19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Corte de fluxo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Há um elemento para controle do fluxo denominado de corte, representado por “!”.</a:t>
            </a:r>
          </a:p>
          <a:p>
            <a:r>
              <a:rPr lang="pt-BR" dirty="0"/>
              <a:t>Prolog utiliza encadeamento para trás sempre que necessário para satisfazer uma meta.</a:t>
            </a:r>
          </a:p>
          <a:p>
            <a:r>
              <a:rPr lang="pt-BR" dirty="0"/>
              <a:t>Sejam dados dois números X e Y , é desejado saber qual é o valor máximo destes.</a:t>
            </a:r>
          </a:p>
          <a:p>
            <a:r>
              <a:rPr lang="pt-BR" dirty="0"/>
              <a:t>Escreva um programa com as seguintes regras:</a:t>
            </a:r>
          </a:p>
          <a:p>
            <a:pPr lvl="1"/>
            <a:r>
              <a:rPr lang="pt-BR" dirty="0" err="1"/>
              <a:t>maximo</a:t>
            </a:r>
            <a:r>
              <a:rPr lang="pt-BR" dirty="0"/>
              <a:t>(X,Y), significando que “x” é o máximo valor se x é maior ou igual a y, y é o maior valor se y é maior que x.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5373216"/>
            <a:ext cx="4278356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21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Corte de fluxo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Estas regras computam a relação de maneira correta, porém, elas são exclusivas, ou seja, quando a primeira obtém sucesso a segunda irá falhar.</a:t>
            </a:r>
          </a:p>
          <a:p>
            <a:r>
              <a:rPr lang="pt-BR" dirty="0"/>
              <a:t>Porém, Prolog sempre executa as duas regras, utilizando encadeamento para trás, o que para esta relação resulta apenas em ineficiência.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85176"/>
            <a:ext cx="530238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39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Implemente um programa que determina se um determinado dia faz parte de um dia da semana ou final de semana. Lembre-se que não existe um dia que seja semana e fim de semana.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465165"/>
            <a:ext cx="7867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6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461293" cy="18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70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Implemente um programa que diga se um número é positivo, negativou ou zero, de forma eficiente.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812107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4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Implemente um programa que classifique se uma pessoa é considerada: </a:t>
            </a:r>
          </a:p>
          <a:p>
            <a:pPr lvl="1"/>
            <a:r>
              <a:rPr lang="pt-BR" dirty="0"/>
              <a:t>criança (idade &lt;= 12)</a:t>
            </a:r>
          </a:p>
          <a:p>
            <a:pPr lvl="1"/>
            <a:r>
              <a:rPr lang="pt-BR" dirty="0"/>
              <a:t>adolescente (12 &lt; idade &lt;= 18 )</a:t>
            </a:r>
          </a:p>
          <a:p>
            <a:pPr lvl="1"/>
            <a:r>
              <a:rPr lang="pt-BR" dirty="0"/>
              <a:t>adulto (18 &lt; idade &lt;= 65)</a:t>
            </a:r>
          </a:p>
          <a:p>
            <a:pPr lvl="1"/>
            <a:r>
              <a:rPr lang="pt-BR" dirty="0"/>
              <a:t>idoso (65 &lt; idade)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1520" y="450912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Utilize cortes para melhorar a eficiência do programa</a:t>
            </a:r>
          </a:p>
        </p:txBody>
      </p:sp>
    </p:spTree>
    <p:extLst>
      <p:ext uri="{BB962C8B-B14F-4D97-AF65-F5344CB8AC3E}">
        <p14:creationId xmlns:p14="http://schemas.microsoft.com/office/powerpoint/2010/main" val="187327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em LISP, as listas são estruturas de dados importantes em Prolog.</a:t>
            </a:r>
          </a:p>
          <a:p>
            <a:r>
              <a:rPr lang="pt-BR" dirty="0"/>
              <a:t>Em Prolog, uma lista é ou uma lista vazia ou uma estrutura com dois componentes:  a cabeça e a cauda.</a:t>
            </a:r>
          </a:p>
          <a:p>
            <a:r>
              <a:rPr lang="pt-BR" dirty="0"/>
              <a:t>A lista vazia é escrita como [ ].</a:t>
            </a:r>
          </a:p>
          <a:p>
            <a:r>
              <a:rPr lang="pt-BR" dirty="0"/>
              <a:t>O </a:t>
            </a:r>
            <a:r>
              <a:rPr lang="pt-BR" dirty="0" err="1"/>
              <a:t>funtor</a:t>
            </a:r>
            <a:r>
              <a:rPr lang="pt-BR" dirty="0"/>
              <a:t> usado para representar a estrutura de lista é o ponto “.”</a:t>
            </a:r>
          </a:p>
          <a:p>
            <a:r>
              <a:rPr lang="pt-BR" dirty="0"/>
              <a:t> Assim, uma lista que em LISP seria representada como</a:t>
            </a:r>
          </a:p>
          <a:p>
            <a:r>
              <a:rPr lang="pt-BR" dirty="0"/>
              <a:t>(a .  (b .  (c .  ()))) em Prolog tornará .(a, .(b, .(c, [ ])))</a:t>
            </a:r>
          </a:p>
        </p:txBody>
      </p:sp>
    </p:spTree>
    <p:extLst>
      <p:ext uri="{BB962C8B-B14F-4D97-AF65-F5344CB8AC3E}">
        <p14:creationId xmlns:p14="http://schemas.microsoft.com/office/powerpoint/2010/main" val="220815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Implemente um programa que forneça o signo de uma pessoa, mediante a uma consulta do tipo </a:t>
            </a:r>
            <a:r>
              <a:rPr lang="pt-BR" dirty="0" err="1"/>
              <a:t>dataNascimento</a:t>
            </a:r>
            <a:r>
              <a:rPr lang="pt-BR" dirty="0"/>
              <a:t>(DD,MM, Signo).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1520" y="450912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Utilize cortes para melhorar a eficiência do programa</a:t>
            </a:r>
          </a:p>
        </p:txBody>
      </p:sp>
    </p:spTree>
    <p:extLst>
      <p:ext uri="{BB962C8B-B14F-4D97-AF65-F5344CB8AC3E}">
        <p14:creationId xmlns:p14="http://schemas.microsoft.com/office/powerpoint/2010/main" val="3404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Implemente um programa para determinar quais tipos sanguíneos podem doar/receber sangue de quais tipos.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89128"/>
            <a:ext cx="7328337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73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Implemente um sistema de diagnóstico médico. </a:t>
            </a:r>
          </a:p>
          <a:p>
            <a:r>
              <a:rPr lang="pt-BR" dirty="0"/>
              <a:t>Sugestão de fatos.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3184"/>
            <a:ext cx="4734097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482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Dado os fatos desejamos realizar uma seleção dos filmes clássicos, ou seja, lançados até 1985.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8341033" cy="25896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8" y="5517232"/>
            <a:ext cx="811572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Suponha ainda que a locadora desejasse apenas os nomes e os gêneros dos filmes clássicos.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8341033" cy="25896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66" y="5842766"/>
            <a:ext cx="7869994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Escreva a expressão a seguir no Prolog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60848"/>
            <a:ext cx="5343526" cy="18880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73" y="4409542"/>
            <a:ext cx="4722332" cy="14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condicional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48498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Embora não seja considerado um estilo declarativo puro, é possível criar em Prolog um predicado para implementar a estrutura condicional </a:t>
            </a:r>
            <a:r>
              <a:rPr lang="pt-BR" dirty="0" err="1"/>
              <a:t>if-then-else</a:t>
            </a:r>
            <a:r>
              <a:rPr lang="pt-BR" dirty="0"/>
              <a:t>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?- if(8 mod 2 =:= 0, write(par), write(</a:t>
            </a:r>
            <a:r>
              <a:rPr lang="en-US" dirty="0" err="1"/>
              <a:t>ímpar</a:t>
            </a:r>
            <a:r>
              <a:rPr lang="en-US" dirty="0"/>
              <a:t>)).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96952"/>
            <a:ext cx="7762076" cy="11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640960" cy="4781128"/>
              </a:xfrm>
            </p:spPr>
            <p:txBody>
              <a:bodyPr>
                <a:noAutofit/>
              </a:bodyPr>
              <a:lstStyle/>
              <a:p>
                <a:r>
                  <a:rPr lang="pt-BR" sz="2800" dirty="0"/>
                  <a:t>A recursividade é um princípio que nos permite obter a solução de um problema  a  partir  da  solução  de  uma  instância  menor  dele  mesmo.  Para  aplicar esse  princípio,  devemos  assumir  como  hipótese  que  a  solução  da  instância menor é conhecida.</a:t>
                </a:r>
              </a:p>
              <a:p>
                <a:r>
                  <a:rPr lang="pt-BR" sz="2800" dirty="0"/>
                  <a:t>Por exemplo, suponha que desejamos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pt-BR" sz="2800" dirty="0"/>
                  <a:t> . Uma instância menor desse problema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sz="2800" dirty="0"/>
                  <a:t> e, para essa instância, "sabemos" que a solução é 1024. Então, como 2  ×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sz="2800" dirty="0"/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pt-BR" sz="2800" dirty="0"/>
                  <a:t> , concluímos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pt-BR" sz="2800" dirty="0"/>
                  <a:t> =  2  ×  1024  =  2048. 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640960" cy="4781128"/>
              </a:xfrm>
              <a:blipFill rotWithShape="0">
                <a:blip r:embed="rId2"/>
                <a:stretch>
                  <a:fillRect l="-917" t="-1403" r="-1834"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891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632848" cy="45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Predicados recursivos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1520" y="177281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 definição de um predicado recursivo é composta por duas partes: 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base: resolve diretamente a instância mais simples do problema.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passo: resolve instâncias maiores, usando o princípio de recursividade.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29956"/>
            <a:ext cx="799147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Basta colocar os elementos separados por vírgulas entre colchetes:  [a, b, c].</a:t>
            </a:r>
          </a:p>
          <a:p>
            <a:r>
              <a:rPr lang="pt-BR" dirty="0"/>
              <a:t>Qualquer termo pode ser componente de uma lista, por exemplo, variáveis ou outras listas: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2" y="3573016"/>
            <a:ext cx="6736236" cy="14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86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Predicados recursivos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1520" y="1440597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Um modo de entender o funcionamento dos predicados recursivos é desenhar o fluxo de execução.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71594"/>
            <a:ext cx="3744416" cy="43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52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Predicados recursivos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2" y="1772816"/>
            <a:ext cx="8388176" cy="230023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55576" y="465313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?- </a:t>
            </a:r>
            <a:r>
              <a:rPr lang="pt-BR" dirty="0" err="1"/>
              <a:t>fat</a:t>
            </a:r>
            <a:r>
              <a:rPr lang="pt-BR" dirty="0"/>
              <a:t>(3,R).</a:t>
            </a:r>
          </a:p>
        </p:txBody>
      </p:sp>
    </p:spTree>
    <p:extLst>
      <p:ext uri="{BB962C8B-B14F-4D97-AF65-F5344CB8AC3E}">
        <p14:creationId xmlns:p14="http://schemas.microsoft.com/office/powerpoint/2010/main" val="1141937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Predicados recursivos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68760"/>
            <a:ext cx="4680520" cy="54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Listas são processadas dividindo-as em cabeça e cauda (exceto a lista vazia). É exatamente como o </a:t>
            </a:r>
            <a:r>
              <a:rPr lang="pt-BR" dirty="0" err="1"/>
              <a:t>car</a:t>
            </a:r>
            <a:r>
              <a:rPr lang="pt-BR" dirty="0"/>
              <a:t> e o </a:t>
            </a:r>
            <a:r>
              <a:rPr lang="pt-BR" dirty="0" err="1"/>
              <a:t>cdr</a:t>
            </a:r>
            <a:r>
              <a:rPr lang="pt-BR" dirty="0"/>
              <a:t> em LISP.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248236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8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3928"/>
            <a:ext cx="8229600" cy="990600"/>
          </a:xfrm>
        </p:spPr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Prolog também tem uma notação especial, mais intuitiva, para indicar .(X, Y) usando a barra vertical “|”: [X|Y].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7200800" cy="8640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104495"/>
            <a:ext cx="6210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1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Pesquisando na Listas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Suponha que tenhamos uma lista de cores preferidas.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Solução:</a:t>
            </a:r>
          </a:p>
          <a:p>
            <a:r>
              <a:rPr lang="pt-BR" sz="2800" dirty="0"/>
              <a:t>A maneira de fazer isto em Prolog é ver se a cor está na cabeça da lista; se estiver, ﬁcamos satisfeitos;</a:t>
            </a:r>
          </a:p>
          <a:p>
            <a:r>
              <a:rPr lang="pt-BR" sz="2800" dirty="0"/>
              <a:t>se não estiver, procuramos na cauda da lista, ou seja, veriﬁcamos a cabeça da cauda agora.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4440558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6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Pesquisando na Listas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 fato que X é membro de Y se X for igual  a cabeça de Y.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ou, simplificando,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492896"/>
            <a:ext cx="4199999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4797152"/>
            <a:ext cx="279600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4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Pesquisando na Listas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X é membro de Y se X é membro da cauda de Y. Aqui entrará recursão para veriﬁcar se X está na cauda.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ou, simplificando,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636912"/>
            <a:ext cx="6079417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53136"/>
            <a:ext cx="4942173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84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Pesquisando na Listas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os fatos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Testando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360"/>
            <a:ext cx="4752000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76872"/>
            <a:ext cx="8507288" cy="11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9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2287</TotalTime>
  <Words>1015</Words>
  <Application>Microsoft Office PowerPoint</Application>
  <PresentationFormat>Apresentação na tela (4:3)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5" baseType="lpstr">
      <vt:lpstr>Arial</vt:lpstr>
      <vt:lpstr>Cambria Math</vt:lpstr>
      <vt:lpstr>Brilho</vt:lpstr>
      <vt:lpstr>Apresentação do PowerPoint</vt:lpstr>
      <vt:lpstr>Listas</vt:lpstr>
      <vt:lpstr>Listas</vt:lpstr>
      <vt:lpstr>Listas</vt:lpstr>
      <vt:lpstr>Listas</vt:lpstr>
      <vt:lpstr>Pesquisando na Listas</vt:lpstr>
      <vt:lpstr>Pesquisando na Listas</vt:lpstr>
      <vt:lpstr>Pesquisando na Listas</vt:lpstr>
      <vt:lpstr>Pesquisando na Listas</vt:lpstr>
      <vt:lpstr>Recursividade</vt:lpstr>
      <vt:lpstr>Juntando listas</vt:lpstr>
      <vt:lpstr>Read/Write</vt:lpstr>
      <vt:lpstr>Read/Write</vt:lpstr>
      <vt:lpstr>Corte de fluxo</vt:lpstr>
      <vt:lpstr>Corte de fluxo</vt:lpstr>
      <vt:lpstr>Exercício</vt:lpstr>
      <vt:lpstr>Exercício</vt:lpstr>
      <vt:lpstr>Exercício</vt:lpstr>
      <vt:lpstr>Exercício</vt:lpstr>
      <vt:lpstr>Exercício</vt:lpstr>
      <vt:lpstr>Atividade</vt:lpstr>
      <vt:lpstr>Atividade</vt:lpstr>
      <vt:lpstr>Exercício</vt:lpstr>
      <vt:lpstr>Exercício</vt:lpstr>
      <vt:lpstr>Exercício</vt:lpstr>
      <vt:lpstr>Estrutura condicional</vt:lpstr>
      <vt:lpstr>Recursividade</vt:lpstr>
      <vt:lpstr>Recursividade</vt:lpstr>
      <vt:lpstr> Predicados recursivos </vt:lpstr>
      <vt:lpstr> Predicados recursivos </vt:lpstr>
      <vt:lpstr> Predicados recursivos </vt:lpstr>
      <vt:lpstr> Predicados recursivos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de programação</dc:title>
  <dc:creator>Nielsen</dc:creator>
  <cp:lastModifiedBy>Nielsen C. Damasceno</cp:lastModifiedBy>
  <cp:revision>517</cp:revision>
  <cp:lastPrinted>2013-03-20T17:25:56Z</cp:lastPrinted>
  <dcterms:created xsi:type="dcterms:W3CDTF">2013-03-05T12:35:32Z</dcterms:created>
  <dcterms:modified xsi:type="dcterms:W3CDTF">2017-01-19T12:00:32Z</dcterms:modified>
</cp:coreProperties>
</file>