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93" r:id="rId10"/>
    <p:sldId id="294" r:id="rId11"/>
    <p:sldId id="295" r:id="rId12"/>
    <p:sldId id="296" r:id="rId13"/>
    <p:sldId id="273" r:id="rId14"/>
    <p:sldId id="274" r:id="rId15"/>
    <p:sldId id="280" r:id="rId16"/>
    <p:sldId id="281" r:id="rId17"/>
    <p:sldId id="319" r:id="rId18"/>
    <p:sldId id="263" r:id="rId19"/>
    <p:sldId id="311" r:id="rId20"/>
    <p:sldId id="278" r:id="rId21"/>
    <p:sldId id="283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0" r:id="rId32"/>
    <p:sldId id="339" r:id="rId33"/>
    <p:sldId id="284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69" r:id="rId60"/>
    <p:sldId id="267" r:id="rId61"/>
    <p:sldId id="320" r:id="rId62"/>
    <p:sldId id="27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27" r:id="rId71"/>
    <p:sldId id="279" r:id="rId72"/>
    <p:sldId id="297" r:id="rId73"/>
    <p:sldId id="298" r:id="rId74"/>
    <p:sldId id="299" r:id="rId75"/>
    <p:sldId id="300" r:id="rId76"/>
    <p:sldId id="301" r:id="rId77"/>
    <p:sldId id="302" r:id="rId78"/>
    <p:sldId id="314" r:id="rId79"/>
    <p:sldId id="315" r:id="rId80"/>
    <p:sldId id="317" r:id="rId81"/>
    <p:sldId id="318" r:id="rId82"/>
    <p:sldId id="321" r:id="rId83"/>
    <p:sldId id="322" r:id="rId84"/>
    <p:sldId id="323" r:id="rId85"/>
    <p:sldId id="324" r:id="rId86"/>
    <p:sldId id="325" r:id="rId87"/>
    <p:sldId id="326" r:id="rId88"/>
    <p:sldId id="328" r:id="rId89"/>
    <p:sldId id="329" r:id="rId9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C4B-8471-43CB-A0D9-9435DCA0246F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EE21-628F-4DEC-9EAF-180DCB1BBF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98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2E1CE-BE01-4B99-8924-2751E0C636A3}" type="slidenum">
              <a:rPr lang="pt-BR" altLang="pt-BR"/>
              <a:pPr/>
              <a:t>70</a:t>
            </a:fld>
            <a:endParaRPr lang="pt-BR" altLang="pt-BR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049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D73E3-1C32-4D76-AE63-B3E65FECF68A}" type="slidenum">
              <a:rPr lang="pt-BR" altLang="pt-BR"/>
              <a:pPr/>
              <a:t>88</a:t>
            </a:fld>
            <a:endParaRPr lang="pt-BR" altLang="pt-B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47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2425E-DD2B-4B5B-B52D-74E9A151F50E}" type="slidenum">
              <a:rPr lang="pt-BR" altLang="pt-BR"/>
              <a:pPr/>
              <a:t>89</a:t>
            </a:fld>
            <a:endParaRPr lang="pt-BR" altLang="pt-B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878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13/01/2019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/>
              <a:t>Agente Inteligente e </a:t>
            </a:r>
            <a:r>
              <a:rPr lang="pt-BR" dirty="0"/>
              <a:t>problema de busca</a:t>
            </a:r>
            <a:br>
              <a:rPr lang="pt-BR" dirty="0"/>
            </a:br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/>
              <a:t>Dr. </a:t>
            </a:r>
            <a:r>
              <a:rPr lang="pt-BR" b="1" dirty="0"/>
              <a:t>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Determinísticos</a:t>
            </a:r>
            <a:r>
              <a:rPr lang="pt-BR" sz="2800" dirty="0"/>
              <a:t>: as ações de seu agente unicamente determina a saída.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Xadrez. Não há nenhuma aleatoriedade quando você move uma peça. O efeito de mover a peça é completamente pré-determinada.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Jogo dos dados, Gamão são jogos estocásticos.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0584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Ambiente discretos</a:t>
            </a:r>
            <a:r>
              <a:rPr lang="pt-BR" sz="2800" dirty="0"/>
              <a:t>: Número finitos de escolhas de ação, e uma quantidade finita de coisas que põem sentir.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Xadrez, quantidade finitas de 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Ambiente contínuo</a:t>
            </a:r>
            <a:r>
              <a:rPr lang="pt-BR" sz="2800" dirty="0"/>
              <a:t>: Número infinitos de ações ou coisas que podem sentir.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Jogo com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2673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Ambiente benignos</a:t>
            </a:r>
            <a:r>
              <a:rPr lang="pt-BR" sz="2800" dirty="0"/>
              <a:t>: Ambiente aleatório, estocásticos, mas não possui um objetivo próprio que contradiz seu objetivo.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o clima é aleatório, pode afetar a saída de suas ações. Mas ele não esta lá para prejudicar você.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Ambiente antagonista</a:t>
            </a:r>
            <a:r>
              <a:rPr lang="pt-BR" sz="2800" dirty="0"/>
              <a:t>: O oponente esta lá para vencê-lo.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Jogo de xadrez.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86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-3689"/>
            <a:ext cx="8911687" cy="1280890"/>
          </a:xfrm>
        </p:spPr>
        <p:txBody>
          <a:bodyPr/>
          <a:lstStyle/>
          <a:p>
            <a:r>
              <a:rPr lang="pt-BR" dirty="0"/>
              <a:t> Exemplo de ambiente de tarefas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94381"/>
              </p:ext>
            </p:extLst>
          </p:nvPr>
        </p:nvGraphicFramePr>
        <p:xfrm>
          <a:off x="312382" y="794679"/>
          <a:ext cx="11510963" cy="585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Dados perceptivos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Ambiente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Diagnóstico </a:t>
                      </a:r>
                    </a:p>
                    <a:p>
                      <a:r>
                        <a:rPr lang="pt-BR" dirty="0"/>
                        <a:t>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Sintomas, </a:t>
                      </a:r>
                    </a:p>
                    <a:p>
                      <a:r>
                        <a:rPr lang="pt-BR" dirty="0"/>
                        <a:t>resultados de </a:t>
                      </a:r>
                    </a:p>
                    <a:p>
                      <a:r>
                        <a:rPr lang="pt-BR" dirty="0"/>
                        <a:t>exames, ...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Perguntar, realizar </a:t>
                      </a:r>
                    </a:p>
                    <a:p>
                      <a:r>
                        <a:rPr lang="pt-BR" dirty="0"/>
                        <a:t>ou prescrever </a:t>
                      </a:r>
                    </a:p>
                    <a:p>
                      <a:r>
                        <a:rPr lang="pt-BR" dirty="0"/>
                        <a:t>exames,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Maximizar a saúde </a:t>
                      </a:r>
                    </a:p>
                    <a:p>
                      <a:r>
                        <a:rPr lang="pt-BR" dirty="0"/>
                        <a:t>do paciente, </a:t>
                      </a:r>
                    </a:p>
                    <a:p>
                      <a:r>
                        <a:rPr lang="pt-BR" dirty="0"/>
                        <a:t>minimizar custos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Paciente, </a:t>
                      </a:r>
                    </a:p>
                    <a:p>
                      <a:r>
                        <a:rPr lang="pt-BR" dirty="0"/>
                        <a:t>consultório,  </a:t>
                      </a:r>
                    </a:p>
                    <a:p>
                      <a:r>
                        <a:rPr lang="pt-BR" dirty="0"/>
                        <a:t>Laboratório, 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Análise de </a:t>
                      </a:r>
                    </a:p>
                    <a:p>
                      <a:r>
                        <a:rPr lang="pt-BR" dirty="0"/>
                        <a:t>imagens de </a:t>
                      </a:r>
                    </a:p>
                    <a:p>
                      <a:r>
                        <a:rPr lang="pt-BR" dirty="0"/>
                        <a:t>satélite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imprimir uma </a:t>
                      </a:r>
                    </a:p>
                    <a:p>
                      <a:r>
                        <a:rPr lang="pt-BR" dirty="0"/>
                        <a:t>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classificar </a:t>
                      </a:r>
                    </a:p>
                    <a:p>
                      <a:r>
                        <a:rPr lang="pt-BR" dirty="0"/>
                        <a:t>corretamente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Imagens de </a:t>
                      </a:r>
                    </a:p>
                    <a:p>
                      <a:r>
                        <a:rPr lang="pt-BR" dirty="0"/>
                        <a:t>satélite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Tutorial de </a:t>
                      </a:r>
                    </a:p>
                    <a:p>
                      <a:r>
                        <a:rPr lang="pt-BR" dirty="0"/>
                        <a:t>português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Palavras </a:t>
                      </a:r>
                    </a:p>
                    <a:p>
                      <a:r>
                        <a:rPr lang="pt-BR" dirty="0"/>
                        <a:t>digitadas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Imprimir exercícios, </a:t>
                      </a:r>
                    </a:p>
                    <a:p>
                      <a:r>
                        <a:rPr lang="pt-BR" dirty="0"/>
                        <a:t>sugestões, </a:t>
                      </a:r>
                    </a:p>
                    <a:p>
                      <a:r>
                        <a:rPr lang="pt-BR" dirty="0"/>
                        <a:t>correções, ...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Melhorar o </a:t>
                      </a:r>
                    </a:p>
                    <a:p>
                      <a:r>
                        <a:rPr lang="pt-BR" dirty="0"/>
                        <a:t>desempenho do </a:t>
                      </a:r>
                    </a:p>
                    <a:p>
                      <a:r>
                        <a:rPr lang="pt-BR" dirty="0"/>
                        <a:t>estudante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Conjunto de </a:t>
                      </a:r>
                    </a:p>
                    <a:p>
                      <a:r>
                        <a:rPr lang="pt-BR" dirty="0"/>
                        <a:t>estudantes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Filtro de </a:t>
                      </a:r>
                    </a:p>
                    <a:p>
                      <a:r>
                        <a:rPr lang="pt-BR" dirty="0" err="1"/>
                        <a:t>emails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Aceitar ou rejeitar </a:t>
                      </a:r>
                    </a:p>
                    <a:p>
                      <a:r>
                        <a:rPr lang="pt-BR" dirty="0"/>
                        <a:t>mensagens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Aliviar a carga de </a:t>
                      </a:r>
                    </a:p>
                    <a:p>
                      <a:r>
                        <a:rPr lang="pt-BR" dirty="0"/>
                        <a:t>leitura do usuário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Mensagens, </a:t>
                      </a:r>
                    </a:p>
                    <a:p>
                      <a:r>
                        <a:rPr lang="pt-BR" dirty="0"/>
                        <a:t>usuários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Motorista de </a:t>
                      </a:r>
                    </a:p>
                    <a:p>
                      <a:r>
                        <a:rPr lang="pt-BR" dirty="0"/>
                        <a:t>taxi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Imagens, </a:t>
                      </a:r>
                    </a:p>
                    <a:p>
                      <a:r>
                        <a:rPr lang="pt-BR" dirty="0"/>
                        <a:t>velocímetro, </a:t>
                      </a:r>
                    </a:p>
                    <a:p>
                      <a:r>
                        <a:rPr lang="pt-BR" dirty="0"/>
                        <a:t>sons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brecar, acelerar, </a:t>
                      </a:r>
                    </a:p>
                    <a:p>
                      <a:r>
                        <a:rPr lang="pt-BR" dirty="0"/>
                        <a:t>virar, falar com </a:t>
                      </a:r>
                    </a:p>
                    <a:p>
                      <a:r>
                        <a:rPr lang="pt-BR" dirty="0"/>
                        <a:t>passageiro, ...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Segurança, </a:t>
                      </a:r>
                    </a:p>
                    <a:p>
                      <a:r>
                        <a:rPr lang="pt-BR" dirty="0"/>
                        <a:t>rapidez, economia, </a:t>
                      </a:r>
                    </a:p>
                    <a:p>
                      <a:r>
                        <a:rPr lang="pt-BR" dirty="0"/>
                        <a:t>conforto,...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Ruas, pedestres, </a:t>
                      </a:r>
                    </a:p>
                    <a:p>
                      <a:r>
                        <a:rPr lang="pt-BR" dirty="0"/>
                        <a:t>carros, 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Músico de jazz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Sons, seus e de </a:t>
                      </a:r>
                    </a:p>
                    <a:p>
                      <a:r>
                        <a:rPr lang="pt-BR" dirty="0"/>
                        <a:t>outros músicos, </a:t>
                      </a:r>
                    </a:p>
                    <a:p>
                      <a:r>
                        <a:rPr lang="pt-BR" dirty="0"/>
                        <a:t>grades de </a:t>
                      </a:r>
                    </a:p>
                    <a:p>
                      <a:r>
                        <a:rPr lang="pt-BR" dirty="0"/>
                        <a:t>acordes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Escolher e tocar </a:t>
                      </a:r>
                    </a:p>
                    <a:p>
                      <a:r>
                        <a:rPr lang="pt-BR" dirty="0"/>
                        <a:t>notas no andamento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Tocar bem, se </a:t>
                      </a:r>
                    </a:p>
                    <a:p>
                      <a:r>
                        <a:rPr lang="pt-BR" dirty="0"/>
                        <a:t>divertir, agradar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Músicos, </a:t>
                      </a:r>
                    </a:p>
                    <a:p>
                      <a:r>
                        <a:rPr lang="pt-BR" dirty="0"/>
                        <a:t>público, grades </a:t>
                      </a:r>
                    </a:p>
                    <a:p>
                      <a:r>
                        <a:rPr lang="pt-BR" dirty="0"/>
                        <a:t>de acordes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-3689"/>
            <a:ext cx="8911687" cy="1280890"/>
          </a:xfrm>
        </p:spPr>
        <p:txBody>
          <a:bodyPr/>
          <a:lstStyle/>
          <a:p>
            <a:r>
              <a:rPr lang="pt-BR" dirty="0"/>
              <a:t> Exemplo do agente motorista de taxi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13" y="860023"/>
            <a:ext cx="9469656" cy="28658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429153" y="3888306"/>
            <a:ext cx="93079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Medidas de desempenho: </a:t>
            </a:r>
          </a:p>
          <a:p>
            <a:r>
              <a:rPr lang="pt-BR" sz="2400" dirty="0"/>
              <a:t>• chegar ao local correto</a:t>
            </a:r>
          </a:p>
          <a:p>
            <a:r>
              <a:rPr lang="pt-BR" sz="2400" dirty="0"/>
              <a:t>• minimizar o gasto de combustível</a:t>
            </a:r>
          </a:p>
          <a:p>
            <a:r>
              <a:rPr lang="pt-BR" sz="2400" dirty="0"/>
              <a:t>• minimizar o custo da viajem</a:t>
            </a:r>
          </a:p>
          <a:p>
            <a:r>
              <a:rPr lang="pt-BR" sz="2400" dirty="0"/>
              <a:t>• minimizar violações de trânsito</a:t>
            </a:r>
          </a:p>
          <a:p>
            <a:r>
              <a:rPr lang="pt-BR" sz="2400" dirty="0"/>
              <a:t>• maximizar a segurança e conforto do passageiro</a:t>
            </a:r>
          </a:p>
          <a:p>
            <a:r>
              <a:rPr lang="pt-BR" sz="2400" dirty="0"/>
              <a:t>• maximizar os lucros</a:t>
            </a:r>
          </a:p>
        </p:txBody>
      </p:sp>
    </p:spTree>
    <p:extLst>
      <p:ext uri="{BB962C8B-B14F-4D97-AF65-F5344CB8AC3E}">
        <p14:creationId xmlns:p14="http://schemas.microsoft.com/office/powerpoint/2010/main" val="16938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Determine os tipos de ambiente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93123"/>
              </p:ext>
            </p:extLst>
          </p:nvPr>
        </p:nvGraphicFramePr>
        <p:xfrm>
          <a:off x="2359547" y="1615111"/>
          <a:ext cx="8220393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Estocásticos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Contínuo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Antagonista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Pôquer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Carro robótico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Motorista de 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Análise de imagens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Xadrez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2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Determine os tipos de ambiente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51896"/>
              </p:ext>
            </p:extLst>
          </p:nvPr>
        </p:nvGraphicFramePr>
        <p:xfrm>
          <a:off x="2359547" y="1615111"/>
          <a:ext cx="8220393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Estocásticos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Contínuo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Antagonista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Pôquer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Carro robótico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Motorista de 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Análise de imagens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Xadrez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15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Busca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b="1" dirty="0"/>
              <a:t>Objetivo:</a:t>
            </a:r>
            <a:r>
              <a:rPr lang="pt-BR" sz="2400" dirty="0"/>
              <a:t> Conjunto de estados que satisfazem o objetivo.</a:t>
            </a:r>
          </a:p>
          <a:p>
            <a:endParaRPr lang="pt-BR" sz="2400" dirty="0"/>
          </a:p>
          <a:p>
            <a:r>
              <a:rPr lang="pt-BR" sz="2400" b="1" dirty="0"/>
              <a:t>Tarefa de Busca: </a:t>
            </a:r>
            <a:r>
              <a:rPr lang="pt-BR" sz="2400" dirty="0"/>
              <a:t>Encontrar a sequencia de ações que leva do estado atual até um estado objetivo.</a:t>
            </a:r>
          </a:p>
          <a:p>
            <a:endParaRPr lang="pt-BR" sz="2400" dirty="0"/>
          </a:p>
          <a:p>
            <a:r>
              <a:rPr lang="pt-BR" sz="2400" dirty="0"/>
              <a:t>Quais são os estados? </a:t>
            </a:r>
          </a:p>
          <a:p>
            <a:r>
              <a:rPr lang="pt-BR" sz="2400" dirty="0"/>
              <a:t>Quais são as ações?</a:t>
            </a:r>
          </a:p>
          <a:p>
            <a:r>
              <a:rPr lang="pt-BR" sz="2400" dirty="0"/>
              <a:t>Nível de abstração?</a:t>
            </a:r>
          </a:p>
        </p:txBody>
      </p:sp>
    </p:spTree>
    <p:extLst>
      <p:ext uri="{BB962C8B-B14F-4D97-AF65-F5344CB8AC3E}">
        <p14:creationId xmlns:p14="http://schemas.microsoft.com/office/powerpoint/2010/main" val="40225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Problemas do caixeiro viajante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21" y="1305499"/>
            <a:ext cx="5726030" cy="535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29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Problemas do caixeiro viajante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52" y="1890784"/>
            <a:ext cx="3972595" cy="371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5288207" y="1660580"/>
            <a:ext cx="791570" cy="8518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A</a:t>
            </a:r>
          </a:p>
        </p:txBody>
      </p:sp>
      <p:sp>
        <p:nvSpPr>
          <p:cNvPr id="10" name="Elipse 9"/>
          <p:cNvSpPr/>
          <p:nvPr/>
        </p:nvSpPr>
        <p:spPr>
          <a:xfrm>
            <a:off x="9016321" y="2070013"/>
            <a:ext cx="791570" cy="8518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M</a:t>
            </a:r>
          </a:p>
        </p:txBody>
      </p:sp>
      <p:sp>
        <p:nvSpPr>
          <p:cNvPr id="11" name="Elipse 10"/>
          <p:cNvSpPr/>
          <p:nvPr/>
        </p:nvSpPr>
        <p:spPr>
          <a:xfrm>
            <a:off x="5795900" y="3732292"/>
            <a:ext cx="682024" cy="6685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E</a:t>
            </a:r>
          </a:p>
        </p:txBody>
      </p:sp>
      <p:sp>
        <p:nvSpPr>
          <p:cNvPr id="12" name="Elipse 11"/>
          <p:cNvSpPr/>
          <p:nvPr/>
        </p:nvSpPr>
        <p:spPr>
          <a:xfrm>
            <a:off x="6755424" y="3580351"/>
            <a:ext cx="734375" cy="7443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B</a:t>
            </a:r>
          </a:p>
        </p:txBody>
      </p:sp>
      <p:sp>
        <p:nvSpPr>
          <p:cNvPr id="13" name="Elipse 12"/>
          <p:cNvSpPr/>
          <p:nvPr/>
        </p:nvSpPr>
        <p:spPr>
          <a:xfrm>
            <a:off x="9225588" y="5059374"/>
            <a:ext cx="791570" cy="8518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</a:t>
            </a:r>
          </a:p>
        </p:txBody>
      </p:sp>
      <p:sp>
        <p:nvSpPr>
          <p:cNvPr id="14" name="Elipse 13"/>
          <p:cNvSpPr/>
          <p:nvPr/>
        </p:nvSpPr>
        <p:spPr>
          <a:xfrm>
            <a:off x="5027871" y="5059374"/>
            <a:ext cx="791570" cy="8518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F</a:t>
            </a:r>
          </a:p>
        </p:txBody>
      </p:sp>
      <p:cxnSp>
        <p:nvCxnSpPr>
          <p:cNvPr id="15" name="Conector reto 14"/>
          <p:cNvCxnSpPr>
            <a:stCxn id="5" idx="6"/>
            <a:endCxn id="10" idx="2"/>
          </p:cNvCxnSpPr>
          <p:nvPr/>
        </p:nvCxnSpPr>
        <p:spPr>
          <a:xfrm>
            <a:off x="6079777" y="2086504"/>
            <a:ext cx="2936544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5"/>
            <a:endCxn id="11" idx="1"/>
          </p:cNvCxnSpPr>
          <p:nvPr/>
        </p:nvCxnSpPr>
        <p:spPr>
          <a:xfrm flipH="1">
            <a:off x="5895780" y="2387678"/>
            <a:ext cx="68074" cy="14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5" idx="5"/>
            <a:endCxn id="12" idx="1"/>
          </p:cNvCxnSpPr>
          <p:nvPr/>
        </p:nvCxnSpPr>
        <p:spPr>
          <a:xfrm>
            <a:off x="5963854" y="2387678"/>
            <a:ext cx="899117" cy="13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4"/>
            <a:endCxn id="13" idx="0"/>
          </p:cNvCxnSpPr>
          <p:nvPr/>
        </p:nvCxnSpPr>
        <p:spPr>
          <a:xfrm>
            <a:off x="9412106" y="2921861"/>
            <a:ext cx="209267" cy="213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0" idx="4"/>
            <a:endCxn id="14" idx="6"/>
          </p:cNvCxnSpPr>
          <p:nvPr/>
        </p:nvCxnSpPr>
        <p:spPr>
          <a:xfrm flipH="1">
            <a:off x="5819441" y="2921861"/>
            <a:ext cx="3592665" cy="256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4" idx="6"/>
            <a:endCxn id="13" idx="2"/>
          </p:cNvCxnSpPr>
          <p:nvPr/>
        </p:nvCxnSpPr>
        <p:spPr>
          <a:xfrm>
            <a:off x="5819441" y="5485298"/>
            <a:ext cx="3406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3" idx="2"/>
            <a:endCxn id="11" idx="5"/>
          </p:cNvCxnSpPr>
          <p:nvPr/>
        </p:nvCxnSpPr>
        <p:spPr>
          <a:xfrm flipH="1" flipV="1">
            <a:off x="6378044" y="4302971"/>
            <a:ext cx="2847544" cy="118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3" idx="2"/>
            <a:endCxn id="12" idx="5"/>
          </p:cNvCxnSpPr>
          <p:nvPr/>
        </p:nvCxnSpPr>
        <p:spPr>
          <a:xfrm flipH="1" flipV="1">
            <a:off x="7382252" y="4215683"/>
            <a:ext cx="1843336" cy="12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3" idx="1"/>
            <a:endCxn id="5" idx="5"/>
          </p:cNvCxnSpPr>
          <p:nvPr/>
        </p:nvCxnSpPr>
        <p:spPr>
          <a:xfrm flipH="1" flipV="1">
            <a:off x="5963854" y="2387678"/>
            <a:ext cx="3377657" cy="279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0" idx="2"/>
            <a:endCxn id="11" idx="7"/>
          </p:cNvCxnSpPr>
          <p:nvPr/>
        </p:nvCxnSpPr>
        <p:spPr>
          <a:xfrm flipH="1">
            <a:off x="6378044" y="2495937"/>
            <a:ext cx="2638277" cy="133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11" idx="6"/>
            <a:endCxn id="12" idx="2"/>
          </p:cNvCxnSpPr>
          <p:nvPr/>
        </p:nvCxnSpPr>
        <p:spPr>
          <a:xfrm flipV="1">
            <a:off x="6477924" y="3952520"/>
            <a:ext cx="277500" cy="1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" idx="4"/>
            <a:endCxn id="14" idx="0"/>
          </p:cNvCxnSpPr>
          <p:nvPr/>
        </p:nvCxnSpPr>
        <p:spPr>
          <a:xfrm flipH="1">
            <a:off x="5423656" y="2512428"/>
            <a:ext cx="260336" cy="254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4" idx="0"/>
            <a:endCxn id="11" idx="3"/>
          </p:cNvCxnSpPr>
          <p:nvPr/>
        </p:nvCxnSpPr>
        <p:spPr>
          <a:xfrm flipV="1">
            <a:off x="5423656" y="4302971"/>
            <a:ext cx="472124" cy="75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14" idx="0"/>
            <a:endCxn id="12" idx="3"/>
          </p:cNvCxnSpPr>
          <p:nvPr/>
        </p:nvCxnSpPr>
        <p:spPr>
          <a:xfrm flipV="1">
            <a:off x="5423656" y="4215683"/>
            <a:ext cx="1439315" cy="8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 que é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3777622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O estudo e a construção de “sistemas computacionais inteligentes”.</a:t>
            </a:r>
          </a:p>
          <a:p>
            <a:r>
              <a:rPr lang="pt-BR" sz="2800" dirty="0"/>
              <a:t>Na psicologia, a inteligência é caracterizada pela manifestação das seguintes qualidades: </a:t>
            </a:r>
            <a:r>
              <a:rPr lang="pt-BR" sz="2800" b="1" dirty="0"/>
              <a:t>aprendizagem, adaptação e capacidade de resolver problemas</a:t>
            </a:r>
            <a:r>
              <a:rPr lang="pt-BR" sz="2800" dirty="0"/>
              <a:t>.</a:t>
            </a:r>
          </a:p>
          <a:p>
            <a:r>
              <a:rPr lang="pt-BR" sz="2800" dirty="0"/>
              <a:t>Nossa definição de “sistemas inteligentes”: sistemas que pensam e agem racionalmente.</a:t>
            </a:r>
          </a:p>
          <a:p>
            <a:r>
              <a:rPr lang="pt-BR" sz="2800" dirty="0"/>
              <a:t> Em IA sistemas inteligentes são vistos (modelados) como agentes inteligentes</a:t>
            </a:r>
          </a:p>
        </p:txBody>
      </p:sp>
    </p:spTree>
    <p:extLst>
      <p:ext uri="{BB962C8B-B14F-4D97-AF65-F5344CB8AC3E}">
        <p14:creationId xmlns:p14="http://schemas.microsoft.com/office/powerpoint/2010/main" val="315731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Algoritmos de busca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92924" y="1581834"/>
            <a:ext cx="93079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Busca em largura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Busca menor custo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Busca em profundidade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Busca em A*</a:t>
            </a:r>
          </a:p>
        </p:txBody>
      </p:sp>
    </p:spTree>
    <p:extLst>
      <p:ext uri="{BB962C8B-B14F-4D97-AF65-F5344CB8AC3E}">
        <p14:creationId xmlns:p14="http://schemas.microsoft.com/office/powerpoint/2010/main" val="406485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4128532" y="1905000"/>
            <a:ext cx="31354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253140" y="3070746"/>
            <a:ext cx="5378768" cy="238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965278" y="4670950"/>
            <a:ext cx="8243247" cy="207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992877" y="5715071"/>
            <a:ext cx="575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Explora os vizinhos e colocar na Fila</a:t>
            </a:r>
          </a:p>
        </p:txBody>
      </p:sp>
    </p:spTree>
    <p:extLst>
      <p:ext uri="{BB962C8B-B14F-4D97-AF65-F5344CB8AC3E}">
        <p14:creationId xmlns:p14="http://schemas.microsoft.com/office/powerpoint/2010/main" val="62863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 Busca em largura (Implementação)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3" y="1437029"/>
            <a:ext cx="9996145" cy="512233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66425" y="2324022"/>
            <a:ext cx="5008098" cy="35169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92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658360" y="5747088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80441" y="574708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Explora vizinho de 0</a:t>
            </a:r>
          </a:p>
        </p:txBody>
      </p:sp>
    </p:spTree>
    <p:extLst>
      <p:ext uri="{BB962C8B-B14F-4D97-AF65-F5344CB8AC3E}">
        <p14:creationId xmlns:p14="http://schemas.microsoft.com/office/powerpoint/2010/main" val="361545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658360" y="5747088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80441" y="574708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1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vou explorar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os vizinhos de 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702522" y="5747086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911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658360" y="5747088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80441" y="574708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2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vou explorar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os vizinhos de 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702522" y="5747086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222351" y="574708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337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852394" y="573398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3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não há nenhuma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vizinho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374475" y="5733986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894304" y="573398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3186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4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não há nenhuma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vizinho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933056" y="572756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452885" y="5727564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00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5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não há nenhuma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vizinho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927379" y="57610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796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Agente Inteligente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6" y="1537008"/>
            <a:ext cx="8729425" cy="47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4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997951" y="586086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6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exploro seu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vizinho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927379" y="57610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326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997951" y="5860862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Fila: </a:t>
            </a:r>
            <a:r>
              <a:rPr lang="pt-BR" sz="2400" b="1" dirty="0" err="1">
                <a:solidFill>
                  <a:srgbClr val="FF0000"/>
                </a:solidFill>
              </a:rPr>
              <a:t>empty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489732" y="1605809"/>
            <a:ext cx="1564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Retiro o 7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não há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vizinhos </a:t>
            </a:r>
          </a:p>
        </p:txBody>
      </p:sp>
    </p:spTree>
    <p:extLst>
      <p:ext uri="{BB962C8B-B14F-4D97-AF65-F5344CB8AC3E}">
        <p14:creationId xmlns:p14="http://schemas.microsoft.com/office/powerpoint/2010/main" val="2516350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largura (Implementação)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93" y="1665848"/>
            <a:ext cx="6324235" cy="47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49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Utiliza a Pilha como auxiliar</a:t>
            </a:r>
          </a:p>
        </p:txBody>
      </p:sp>
    </p:spTree>
    <p:extLst>
      <p:ext uri="{BB962C8B-B14F-4D97-AF65-F5344CB8AC3E}">
        <p14:creationId xmlns:p14="http://schemas.microsoft.com/office/powerpoint/2010/main" val="290160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620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Bota o 0 na pilha e explora seus vizinhos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1027968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Explora o 1 e boto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70382" y="44589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164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Explora o 3 e boto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70382" y="44589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76764" y="3787891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831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Pop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70382" y="44589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1590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Explora o vizinho não visitado de 1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70382" y="445890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70381" y="3787891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747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Agente Inteligente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Percebe seu ambiente através de sensores e age sobre o ambiente através de atuadores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46" y="2885626"/>
            <a:ext cx="7660345" cy="358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15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Pop para remover 4, 1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1049660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Coloca o 2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7575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Coloca o 5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48631" y="384991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88460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Pop em 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831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Coloca o 6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4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48631" y="384991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23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Coloca o 7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2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48631" y="384991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48630" y="3199566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7632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626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Não tem mais para onde ir, pop na pilha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270382" y="5109952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1248632" y="4486945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248631" y="3849917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248630" y="3199566"/>
            <a:ext cx="468455" cy="59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54683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0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684640" y="5761002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cxnSp>
        <p:nvCxnSpPr>
          <p:cNvPr id="24" name="Conector de seta reta 15"/>
          <p:cNvCxnSpPr>
            <a:cxnSpLocks/>
            <a:endCxn id="22" idx="1"/>
          </p:cNvCxnSpPr>
          <p:nvPr/>
        </p:nvCxnSpPr>
        <p:spPr>
          <a:xfrm>
            <a:off x="9172932" y="4985202"/>
            <a:ext cx="62763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92350" y="5860580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 vazia? Sai do loop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058014" y="576100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3690316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8" y="1539019"/>
            <a:ext cx="10754784" cy="4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2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profundidade (</a:t>
            </a:r>
            <a:r>
              <a:rPr lang="pt-BR" dirty="0" err="1"/>
              <a:t>Implement</a:t>
            </a:r>
            <a:r>
              <a:rPr lang="pt-BR" dirty="0"/>
              <a:t>.)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99" y="1905000"/>
            <a:ext cx="9929781" cy="3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Medida de Desempenho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Critério que define o grau de sucesso de um agente na realização de uma dada tarefa.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A </a:t>
            </a:r>
            <a:r>
              <a:rPr lang="pt-BR" sz="2800" dirty="0"/>
              <a:t>escolha errada da medida de desempenho pode acarretar num comportamento indesejado.</a:t>
            </a:r>
          </a:p>
        </p:txBody>
      </p:sp>
    </p:spTree>
    <p:extLst>
      <p:ext uri="{BB962C8B-B14F-4D97-AF65-F5344CB8AC3E}">
        <p14:creationId xmlns:p14="http://schemas.microsoft.com/office/powerpoint/2010/main" val="1016938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 Busca em profundidade (Implement.)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39" y="1401347"/>
            <a:ext cx="8294150" cy="51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3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 Busca em profundidade (Implement.)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19" y="1390722"/>
            <a:ext cx="8826598" cy="53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4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menor custo</a:t>
            </a:r>
          </a:p>
        </p:txBody>
      </p:sp>
      <p:sp>
        <p:nvSpPr>
          <p:cNvPr id="3" name="Elipse 2"/>
          <p:cNvSpPr/>
          <p:nvPr/>
        </p:nvSpPr>
        <p:spPr>
          <a:xfrm>
            <a:off x="5295331" y="1479076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7048768" y="2676387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452885" y="2655628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4029277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2251732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7</a:t>
            </a:r>
          </a:p>
        </p:txBody>
      </p:sp>
      <p:sp>
        <p:nvSpPr>
          <p:cNvPr id="10" name="Elipse 9"/>
          <p:cNvSpPr/>
          <p:nvPr/>
        </p:nvSpPr>
        <p:spPr>
          <a:xfrm>
            <a:off x="6188959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8631908" y="4258104"/>
            <a:ext cx="791570" cy="85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244455" y="2224585"/>
            <a:ext cx="1050876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5"/>
            <a:endCxn id="6" idx="1"/>
          </p:cNvCxnSpPr>
          <p:nvPr/>
        </p:nvCxnSpPr>
        <p:spPr>
          <a:xfrm>
            <a:off x="5970978" y="2206174"/>
            <a:ext cx="1193713" cy="59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5"/>
            <a:endCxn id="11" idx="1"/>
          </p:cNvCxnSpPr>
          <p:nvPr/>
        </p:nvCxnSpPr>
        <p:spPr>
          <a:xfrm>
            <a:off x="7724415" y="3403485"/>
            <a:ext cx="1023416" cy="97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3"/>
            <a:endCxn id="10" idx="0"/>
          </p:cNvCxnSpPr>
          <p:nvPr/>
        </p:nvCxnSpPr>
        <p:spPr>
          <a:xfrm flipH="1">
            <a:off x="6584744" y="3403485"/>
            <a:ext cx="579947" cy="8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5"/>
            <a:endCxn id="8" idx="0"/>
          </p:cNvCxnSpPr>
          <p:nvPr/>
        </p:nvCxnSpPr>
        <p:spPr>
          <a:xfrm>
            <a:off x="4128532" y="3382726"/>
            <a:ext cx="296530" cy="8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3"/>
            <a:endCxn id="9" idx="7"/>
          </p:cNvCxnSpPr>
          <p:nvPr/>
        </p:nvCxnSpPr>
        <p:spPr>
          <a:xfrm flipH="1">
            <a:off x="2927379" y="3382726"/>
            <a:ext cx="641429" cy="10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476249" y="2155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11278" y="2156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236123" y="36357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588005" y="3587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18583" y="3587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386889" y="362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4050" y="508273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C=8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105102" y="508574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C=7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310869" y="51029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C=6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516636" y="512009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C=4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843969" y="288301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C=5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47415" y="6045958"/>
            <a:ext cx="567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Ótimo com menor 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O custo é não negativo</a:t>
            </a:r>
          </a:p>
        </p:txBody>
      </p:sp>
    </p:spTree>
    <p:extLst>
      <p:ext uri="{BB962C8B-B14F-4D97-AF65-F5344CB8AC3E}">
        <p14:creationId xmlns:p14="http://schemas.microsoft.com/office/powerpoint/2010/main" val="1558047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624110"/>
            <a:ext cx="10522424" cy="1280890"/>
          </a:xfrm>
        </p:spPr>
        <p:txBody>
          <a:bodyPr/>
          <a:lstStyle/>
          <a:p>
            <a:r>
              <a:rPr lang="pt-BR" dirty="0"/>
              <a:t> Adicionar mais conhecimento no Algoritmo</a:t>
            </a:r>
          </a:p>
        </p:txBody>
      </p:sp>
      <p:sp>
        <p:nvSpPr>
          <p:cNvPr id="30" name="Elipse 29"/>
          <p:cNvSpPr/>
          <p:nvPr/>
        </p:nvSpPr>
        <p:spPr>
          <a:xfrm>
            <a:off x="3659876" y="1708244"/>
            <a:ext cx="4189218" cy="33550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4120872" y="1975165"/>
            <a:ext cx="3267225" cy="27989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00162" y="2349602"/>
            <a:ext cx="2326939" cy="21576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020914" y="2775937"/>
            <a:ext cx="1445189" cy="1375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627307" y="3158103"/>
            <a:ext cx="642539" cy="65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G</a:t>
            </a:r>
          </a:p>
        </p:txBody>
      </p:sp>
      <p:cxnSp>
        <p:nvCxnSpPr>
          <p:cNvPr id="34" name="Conector em curva 33"/>
          <p:cNvCxnSpPr/>
          <p:nvPr/>
        </p:nvCxnSpPr>
        <p:spPr>
          <a:xfrm flipV="1">
            <a:off x="5826961" y="3374657"/>
            <a:ext cx="1837440" cy="828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1531410" y="5148587"/>
            <a:ext cx="105059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 tipo de conhecimento que se mostra mais útil nas busca é uma estimativa de distância.</a:t>
            </a:r>
          </a:p>
        </p:txBody>
      </p:sp>
    </p:spTree>
    <p:extLst>
      <p:ext uri="{BB962C8B-B14F-4D97-AF65-F5344CB8AC3E}">
        <p14:creationId xmlns:p14="http://schemas.microsoft.com/office/powerpoint/2010/main" val="3959920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624110"/>
            <a:ext cx="10522424" cy="1280890"/>
          </a:xfrm>
        </p:spPr>
        <p:txBody>
          <a:bodyPr/>
          <a:lstStyle/>
          <a:p>
            <a:r>
              <a:rPr lang="pt-BR" dirty="0"/>
              <a:t> Adicionar mais conhecimento no Algoritmo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745476" y="1435290"/>
            <a:ext cx="2386083" cy="1594514"/>
            <a:chOff x="3659876" y="1708244"/>
            <a:chExt cx="4609970" cy="3355075"/>
          </a:xfrm>
        </p:grpSpPr>
        <p:sp>
          <p:nvSpPr>
            <p:cNvPr id="30" name="Elipse 29"/>
            <p:cNvSpPr/>
            <p:nvPr/>
          </p:nvSpPr>
          <p:spPr>
            <a:xfrm>
              <a:off x="3659876" y="1708244"/>
              <a:ext cx="4189218" cy="33550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4120872" y="1975165"/>
              <a:ext cx="3267225" cy="279898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4600162" y="2349602"/>
              <a:ext cx="2326939" cy="21576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020914" y="2775937"/>
              <a:ext cx="1445189" cy="13753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S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7627307" y="3158103"/>
              <a:ext cx="642539" cy="65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/>
                <a:t>G</a:t>
              </a:r>
            </a:p>
          </p:txBody>
        </p:sp>
        <p:cxnSp>
          <p:nvCxnSpPr>
            <p:cNvPr id="34" name="Conector em curva 33"/>
            <p:cNvCxnSpPr/>
            <p:nvPr/>
          </p:nvCxnSpPr>
          <p:spPr>
            <a:xfrm flipV="1">
              <a:off x="5826961" y="3374657"/>
              <a:ext cx="1837440" cy="828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tângulo 37"/>
          <p:cNvSpPr/>
          <p:nvPr/>
        </p:nvSpPr>
        <p:spPr>
          <a:xfrm>
            <a:off x="1531410" y="4316071"/>
            <a:ext cx="10505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Ex.: Problema de rota: move-se cima, baixo,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Então, vamos tomar como estimativa a distância em linha reta entre o estado atual e o objetivo.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693436" y="361397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328522" y="3890780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G</a:t>
            </a:r>
          </a:p>
        </p:txBody>
      </p:sp>
      <p:cxnSp>
        <p:nvCxnSpPr>
          <p:cNvPr id="5" name="Conector em curva 4"/>
          <p:cNvCxnSpPr>
            <a:stCxn id="12" idx="3"/>
            <a:endCxn id="13" idx="1"/>
          </p:cNvCxnSpPr>
          <p:nvPr/>
        </p:nvCxnSpPr>
        <p:spPr>
          <a:xfrm>
            <a:off x="3011152" y="3814026"/>
            <a:ext cx="6317370" cy="2768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46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/>
          <p:cNvSpPr/>
          <p:nvPr/>
        </p:nvSpPr>
        <p:spPr>
          <a:xfrm>
            <a:off x="2447983" y="2662003"/>
            <a:ext cx="6436709" cy="72259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2" name="Elipse 21"/>
          <p:cNvSpPr/>
          <p:nvPr/>
        </p:nvSpPr>
        <p:spPr>
          <a:xfrm>
            <a:off x="2917044" y="2730931"/>
            <a:ext cx="4657466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1" name="Elipse 20"/>
          <p:cNvSpPr/>
          <p:nvPr/>
        </p:nvSpPr>
        <p:spPr>
          <a:xfrm>
            <a:off x="3131828" y="2730931"/>
            <a:ext cx="3528282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0" name="Elipse 19"/>
          <p:cNvSpPr/>
          <p:nvPr/>
        </p:nvSpPr>
        <p:spPr>
          <a:xfrm>
            <a:off x="3220872" y="2730931"/>
            <a:ext cx="2538483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9" name="Elipse 18"/>
          <p:cNvSpPr/>
          <p:nvPr/>
        </p:nvSpPr>
        <p:spPr>
          <a:xfrm>
            <a:off x="3111690" y="2730931"/>
            <a:ext cx="1746913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8" name="Elipse 17"/>
          <p:cNvSpPr/>
          <p:nvPr/>
        </p:nvSpPr>
        <p:spPr>
          <a:xfrm>
            <a:off x="3234519" y="2730931"/>
            <a:ext cx="129653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7" name="Elipse 16"/>
          <p:cNvSpPr/>
          <p:nvPr/>
        </p:nvSpPr>
        <p:spPr>
          <a:xfrm>
            <a:off x="3395346" y="2730931"/>
            <a:ext cx="903699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624110"/>
            <a:ext cx="10522424" cy="1280890"/>
          </a:xfrm>
        </p:spPr>
        <p:txBody>
          <a:bodyPr/>
          <a:lstStyle/>
          <a:p>
            <a:r>
              <a:rPr lang="pt-BR" dirty="0"/>
              <a:t> Busca gulosa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14901" y="1450041"/>
            <a:ext cx="105059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Faz exatamente isso.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busca é direcionada a um objetivo</a:t>
            </a:r>
          </a:p>
        </p:txBody>
      </p:sp>
      <p:sp>
        <p:nvSpPr>
          <p:cNvPr id="14" name="Elipse 13"/>
          <p:cNvSpPr/>
          <p:nvPr/>
        </p:nvSpPr>
        <p:spPr>
          <a:xfrm>
            <a:off x="3395347" y="2730931"/>
            <a:ext cx="74801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</a:t>
            </a:r>
          </a:p>
        </p:txBody>
      </p:sp>
      <p:sp>
        <p:nvSpPr>
          <p:cNvPr id="16" name="Elipse 15"/>
          <p:cNvSpPr/>
          <p:nvPr/>
        </p:nvSpPr>
        <p:spPr>
          <a:xfrm>
            <a:off x="7819496" y="2730931"/>
            <a:ext cx="748018" cy="6536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410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3220872" y="2730931"/>
            <a:ext cx="2538483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9" name="Elipse 18"/>
          <p:cNvSpPr/>
          <p:nvPr/>
        </p:nvSpPr>
        <p:spPr>
          <a:xfrm>
            <a:off x="3111690" y="2730931"/>
            <a:ext cx="1746913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8" name="Elipse 17"/>
          <p:cNvSpPr/>
          <p:nvPr/>
        </p:nvSpPr>
        <p:spPr>
          <a:xfrm>
            <a:off x="3234519" y="2730931"/>
            <a:ext cx="129653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7" name="Elipse 16"/>
          <p:cNvSpPr/>
          <p:nvPr/>
        </p:nvSpPr>
        <p:spPr>
          <a:xfrm>
            <a:off x="3395346" y="2730931"/>
            <a:ext cx="903699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624110"/>
            <a:ext cx="10522424" cy="1280890"/>
          </a:xfrm>
        </p:spPr>
        <p:txBody>
          <a:bodyPr/>
          <a:lstStyle/>
          <a:p>
            <a:r>
              <a:rPr lang="pt-BR" dirty="0"/>
              <a:t> Busca gulosa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14901" y="1450041"/>
            <a:ext cx="105059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Faz exatamente isso.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Explora um número pequeno de nós.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Junta busca gulosa + busca de custo mínimo gera o A star ou A*.</a:t>
            </a:r>
          </a:p>
        </p:txBody>
      </p:sp>
      <p:sp>
        <p:nvSpPr>
          <p:cNvPr id="14" name="Elipse 13"/>
          <p:cNvSpPr/>
          <p:nvPr/>
        </p:nvSpPr>
        <p:spPr>
          <a:xfrm>
            <a:off x="3395347" y="2730931"/>
            <a:ext cx="74801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</a:t>
            </a:r>
          </a:p>
        </p:txBody>
      </p:sp>
      <p:sp>
        <p:nvSpPr>
          <p:cNvPr id="16" name="Elipse 15"/>
          <p:cNvSpPr/>
          <p:nvPr/>
        </p:nvSpPr>
        <p:spPr>
          <a:xfrm>
            <a:off x="7819496" y="2730931"/>
            <a:ext cx="748018" cy="6536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5868537" y="2538483"/>
            <a:ext cx="3087307" cy="1315882"/>
          </a:xfrm>
          <a:custGeom>
            <a:avLst/>
            <a:gdLst>
              <a:gd name="connsiteX0" fmla="*/ 0 w 3087307"/>
              <a:gd name="connsiteY0" fmla="*/ 0 h 1315882"/>
              <a:gd name="connsiteX1" fmla="*/ 218364 w 3087307"/>
              <a:gd name="connsiteY1" fmla="*/ 818866 h 1315882"/>
              <a:gd name="connsiteX2" fmla="*/ 1009934 w 3087307"/>
              <a:gd name="connsiteY2" fmla="*/ 1214651 h 1315882"/>
              <a:gd name="connsiteX3" fmla="*/ 2756847 w 3087307"/>
              <a:gd name="connsiteY3" fmla="*/ 1241947 h 1315882"/>
              <a:gd name="connsiteX4" fmla="*/ 3084394 w 3087307"/>
              <a:gd name="connsiteY4" fmla="*/ 341194 h 13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307" h="1315882">
                <a:moveTo>
                  <a:pt x="0" y="0"/>
                </a:moveTo>
                <a:cubicBezTo>
                  <a:pt x="25021" y="308212"/>
                  <a:pt x="50042" y="616424"/>
                  <a:pt x="218364" y="818866"/>
                </a:cubicBezTo>
                <a:cubicBezTo>
                  <a:pt x="386686" y="1021308"/>
                  <a:pt x="586853" y="1144137"/>
                  <a:pt x="1009934" y="1214651"/>
                </a:cubicBezTo>
                <a:cubicBezTo>
                  <a:pt x="1433015" y="1285165"/>
                  <a:pt x="2411104" y="1387523"/>
                  <a:pt x="2756847" y="1241947"/>
                </a:cubicBezTo>
                <a:cubicBezTo>
                  <a:pt x="3102590" y="1096371"/>
                  <a:pt x="3093492" y="718782"/>
                  <a:pt x="3084394" y="341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5636525" y="2169994"/>
            <a:ext cx="4312693" cy="2634018"/>
          </a:xfrm>
          <a:custGeom>
            <a:avLst/>
            <a:gdLst>
              <a:gd name="connsiteX0" fmla="*/ 0 w 4312693"/>
              <a:gd name="connsiteY0" fmla="*/ 1037230 h 2634018"/>
              <a:gd name="connsiteX1" fmla="*/ 54591 w 4312693"/>
              <a:gd name="connsiteY1" fmla="*/ 1146412 h 2634018"/>
              <a:gd name="connsiteX2" fmla="*/ 68239 w 4312693"/>
              <a:gd name="connsiteY2" fmla="*/ 1214651 h 2634018"/>
              <a:gd name="connsiteX3" fmla="*/ 81887 w 4312693"/>
              <a:gd name="connsiteY3" fmla="*/ 1255594 h 2634018"/>
              <a:gd name="connsiteX4" fmla="*/ 136478 w 4312693"/>
              <a:gd name="connsiteY4" fmla="*/ 1364776 h 2634018"/>
              <a:gd name="connsiteX5" fmla="*/ 150126 w 4312693"/>
              <a:gd name="connsiteY5" fmla="*/ 1405719 h 2634018"/>
              <a:gd name="connsiteX6" fmla="*/ 163774 w 4312693"/>
              <a:gd name="connsiteY6" fmla="*/ 1460310 h 2634018"/>
              <a:gd name="connsiteX7" fmla="*/ 191069 w 4312693"/>
              <a:gd name="connsiteY7" fmla="*/ 1514902 h 2634018"/>
              <a:gd name="connsiteX8" fmla="*/ 218365 w 4312693"/>
              <a:gd name="connsiteY8" fmla="*/ 1610436 h 2634018"/>
              <a:gd name="connsiteX9" fmla="*/ 300251 w 4312693"/>
              <a:gd name="connsiteY9" fmla="*/ 1692322 h 2634018"/>
              <a:gd name="connsiteX10" fmla="*/ 409433 w 4312693"/>
              <a:gd name="connsiteY10" fmla="*/ 1746913 h 2634018"/>
              <a:gd name="connsiteX11" fmla="*/ 532263 w 4312693"/>
              <a:gd name="connsiteY11" fmla="*/ 1856096 h 2634018"/>
              <a:gd name="connsiteX12" fmla="*/ 586854 w 4312693"/>
              <a:gd name="connsiteY12" fmla="*/ 1869743 h 2634018"/>
              <a:gd name="connsiteX13" fmla="*/ 805218 w 4312693"/>
              <a:gd name="connsiteY13" fmla="*/ 1897039 h 2634018"/>
              <a:gd name="connsiteX14" fmla="*/ 996287 w 4312693"/>
              <a:gd name="connsiteY14" fmla="*/ 1965278 h 2634018"/>
              <a:gd name="connsiteX15" fmla="*/ 1160060 w 4312693"/>
              <a:gd name="connsiteY15" fmla="*/ 2047164 h 2634018"/>
              <a:gd name="connsiteX16" fmla="*/ 1214651 w 4312693"/>
              <a:gd name="connsiteY16" fmla="*/ 2074460 h 2634018"/>
              <a:gd name="connsiteX17" fmla="*/ 1337481 w 4312693"/>
              <a:gd name="connsiteY17" fmla="*/ 2101755 h 2634018"/>
              <a:gd name="connsiteX18" fmla="*/ 1378424 w 4312693"/>
              <a:gd name="connsiteY18" fmla="*/ 2115403 h 2634018"/>
              <a:gd name="connsiteX19" fmla="*/ 1610436 w 4312693"/>
              <a:gd name="connsiteY19" fmla="*/ 2183642 h 2634018"/>
              <a:gd name="connsiteX20" fmla="*/ 1733266 w 4312693"/>
              <a:gd name="connsiteY20" fmla="*/ 2238233 h 2634018"/>
              <a:gd name="connsiteX21" fmla="*/ 1992574 w 4312693"/>
              <a:gd name="connsiteY21" fmla="*/ 2429302 h 2634018"/>
              <a:gd name="connsiteX22" fmla="*/ 2224585 w 4312693"/>
              <a:gd name="connsiteY22" fmla="*/ 2552131 h 2634018"/>
              <a:gd name="connsiteX23" fmla="*/ 2320120 w 4312693"/>
              <a:gd name="connsiteY23" fmla="*/ 2593075 h 2634018"/>
              <a:gd name="connsiteX24" fmla="*/ 2402006 w 4312693"/>
              <a:gd name="connsiteY24" fmla="*/ 2634018 h 2634018"/>
              <a:gd name="connsiteX25" fmla="*/ 2511188 w 4312693"/>
              <a:gd name="connsiteY25" fmla="*/ 2620370 h 2634018"/>
              <a:gd name="connsiteX26" fmla="*/ 2565779 w 4312693"/>
              <a:gd name="connsiteY26" fmla="*/ 2606722 h 2634018"/>
              <a:gd name="connsiteX27" fmla="*/ 2756848 w 4312693"/>
              <a:gd name="connsiteY27" fmla="*/ 2593075 h 2634018"/>
              <a:gd name="connsiteX28" fmla="*/ 2975212 w 4312693"/>
              <a:gd name="connsiteY28" fmla="*/ 2565779 h 2634018"/>
              <a:gd name="connsiteX29" fmla="*/ 3179929 w 4312693"/>
              <a:gd name="connsiteY29" fmla="*/ 2524836 h 2634018"/>
              <a:gd name="connsiteX30" fmla="*/ 3343702 w 4312693"/>
              <a:gd name="connsiteY30" fmla="*/ 2470245 h 2634018"/>
              <a:gd name="connsiteX31" fmla="*/ 3398293 w 4312693"/>
              <a:gd name="connsiteY31" fmla="*/ 2456597 h 2634018"/>
              <a:gd name="connsiteX32" fmla="*/ 3452884 w 4312693"/>
              <a:gd name="connsiteY32" fmla="*/ 2374710 h 2634018"/>
              <a:gd name="connsiteX33" fmla="*/ 3575714 w 4312693"/>
              <a:gd name="connsiteY33" fmla="*/ 2279176 h 2634018"/>
              <a:gd name="connsiteX34" fmla="*/ 3630305 w 4312693"/>
              <a:gd name="connsiteY34" fmla="*/ 2224585 h 2634018"/>
              <a:gd name="connsiteX35" fmla="*/ 3712191 w 4312693"/>
              <a:gd name="connsiteY35" fmla="*/ 2169994 h 2634018"/>
              <a:gd name="connsiteX36" fmla="*/ 3957851 w 4312693"/>
              <a:gd name="connsiteY36" fmla="*/ 2019869 h 2634018"/>
              <a:gd name="connsiteX37" fmla="*/ 4094329 w 4312693"/>
              <a:gd name="connsiteY37" fmla="*/ 1869743 h 2634018"/>
              <a:gd name="connsiteX38" fmla="*/ 4162568 w 4312693"/>
              <a:gd name="connsiteY38" fmla="*/ 1760561 h 2634018"/>
              <a:gd name="connsiteX39" fmla="*/ 4230806 w 4312693"/>
              <a:gd name="connsiteY39" fmla="*/ 1637731 h 2634018"/>
              <a:gd name="connsiteX40" fmla="*/ 4258102 w 4312693"/>
              <a:gd name="connsiteY40" fmla="*/ 1555845 h 2634018"/>
              <a:gd name="connsiteX41" fmla="*/ 4285397 w 4312693"/>
              <a:gd name="connsiteY41" fmla="*/ 1487606 h 2634018"/>
              <a:gd name="connsiteX42" fmla="*/ 4312693 w 4312693"/>
              <a:gd name="connsiteY42" fmla="*/ 1378424 h 2634018"/>
              <a:gd name="connsiteX43" fmla="*/ 4299045 w 4312693"/>
              <a:gd name="connsiteY43" fmla="*/ 928048 h 2634018"/>
              <a:gd name="connsiteX44" fmla="*/ 4271750 w 4312693"/>
              <a:gd name="connsiteY44" fmla="*/ 832513 h 2634018"/>
              <a:gd name="connsiteX45" fmla="*/ 4244454 w 4312693"/>
              <a:gd name="connsiteY45" fmla="*/ 723331 h 2634018"/>
              <a:gd name="connsiteX46" fmla="*/ 4230806 w 4312693"/>
              <a:gd name="connsiteY46" fmla="*/ 545910 h 2634018"/>
              <a:gd name="connsiteX47" fmla="*/ 4189863 w 4312693"/>
              <a:gd name="connsiteY47" fmla="*/ 409433 h 2634018"/>
              <a:gd name="connsiteX48" fmla="*/ 4176215 w 4312693"/>
              <a:gd name="connsiteY48" fmla="*/ 368490 h 2634018"/>
              <a:gd name="connsiteX49" fmla="*/ 4135272 w 4312693"/>
              <a:gd name="connsiteY49" fmla="*/ 313899 h 2634018"/>
              <a:gd name="connsiteX50" fmla="*/ 4080681 w 4312693"/>
              <a:gd name="connsiteY50" fmla="*/ 245660 h 2634018"/>
              <a:gd name="connsiteX51" fmla="*/ 3985147 w 4312693"/>
              <a:gd name="connsiteY51" fmla="*/ 122830 h 2634018"/>
              <a:gd name="connsiteX52" fmla="*/ 3957851 w 4312693"/>
              <a:gd name="connsiteY52" fmla="*/ 81887 h 2634018"/>
              <a:gd name="connsiteX53" fmla="*/ 3835021 w 4312693"/>
              <a:gd name="connsiteY53" fmla="*/ 54591 h 2634018"/>
              <a:gd name="connsiteX54" fmla="*/ 3794078 w 4312693"/>
              <a:gd name="connsiteY54" fmla="*/ 40943 h 2634018"/>
              <a:gd name="connsiteX55" fmla="*/ 3739487 w 4312693"/>
              <a:gd name="connsiteY55" fmla="*/ 27296 h 2634018"/>
              <a:gd name="connsiteX56" fmla="*/ 3657600 w 4312693"/>
              <a:gd name="connsiteY56" fmla="*/ 0 h 2634018"/>
              <a:gd name="connsiteX57" fmla="*/ 3575714 w 4312693"/>
              <a:gd name="connsiteY57" fmla="*/ 54591 h 2634018"/>
              <a:gd name="connsiteX58" fmla="*/ 3534771 w 4312693"/>
              <a:gd name="connsiteY58" fmla="*/ 68239 h 2634018"/>
              <a:gd name="connsiteX59" fmla="*/ 3493827 w 4312693"/>
              <a:gd name="connsiteY59" fmla="*/ 95534 h 2634018"/>
              <a:gd name="connsiteX60" fmla="*/ 3425588 w 4312693"/>
              <a:gd name="connsiteY60" fmla="*/ 163773 h 2634018"/>
              <a:gd name="connsiteX61" fmla="*/ 3384645 w 4312693"/>
              <a:gd name="connsiteY61" fmla="*/ 204716 h 2634018"/>
              <a:gd name="connsiteX62" fmla="*/ 3275463 w 4312693"/>
              <a:gd name="connsiteY62" fmla="*/ 259307 h 2634018"/>
              <a:gd name="connsiteX63" fmla="*/ 3234520 w 4312693"/>
              <a:gd name="connsiteY63" fmla="*/ 300251 h 2634018"/>
              <a:gd name="connsiteX64" fmla="*/ 3152633 w 4312693"/>
              <a:gd name="connsiteY64" fmla="*/ 354842 h 2634018"/>
              <a:gd name="connsiteX65" fmla="*/ 3111690 w 4312693"/>
              <a:gd name="connsiteY65" fmla="*/ 382137 h 2634018"/>
              <a:gd name="connsiteX66" fmla="*/ 3029803 w 4312693"/>
              <a:gd name="connsiteY66" fmla="*/ 464024 h 2634018"/>
              <a:gd name="connsiteX67" fmla="*/ 3002508 w 4312693"/>
              <a:gd name="connsiteY67" fmla="*/ 504967 h 2634018"/>
              <a:gd name="connsiteX68" fmla="*/ 2961565 w 4312693"/>
              <a:gd name="connsiteY68" fmla="*/ 518615 h 2634018"/>
              <a:gd name="connsiteX69" fmla="*/ 2934269 w 4312693"/>
              <a:gd name="connsiteY69" fmla="*/ 559558 h 2634018"/>
              <a:gd name="connsiteX70" fmla="*/ 2893326 w 4312693"/>
              <a:gd name="connsiteY70" fmla="*/ 586854 h 2634018"/>
              <a:gd name="connsiteX71" fmla="*/ 2838735 w 4312693"/>
              <a:gd name="connsiteY71" fmla="*/ 655093 h 263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312693" h="2634018">
                <a:moveTo>
                  <a:pt x="0" y="1037230"/>
                </a:moveTo>
                <a:cubicBezTo>
                  <a:pt x="40408" y="1239265"/>
                  <a:pt x="-21870" y="993489"/>
                  <a:pt x="54591" y="1146412"/>
                </a:cubicBezTo>
                <a:cubicBezTo>
                  <a:pt x="64965" y="1167160"/>
                  <a:pt x="62613" y="1192147"/>
                  <a:pt x="68239" y="1214651"/>
                </a:cubicBezTo>
                <a:cubicBezTo>
                  <a:pt x="71728" y="1228607"/>
                  <a:pt x="75453" y="1242727"/>
                  <a:pt x="81887" y="1255594"/>
                </a:cubicBezTo>
                <a:cubicBezTo>
                  <a:pt x="147847" y="1387514"/>
                  <a:pt x="65637" y="1175870"/>
                  <a:pt x="136478" y="1364776"/>
                </a:cubicBezTo>
                <a:cubicBezTo>
                  <a:pt x="141529" y="1378246"/>
                  <a:pt x="146174" y="1391887"/>
                  <a:pt x="150126" y="1405719"/>
                </a:cubicBezTo>
                <a:cubicBezTo>
                  <a:pt x="155279" y="1423754"/>
                  <a:pt x="157188" y="1442747"/>
                  <a:pt x="163774" y="1460310"/>
                </a:cubicBezTo>
                <a:cubicBezTo>
                  <a:pt x="170918" y="1479360"/>
                  <a:pt x="183925" y="1495852"/>
                  <a:pt x="191069" y="1514902"/>
                </a:cubicBezTo>
                <a:cubicBezTo>
                  <a:pt x="193062" y="1520216"/>
                  <a:pt x="210401" y="1600196"/>
                  <a:pt x="218365" y="1610436"/>
                </a:cubicBezTo>
                <a:cubicBezTo>
                  <a:pt x="242064" y="1640906"/>
                  <a:pt x="265725" y="1675059"/>
                  <a:pt x="300251" y="1692322"/>
                </a:cubicBezTo>
                <a:lnTo>
                  <a:pt x="409433" y="1746913"/>
                </a:lnTo>
                <a:cubicBezTo>
                  <a:pt x="431270" y="1768750"/>
                  <a:pt x="489646" y="1837832"/>
                  <a:pt x="532263" y="1856096"/>
                </a:cubicBezTo>
                <a:cubicBezTo>
                  <a:pt x="549503" y="1863485"/>
                  <a:pt x="568305" y="1866961"/>
                  <a:pt x="586854" y="1869743"/>
                </a:cubicBezTo>
                <a:cubicBezTo>
                  <a:pt x="659397" y="1880624"/>
                  <a:pt x="732430" y="1887940"/>
                  <a:pt x="805218" y="1897039"/>
                </a:cubicBezTo>
                <a:cubicBezTo>
                  <a:pt x="905171" y="1925596"/>
                  <a:pt x="900539" y="1919924"/>
                  <a:pt x="996287" y="1965278"/>
                </a:cubicBezTo>
                <a:cubicBezTo>
                  <a:pt x="1051446" y="1991406"/>
                  <a:pt x="1105469" y="2019869"/>
                  <a:pt x="1160060" y="2047164"/>
                </a:cubicBezTo>
                <a:cubicBezTo>
                  <a:pt x="1178257" y="2056263"/>
                  <a:pt x="1194701" y="2070470"/>
                  <a:pt x="1214651" y="2074460"/>
                </a:cubicBezTo>
                <a:cubicBezTo>
                  <a:pt x="1261563" y="2083842"/>
                  <a:pt x="1292503" y="2088904"/>
                  <a:pt x="1337481" y="2101755"/>
                </a:cubicBezTo>
                <a:cubicBezTo>
                  <a:pt x="1351313" y="2105707"/>
                  <a:pt x="1364468" y="2111914"/>
                  <a:pt x="1378424" y="2115403"/>
                </a:cubicBezTo>
                <a:cubicBezTo>
                  <a:pt x="1530397" y="2153397"/>
                  <a:pt x="1470137" y="2125872"/>
                  <a:pt x="1610436" y="2183642"/>
                </a:cubicBezTo>
                <a:cubicBezTo>
                  <a:pt x="1651866" y="2200701"/>
                  <a:pt x="1695577" y="2214004"/>
                  <a:pt x="1733266" y="2238233"/>
                </a:cubicBezTo>
                <a:cubicBezTo>
                  <a:pt x="1823580" y="2296292"/>
                  <a:pt x="1897685" y="2379067"/>
                  <a:pt x="1992574" y="2429302"/>
                </a:cubicBezTo>
                <a:cubicBezTo>
                  <a:pt x="2069911" y="2470245"/>
                  <a:pt x="2144154" y="2517660"/>
                  <a:pt x="2224585" y="2552131"/>
                </a:cubicBezTo>
                <a:cubicBezTo>
                  <a:pt x="2256430" y="2565779"/>
                  <a:pt x="2289131" y="2577581"/>
                  <a:pt x="2320120" y="2593075"/>
                </a:cubicBezTo>
                <a:cubicBezTo>
                  <a:pt x="2425946" y="2645988"/>
                  <a:pt x="2299094" y="2599713"/>
                  <a:pt x="2402006" y="2634018"/>
                </a:cubicBezTo>
                <a:cubicBezTo>
                  <a:pt x="2438400" y="2629469"/>
                  <a:pt x="2475010" y="2626400"/>
                  <a:pt x="2511188" y="2620370"/>
                </a:cubicBezTo>
                <a:cubicBezTo>
                  <a:pt x="2529690" y="2617286"/>
                  <a:pt x="2547137" y="2608793"/>
                  <a:pt x="2565779" y="2606722"/>
                </a:cubicBezTo>
                <a:cubicBezTo>
                  <a:pt x="2629240" y="2599671"/>
                  <a:pt x="2693313" y="2599428"/>
                  <a:pt x="2756848" y="2593075"/>
                </a:cubicBezTo>
                <a:cubicBezTo>
                  <a:pt x="2829838" y="2585776"/>
                  <a:pt x="2975212" y="2565779"/>
                  <a:pt x="2975212" y="2565779"/>
                </a:cubicBezTo>
                <a:cubicBezTo>
                  <a:pt x="3218263" y="2496338"/>
                  <a:pt x="2913575" y="2578108"/>
                  <a:pt x="3179929" y="2524836"/>
                </a:cubicBezTo>
                <a:cubicBezTo>
                  <a:pt x="3289364" y="2502949"/>
                  <a:pt x="3251855" y="2500860"/>
                  <a:pt x="3343702" y="2470245"/>
                </a:cubicBezTo>
                <a:cubicBezTo>
                  <a:pt x="3361497" y="2464314"/>
                  <a:pt x="3380096" y="2461146"/>
                  <a:pt x="3398293" y="2456597"/>
                </a:cubicBezTo>
                <a:cubicBezTo>
                  <a:pt x="3555401" y="2299489"/>
                  <a:pt x="3354128" y="2512969"/>
                  <a:pt x="3452884" y="2374710"/>
                </a:cubicBezTo>
                <a:cubicBezTo>
                  <a:pt x="3504111" y="2302992"/>
                  <a:pt x="3508210" y="2331679"/>
                  <a:pt x="3575714" y="2279176"/>
                </a:cubicBezTo>
                <a:cubicBezTo>
                  <a:pt x="3596028" y="2263377"/>
                  <a:pt x="3610210" y="2240661"/>
                  <a:pt x="3630305" y="2224585"/>
                </a:cubicBezTo>
                <a:cubicBezTo>
                  <a:pt x="3655921" y="2204092"/>
                  <a:pt x="3683855" y="2186523"/>
                  <a:pt x="3712191" y="2169994"/>
                </a:cubicBezTo>
                <a:cubicBezTo>
                  <a:pt x="3810488" y="2112654"/>
                  <a:pt x="3859571" y="2118149"/>
                  <a:pt x="3957851" y="2019869"/>
                </a:cubicBezTo>
                <a:cubicBezTo>
                  <a:pt x="4056729" y="1920991"/>
                  <a:pt x="4045464" y="1946531"/>
                  <a:pt x="4094329" y="1869743"/>
                </a:cubicBezTo>
                <a:cubicBezTo>
                  <a:pt x="4117370" y="1833535"/>
                  <a:pt x="4162568" y="1760561"/>
                  <a:pt x="4162568" y="1760561"/>
                </a:cubicBezTo>
                <a:cubicBezTo>
                  <a:pt x="4200305" y="1647344"/>
                  <a:pt x="4136956" y="1825430"/>
                  <a:pt x="4230806" y="1637731"/>
                </a:cubicBezTo>
                <a:cubicBezTo>
                  <a:pt x="4243673" y="1611997"/>
                  <a:pt x="4247417" y="1582559"/>
                  <a:pt x="4258102" y="1555845"/>
                </a:cubicBezTo>
                <a:cubicBezTo>
                  <a:pt x="4267200" y="1533099"/>
                  <a:pt x="4278192" y="1511021"/>
                  <a:pt x="4285397" y="1487606"/>
                </a:cubicBezTo>
                <a:cubicBezTo>
                  <a:pt x="4296429" y="1451751"/>
                  <a:pt x="4312693" y="1378424"/>
                  <a:pt x="4312693" y="1378424"/>
                </a:cubicBezTo>
                <a:cubicBezTo>
                  <a:pt x="4308144" y="1228299"/>
                  <a:pt x="4307152" y="1078023"/>
                  <a:pt x="4299045" y="928048"/>
                </a:cubicBezTo>
                <a:cubicBezTo>
                  <a:pt x="4297285" y="895487"/>
                  <a:pt x="4279534" y="863651"/>
                  <a:pt x="4271750" y="832513"/>
                </a:cubicBezTo>
                <a:lnTo>
                  <a:pt x="4244454" y="723331"/>
                </a:lnTo>
                <a:cubicBezTo>
                  <a:pt x="4239905" y="664191"/>
                  <a:pt x="4237736" y="604819"/>
                  <a:pt x="4230806" y="545910"/>
                </a:cubicBezTo>
                <a:cubicBezTo>
                  <a:pt x="4227055" y="514027"/>
                  <a:pt x="4197207" y="431465"/>
                  <a:pt x="4189863" y="409433"/>
                </a:cubicBezTo>
                <a:cubicBezTo>
                  <a:pt x="4185314" y="395785"/>
                  <a:pt x="4184847" y="379999"/>
                  <a:pt x="4176215" y="368490"/>
                </a:cubicBezTo>
                <a:lnTo>
                  <a:pt x="4135272" y="313899"/>
                </a:lnTo>
                <a:cubicBezTo>
                  <a:pt x="4105852" y="225640"/>
                  <a:pt x="4145662" y="317140"/>
                  <a:pt x="4080681" y="245660"/>
                </a:cubicBezTo>
                <a:cubicBezTo>
                  <a:pt x="4045790" y="207280"/>
                  <a:pt x="4013919" y="165988"/>
                  <a:pt x="3985147" y="122830"/>
                </a:cubicBezTo>
                <a:cubicBezTo>
                  <a:pt x="3976048" y="109182"/>
                  <a:pt x="3970659" y="92134"/>
                  <a:pt x="3957851" y="81887"/>
                </a:cubicBezTo>
                <a:cubicBezTo>
                  <a:pt x="3940167" y="67740"/>
                  <a:pt x="3835860" y="54731"/>
                  <a:pt x="3835021" y="54591"/>
                </a:cubicBezTo>
                <a:cubicBezTo>
                  <a:pt x="3821373" y="50042"/>
                  <a:pt x="3807910" y="44895"/>
                  <a:pt x="3794078" y="40943"/>
                </a:cubicBezTo>
                <a:cubicBezTo>
                  <a:pt x="3776043" y="35790"/>
                  <a:pt x="3757453" y="32686"/>
                  <a:pt x="3739487" y="27296"/>
                </a:cubicBezTo>
                <a:cubicBezTo>
                  <a:pt x="3711928" y="19028"/>
                  <a:pt x="3657600" y="0"/>
                  <a:pt x="3657600" y="0"/>
                </a:cubicBezTo>
                <a:cubicBezTo>
                  <a:pt x="3560248" y="32452"/>
                  <a:pt x="3677945" y="-13563"/>
                  <a:pt x="3575714" y="54591"/>
                </a:cubicBezTo>
                <a:cubicBezTo>
                  <a:pt x="3563744" y="62571"/>
                  <a:pt x="3547638" y="61805"/>
                  <a:pt x="3534771" y="68239"/>
                </a:cubicBezTo>
                <a:cubicBezTo>
                  <a:pt x="3520100" y="75574"/>
                  <a:pt x="3507475" y="86436"/>
                  <a:pt x="3493827" y="95534"/>
                </a:cubicBezTo>
                <a:cubicBezTo>
                  <a:pt x="3443786" y="170598"/>
                  <a:pt x="3493827" y="106908"/>
                  <a:pt x="3425588" y="163773"/>
                </a:cubicBezTo>
                <a:cubicBezTo>
                  <a:pt x="3410761" y="176129"/>
                  <a:pt x="3400928" y="194354"/>
                  <a:pt x="3384645" y="204716"/>
                </a:cubicBezTo>
                <a:cubicBezTo>
                  <a:pt x="3350317" y="226561"/>
                  <a:pt x="3275463" y="259307"/>
                  <a:pt x="3275463" y="259307"/>
                </a:cubicBezTo>
                <a:cubicBezTo>
                  <a:pt x="3261815" y="272955"/>
                  <a:pt x="3249755" y="288401"/>
                  <a:pt x="3234520" y="300251"/>
                </a:cubicBezTo>
                <a:cubicBezTo>
                  <a:pt x="3208625" y="320392"/>
                  <a:pt x="3179929" y="336645"/>
                  <a:pt x="3152633" y="354842"/>
                </a:cubicBezTo>
                <a:cubicBezTo>
                  <a:pt x="3138985" y="363940"/>
                  <a:pt x="3123288" y="370539"/>
                  <a:pt x="3111690" y="382137"/>
                </a:cubicBezTo>
                <a:cubicBezTo>
                  <a:pt x="3084394" y="409433"/>
                  <a:pt x="3051215" y="431905"/>
                  <a:pt x="3029803" y="464024"/>
                </a:cubicBezTo>
                <a:cubicBezTo>
                  <a:pt x="3020705" y="477672"/>
                  <a:pt x="3015316" y="494720"/>
                  <a:pt x="3002508" y="504967"/>
                </a:cubicBezTo>
                <a:cubicBezTo>
                  <a:pt x="2991275" y="513954"/>
                  <a:pt x="2975213" y="514066"/>
                  <a:pt x="2961565" y="518615"/>
                </a:cubicBezTo>
                <a:cubicBezTo>
                  <a:pt x="2952466" y="532263"/>
                  <a:pt x="2945867" y="547960"/>
                  <a:pt x="2934269" y="559558"/>
                </a:cubicBezTo>
                <a:cubicBezTo>
                  <a:pt x="2922671" y="571156"/>
                  <a:pt x="2905927" y="576353"/>
                  <a:pt x="2893326" y="586854"/>
                </a:cubicBezTo>
                <a:cubicBezTo>
                  <a:pt x="2852064" y="621239"/>
                  <a:pt x="2857390" y="617781"/>
                  <a:pt x="2838735" y="65509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2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A*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006221" y="2468938"/>
            <a:ext cx="100720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Funciona através da expansão do caminho que possui o menor valor da função 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F: g + 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g(path) = path </a:t>
            </a:r>
            <a:r>
              <a:rPr lang="pt-BR" sz="3200" dirty="0" err="1"/>
              <a:t>cost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h(path)=h(s)=distância estimada até o objetivo</a:t>
            </a:r>
          </a:p>
        </p:txBody>
      </p:sp>
    </p:spTree>
    <p:extLst>
      <p:ext uri="{BB962C8B-B14F-4D97-AF65-F5344CB8AC3E}">
        <p14:creationId xmlns:p14="http://schemas.microsoft.com/office/powerpoint/2010/main" val="1550686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Busca em A*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891482" y="3145790"/>
            <a:ext cx="100720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Suponha que encontramos este caminho através do espaço de estado até um estado 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 estamos tentando fornecer uma medida de valor deste caminho.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A* depende de 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Elipse 4"/>
          <p:cNvSpPr/>
          <p:nvPr/>
        </p:nvSpPr>
        <p:spPr>
          <a:xfrm>
            <a:off x="3231573" y="1578169"/>
            <a:ext cx="74801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</a:t>
            </a:r>
          </a:p>
        </p:txBody>
      </p:sp>
      <p:sp>
        <p:nvSpPr>
          <p:cNvPr id="6" name="Elipse 5"/>
          <p:cNvSpPr/>
          <p:nvPr/>
        </p:nvSpPr>
        <p:spPr>
          <a:xfrm>
            <a:off x="6179488" y="1905000"/>
            <a:ext cx="74801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7" name="Elipse 6"/>
          <p:cNvSpPr/>
          <p:nvPr/>
        </p:nvSpPr>
        <p:spPr>
          <a:xfrm>
            <a:off x="9864382" y="1558119"/>
            <a:ext cx="748018" cy="653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</a:t>
            </a:r>
          </a:p>
        </p:txBody>
      </p:sp>
      <p:cxnSp>
        <p:nvCxnSpPr>
          <p:cNvPr id="8" name="Conector em curva 7"/>
          <p:cNvCxnSpPr>
            <a:stCxn id="5" idx="6"/>
            <a:endCxn id="6" idx="2"/>
          </p:cNvCxnSpPr>
          <p:nvPr/>
        </p:nvCxnSpPr>
        <p:spPr>
          <a:xfrm>
            <a:off x="3979591" y="1905000"/>
            <a:ext cx="2199897" cy="326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6" idx="6"/>
            <a:endCxn id="7" idx="2"/>
          </p:cNvCxnSpPr>
          <p:nvPr/>
        </p:nvCxnSpPr>
        <p:spPr>
          <a:xfrm flipV="1">
            <a:off x="6927506" y="1884950"/>
            <a:ext cx="2936876" cy="346881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909460" y="16778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068939" y="1536869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distância estimada</a:t>
            </a:r>
          </a:p>
        </p:txBody>
      </p:sp>
    </p:spTree>
    <p:extLst>
      <p:ext uri="{BB962C8B-B14F-4D97-AF65-F5344CB8AC3E}">
        <p14:creationId xmlns:p14="http://schemas.microsoft.com/office/powerpoint/2010/main" val="3875173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 que um algoritmo de busca faz?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92924" y="1581834"/>
            <a:ext cx="9307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gera sequência de 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múltiplas escolhas de caminho.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essência de busca: escolher uma opção e deixar outras de lado p/ mais tarde.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a decisão de quem escolher primeiro define uma estratégia de busca</a:t>
            </a:r>
          </a:p>
        </p:txBody>
      </p:sp>
    </p:spTree>
    <p:extLst>
      <p:ext uri="{BB962C8B-B14F-4D97-AF65-F5344CB8AC3E}">
        <p14:creationId xmlns:p14="http://schemas.microsoft.com/office/powerpoint/2010/main" val="234582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Agente autônomo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Capacidade de interagir com o ambiente e extrair informações sobre o mundo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Um agente autônomo possui algum conhecimento inicial e a habilidade de inferir ou aprender novos conhecimentos.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comportamento do agente pode depender de dois fatores: do conhecimento embutido em seu programa e de sua própria experiência.</a:t>
            </a:r>
          </a:p>
        </p:txBody>
      </p:sp>
    </p:spTree>
    <p:extLst>
      <p:ext uri="{BB962C8B-B14F-4D97-AF65-F5344CB8AC3E}">
        <p14:creationId xmlns:p14="http://schemas.microsoft.com/office/powerpoint/2010/main" val="31558793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Algoritmos de busca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5" y="1465284"/>
            <a:ext cx="8648083" cy="5017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9130352" y="1601762"/>
            <a:ext cx="330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Fronteiras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Explorados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Não explorados</a:t>
            </a:r>
          </a:p>
        </p:txBody>
      </p:sp>
    </p:spTree>
    <p:extLst>
      <p:ext uri="{BB962C8B-B14F-4D97-AF65-F5344CB8AC3E}">
        <p14:creationId xmlns:p14="http://schemas.microsoft.com/office/powerpoint/2010/main" val="271161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um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4785"/>
            <a:ext cx="10210800" cy="4525963"/>
          </a:xfrm>
        </p:spPr>
        <p:txBody>
          <a:bodyPr>
            <a:noAutofit/>
          </a:bodyPr>
          <a:lstStyle/>
          <a:p>
            <a:r>
              <a:rPr lang="pt-BR" b="1" dirty="0"/>
              <a:t>Estado Inicial: </a:t>
            </a:r>
            <a:r>
              <a:rPr lang="pt-BR" dirty="0"/>
              <a:t>Estado inicial do agente.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Em(Arad)</a:t>
            </a:r>
          </a:p>
          <a:p>
            <a:r>
              <a:rPr lang="pt-BR" b="1" dirty="0"/>
              <a:t>Estado Final: </a:t>
            </a:r>
            <a:r>
              <a:rPr lang="pt-BR" dirty="0"/>
              <a:t>Estado buscado pelo agente.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Em(</a:t>
            </a:r>
            <a:r>
              <a:rPr lang="pt-BR" dirty="0" err="1"/>
              <a:t>Bucharest</a:t>
            </a:r>
            <a:r>
              <a:rPr lang="pt-BR" dirty="0"/>
              <a:t>)</a:t>
            </a:r>
          </a:p>
          <a:p>
            <a:r>
              <a:rPr lang="pt-BR" b="1" dirty="0"/>
              <a:t>Ações Possíveis: </a:t>
            </a:r>
            <a:r>
              <a:rPr lang="pt-BR" dirty="0"/>
              <a:t>Conjunto de ações que o agente pode executar.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Ir(Cidade, </a:t>
            </a:r>
            <a:r>
              <a:rPr lang="pt-BR" dirty="0" err="1"/>
              <a:t>PróximaCidade</a:t>
            </a:r>
            <a:r>
              <a:rPr lang="pt-BR" dirty="0"/>
              <a:t>)</a:t>
            </a:r>
          </a:p>
          <a:p>
            <a:r>
              <a:rPr lang="pt-BR" b="1" dirty="0"/>
              <a:t>Espaço de Estados: </a:t>
            </a:r>
            <a:r>
              <a:rPr lang="pt-BR" dirty="0"/>
              <a:t>Conjunto de estados que podem ser atingidos a partir do estado inicial.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Mapa da Romênia.</a:t>
            </a:r>
          </a:p>
          <a:p>
            <a:r>
              <a:rPr lang="pt-BR" b="1" dirty="0"/>
              <a:t>Custo: </a:t>
            </a:r>
            <a:r>
              <a:rPr lang="pt-BR" dirty="0"/>
              <a:t>Custo numérico de cada caminho.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Distância em KM entre as cidades.</a:t>
            </a:r>
          </a:p>
        </p:txBody>
      </p:sp>
    </p:spTree>
    <p:extLst>
      <p:ext uri="{BB962C8B-B14F-4D97-AF65-F5344CB8AC3E}">
        <p14:creationId xmlns:p14="http://schemas.microsoft.com/office/powerpoint/2010/main" val="3481373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Algoritmos de busca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0185"/>
            <a:ext cx="7147590" cy="5200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110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454500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08703" y="27042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393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029794" y="1301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325280" y="3475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447</a:t>
            </a:r>
          </a:p>
        </p:txBody>
      </p:sp>
    </p:spTree>
    <p:extLst>
      <p:ext uri="{BB962C8B-B14F-4D97-AF65-F5344CB8AC3E}">
        <p14:creationId xmlns:p14="http://schemas.microsoft.com/office/powerpoint/2010/main" val="2751970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08703" y="27042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393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029794" y="1301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325280" y="3475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447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090676" y="1501897"/>
            <a:ext cx="1501558" cy="134702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961107" y="3062944"/>
            <a:ext cx="1360082" cy="7139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730194" y="3303751"/>
            <a:ext cx="211864" cy="63050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24729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671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92389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21234" y="36772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413</a:t>
            </a:r>
          </a:p>
        </p:txBody>
      </p:sp>
    </p:spTree>
    <p:extLst>
      <p:ext uri="{BB962C8B-B14F-4D97-AF65-F5344CB8AC3E}">
        <p14:creationId xmlns:p14="http://schemas.microsoft.com/office/powerpoint/2010/main" val="37655113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08703" y="27042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393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029794" y="1301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325280" y="3475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447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090676" y="1501897"/>
            <a:ext cx="1501558" cy="134702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961107" y="3062944"/>
            <a:ext cx="1360082" cy="7139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730194" y="3303751"/>
            <a:ext cx="211864" cy="63050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24729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671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92389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21234" y="36772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413</a:t>
            </a:r>
          </a:p>
        </p:txBody>
      </p:sp>
      <p:sp>
        <p:nvSpPr>
          <p:cNvPr id="40" name="Elipse 39"/>
          <p:cNvSpPr/>
          <p:nvPr/>
        </p:nvSpPr>
        <p:spPr>
          <a:xfrm>
            <a:off x="4743186" y="3886882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860190" y="564718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960841" y="452149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>
            <a:off x="5184063" y="4200331"/>
            <a:ext cx="759763" cy="43302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0" idx="4"/>
          </p:cNvCxnSpPr>
          <p:nvPr/>
        </p:nvCxnSpPr>
        <p:spPr>
          <a:xfrm>
            <a:off x="4955050" y="4297158"/>
            <a:ext cx="80924" cy="1309273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908701" y="40723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417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89748" y="534024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526</a:t>
            </a:r>
          </a:p>
        </p:txBody>
      </p:sp>
    </p:spTree>
    <p:extLst>
      <p:ext uri="{BB962C8B-B14F-4D97-AF65-F5344CB8AC3E}">
        <p14:creationId xmlns:p14="http://schemas.microsoft.com/office/powerpoint/2010/main" val="3802195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08703" y="27042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393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029794" y="1301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325280" y="3475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447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090676" y="1501897"/>
            <a:ext cx="1501558" cy="134702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961107" y="3062944"/>
            <a:ext cx="1360082" cy="7139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730194" y="3303751"/>
            <a:ext cx="211864" cy="63050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24729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671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92389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21234" y="36772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413</a:t>
            </a:r>
          </a:p>
        </p:txBody>
      </p:sp>
      <p:sp>
        <p:nvSpPr>
          <p:cNvPr id="40" name="Elipse 39"/>
          <p:cNvSpPr/>
          <p:nvPr/>
        </p:nvSpPr>
        <p:spPr>
          <a:xfrm>
            <a:off x="4743186" y="3886882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860190" y="564718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960841" y="452149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>
            <a:off x="5184063" y="4200331"/>
            <a:ext cx="759763" cy="43302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0" idx="4"/>
          </p:cNvCxnSpPr>
          <p:nvPr/>
        </p:nvCxnSpPr>
        <p:spPr>
          <a:xfrm>
            <a:off x="4955050" y="4297158"/>
            <a:ext cx="80924" cy="1309273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908701" y="40723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417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89748" y="534024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526</a:t>
            </a:r>
          </a:p>
        </p:txBody>
      </p:sp>
      <p:sp>
        <p:nvSpPr>
          <p:cNvPr id="51" name="Elipse 50"/>
          <p:cNvSpPr/>
          <p:nvPr/>
        </p:nvSpPr>
        <p:spPr>
          <a:xfrm>
            <a:off x="6214128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H="1" flipV="1">
            <a:off x="6534858" y="3218665"/>
            <a:ext cx="686945" cy="182614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099960" y="45817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1449236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28" y="805218"/>
            <a:ext cx="8079625" cy="587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026" y="131999"/>
            <a:ext cx="8911687" cy="645923"/>
          </a:xfrm>
        </p:spPr>
        <p:txBody>
          <a:bodyPr/>
          <a:lstStyle/>
          <a:p>
            <a:r>
              <a:rPr lang="pt-BR" dirty="0"/>
              <a:t>Exemplo da busca em A*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5076" y="4749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58076" y="10698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273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34431" y="16358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226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55690" y="24800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78066" y="472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0673" y="26063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4047" y="25790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0223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91928" y="15074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6868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366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26423" y="3726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329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68893" y="42399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77148" y="4897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73575" y="42709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1234" y="38655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193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94815" y="59146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78066" y="60992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21189" y="59082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68893" y="57235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242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62209" y="40673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4" name="Elipse 23"/>
          <p:cNvSpPr/>
          <p:nvPr/>
        </p:nvSpPr>
        <p:spPr>
          <a:xfrm>
            <a:off x="1991927" y="243072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434704" y="164173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97756" y="3663596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518331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2296159" y="2027077"/>
            <a:ext cx="277090" cy="42830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5"/>
          </p:cNvCxnSpPr>
          <p:nvPr/>
        </p:nvCxnSpPr>
        <p:spPr>
          <a:xfrm>
            <a:off x="2353601" y="2780919"/>
            <a:ext cx="2164730" cy="2820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79218" y="2888391"/>
            <a:ext cx="24573" cy="81193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08703" y="27042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393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029794" y="1301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325280" y="3475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447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090676" y="1501897"/>
            <a:ext cx="1501558" cy="134702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961107" y="3062944"/>
            <a:ext cx="1360082" cy="7139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730194" y="3303751"/>
            <a:ext cx="211864" cy="63050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247298" y="9670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671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92389" y="23926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21234" y="36772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413</a:t>
            </a:r>
          </a:p>
        </p:txBody>
      </p:sp>
      <p:sp>
        <p:nvSpPr>
          <p:cNvPr id="40" name="Elipse 39"/>
          <p:cNvSpPr/>
          <p:nvPr/>
        </p:nvSpPr>
        <p:spPr>
          <a:xfrm>
            <a:off x="4743186" y="3886882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860190" y="5647189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960841" y="4521497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>
            <a:off x="5184063" y="4200331"/>
            <a:ext cx="759763" cy="43302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0" idx="4"/>
          </p:cNvCxnSpPr>
          <p:nvPr/>
        </p:nvCxnSpPr>
        <p:spPr>
          <a:xfrm>
            <a:off x="4955050" y="4297158"/>
            <a:ext cx="80924" cy="1309273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908701" y="40723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417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89748" y="534024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526</a:t>
            </a:r>
          </a:p>
        </p:txBody>
      </p:sp>
      <p:sp>
        <p:nvSpPr>
          <p:cNvPr id="51" name="Elipse 50"/>
          <p:cNvSpPr/>
          <p:nvPr/>
        </p:nvSpPr>
        <p:spPr>
          <a:xfrm>
            <a:off x="6214128" y="2868473"/>
            <a:ext cx="423727" cy="410276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H="1" flipV="1">
            <a:off x="6534858" y="3218665"/>
            <a:ext cx="686945" cy="182614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099960" y="45817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450</a:t>
            </a:r>
          </a:p>
        </p:txBody>
      </p:sp>
      <p:cxnSp>
        <p:nvCxnSpPr>
          <p:cNvPr id="54" name="Conector reto 53"/>
          <p:cNvCxnSpPr/>
          <p:nvPr/>
        </p:nvCxnSpPr>
        <p:spPr>
          <a:xfrm>
            <a:off x="6401583" y="4828296"/>
            <a:ext cx="872181" cy="36165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6716583" y="51711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418</a:t>
            </a:r>
          </a:p>
        </p:txBody>
      </p:sp>
      <p:sp>
        <p:nvSpPr>
          <p:cNvPr id="38" name="Forma livre 37"/>
          <p:cNvSpPr/>
          <p:nvPr/>
        </p:nvSpPr>
        <p:spPr>
          <a:xfrm>
            <a:off x="2361062" y="2756848"/>
            <a:ext cx="4926842" cy="2402006"/>
          </a:xfrm>
          <a:custGeom>
            <a:avLst/>
            <a:gdLst>
              <a:gd name="connsiteX0" fmla="*/ 0 w 4926842"/>
              <a:gd name="connsiteY0" fmla="*/ 0 h 2402006"/>
              <a:gd name="connsiteX1" fmla="*/ 2183642 w 4926842"/>
              <a:gd name="connsiteY1" fmla="*/ 313899 h 2402006"/>
              <a:gd name="connsiteX2" fmla="*/ 2593075 w 4926842"/>
              <a:gd name="connsiteY2" fmla="*/ 1146412 h 2402006"/>
              <a:gd name="connsiteX3" fmla="*/ 3603009 w 4926842"/>
              <a:gd name="connsiteY3" fmla="*/ 1897039 h 2402006"/>
              <a:gd name="connsiteX4" fmla="*/ 4926842 w 4926842"/>
              <a:gd name="connsiteY4" fmla="*/ 2402006 h 2402006"/>
              <a:gd name="connsiteX5" fmla="*/ 4926842 w 4926842"/>
              <a:gd name="connsiteY5" fmla="*/ 2402006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6842" h="2402006">
                <a:moveTo>
                  <a:pt x="0" y="0"/>
                </a:moveTo>
                <a:cubicBezTo>
                  <a:pt x="875731" y="61415"/>
                  <a:pt x="1751463" y="122830"/>
                  <a:pt x="2183642" y="313899"/>
                </a:cubicBezTo>
                <a:cubicBezTo>
                  <a:pt x="2615821" y="504968"/>
                  <a:pt x="2356514" y="882555"/>
                  <a:pt x="2593075" y="1146412"/>
                </a:cubicBezTo>
                <a:cubicBezTo>
                  <a:pt x="2829636" y="1410269"/>
                  <a:pt x="3214048" y="1687773"/>
                  <a:pt x="3603009" y="1897039"/>
                </a:cubicBezTo>
                <a:cubicBezTo>
                  <a:pt x="3991970" y="2106305"/>
                  <a:pt x="4926842" y="2402006"/>
                  <a:pt x="4926842" y="2402006"/>
                </a:cubicBezTo>
                <a:lnTo>
                  <a:pt x="4926842" y="2402006"/>
                </a:lnTo>
              </a:path>
            </a:pathLst>
          </a:custGeom>
          <a:ln w="762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63819" y="2023537"/>
            <a:ext cx="28216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Solução depende de H</a:t>
            </a:r>
          </a:p>
        </p:txBody>
      </p:sp>
    </p:spTree>
    <p:extLst>
      <p:ext uri="{BB962C8B-B14F-4D97-AF65-F5344CB8AC3E}">
        <p14:creationId xmlns:p14="http://schemas.microsoft.com/office/powerpoint/2010/main" val="40868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Completamente </a:t>
            </a:r>
            <a:r>
              <a:rPr lang="pt-BR" sz="2800" dirty="0" err="1"/>
              <a:t>vs</a:t>
            </a:r>
            <a:r>
              <a:rPr lang="pt-BR" sz="2800" dirty="0"/>
              <a:t> parcialmente observáveis.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Determinístico ou estocástico.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Discreto </a:t>
            </a:r>
            <a:r>
              <a:rPr lang="pt-BR" sz="2800" dirty="0" err="1"/>
              <a:t>vs</a:t>
            </a:r>
            <a:r>
              <a:rPr lang="pt-BR" sz="2800" dirty="0"/>
              <a:t> contínuo.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Ambiente benigno </a:t>
            </a:r>
            <a:r>
              <a:rPr lang="pt-BR" sz="2800" dirty="0" err="1"/>
              <a:t>vs</a:t>
            </a:r>
            <a:r>
              <a:rPr lang="pt-BR" sz="2800" dirty="0"/>
              <a:t> antagonista.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6816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Estratégias de busca </a:t>
            </a:r>
            <a:endParaRPr lang="pt-BR" altLang="pt-BR"/>
          </a:p>
        </p:txBody>
      </p:sp>
      <p:pic>
        <p:nvPicPr>
          <p:cNvPr id="331782" name="Picture 6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35834"/>
            <a:ext cx="8019657" cy="507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23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Grafo do problema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11" y="1387095"/>
            <a:ext cx="7239855" cy="53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07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573" y="624110"/>
            <a:ext cx="9512039" cy="1280890"/>
          </a:xfrm>
        </p:spPr>
        <p:txBody>
          <a:bodyPr/>
          <a:lstStyle/>
          <a:p>
            <a:r>
              <a:rPr lang="pt-BR" dirty="0"/>
              <a:t> Implementação computacional dos problemas de busca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51980" y="2018562"/>
            <a:ext cx="9307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Utilizar conceito de grafos.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Problemas de busca pode ser considerado como busca em grafos.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Pode-se representar por uma matriz.</a:t>
            </a:r>
          </a:p>
        </p:txBody>
      </p:sp>
    </p:spTree>
    <p:extLst>
      <p:ext uri="{BB962C8B-B14F-4D97-AF65-F5344CB8AC3E}">
        <p14:creationId xmlns:p14="http://schemas.microsoft.com/office/powerpoint/2010/main" val="34144267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o 21"/>
          <p:cNvSpPr/>
          <p:nvPr/>
        </p:nvSpPr>
        <p:spPr>
          <a:xfrm>
            <a:off x="3690367" y="3244027"/>
            <a:ext cx="740626" cy="1173707"/>
          </a:xfrm>
          <a:prstGeom prst="arc">
            <a:avLst>
              <a:gd name="adj1" fmla="val 15402085"/>
              <a:gd name="adj2" fmla="val 1802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451916" y="4048761"/>
            <a:ext cx="439436" cy="3867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573" y="624110"/>
            <a:ext cx="9512039" cy="1280890"/>
          </a:xfrm>
        </p:spPr>
        <p:txBody>
          <a:bodyPr/>
          <a:lstStyle/>
          <a:p>
            <a:r>
              <a:rPr lang="pt-BR" dirty="0"/>
              <a:t> Implementação computacional dos problemas de busca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51980" y="2018562"/>
            <a:ext cx="9307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Matriz de incidência:</a:t>
            </a:r>
          </a:p>
        </p:txBody>
      </p:sp>
      <p:sp>
        <p:nvSpPr>
          <p:cNvPr id="7" name="Elipse 6"/>
          <p:cNvSpPr/>
          <p:nvPr/>
        </p:nvSpPr>
        <p:spPr>
          <a:xfrm>
            <a:off x="2825087" y="3998794"/>
            <a:ext cx="382137" cy="3411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3577989" y="3161246"/>
            <a:ext cx="382137" cy="3411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9" name="Elipse 8"/>
          <p:cNvSpPr/>
          <p:nvPr/>
        </p:nvSpPr>
        <p:spPr>
          <a:xfrm>
            <a:off x="4262652" y="3998794"/>
            <a:ext cx="382137" cy="3411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11" name="Conector reto 10"/>
          <p:cNvCxnSpPr>
            <a:stCxn id="7" idx="7"/>
            <a:endCxn id="8" idx="3"/>
          </p:cNvCxnSpPr>
          <p:nvPr/>
        </p:nvCxnSpPr>
        <p:spPr>
          <a:xfrm flipV="1">
            <a:off x="3151261" y="3452473"/>
            <a:ext cx="482691" cy="59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9" idx="1"/>
            <a:endCxn id="8" idx="5"/>
          </p:cNvCxnSpPr>
          <p:nvPr/>
        </p:nvCxnSpPr>
        <p:spPr>
          <a:xfrm flipH="1" flipV="1">
            <a:off x="3904163" y="3452473"/>
            <a:ext cx="414452" cy="59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6"/>
            <a:endCxn id="9" idx="2"/>
          </p:cNvCxnSpPr>
          <p:nvPr/>
        </p:nvCxnSpPr>
        <p:spPr>
          <a:xfrm>
            <a:off x="3207224" y="4169391"/>
            <a:ext cx="1055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300617" y="32838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789482" y="40930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e5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76571" y="413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e4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734938" y="365096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e2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010554" y="342569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e1</a:t>
            </a: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01047"/>
              </p:ext>
            </p:extLst>
          </p:nvPr>
        </p:nvGraphicFramePr>
        <p:xfrm>
          <a:off x="6311864" y="3018663"/>
          <a:ext cx="4674588" cy="214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97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6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76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76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58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573" y="624110"/>
            <a:ext cx="9512039" cy="1280890"/>
          </a:xfrm>
        </p:spPr>
        <p:txBody>
          <a:bodyPr/>
          <a:lstStyle/>
          <a:p>
            <a:r>
              <a:rPr lang="pt-BR" dirty="0"/>
              <a:t> Implementação computacional dos problemas de busca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20" y="2881411"/>
            <a:ext cx="6611273" cy="309605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60209" y="1905000"/>
            <a:ext cx="9472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Lista de Adjacências: É uma lista (L), onde cada nó possui uma lista de seus vértices adjacentes.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99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9488" y="144446"/>
            <a:ext cx="9512039" cy="1280890"/>
          </a:xfrm>
        </p:spPr>
        <p:txBody>
          <a:bodyPr/>
          <a:lstStyle/>
          <a:p>
            <a:r>
              <a:rPr lang="pt-BR" dirty="0"/>
              <a:t> Implementação computacional dos problemas de busca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31545" y="1295700"/>
            <a:ext cx="9307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/>
              <a:t>Busca em largura em grafo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Visita os vizinhos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Caminha por nível</a:t>
            </a:r>
          </a:p>
        </p:txBody>
      </p:sp>
      <p:sp>
        <p:nvSpPr>
          <p:cNvPr id="3" name="Elipse 2"/>
          <p:cNvSpPr/>
          <p:nvPr/>
        </p:nvSpPr>
        <p:spPr>
          <a:xfrm>
            <a:off x="5991367" y="4053385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" name="Elipse 5"/>
          <p:cNvSpPr/>
          <p:nvPr/>
        </p:nvSpPr>
        <p:spPr>
          <a:xfrm>
            <a:off x="6960281" y="3493827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7055739" y="4612943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690963" y="5281683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/>
          <p:cNvCxnSpPr>
            <a:stCxn id="3" idx="4"/>
            <a:endCxn id="8" idx="0"/>
          </p:cNvCxnSpPr>
          <p:nvPr/>
        </p:nvCxnSpPr>
        <p:spPr>
          <a:xfrm flipH="1">
            <a:off x="5936623" y="4612943"/>
            <a:ext cx="300404" cy="66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" idx="5"/>
            <a:endCxn id="7" idx="1"/>
          </p:cNvCxnSpPr>
          <p:nvPr/>
        </p:nvCxnSpPr>
        <p:spPr>
          <a:xfrm>
            <a:off x="6410735" y="4530998"/>
            <a:ext cx="716956" cy="16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7"/>
            <a:endCxn id="6" idx="2"/>
          </p:cNvCxnSpPr>
          <p:nvPr/>
        </p:nvCxnSpPr>
        <p:spPr>
          <a:xfrm flipV="1">
            <a:off x="6410735" y="3773606"/>
            <a:ext cx="549546" cy="36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2"/>
          </p:cNvCxnSpPr>
          <p:nvPr/>
        </p:nvCxnSpPr>
        <p:spPr>
          <a:xfrm flipH="1">
            <a:off x="4107976" y="5561462"/>
            <a:ext cx="1582987" cy="4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8" idx="3"/>
          </p:cNvCxnSpPr>
          <p:nvPr/>
        </p:nvCxnSpPr>
        <p:spPr>
          <a:xfrm flipH="1">
            <a:off x="4626591" y="5759296"/>
            <a:ext cx="1136324" cy="75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8" idx="4"/>
          </p:cNvCxnSpPr>
          <p:nvPr/>
        </p:nvCxnSpPr>
        <p:spPr>
          <a:xfrm>
            <a:off x="5936623" y="5841241"/>
            <a:ext cx="150202" cy="76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4"/>
          </p:cNvCxnSpPr>
          <p:nvPr/>
        </p:nvCxnSpPr>
        <p:spPr>
          <a:xfrm>
            <a:off x="7301399" y="5172501"/>
            <a:ext cx="0" cy="96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7" idx="6"/>
          </p:cNvCxnSpPr>
          <p:nvPr/>
        </p:nvCxnSpPr>
        <p:spPr>
          <a:xfrm>
            <a:off x="7547059" y="4892722"/>
            <a:ext cx="1624237" cy="27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6" idx="7"/>
          </p:cNvCxnSpPr>
          <p:nvPr/>
        </p:nvCxnSpPr>
        <p:spPr>
          <a:xfrm flipV="1">
            <a:off x="7379649" y="2936396"/>
            <a:ext cx="812414" cy="63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6" idx="6"/>
          </p:cNvCxnSpPr>
          <p:nvPr/>
        </p:nvCxnSpPr>
        <p:spPr>
          <a:xfrm>
            <a:off x="7451601" y="3773606"/>
            <a:ext cx="90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5353186" y="3623540"/>
            <a:ext cx="1733265" cy="1623966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015251" y="3108036"/>
            <a:ext cx="2873155" cy="30266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162568" y="2532798"/>
            <a:ext cx="5008728" cy="44275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657600" y="5373790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4207223" y="6223377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5841165" y="6458810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7062491" y="6042531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8925635" y="4967727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8219661" y="3559894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7960202" y="2576890"/>
            <a:ext cx="491320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881555" y="2881372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Utilizar estrutura adequado 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implementar </a:t>
            </a:r>
          </a:p>
          <a:p>
            <a:r>
              <a:rPr lang="pt-BR" b="1" dirty="0">
                <a:solidFill>
                  <a:srgbClr val="FF0000"/>
                </a:solidFill>
              </a:rPr>
              <a:t>é a fila</a:t>
            </a:r>
          </a:p>
        </p:txBody>
      </p:sp>
    </p:spTree>
    <p:extLst>
      <p:ext uri="{BB962C8B-B14F-4D97-AF65-F5344CB8AC3E}">
        <p14:creationId xmlns:p14="http://schemas.microsoft.com/office/powerpoint/2010/main" val="36665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9488" y="144446"/>
            <a:ext cx="9512039" cy="1280890"/>
          </a:xfrm>
        </p:spPr>
        <p:txBody>
          <a:bodyPr/>
          <a:lstStyle/>
          <a:p>
            <a:r>
              <a:rPr lang="pt-BR" dirty="0"/>
              <a:t> Implementação computacional dos problemas de busca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31545" y="1295700"/>
            <a:ext cx="9307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/>
              <a:t>Busca em profundidade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Olha pra um único vizinho.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O primeiro não visitado deve ser visitado.</a:t>
            </a:r>
          </a:p>
        </p:txBody>
      </p:sp>
      <p:sp>
        <p:nvSpPr>
          <p:cNvPr id="4" name="Elipse 3"/>
          <p:cNvSpPr/>
          <p:nvPr/>
        </p:nvSpPr>
        <p:spPr>
          <a:xfrm>
            <a:off x="6358597" y="4614203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42" name="Elipse 41"/>
          <p:cNvSpPr/>
          <p:nvPr/>
        </p:nvSpPr>
        <p:spPr>
          <a:xfrm>
            <a:off x="7014244" y="5032614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11" name="Conector reto 10"/>
          <p:cNvCxnSpPr>
            <a:stCxn id="4" idx="5"/>
          </p:cNvCxnSpPr>
          <p:nvPr/>
        </p:nvCxnSpPr>
        <p:spPr>
          <a:xfrm>
            <a:off x="6718823" y="4902385"/>
            <a:ext cx="357226" cy="2604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6071709" y="4413638"/>
            <a:ext cx="357226" cy="2604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63036" y="4163827"/>
            <a:ext cx="83491" cy="4619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7362936" y="4614203"/>
            <a:ext cx="486836" cy="519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7436275" y="5536706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47" name="Conector reto 46"/>
          <p:cNvCxnSpPr>
            <a:stCxn id="46" idx="1"/>
            <a:endCxn id="42" idx="5"/>
          </p:cNvCxnSpPr>
          <p:nvPr/>
        </p:nvCxnSpPr>
        <p:spPr>
          <a:xfrm flipH="1" flipV="1">
            <a:off x="7374470" y="5320796"/>
            <a:ext cx="123610" cy="2653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8263924" y="5453473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9" name="Elipse 48"/>
          <p:cNvSpPr/>
          <p:nvPr/>
        </p:nvSpPr>
        <p:spPr>
          <a:xfrm>
            <a:off x="8685955" y="4614203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50" name="Conector reto 49"/>
          <p:cNvCxnSpPr>
            <a:stCxn id="48" idx="3"/>
          </p:cNvCxnSpPr>
          <p:nvPr/>
        </p:nvCxnSpPr>
        <p:spPr>
          <a:xfrm flipH="1" flipV="1">
            <a:off x="7796501" y="5731037"/>
            <a:ext cx="529228" cy="106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9" idx="4"/>
          </p:cNvCxnSpPr>
          <p:nvPr/>
        </p:nvCxnSpPr>
        <p:spPr>
          <a:xfrm flipH="1">
            <a:off x="8545932" y="4951829"/>
            <a:ext cx="351039" cy="5915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7647290" y="4413638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3" name="Elipse 52"/>
          <p:cNvSpPr/>
          <p:nvPr/>
        </p:nvSpPr>
        <p:spPr>
          <a:xfrm>
            <a:off x="6358597" y="3864998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4" name="Elipse 53"/>
          <p:cNvSpPr/>
          <p:nvPr/>
        </p:nvSpPr>
        <p:spPr>
          <a:xfrm>
            <a:off x="5707674" y="4265465"/>
            <a:ext cx="422031" cy="3376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27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48" grpId="0" animBg="1"/>
      <p:bldP spid="49" grpId="0" animBg="1"/>
      <p:bldP spid="52" grpId="0" animBg="1"/>
      <p:bldP spid="53" grpId="0" animBg="1"/>
      <p:bldP spid="5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2443" y="444697"/>
            <a:ext cx="9512039" cy="688067"/>
          </a:xfrm>
        </p:spPr>
        <p:txBody>
          <a:bodyPr/>
          <a:lstStyle/>
          <a:p>
            <a:r>
              <a:rPr lang="pt-BR" dirty="0"/>
              <a:t> Métodos guloso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31545" y="1295700"/>
            <a:ext cx="93079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Aplicado a problemas de otimização, em que queremos computar a melhor solução.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Em cada passo, o algoritmo sempre escolhe a melhor opção local viável, sem se preocupar com as consequências futuras.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/>
              <a:t>Nem sempre produz uma solução ótima, mas muitas vezes sim.</a:t>
            </a:r>
          </a:p>
        </p:txBody>
      </p:sp>
    </p:spTree>
    <p:extLst>
      <p:ext uri="{BB962C8B-B14F-4D97-AF65-F5344CB8AC3E}">
        <p14:creationId xmlns:p14="http://schemas.microsoft.com/office/powerpoint/2010/main" val="3076405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Espaço de estado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26" y="1518243"/>
            <a:ext cx="7378108" cy="314674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88112" y="4914066"/>
            <a:ext cx="1023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2: espaços físicos</a:t>
            </a:r>
          </a:p>
          <a:p>
            <a:r>
              <a:rPr lang="pt-BR" sz="3200" dirty="0"/>
              <a:t>2: há sujeira ou não </a:t>
            </a:r>
          </a:p>
          <a:p>
            <a:r>
              <a:rPr lang="pt-BR" sz="3200" dirty="0"/>
              <a:t>2 (A e B) * 2 (A sujo ou Não) * 2 ( B sujo ou não)= 8</a:t>
            </a:r>
          </a:p>
        </p:txBody>
      </p:sp>
    </p:spTree>
    <p:extLst>
      <p:ext uri="{BB962C8B-B14F-4D97-AF65-F5344CB8AC3E}">
        <p14:creationId xmlns:p14="http://schemas.microsoft.com/office/powerpoint/2010/main" val="3687904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Espaço de estado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73" y="1264555"/>
            <a:ext cx="7563419" cy="5282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Completamente</a:t>
            </a:r>
            <a:r>
              <a:rPr lang="pt-BR" sz="2800" dirty="0"/>
              <a:t>: o agente percebe qualquer ponto do ambiente para tomar decisão.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Parcialmente</a:t>
            </a:r>
            <a:r>
              <a:rPr lang="pt-BR" sz="2800" dirty="0"/>
              <a:t>: Utiliza a memória para armazenar as informações para tomar uma decisão.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Pôquer, as cartas não são visíveis na mesa, deve-se memorizar movimentos anteriores para tomar uma decisão.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62383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573" y="624110"/>
            <a:ext cx="9512039" cy="1280890"/>
          </a:xfrm>
        </p:spPr>
        <p:txBody>
          <a:bodyPr/>
          <a:lstStyle/>
          <a:p>
            <a:r>
              <a:rPr lang="pt-BR" dirty="0"/>
              <a:t> 15 Puzzle (Quebra cabeça de 15 peças)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85" y="1487393"/>
            <a:ext cx="4593823" cy="459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1405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573" y="624110"/>
            <a:ext cx="9512039" cy="1280890"/>
          </a:xfrm>
        </p:spPr>
        <p:txBody>
          <a:bodyPr/>
          <a:lstStyle/>
          <a:p>
            <a:r>
              <a:rPr lang="pt-BR" dirty="0"/>
              <a:t> 15 Puzzle (Quebra cabeça de 15 peças)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592924" y="1581834"/>
                <a:ext cx="9307923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1.3 trilhões de estados alcançáveis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Instâncias aleatórias são resolvidas otimamente em alguns milissegundos pelos melhores algoritmos de busca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24-puzzle (5 x 5): possui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pt-BR" sz="3600" dirty="0"/>
                  <a:t> estados.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1581834"/>
                <a:ext cx="9307923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768" t="-3191" b="-7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73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Xadrez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48295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Aproximadamente 10</a:t>
            </a:r>
            <a:r>
              <a:rPr lang="pt-BR" baseline="30000" dirty="0"/>
              <a:t>40</a:t>
            </a:r>
            <a:r>
              <a:rPr lang="pt-BR" dirty="0"/>
              <a:t>        possíveis estados (Claude Shannon, 1950);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Posição inicial de um jogo de xadrez;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o rei adversário está sendo atacado e o adversário não possui movimentos válidos;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Regras de movimentação de cada peça do xadrez;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Quantidade de posições examinadas;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252" y="1772817"/>
            <a:ext cx="176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5576" y="3767833"/>
            <a:ext cx="1771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9812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8 Rainhas (Incremental)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2669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Qualquer disposição de 0 a 8 rainhas no tabuleiro</a:t>
            </a:r>
            <a:r>
              <a:rPr lang="pt-BR" b="1" dirty="0"/>
              <a:t> </a:t>
            </a:r>
            <a:r>
              <a:rPr lang="pt-BR" dirty="0"/>
              <a:t>(1.8 x 10¹⁴ possíveis estados);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Nenhuma rainha no tabuleiro;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 as 8 rainhas estão no tabuleiro e nenhuma esta sendo atacada;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Colocar uma rainha em um espaço vazio do tabuleiro;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Não importa nesse caso;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176" y="198884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51784" y="6012578"/>
            <a:ext cx="564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/>
              <a:t>* O jogo possui apenas 92 possíveis soluções (considerando diferentes rotações e reflexões). E apenas 12 soluções únicas.</a:t>
            </a:r>
          </a:p>
        </p:txBody>
      </p:sp>
    </p:spTree>
    <p:extLst>
      <p:ext uri="{BB962C8B-B14F-4D97-AF65-F5344CB8AC3E}">
        <p14:creationId xmlns:p14="http://schemas.microsoft.com/office/powerpoint/2010/main" val="335624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35" y="1423917"/>
            <a:ext cx="8915400" cy="3777622"/>
          </a:xfrm>
        </p:spPr>
        <p:txBody>
          <a:bodyPr/>
          <a:lstStyle/>
          <a:p>
            <a:r>
              <a:rPr lang="pt-BR" sz="2800" dirty="0"/>
              <a:t>Torre de Hanói?</a:t>
            </a:r>
          </a:p>
          <a:p>
            <a:endParaRPr lang="en-US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258" y="2402462"/>
            <a:ext cx="7955580" cy="230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28557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7" y="1451211"/>
            <a:ext cx="9475410" cy="5113361"/>
          </a:xfrm>
        </p:spPr>
        <p:txBody>
          <a:bodyPr>
            <a:noAutofit/>
          </a:bodyPr>
          <a:lstStyle/>
          <a:p>
            <a:r>
              <a:rPr lang="pt-BR" sz="2800" dirty="0"/>
              <a:t>Torre de Hanói:</a:t>
            </a:r>
          </a:p>
          <a:p>
            <a:endParaRPr lang="pt-BR" sz="2400" dirty="0"/>
          </a:p>
          <a:p>
            <a:pPr lvl="1"/>
            <a:r>
              <a:rPr lang="pt-BR" sz="2800" b="1" dirty="0"/>
              <a:t>Espaço de Estados</a:t>
            </a:r>
            <a:r>
              <a:rPr lang="pt-BR" sz="2800" dirty="0"/>
              <a:t>: Todas as possíveis configurações de argolas em todos os pinos (27 possíveis estados).</a:t>
            </a:r>
          </a:p>
          <a:p>
            <a:pPr lvl="1"/>
            <a:r>
              <a:rPr lang="pt-BR" sz="2800" b="1" dirty="0"/>
              <a:t>Ações Possíveis:</a:t>
            </a:r>
            <a:r>
              <a:rPr lang="pt-BR" sz="2800" dirty="0"/>
              <a:t> Mover a primeira argola de qualquer pino para o pino da direita ou da esquerda.</a:t>
            </a:r>
          </a:p>
          <a:p>
            <a:pPr lvl="1"/>
            <a:r>
              <a:rPr lang="pt-BR" sz="2800" b="1" dirty="0"/>
              <a:t>Custo</a:t>
            </a:r>
            <a:r>
              <a:rPr lang="pt-BR" sz="2800" dirty="0"/>
              <a:t>: Cada movimento tem 1 de custo.</a:t>
            </a:r>
          </a:p>
        </p:txBody>
      </p:sp>
    </p:spTree>
    <p:extLst>
      <p:ext uri="{BB962C8B-B14F-4D97-AF65-F5344CB8AC3E}">
        <p14:creationId xmlns:p14="http://schemas.microsoft.com/office/powerpoint/2010/main" val="20319629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em Problemas Reais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10269"/>
            <a:ext cx="8915400" cy="5058770"/>
          </a:xfrm>
        </p:spPr>
        <p:txBody>
          <a:bodyPr>
            <a:noAutofit/>
          </a:bodyPr>
          <a:lstStyle/>
          <a:p>
            <a:r>
              <a:rPr lang="pt-BR" sz="2800" b="1" dirty="0"/>
              <a:t>Cálculo de Rotas:</a:t>
            </a:r>
          </a:p>
          <a:p>
            <a:pPr lvl="1"/>
            <a:r>
              <a:rPr lang="pt-BR" sz="2400" dirty="0"/>
              <a:t>Planejamento de rotas de aviões;</a:t>
            </a:r>
          </a:p>
          <a:p>
            <a:pPr lvl="1"/>
            <a:r>
              <a:rPr lang="pt-BR" sz="2400" dirty="0"/>
              <a:t>Sistemas de planejamento de viagens;</a:t>
            </a:r>
          </a:p>
          <a:p>
            <a:pPr lvl="1"/>
            <a:r>
              <a:rPr lang="pt-BR" sz="2400" dirty="0"/>
              <a:t>Caixeiro viajante;</a:t>
            </a:r>
          </a:p>
          <a:p>
            <a:pPr lvl="1"/>
            <a:r>
              <a:rPr lang="pt-BR" sz="2400" dirty="0"/>
              <a:t>Rotas em redes de computadores;</a:t>
            </a:r>
          </a:p>
          <a:p>
            <a:pPr lvl="1"/>
            <a:r>
              <a:rPr lang="pt-BR" sz="2400" dirty="0"/>
              <a:t>Jogos de computadores (rotas dos personagens);</a:t>
            </a:r>
          </a:p>
          <a:p>
            <a:r>
              <a:rPr lang="pt-BR" sz="2800" b="1" dirty="0"/>
              <a:t>Alocação</a:t>
            </a:r>
          </a:p>
          <a:p>
            <a:pPr lvl="1"/>
            <a:r>
              <a:rPr lang="pt-BR" sz="2400" dirty="0"/>
              <a:t>Salas de aula;</a:t>
            </a:r>
          </a:p>
          <a:p>
            <a:pPr lvl="1"/>
            <a:r>
              <a:rPr lang="pt-BR" sz="2400" dirty="0"/>
              <a:t>Máquinas industriais;</a:t>
            </a:r>
          </a:p>
        </p:txBody>
      </p:sp>
    </p:spTree>
    <p:extLst>
      <p:ext uri="{BB962C8B-B14F-4D97-AF65-F5344CB8AC3E}">
        <p14:creationId xmlns:p14="http://schemas.microsoft.com/office/powerpoint/2010/main" val="8137990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em Problemas Reais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Circuitos Eletrônicos:</a:t>
            </a:r>
          </a:p>
          <a:p>
            <a:pPr lvl="1"/>
            <a:r>
              <a:rPr lang="pt-BR" sz="2400" dirty="0"/>
              <a:t>Posicionamento de componentes;</a:t>
            </a:r>
          </a:p>
          <a:p>
            <a:pPr lvl="1"/>
            <a:r>
              <a:rPr lang="pt-BR" sz="2400" dirty="0"/>
              <a:t>Rotas de circuitos;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Robótica:</a:t>
            </a:r>
          </a:p>
          <a:p>
            <a:pPr lvl="1"/>
            <a:r>
              <a:rPr lang="pt-BR" sz="2400" dirty="0"/>
              <a:t>Navegação e busca de rotas em ambientes reais;</a:t>
            </a:r>
          </a:p>
          <a:p>
            <a:pPr lvl="1"/>
            <a:r>
              <a:rPr lang="pt-BR" sz="2400" dirty="0"/>
              <a:t>Montagem de objetos por robôs;</a:t>
            </a:r>
          </a:p>
          <a:p>
            <a:pPr lvl="1"/>
            <a:endParaRPr lang="pt-BR" sz="2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98799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Busca local e otimização </a:t>
            </a:r>
            <a:endParaRPr lang="pt-BR" altLang="pt-BR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Em muitos problemas, o caminho até a solução é irrelevante, p. ex. no problema das </a:t>
            </a:r>
            <a:r>
              <a:rPr lang="pt-BR" altLang="pt-BR" sz="2000" i="1"/>
              <a:t>n</a:t>
            </a:r>
            <a:r>
              <a:rPr lang="pt-BR" altLang="pt-BR" sz="2000"/>
              <a:t> rainhas</a:t>
            </a:r>
          </a:p>
          <a:p>
            <a:r>
              <a:rPr lang="pt-BR" altLang="pt-BR" sz="2000"/>
              <a:t>Em tais situações podem ser usados algoritmos de melhoramentos iterativos</a:t>
            </a:r>
          </a:p>
          <a:p>
            <a:pPr lvl="1"/>
            <a:r>
              <a:rPr lang="pt-BR" altLang="pt-BR" sz="1800"/>
              <a:t>Considera-se apenas o estado corrente, e tenta-se </a:t>
            </a:r>
            <a:r>
              <a:rPr lang="pt-BR" altLang="pt-BR" sz="1800" i="1"/>
              <a:t>melhorá-lo</a:t>
            </a:r>
          </a:p>
          <a:p>
            <a:r>
              <a:rPr lang="pt-BR" altLang="pt-BR" sz="2000"/>
              <a:t> Algoritmos de </a:t>
            </a:r>
            <a:r>
              <a:rPr lang="pt-BR" altLang="pt-BR" sz="2000" i="1"/>
              <a:t>busca local</a:t>
            </a:r>
            <a:r>
              <a:rPr lang="pt-BR" altLang="pt-BR" sz="2000"/>
              <a:t> são muito utilizados nessas situações</a:t>
            </a:r>
          </a:p>
          <a:p>
            <a:pPr lvl="1"/>
            <a:r>
              <a:rPr lang="pt-BR" altLang="pt-BR" sz="1800"/>
              <a:t>A partir do estado corrente, realizam investigações nas vizinhanças do mesmo</a:t>
            </a:r>
          </a:p>
          <a:p>
            <a:pPr lvl="1"/>
            <a:r>
              <a:rPr lang="pt-BR" altLang="pt-BR" sz="1800"/>
              <a:t>Usam pouquíssima memória</a:t>
            </a:r>
          </a:p>
          <a:p>
            <a:pPr lvl="1"/>
            <a:r>
              <a:rPr lang="pt-BR" altLang="pt-BR" sz="1800"/>
              <a:t>Podem encontrar soluções razoáveis, mesmo em espaços contínuos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2317751" y="45799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2100264" y="4972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1968501" y="4232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40858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/>
              <a:t>Inteligênia</a:t>
            </a:r>
            <a:r>
              <a:rPr lang="pt-BR" altLang="pt-BR" dirty="0"/>
              <a:t> Artificial Aplicada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Busca local e otimização </a:t>
            </a:r>
            <a:endParaRPr lang="pt-BR" altLang="pt-BR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i="1"/>
              <a:t>Problema de otimização</a:t>
            </a:r>
            <a:r>
              <a:rPr lang="pt-BR" altLang="pt-BR" b="0"/>
              <a:t>: encontrar o melhor estado de acordo com uma </a:t>
            </a:r>
            <a:r>
              <a:rPr lang="pt-BR" altLang="pt-BR" i="1"/>
              <a:t>função objetivo </a:t>
            </a:r>
            <a:r>
              <a:rPr lang="pt-BR" altLang="pt-BR" b="0"/>
              <a:t>ou</a:t>
            </a:r>
            <a:r>
              <a:rPr lang="pt-BR" altLang="pt-BR" i="1"/>
              <a:t> heurística</a:t>
            </a:r>
          </a:p>
          <a:p>
            <a:r>
              <a:rPr lang="pt-BR" altLang="pt-BR" b="0"/>
              <a:t>Em busca local, é útil considerar a topologia do espaço de estados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2317751" y="45799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2100264" y="4972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1968501" y="4232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pic>
        <p:nvPicPr>
          <p:cNvPr id="3584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371850"/>
            <a:ext cx="4764088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71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Alguns 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92924" y="1581834"/>
            <a:ext cx="9307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Cartas. Não visível na mesa, o estado pode esta relacionado às cartas em sua mão.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Observável</a:t>
            </a:r>
            <a:r>
              <a:rPr lang="pt-BR" sz="2800" dirty="0"/>
              <a:t>: Se o agente vê todos o ambiente (estado).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Parcialmente observável</a:t>
            </a:r>
            <a:r>
              <a:rPr lang="pt-BR" sz="2800" dirty="0"/>
              <a:t>: Ver somente uma fração do estado.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Memorizar dados anteriores pode nos dar informações adicionais sobre o estado.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855183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736</TotalTime>
  <Words>2794</Words>
  <Application>Microsoft Office PowerPoint</Application>
  <PresentationFormat>Widescreen</PresentationFormat>
  <Paragraphs>946</Paragraphs>
  <Slides>89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Cambria Math</vt:lpstr>
      <vt:lpstr>Century Gothic</vt:lpstr>
      <vt:lpstr>Wingdings 3</vt:lpstr>
      <vt:lpstr>Cacho</vt:lpstr>
      <vt:lpstr>Agente Inteligente e problema de busca Slide 1</vt:lpstr>
      <vt:lpstr> o que é IA</vt:lpstr>
      <vt:lpstr> Agente Inteligente</vt:lpstr>
      <vt:lpstr> Agente Inteligente</vt:lpstr>
      <vt:lpstr> Medida de Desempenho</vt:lpstr>
      <vt:lpstr> Agente autônomo</vt:lpstr>
      <vt:lpstr>Alguns conceitos</vt:lpstr>
      <vt:lpstr> Alguns conceitos</vt:lpstr>
      <vt:lpstr> Alguns conceitos</vt:lpstr>
      <vt:lpstr> Alguns conceitos</vt:lpstr>
      <vt:lpstr> Alguns conceitos</vt:lpstr>
      <vt:lpstr> Alguns conceitos</vt:lpstr>
      <vt:lpstr> Exemplo de ambiente de tarefas</vt:lpstr>
      <vt:lpstr> Exemplo do agente motorista de taxi</vt:lpstr>
      <vt:lpstr> Determine os tipos de ambiente</vt:lpstr>
      <vt:lpstr> Determine os tipos de ambiente</vt:lpstr>
      <vt:lpstr>Problema de Busca</vt:lpstr>
      <vt:lpstr> Problemas do caixeiro viajante </vt:lpstr>
      <vt:lpstr> Problemas do caixeiro viajante </vt:lpstr>
      <vt:lpstr> Algoritmos de busca</vt:lpstr>
      <vt:lpstr> Busca em largura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largura (Implementação)</vt:lpstr>
      <vt:lpstr> Busca em profundidade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em profundidade (Implement.)</vt:lpstr>
      <vt:lpstr> Busca menor custo</vt:lpstr>
      <vt:lpstr> Adicionar mais conhecimento no Algoritmo</vt:lpstr>
      <vt:lpstr> Adicionar mais conhecimento no Algoritmo</vt:lpstr>
      <vt:lpstr> Busca gulosa</vt:lpstr>
      <vt:lpstr> Busca gulosa</vt:lpstr>
      <vt:lpstr> Busca em A*</vt:lpstr>
      <vt:lpstr> Busca em A*</vt:lpstr>
      <vt:lpstr> O que um algoritmo de busca faz?</vt:lpstr>
      <vt:lpstr> Algoritmos de busca</vt:lpstr>
      <vt:lpstr>Definição de um Problema</vt:lpstr>
      <vt:lpstr> Algoritmos de busca</vt:lpstr>
      <vt:lpstr>Exemplo da busca em A*</vt:lpstr>
      <vt:lpstr>Exemplo da busca em A*</vt:lpstr>
      <vt:lpstr>Exemplo da busca em A*</vt:lpstr>
      <vt:lpstr>Exemplo da busca em A*</vt:lpstr>
      <vt:lpstr>Exemplo da busca em A*</vt:lpstr>
      <vt:lpstr>Exemplo da busca em A*</vt:lpstr>
      <vt:lpstr>Exemplo da busca em A*</vt:lpstr>
      <vt:lpstr>Estratégias de busca </vt:lpstr>
      <vt:lpstr> Grafo do problema</vt:lpstr>
      <vt:lpstr> Implementação computacional dos problemas de busca</vt:lpstr>
      <vt:lpstr> Implementação computacional dos problemas de busca</vt:lpstr>
      <vt:lpstr> Implementação computacional dos problemas de busca</vt:lpstr>
      <vt:lpstr> Implementação computacional dos problemas de busca</vt:lpstr>
      <vt:lpstr> Implementação computacional dos problemas de busca</vt:lpstr>
      <vt:lpstr> Métodos guloso</vt:lpstr>
      <vt:lpstr> Espaço de estado</vt:lpstr>
      <vt:lpstr> Espaço de estado</vt:lpstr>
      <vt:lpstr> 15 Puzzle (Quebra cabeça de 15 peças)</vt:lpstr>
      <vt:lpstr> 15 Puzzle (Quebra cabeça de 15 peças)</vt:lpstr>
      <vt:lpstr>Exemplo: Xadrez</vt:lpstr>
      <vt:lpstr>Exemplo: 8 Rainhas (Incremental)</vt:lpstr>
      <vt:lpstr>Exercícios</vt:lpstr>
      <vt:lpstr>Exercícios</vt:lpstr>
      <vt:lpstr>Aplicações em Problemas Reais</vt:lpstr>
      <vt:lpstr>Aplicações em Problemas Reais</vt:lpstr>
      <vt:lpstr>Busca local e otimização </vt:lpstr>
      <vt:lpstr>Busca local e otimização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</cp:lastModifiedBy>
  <cp:revision>195</cp:revision>
  <dcterms:created xsi:type="dcterms:W3CDTF">2013-08-26T18:56:02Z</dcterms:created>
  <dcterms:modified xsi:type="dcterms:W3CDTF">2019-01-13T13:23:56Z</dcterms:modified>
</cp:coreProperties>
</file>