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05" r:id="rId24"/>
    <p:sldId id="306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08/06/2017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0244" y="949271"/>
            <a:ext cx="8915399" cy="2262781"/>
          </a:xfrm>
        </p:spPr>
        <p:txBody>
          <a:bodyPr/>
          <a:lstStyle/>
          <a:p>
            <a:pPr algn="ctr"/>
            <a:r>
              <a:rPr lang="pt-BR" dirty="0"/>
              <a:t>K-</a:t>
            </a:r>
            <a:r>
              <a:rPr lang="pt-BR" dirty="0" err="1"/>
              <a:t>means</a:t>
            </a:r>
            <a:br>
              <a:rPr lang="pt-BR" dirty="0"/>
            </a:br>
            <a:r>
              <a:rPr lang="pt-BR"/>
              <a:t>Slide 10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 dirty="0" err="1"/>
              <a:t>Dr</a:t>
            </a:r>
            <a:r>
              <a:rPr lang="pt-BR" b="1"/>
              <a:t> Nielsen </a:t>
            </a:r>
            <a:r>
              <a:rPr lang="pt-BR" b="1" dirty="0"/>
              <a:t>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622156"/>
            <a:ext cx="9309773" cy="3777622"/>
          </a:xfrm>
        </p:spPr>
        <p:txBody>
          <a:bodyPr>
            <a:normAutofit/>
          </a:bodyPr>
          <a:lstStyle/>
          <a:p>
            <a:r>
              <a:rPr lang="pt-BR" sz="2800" b="1" dirty="0"/>
              <a:t>(1) Seleção de Atributos</a:t>
            </a:r>
            <a:r>
              <a:rPr lang="pt-BR" sz="2800" dirty="0"/>
              <a:t>: </a:t>
            </a:r>
          </a:p>
          <a:p>
            <a:endParaRPr lang="pt-BR" sz="2800" dirty="0"/>
          </a:p>
          <a:p>
            <a:pPr lvl="1"/>
            <a:r>
              <a:rPr lang="pt-BR" sz="2400" dirty="0"/>
              <a:t>Atributos devem ser adequadamente selecionados de forma a codificar a </a:t>
            </a:r>
            <a:r>
              <a:rPr lang="pt-BR" sz="2400" b="1" dirty="0"/>
              <a:t>maior quantidade possível de informações</a:t>
            </a:r>
            <a:r>
              <a:rPr lang="pt-BR" sz="2400" dirty="0"/>
              <a:t> relacionada a tarefa de interesse.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Os atributos devem ter também uma </a:t>
            </a:r>
            <a:r>
              <a:rPr lang="pt-BR" sz="2400" b="1" dirty="0"/>
              <a:t>redundância mínima </a:t>
            </a:r>
            <a:r>
              <a:rPr lang="pt-BR" sz="2400" dirty="0"/>
              <a:t>entre eles.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973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80255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75662"/>
            <a:ext cx="9599075" cy="5282338"/>
          </a:xfrm>
        </p:spPr>
        <p:txBody>
          <a:bodyPr>
            <a:noAutofit/>
          </a:bodyPr>
          <a:lstStyle/>
          <a:p>
            <a:r>
              <a:rPr lang="pt-BR" sz="2000" b="1" dirty="0"/>
              <a:t>(2) Medida de Proximidade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pPr lvl="1"/>
            <a:r>
              <a:rPr lang="pt-BR" sz="2800" dirty="0"/>
              <a:t>Medida para quantificar quão </a:t>
            </a:r>
            <a:r>
              <a:rPr lang="pt-BR" sz="2800" b="1" dirty="0"/>
              <a:t>similar</a:t>
            </a:r>
            <a:r>
              <a:rPr lang="pt-BR" sz="2800" dirty="0"/>
              <a:t> ou </a:t>
            </a:r>
            <a:r>
              <a:rPr lang="pt-BR" sz="2800" b="1" dirty="0"/>
              <a:t>dissimilar</a:t>
            </a:r>
            <a:r>
              <a:rPr lang="pt-BR" sz="2800" dirty="0"/>
              <a:t> são dois vetores de atributos. 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É ideal que todos os atributos </a:t>
            </a:r>
            <a:r>
              <a:rPr lang="pt-BR" sz="2800" b="1" dirty="0"/>
              <a:t>contribuam de maneira igual</a:t>
            </a:r>
            <a:r>
              <a:rPr lang="pt-BR" sz="2800" dirty="0"/>
              <a:t> no cálculo da medida de proximidade.</a:t>
            </a:r>
          </a:p>
          <a:p>
            <a:pPr lvl="2"/>
            <a:r>
              <a:rPr lang="pt-BR" sz="2400" dirty="0"/>
              <a:t>Um atributo não pode ser dominante sobre o outro, ou seja, é importante normalizar os dados.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289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642" y="1401673"/>
            <a:ext cx="9673357" cy="3777622"/>
          </a:xfrm>
        </p:spPr>
        <p:txBody>
          <a:bodyPr>
            <a:noAutofit/>
          </a:bodyPr>
          <a:lstStyle/>
          <a:p>
            <a:r>
              <a:rPr lang="pt-BR" sz="2400" b="1" dirty="0"/>
              <a:t>(3) Critério de Agrupamento</a:t>
            </a:r>
            <a:r>
              <a:rPr lang="pt-BR" sz="2400" dirty="0"/>
              <a:t>:</a:t>
            </a:r>
          </a:p>
          <a:p>
            <a:endParaRPr lang="pt-BR" sz="2000" dirty="0"/>
          </a:p>
          <a:p>
            <a:pPr lvl="1"/>
            <a:r>
              <a:rPr lang="pt-BR" sz="2800" dirty="0"/>
              <a:t>Depende da interpretação que o especialista dá ao termo </a:t>
            </a:r>
            <a:r>
              <a:rPr lang="pt-BR" sz="2800" b="1" dirty="0"/>
              <a:t>sensível</a:t>
            </a:r>
            <a:r>
              <a:rPr lang="pt-BR" sz="2800" dirty="0"/>
              <a:t> com base no tipo de cluster que são esperados.</a:t>
            </a:r>
          </a:p>
          <a:p>
            <a:pPr lvl="1"/>
            <a:r>
              <a:rPr lang="pt-BR" sz="2800" dirty="0"/>
              <a:t>Por exemplo, um cluster compacto de vetores de atributos pode ser sensível de acordo com um critério enquanto outro cluster alongado, pode ser sensível de acordo com outro critério.</a:t>
            </a:r>
            <a:endParaRPr lang="pt-BR" sz="2400" dirty="0"/>
          </a:p>
          <a:p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437" t="9861" r="11228" b="17827"/>
          <a:stretch>
            <a:fillRect/>
          </a:stretch>
        </p:blipFill>
        <p:spPr bwMode="auto">
          <a:xfrm>
            <a:off x="4871864" y="5489261"/>
            <a:ext cx="1160186" cy="116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088" y="5402170"/>
            <a:ext cx="1296144" cy="124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827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b="1" dirty="0"/>
              <a:t>(4) Algoritmo de Agrupamento</a:t>
            </a:r>
            <a:r>
              <a:rPr lang="pt-BR" sz="2800" dirty="0"/>
              <a:t>:</a:t>
            </a:r>
          </a:p>
          <a:p>
            <a:endParaRPr lang="pt-BR" sz="2000" dirty="0"/>
          </a:p>
          <a:p>
            <a:pPr lvl="1"/>
            <a:r>
              <a:rPr lang="pt-BR" sz="2800" dirty="0"/>
              <a:t>Tendo adotado uma medida de proximidade e um critério de agrupamento devemos escolher um </a:t>
            </a:r>
            <a:r>
              <a:rPr lang="pt-BR" sz="2800" b="1" dirty="0"/>
              <a:t>algoritmo de </a:t>
            </a:r>
            <a:r>
              <a:rPr lang="pt-BR" sz="2800" b="1" dirty="0" err="1"/>
              <a:t>clusterização</a:t>
            </a:r>
            <a:r>
              <a:rPr lang="pt-BR" sz="2800" b="1" dirty="0"/>
              <a:t> </a:t>
            </a:r>
            <a:r>
              <a:rPr lang="pt-BR" sz="2800" dirty="0"/>
              <a:t>que revele a estrutura agrupada do conjunto de dados.</a:t>
            </a:r>
            <a:endParaRPr lang="pt-BR" sz="2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398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49258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46142"/>
            <a:ext cx="8915400" cy="3777622"/>
          </a:xfrm>
        </p:spPr>
        <p:txBody>
          <a:bodyPr>
            <a:noAutofit/>
          </a:bodyPr>
          <a:lstStyle/>
          <a:p>
            <a:r>
              <a:rPr lang="pt-BR" sz="2400" b="1" dirty="0"/>
              <a:t>(5) Validação dos Resultados</a:t>
            </a:r>
            <a:r>
              <a:rPr lang="pt-BR" sz="2400" dirty="0"/>
              <a:t>:</a:t>
            </a:r>
          </a:p>
          <a:p>
            <a:endParaRPr lang="pt-BR" dirty="0"/>
          </a:p>
          <a:p>
            <a:pPr lvl="1"/>
            <a:r>
              <a:rPr lang="pt-BR" sz="2400" dirty="0"/>
              <a:t>Uma vez obtidos os resultados do algoritmo de agrupamento, devemos verificar se o </a:t>
            </a:r>
            <a:r>
              <a:rPr lang="pt-BR" sz="2400" b="1" dirty="0"/>
              <a:t>resultado esta correto</a:t>
            </a:r>
            <a:r>
              <a:rPr lang="pt-BR" sz="2400" dirty="0"/>
              <a:t>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Isto geralmente é feito através de testes apropriados.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666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(6) Interpretação dos Resultados</a:t>
            </a:r>
            <a:r>
              <a:rPr lang="pt-BR" sz="2400" dirty="0"/>
              <a:t>:</a:t>
            </a:r>
          </a:p>
          <a:p>
            <a:endParaRPr lang="pt-BR" sz="2000" dirty="0"/>
          </a:p>
          <a:p>
            <a:pPr lvl="1"/>
            <a:r>
              <a:rPr lang="pt-BR" sz="2800" dirty="0"/>
              <a:t>Em geral, os resultados da </a:t>
            </a:r>
            <a:r>
              <a:rPr lang="pt-BR" sz="2800" dirty="0" err="1"/>
              <a:t>clusterização</a:t>
            </a:r>
            <a:r>
              <a:rPr lang="pt-BR" sz="2800" dirty="0"/>
              <a:t> devem ser integrados com outras </a:t>
            </a:r>
            <a:r>
              <a:rPr lang="pt-BR" sz="2800" b="1" dirty="0"/>
              <a:t>evidências experimentais </a:t>
            </a:r>
            <a:r>
              <a:rPr lang="pt-BR" sz="2800" dirty="0"/>
              <a:t>e análises para chegar as conclusões corretas.</a:t>
            </a:r>
            <a:endParaRPr lang="pt-BR" sz="2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184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49258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Diferentes escolhas de atributos, medidas de proximidade, critérios de agrupamento e algoritmos de </a:t>
            </a:r>
            <a:r>
              <a:rPr lang="pt-BR" sz="2800" dirty="0" err="1"/>
              <a:t>clusterização</a:t>
            </a:r>
            <a:r>
              <a:rPr lang="pt-BR" sz="2800" dirty="0"/>
              <a:t> levam a </a:t>
            </a:r>
            <a:r>
              <a:rPr lang="pt-BR" sz="2800" b="1" dirty="0"/>
              <a:t>resultados totalmente diferentes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Qual resultado é o correto?</a:t>
            </a:r>
          </a:p>
          <a:p>
            <a:endParaRPr lang="pt-BR" dirty="0"/>
          </a:p>
          <a:p>
            <a:endParaRPr lang="pt-BR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446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Clusterização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726" y="1513668"/>
            <a:ext cx="9545961" cy="5197098"/>
          </a:xfrm>
        </p:spPr>
        <p:txBody>
          <a:bodyPr>
            <a:noAutofit/>
          </a:bodyPr>
          <a:lstStyle/>
          <a:p>
            <a:r>
              <a:rPr lang="pt-BR" sz="2400" dirty="0"/>
              <a:t>Dado um conjunto de dados X: </a:t>
            </a:r>
          </a:p>
          <a:p>
            <a:pPr>
              <a:buNone/>
            </a:pPr>
            <a:r>
              <a:rPr lang="pt-BR" sz="2400" dirty="0"/>
              <a:t>	</a:t>
            </a:r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i="1" dirty="0"/>
              <a:t>X = {x</a:t>
            </a:r>
            <a:r>
              <a:rPr lang="pt-BR" sz="2400" i="1" baseline="-25000" dirty="0"/>
              <a:t>1</a:t>
            </a:r>
            <a:r>
              <a:rPr lang="pt-BR" sz="2400" i="1" dirty="0"/>
              <a:t>, x</a:t>
            </a:r>
            <a:r>
              <a:rPr lang="pt-BR" sz="2400" i="1" baseline="-25000" dirty="0"/>
              <a:t>2</a:t>
            </a:r>
            <a:r>
              <a:rPr lang="pt-BR" sz="2400" i="1" dirty="0"/>
              <a:t>, . . ., </a:t>
            </a:r>
            <a:r>
              <a:rPr lang="pt-BR" sz="2400" i="1" dirty="0" err="1"/>
              <a:t>x</a:t>
            </a:r>
            <a:r>
              <a:rPr lang="pt-BR" sz="2400" i="1" baseline="-25000" dirty="0" err="1"/>
              <a:t>n</a:t>
            </a:r>
            <a:r>
              <a:rPr lang="pt-BR" sz="2400" i="1" dirty="0"/>
              <a:t>} </a:t>
            </a:r>
          </a:p>
          <a:p>
            <a:endParaRPr lang="pt-BR" sz="2400" dirty="0"/>
          </a:p>
          <a:p>
            <a:r>
              <a:rPr lang="pt-BR" sz="2400" dirty="0"/>
              <a:t>Definimos como um </a:t>
            </a:r>
            <a:r>
              <a:rPr lang="pt-BR" sz="2400" i="1" dirty="0"/>
              <a:t>m</a:t>
            </a:r>
            <a:r>
              <a:rPr lang="pt-BR" sz="2400" dirty="0"/>
              <a:t>–agrupamento de X a partição de </a:t>
            </a:r>
            <a:r>
              <a:rPr lang="pt-BR" sz="2400" i="1" dirty="0"/>
              <a:t>X</a:t>
            </a:r>
            <a:r>
              <a:rPr lang="pt-BR" sz="2400" dirty="0"/>
              <a:t> em </a:t>
            </a:r>
            <a:r>
              <a:rPr lang="pt-BR" sz="2400" i="1" dirty="0"/>
              <a:t>m</a:t>
            </a:r>
            <a:r>
              <a:rPr lang="pt-BR" sz="2400" dirty="0"/>
              <a:t> conjuntos (clusters ou grupos) C</a:t>
            </a:r>
            <a:r>
              <a:rPr lang="pt-BR" sz="2400" baseline="-25000" dirty="0"/>
              <a:t>1</a:t>
            </a:r>
            <a:r>
              <a:rPr lang="pt-BR" sz="2400" dirty="0"/>
              <a:t>, C</a:t>
            </a:r>
            <a:r>
              <a:rPr lang="pt-BR" sz="2400" baseline="-25000" dirty="0"/>
              <a:t>2</a:t>
            </a:r>
            <a:r>
              <a:rPr lang="pt-BR" sz="2400" dirty="0"/>
              <a:t>, ..., C</a:t>
            </a:r>
            <a:r>
              <a:rPr lang="pt-BR" sz="2400" baseline="-25000" dirty="0"/>
              <a:t>m</a:t>
            </a:r>
            <a:r>
              <a:rPr lang="pt-BR" sz="2400" dirty="0"/>
              <a:t> tal que as três condições seguintes sejam satisfeitas:</a:t>
            </a:r>
          </a:p>
          <a:p>
            <a:pPr lvl="1"/>
            <a:r>
              <a:rPr lang="pt-BR" sz="1800" dirty="0"/>
              <a:t>Nenhum cluster pode ser vazio (</a:t>
            </a:r>
            <a:r>
              <a:rPr lang="pt-BR" sz="1800" dirty="0" err="1"/>
              <a:t>C</a:t>
            </a:r>
            <a:r>
              <a:rPr lang="pt-BR" sz="1800" baseline="-25000" dirty="0" err="1"/>
              <a:t>i</a:t>
            </a:r>
            <a:r>
              <a:rPr lang="pt-BR" sz="1800" baseline="-25000" dirty="0"/>
              <a:t> </a:t>
            </a:r>
            <a:r>
              <a:rPr lang="pt-BR" sz="1800" dirty="0"/>
              <a:t>≠ Ø).	</a:t>
            </a:r>
          </a:p>
          <a:p>
            <a:pPr lvl="1"/>
            <a:r>
              <a:rPr lang="pt-BR" sz="1800" dirty="0"/>
              <a:t>A união de todos os cluster deve ser igual ao conjunto de dados que gerou os clusters, ou seja, X.</a:t>
            </a:r>
          </a:p>
          <a:p>
            <a:pPr lvl="1"/>
            <a:r>
              <a:rPr lang="pt-BR" sz="1800" dirty="0"/>
              <a:t>A interseção de dois clusters deve ser vazio, ou seja, dois cluster não podem conter vetores em comum (</a:t>
            </a:r>
            <a:r>
              <a:rPr lang="pt-BR" sz="1800" dirty="0" err="1"/>
              <a:t>C</a:t>
            </a:r>
            <a:r>
              <a:rPr lang="pt-BR" sz="1800" baseline="-25000" dirty="0" err="1"/>
              <a:t>i</a:t>
            </a:r>
            <a:r>
              <a:rPr lang="pt-BR" sz="1800" baseline="-25000" dirty="0"/>
              <a:t>  </a:t>
            </a:r>
            <a:r>
              <a:rPr lang="pt-BR" sz="1800" dirty="0"/>
              <a:t>∩ </a:t>
            </a:r>
            <a:r>
              <a:rPr lang="pt-BR" sz="1800" dirty="0" err="1"/>
              <a:t>C</a:t>
            </a:r>
            <a:r>
              <a:rPr lang="pt-BR" sz="1800" baseline="-25000" dirty="0" err="1"/>
              <a:t>j</a:t>
            </a:r>
            <a:r>
              <a:rPr lang="pt-BR" sz="1800" baseline="-25000" dirty="0"/>
              <a:t> </a:t>
            </a:r>
            <a:r>
              <a:rPr lang="pt-BR" sz="1800" dirty="0"/>
              <a:t>= Ø).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148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Clusterização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340" y="190500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Os vetores contidos em um cluster </a:t>
            </a:r>
            <a:r>
              <a:rPr lang="pt-BR" sz="2800" dirty="0" err="1"/>
              <a:t>C</a:t>
            </a:r>
            <a:r>
              <a:rPr lang="pt-BR" sz="2800" baseline="-25000" dirty="0" err="1"/>
              <a:t>i</a:t>
            </a:r>
            <a:r>
              <a:rPr lang="pt-BR" sz="2800" baseline="-25000" dirty="0"/>
              <a:t> </a:t>
            </a:r>
            <a:r>
              <a:rPr lang="pt-BR" sz="2800" dirty="0"/>
              <a:t>devem ser mais similares uns aos outros e menos similares aos vetores presentes nos outros clusters. </a:t>
            </a:r>
          </a:p>
          <a:p>
            <a:endParaRPr lang="pt-BR" sz="2400" dirty="0"/>
          </a:p>
          <a:p>
            <a:r>
              <a:rPr lang="pt-BR" sz="2400" dirty="0"/>
              <a:t>Tipos de Clusters: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pPr algn="ctr">
              <a:buNone/>
            </a:pPr>
            <a:r>
              <a:rPr lang="pt-BR" dirty="0"/>
              <a:t>    Clusters compactos                 Clusters alongados               Clusters esféricos e </a:t>
            </a:r>
            <a:r>
              <a:rPr lang="pt-BR" dirty="0" err="1"/>
              <a:t>ellipsoidals</a:t>
            </a:r>
            <a:endParaRPr lang="pt-BR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437" t="9861" r="11228" b="17827"/>
          <a:stretch>
            <a:fillRect/>
          </a:stretch>
        </p:blipFill>
        <p:spPr bwMode="auto">
          <a:xfrm>
            <a:off x="3056856" y="3793811"/>
            <a:ext cx="13681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939" y="3717032"/>
            <a:ext cx="1440160" cy="138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0820" y="3684912"/>
            <a:ext cx="1800199" cy="135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037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Proximidade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1675"/>
            <a:ext cx="8915400" cy="3777622"/>
          </a:xfrm>
        </p:spPr>
        <p:txBody>
          <a:bodyPr>
            <a:noAutofit/>
          </a:bodyPr>
          <a:lstStyle/>
          <a:p>
            <a:r>
              <a:rPr lang="pt-BR" sz="2800" b="1" dirty="0"/>
              <a:t>Medidas de Dissimilaridade:</a:t>
            </a:r>
          </a:p>
          <a:p>
            <a:pPr lvl="1"/>
            <a:r>
              <a:rPr lang="pt-BR" sz="2400" dirty="0"/>
              <a:t>Métrica </a:t>
            </a:r>
            <a:r>
              <a:rPr lang="pt-BR" sz="2400" dirty="0" err="1"/>
              <a:t>l</a:t>
            </a:r>
            <a:r>
              <a:rPr lang="pt-BR" sz="2400" baseline="-25000" dirty="0" err="1"/>
              <a:t>p</a:t>
            </a:r>
            <a:r>
              <a:rPr lang="pt-BR" sz="2400" dirty="0"/>
              <a:t> ponderada;</a:t>
            </a:r>
          </a:p>
          <a:p>
            <a:pPr lvl="1"/>
            <a:r>
              <a:rPr lang="pt-BR" sz="2400" dirty="0"/>
              <a:t>Métrica Norma l</a:t>
            </a:r>
            <a:r>
              <a:rPr lang="pt-BR" sz="2400" baseline="-25000" dirty="0"/>
              <a:t>∞</a:t>
            </a:r>
            <a:r>
              <a:rPr lang="pt-BR" sz="2400" dirty="0"/>
              <a:t> ponderada;</a:t>
            </a:r>
          </a:p>
          <a:p>
            <a:pPr lvl="1"/>
            <a:r>
              <a:rPr lang="pt-BR" sz="2400" dirty="0"/>
              <a:t>Métrica l</a:t>
            </a:r>
            <a:r>
              <a:rPr lang="pt-BR" sz="2400" baseline="-25000" dirty="0"/>
              <a:t>2</a:t>
            </a:r>
            <a:r>
              <a:rPr lang="pt-BR" sz="2400" dirty="0"/>
              <a:t> ponderada (</a:t>
            </a:r>
            <a:r>
              <a:rPr lang="pt-BR" sz="2400" dirty="0" err="1"/>
              <a:t>Mahalanobis</a:t>
            </a:r>
            <a:r>
              <a:rPr lang="pt-BR" sz="2400" dirty="0"/>
              <a:t>);</a:t>
            </a:r>
          </a:p>
          <a:p>
            <a:pPr lvl="1"/>
            <a:r>
              <a:rPr lang="pt-BR" sz="2400" dirty="0"/>
              <a:t>Métrica </a:t>
            </a:r>
            <a:r>
              <a:rPr lang="pt-BR" sz="2400" dirty="0" err="1"/>
              <a:t>l</a:t>
            </a:r>
            <a:r>
              <a:rPr lang="pt-BR" sz="2400" baseline="-25000" dirty="0" err="1"/>
              <a:t>p</a:t>
            </a:r>
            <a:r>
              <a:rPr lang="pt-BR" sz="2400" dirty="0"/>
              <a:t> especial (Manhattan);</a:t>
            </a:r>
          </a:p>
          <a:p>
            <a:pPr lvl="1"/>
            <a:r>
              <a:rPr lang="pt-BR" sz="2400" dirty="0"/>
              <a:t>Distância de </a:t>
            </a:r>
            <a:r>
              <a:rPr lang="pt-BR" sz="2400" dirty="0" err="1"/>
              <a:t>Hamming</a:t>
            </a:r>
            <a:r>
              <a:rPr lang="pt-BR" sz="2400" dirty="0"/>
              <a:t>;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Medidas de Similaridade:</a:t>
            </a:r>
          </a:p>
          <a:p>
            <a:pPr lvl="1"/>
            <a:r>
              <a:rPr lang="pt-BR" sz="2400" dirty="0"/>
              <a:t>Produto interno (</a:t>
            </a:r>
            <a:r>
              <a:rPr lang="pt-BR" sz="2400" dirty="0" err="1"/>
              <a:t>inner</a:t>
            </a:r>
            <a:r>
              <a:rPr lang="pt-BR" sz="2400" dirty="0"/>
              <a:t>);</a:t>
            </a:r>
          </a:p>
          <a:p>
            <a:pPr lvl="1"/>
            <a:r>
              <a:rPr lang="pt-BR" sz="2400" dirty="0"/>
              <a:t>Medida de </a:t>
            </a:r>
            <a:r>
              <a:rPr lang="pt-BR" sz="2400" dirty="0" err="1"/>
              <a:t>Tanimoto</a:t>
            </a:r>
            <a:r>
              <a:rPr lang="pt-BR" sz="2400" dirty="0"/>
              <a:t>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92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13" y="624110"/>
            <a:ext cx="10321870" cy="1280890"/>
          </a:xfrm>
        </p:spPr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345" y="1436176"/>
            <a:ext cx="8915400" cy="3777622"/>
          </a:xfrm>
        </p:spPr>
        <p:txBody>
          <a:bodyPr>
            <a:noAutofit/>
          </a:bodyPr>
          <a:lstStyle/>
          <a:p>
            <a:r>
              <a:rPr lang="pt-BR" sz="2800" dirty="0"/>
              <a:t>No aprendizado </a:t>
            </a:r>
            <a:r>
              <a:rPr lang="pt-BR" sz="2800" b="1" dirty="0"/>
              <a:t>supervisionado</a:t>
            </a:r>
            <a:r>
              <a:rPr lang="pt-BR" sz="2800" dirty="0"/>
              <a:t>, todas os exemplos de treinamento eram </a:t>
            </a:r>
            <a:r>
              <a:rPr lang="pt-BR" sz="2800" b="1" dirty="0"/>
              <a:t>rotulados</a:t>
            </a:r>
            <a:r>
              <a:rPr lang="pt-BR" sz="2800" dirty="0"/>
              <a:t>. </a:t>
            </a:r>
          </a:p>
          <a:p>
            <a:endParaRPr lang="pt-BR" sz="2800" dirty="0"/>
          </a:p>
          <a:p>
            <a:pPr algn="ctr">
              <a:buNone/>
            </a:pPr>
            <a:r>
              <a:rPr lang="pt-BR" sz="2800" dirty="0"/>
              <a:t>	0.51  0.14  0.12  0.04  0.65  0.01  0.08    </a:t>
            </a:r>
            <a:r>
              <a:rPr lang="pt-BR" sz="2800" b="1" dirty="0"/>
              <a:t>2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Estes exemplos são ditos “supervisionados”, pois, contém tanto a </a:t>
            </a:r>
            <a:r>
              <a:rPr lang="pt-BR" sz="2800" b="1" dirty="0"/>
              <a:t>entrada</a:t>
            </a:r>
            <a:r>
              <a:rPr lang="pt-BR" sz="2800" dirty="0"/>
              <a:t> (atributos), quanto a </a:t>
            </a:r>
            <a:r>
              <a:rPr lang="pt-BR" sz="2800" b="1" dirty="0"/>
              <a:t>saída</a:t>
            </a:r>
            <a:r>
              <a:rPr lang="pt-BR" sz="2800" dirty="0"/>
              <a:t> (classe).</a:t>
            </a:r>
          </a:p>
          <a:p>
            <a:endParaRPr lang="en-US" sz="2800" dirty="0"/>
          </a:p>
        </p:txBody>
      </p:sp>
      <p:sp>
        <p:nvSpPr>
          <p:cNvPr id="4" name="Right Brace 3"/>
          <p:cNvSpPr/>
          <p:nvPr/>
        </p:nvSpPr>
        <p:spPr bwMode="auto">
          <a:xfrm rot="5400000">
            <a:off x="5568986" y="650417"/>
            <a:ext cx="288032" cy="60945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9485" y="3924783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 de Atributos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8998740" y="3453685"/>
            <a:ext cx="288032" cy="48805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9309" y="39137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137019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</a:t>
            </a:r>
            <a:r>
              <a:rPr lang="pt-BR" dirty="0" err="1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246" y="1529166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Os </a:t>
            </a:r>
            <a:r>
              <a:rPr lang="pt-BR" sz="2800" b="1" dirty="0"/>
              <a:t>algoritmos de </a:t>
            </a:r>
            <a:r>
              <a:rPr lang="pt-BR" sz="2800" b="1" dirty="0" err="1"/>
              <a:t>clusterização</a:t>
            </a:r>
            <a:r>
              <a:rPr lang="pt-BR" sz="2800" b="1" dirty="0"/>
              <a:t> </a:t>
            </a:r>
            <a:r>
              <a:rPr lang="pt-BR" sz="2800" dirty="0"/>
              <a:t>buscam identificar padrões existentes em conjuntos de dados.</a:t>
            </a:r>
          </a:p>
          <a:p>
            <a:endParaRPr lang="pt-BR" sz="2800" dirty="0"/>
          </a:p>
          <a:p>
            <a:r>
              <a:rPr lang="pt-BR" sz="2800" dirty="0"/>
              <a:t>Os algoritmos de </a:t>
            </a:r>
            <a:r>
              <a:rPr lang="pt-BR" sz="2800" dirty="0" err="1"/>
              <a:t>clusterização</a:t>
            </a:r>
            <a:r>
              <a:rPr lang="pt-BR" sz="2800" dirty="0"/>
              <a:t> podem ser divididos em varias categorias:</a:t>
            </a:r>
          </a:p>
          <a:p>
            <a:pPr lvl="1"/>
            <a:r>
              <a:rPr lang="pt-BR" sz="2400" dirty="0"/>
              <a:t>Sequenciais;</a:t>
            </a:r>
          </a:p>
          <a:p>
            <a:pPr lvl="1"/>
            <a:r>
              <a:rPr lang="pt-BR" sz="2400" dirty="0"/>
              <a:t>Hierárquicos;</a:t>
            </a:r>
          </a:p>
          <a:p>
            <a:pPr lvl="1"/>
            <a:r>
              <a:rPr lang="pt-BR" sz="2400" dirty="0"/>
              <a:t>Baseados na otimização de funções custo;</a:t>
            </a:r>
          </a:p>
          <a:p>
            <a:pPr lvl="1"/>
            <a:r>
              <a:rPr lang="pt-BR" sz="2400" dirty="0"/>
              <a:t>Outros: </a:t>
            </a:r>
            <a:r>
              <a:rPr lang="pt-BR" sz="2400" dirty="0" err="1"/>
              <a:t>Fuzzy</a:t>
            </a:r>
            <a:r>
              <a:rPr lang="pt-BR" sz="2400" dirty="0"/>
              <a:t>, SOM, LVQ...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057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10029986" cy="4525963"/>
          </a:xfrm>
        </p:spPr>
        <p:txBody>
          <a:bodyPr>
            <a:noAutofit/>
          </a:bodyPr>
          <a:lstStyle/>
          <a:p>
            <a:r>
              <a:rPr lang="pt-BR" sz="2400" dirty="0"/>
              <a:t>É a técnica </a:t>
            </a:r>
            <a:r>
              <a:rPr lang="pt-BR" sz="2400" b="1" dirty="0"/>
              <a:t>mais simples </a:t>
            </a:r>
            <a:r>
              <a:rPr lang="pt-BR" sz="2400" dirty="0"/>
              <a:t>de aprendizagem não supervisionada. </a:t>
            </a:r>
          </a:p>
          <a:p>
            <a:endParaRPr lang="pt-BR" sz="2400" dirty="0"/>
          </a:p>
          <a:p>
            <a:r>
              <a:rPr lang="pt-BR" sz="2400" dirty="0"/>
              <a:t>Consiste em fixar </a:t>
            </a:r>
            <a:r>
              <a:rPr lang="pt-BR" sz="2400" b="1" dirty="0"/>
              <a:t>k </a:t>
            </a:r>
            <a:r>
              <a:rPr lang="pt-BR" sz="2400" b="1" dirty="0" err="1"/>
              <a:t>centróides</a:t>
            </a:r>
            <a:r>
              <a:rPr lang="pt-BR" sz="2400" b="1" dirty="0"/>
              <a:t> </a:t>
            </a:r>
            <a:r>
              <a:rPr lang="pt-BR" sz="2400" dirty="0"/>
              <a:t>(de maneira aleatória), um para cada grupo (clusters). </a:t>
            </a:r>
          </a:p>
          <a:p>
            <a:endParaRPr lang="pt-BR" sz="2400" dirty="0"/>
          </a:p>
          <a:p>
            <a:r>
              <a:rPr lang="pt-BR" sz="2400" dirty="0"/>
              <a:t>Associar cada indivíduo ao seu </a:t>
            </a:r>
            <a:r>
              <a:rPr lang="pt-BR" sz="2400" b="1" dirty="0" err="1"/>
              <a:t>centróide</a:t>
            </a:r>
            <a:r>
              <a:rPr lang="pt-BR" sz="2400" b="1" dirty="0"/>
              <a:t> mais próximo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Recalcular os </a:t>
            </a:r>
            <a:r>
              <a:rPr lang="pt-BR" sz="2400" dirty="0" err="1"/>
              <a:t>centróides</a:t>
            </a:r>
            <a:r>
              <a:rPr lang="pt-BR" sz="2400" dirty="0"/>
              <a:t> com base nos indivíduos classificados.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7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4664"/>
            <a:ext cx="8915400" cy="50576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b="1" dirty="0"/>
              <a:t>(1) </a:t>
            </a:r>
            <a:r>
              <a:rPr lang="pt-BR" sz="2400" dirty="0"/>
              <a:t>Selecione k </a:t>
            </a:r>
            <a:r>
              <a:rPr lang="pt-BR" sz="2400" dirty="0" err="1"/>
              <a:t>centróides</a:t>
            </a:r>
            <a:r>
              <a:rPr lang="pt-BR" sz="2400" dirty="0"/>
              <a:t> iniciais.</a:t>
            </a:r>
          </a:p>
          <a:p>
            <a:endParaRPr lang="pt-BR" sz="2400" dirty="0"/>
          </a:p>
          <a:p>
            <a:pPr lvl="1">
              <a:buNone/>
            </a:pPr>
            <a:r>
              <a:rPr lang="pt-BR" sz="2400" b="1" dirty="0"/>
              <a:t>(2) </a:t>
            </a:r>
            <a:r>
              <a:rPr lang="pt-BR" sz="2400" dirty="0"/>
              <a:t>Forme k clusters associando cada exemplo ao seu </a:t>
            </a:r>
            <a:r>
              <a:rPr lang="pt-BR" sz="2400" dirty="0" err="1"/>
              <a:t>centróide</a:t>
            </a:r>
            <a:r>
              <a:rPr lang="pt-BR" sz="2400" dirty="0"/>
              <a:t> mais próximo.</a:t>
            </a:r>
          </a:p>
          <a:p>
            <a:pPr lvl="1"/>
            <a:endParaRPr lang="pt-BR" sz="2400" dirty="0"/>
          </a:p>
          <a:p>
            <a:pPr lvl="1">
              <a:buNone/>
            </a:pPr>
            <a:r>
              <a:rPr lang="pt-BR" sz="2400" b="1" dirty="0"/>
              <a:t>(3) </a:t>
            </a:r>
            <a:r>
              <a:rPr lang="pt-BR" sz="2400" dirty="0"/>
              <a:t>Recalcule a posição dos </a:t>
            </a:r>
            <a:r>
              <a:rPr lang="pt-BR" sz="2400" dirty="0" err="1"/>
              <a:t>centróides</a:t>
            </a:r>
            <a:r>
              <a:rPr lang="pt-BR" sz="2400" dirty="0"/>
              <a:t> com base no centro de gravidade do cluster.</a:t>
            </a:r>
          </a:p>
          <a:p>
            <a:endParaRPr lang="pt-BR" sz="2400" dirty="0"/>
          </a:p>
          <a:p>
            <a:pPr>
              <a:buNone/>
            </a:pPr>
            <a:r>
              <a:rPr lang="pt-BR" sz="2400" b="1" dirty="0"/>
              <a:t>(4) </a:t>
            </a:r>
            <a:r>
              <a:rPr lang="pt-BR" sz="2400" dirty="0"/>
              <a:t>Repita os passos 2 e 3 até que os </a:t>
            </a:r>
            <a:r>
              <a:rPr lang="pt-BR" sz="2400" dirty="0" err="1"/>
              <a:t>centróides</a:t>
            </a:r>
            <a:r>
              <a:rPr lang="pt-BR" sz="2400" dirty="0"/>
              <a:t> não sejam mais movimentados.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04" y="1379187"/>
            <a:ext cx="3709906" cy="5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26" y="1428588"/>
            <a:ext cx="3717711" cy="49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83832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654796" y="1483161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6031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83832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589212" y="1980621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118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0621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1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83832" y="335690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cxnSp>
        <p:nvCxnSpPr>
          <p:cNvPr id="50" name="Straight Connector 49"/>
          <p:cNvCxnSpPr>
            <a:stCxn id="39" idx="0"/>
            <a:endCxn id="47" idx="3"/>
          </p:cNvCxnSpPr>
          <p:nvPr/>
        </p:nvCxnSpPr>
        <p:spPr bwMode="auto">
          <a:xfrm rot="5400000" flipH="1" flipV="1">
            <a:off x="4616885" y="3099333"/>
            <a:ext cx="300716" cy="21442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9" idx="5"/>
          </p:cNvCxnSpPr>
          <p:nvPr/>
        </p:nvCxnSpPr>
        <p:spPr bwMode="auto">
          <a:xfrm rot="16200000" flipH="1">
            <a:off x="5105766" y="3095132"/>
            <a:ext cx="454366" cy="123807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9" idx="6"/>
            <a:endCxn id="49" idx="2"/>
          </p:cNvCxnSpPr>
          <p:nvPr/>
        </p:nvCxnSpPr>
        <p:spPr bwMode="auto">
          <a:xfrm>
            <a:off x="4736232" y="3433103"/>
            <a:ext cx="2511896" cy="49481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0621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2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24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83832" y="335690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cxnSp>
        <p:nvCxnSpPr>
          <p:cNvPr id="59" name="Straight Connector 58"/>
          <p:cNvCxnSpPr>
            <a:stCxn id="26" idx="1"/>
            <a:endCxn id="56" idx="4"/>
          </p:cNvCxnSpPr>
          <p:nvPr/>
        </p:nvCxnSpPr>
        <p:spPr bwMode="auto">
          <a:xfrm rot="16200000" flipV="1">
            <a:off x="4897333" y="3182461"/>
            <a:ext cx="186470" cy="21293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26" idx="4"/>
            <a:endCxn id="57" idx="2"/>
          </p:cNvCxnSpPr>
          <p:nvPr/>
        </p:nvCxnSpPr>
        <p:spPr bwMode="auto">
          <a:xfrm rot="16200000" flipH="1">
            <a:off x="5206653" y="3264868"/>
            <a:ext cx="583503" cy="886614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26" idx="6"/>
            <a:endCxn id="58" idx="2"/>
          </p:cNvCxnSpPr>
          <p:nvPr/>
        </p:nvCxnSpPr>
        <p:spPr bwMode="auto">
          <a:xfrm>
            <a:off x="5131296" y="3340225"/>
            <a:ext cx="2116832" cy="587695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9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3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83832" y="335690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cxnSp>
        <p:nvCxnSpPr>
          <p:cNvPr id="50" name="Straight Connector 49"/>
          <p:cNvCxnSpPr>
            <a:stCxn id="37" idx="2"/>
            <a:endCxn id="47" idx="6"/>
          </p:cNvCxnSpPr>
          <p:nvPr/>
        </p:nvCxnSpPr>
        <p:spPr bwMode="auto">
          <a:xfrm rot="10800000" flipV="1">
            <a:off x="5129074" y="2920752"/>
            <a:ext cx="462870" cy="2996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7" idx="5"/>
            <a:endCxn id="48" idx="0"/>
          </p:cNvCxnSpPr>
          <p:nvPr/>
        </p:nvCxnSpPr>
        <p:spPr bwMode="auto">
          <a:xfrm rot="16200000" flipH="1">
            <a:off x="5468374" y="3228286"/>
            <a:ext cx="876140" cy="36883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7" idx="6"/>
            <a:endCxn id="49" idx="2"/>
          </p:cNvCxnSpPr>
          <p:nvPr/>
        </p:nvCxnSpPr>
        <p:spPr bwMode="auto">
          <a:xfrm>
            <a:off x="5744344" y="2920753"/>
            <a:ext cx="1503784" cy="100716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91160"/>
            <a:ext cx="9266991" cy="3777622"/>
          </a:xfrm>
        </p:spPr>
        <p:txBody>
          <a:bodyPr>
            <a:noAutofit/>
          </a:bodyPr>
          <a:lstStyle/>
          <a:p>
            <a:r>
              <a:rPr lang="pt-BR" sz="2800" dirty="0"/>
              <a:t>Porém, muitas vezes temos que lidar com exemplos “</a:t>
            </a:r>
            <a:r>
              <a:rPr lang="pt-BR" sz="2800" b="1" dirty="0"/>
              <a:t>não–supervisionados</a:t>
            </a:r>
            <a:r>
              <a:rPr lang="pt-BR" sz="2800" dirty="0"/>
              <a:t>”, isto é, exemplos </a:t>
            </a:r>
            <a:r>
              <a:rPr lang="pt-BR" sz="2800" b="1" dirty="0"/>
              <a:t>não rotulados</a:t>
            </a:r>
            <a:r>
              <a:rPr lang="pt-BR" sz="2800" dirty="0"/>
              <a:t>. 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800" b="1" dirty="0"/>
              <a:t>Por que? </a:t>
            </a:r>
          </a:p>
          <a:p>
            <a:pPr lvl="1"/>
            <a:endParaRPr lang="pt-BR" sz="2400" b="1" dirty="0"/>
          </a:p>
          <a:p>
            <a:pPr lvl="1"/>
            <a:r>
              <a:rPr lang="pt-BR" sz="2400" dirty="0"/>
              <a:t>Coletar e rotular um grande conjunto de exemplos pode custar muito tempo, esforço, dinheiro...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801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4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24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83832" y="335690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cxnSp>
        <p:nvCxnSpPr>
          <p:cNvPr id="59" name="Straight Connector 58"/>
          <p:cNvCxnSpPr>
            <a:stCxn id="31" idx="1"/>
            <a:endCxn id="56" idx="6"/>
          </p:cNvCxnSpPr>
          <p:nvPr/>
        </p:nvCxnSpPr>
        <p:spPr bwMode="auto">
          <a:xfrm rot="16200000" flipV="1">
            <a:off x="5125562" y="2954233"/>
            <a:ext cx="564223" cy="557196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31" idx="5"/>
            <a:endCxn id="57" idx="0"/>
          </p:cNvCxnSpPr>
          <p:nvPr/>
        </p:nvCxnSpPr>
        <p:spPr bwMode="auto">
          <a:xfrm rot="16200000" flipH="1">
            <a:off x="5828414" y="3588326"/>
            <a:ext cx="228068" cy="296829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31" idx="6"/>
            <a:endCxn id="58" idx="2"/>
          </p:cNvCxnSpPr>
          <p:nvPr/>
        </p:nvCxnSpPr>
        <p:spPr bwMode="auto">
          <a:xfrm>
            <a:off x="5816352" y="3568825"/>
            <a:ext cx="1431776" cy="359095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8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5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83832" y="335690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cxnSp>
        <p:nvCxnSpPr>
          <p:cNvPr id="50" name="Straight Connector 49"/>
          <p:cNvCxnSpPr>
            <a:stCxn id="41" idx="3"/>
            <a:endCxn id="47" idx="6"/>
          </p:cNvCxnSpPr>
          <p:nvPr/>
        </p:nvCxnSpPr>
        <p:spPr bwMode="auto">
          <a:xfrm rot="5400000" flipH="1">
            <a:off x="4567623" y="3512171"/>
            <a:ext cx="1536083" cy="41318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41" idx="7"/>
            <a:endCxn id="48" idx="3"/>
          </p:cNvCxnSpPr>
          <p:nvPr/>
        </p:nvCxnSpPr>
        <p:spPr bwMode="auto">
          <a:xfrm rot="5400000" flipH="1" flipV="1">
            <a:off x="5680885" y="4074527"/>
            <a:ext cx="273644" cy="335378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1" idx="7"/>
            <a:endCxn id="49" idx="2"/>
          </p:cNvCxnSpPr>
          <p:nvPr/>
        </p:nvCxnSpPr>
        <p:spPr bwMode="auto">
          <a:xfrm rot="5400000" flipH="1" flipV="1">
            <a:off x="6223515" y="3354424"/>
            <a:ext cx="451119" cy="159811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6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 err="1"/>
              <a:t>n</a:t>
            </a:r>
            <a:r>
              <a:rPr lang="en-US" sz="2000" baseline="30000" dirty="0" err="1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98461" y="2539593"/>
            <a:ext cx="1513915" cy="1124407"/>
          </a:xfrm>
          <a:custGeom>
            <a:avLst/>
            <a:gdLst>
              <a:gd name="connsiteX0" fmla="*/ 0 w 1706488"/>
              <a:gd name="connsiteY0" fmla="*/ 684076 h 1368152"/>
              <a:gd name="connsiteX1" fmla="*/ 319523 w 1706488"/>
              <a:gd name="connsiteY1" fmla="*/ 150355 h 1368152"/>
              <a:gd name="connsiteX2" fmla="*/ 853245 w 1706488"/>
              <a:gd name="connsiteY2" fmla="*/ 1 h 1368152"/>
              <a:gd name="connsiteX3" fmla="*/ 1386967 w 1706488"/>
              <a:gd name="connsiteY3" fmla="*/ 150356 h 1368152"/>
              <a:gd name="connsiteX4" fmla="*/ 1706489 w 1706488"/>
              <a:gd name="connsiteY4" fmla="*/ 684078 h 1368152"/>
              <a:gd name="connsiteX5" fmla="*/ 1386966 w 1706488"/>
              <a:gd name="connsiteY5" fmla="*/ 1217800 h 1368152"/>
              <a:gd name="connsiteX6" fmla="*/ 853244 w 1706488"/>
              <a:gd name="connsiteY6" fmla="*/ 1368154 h 1368152"/>
              <a:gd name="connsiteX7" fmla="*/ 319522 w 1706488"/>
              <a:gd name="connsiteY7" fmla="*/ 1217799 h 1368152"/>
              <a:gd name="connsiteX8" fmla="*/ 0 w 1706488"/>
              <a:gd name="connsiteY8" fmla="*/ 684077 h 1368152"/>
              <a:gd name="connsiteX9" fmla="*/ 0 w 1706488"/>
              <a:gd name="connsiteY9" fmla="*/ 684076 h 1368152"/>
              <a:gd name="connsiteX0" fmla="*/ 247334 w 1706489"/>
              <a:gd name="connsiteY0" fmla="*/ 648071 h 1368153"/>
              <a:gd name="connsiteX1" fmla="*/ 319523 w 1706489"/>
              <a:gd name="connsiteY1" fmla="*/ 150354 h 1368153"/>
              <a:gd name="connsiteX2" fmla="*/ 853245 w 1706489"/>
              <a:gd name="connsiteY2" fmla="*/ 0 h 1368153"/>
              <a:gd name="connsiteX3" fmla="*/ 1386967 w 1706489"/>
              <a:gd name="connsiteY3" fmla="*/ 150355 h 1368153"/>
              <a:gd name="connsiteX4" fmla="*/ 1706489 w 1706489"/>
              <a:gd name="connsiteY4" fmla="*/ 684077 h 1368153"/>
              <a:gd name="connsiteX5" fmla="*/ 1386966 w 1706489"/>
              <a:gd name="connsiteY5" fmla="*/ 1217799 h 1368153"/>
              <a:gd name="connsiteX6" fmla="*/ 853244 w 1706489"/>
              <a:gd name="connsiteY6" fmla="*/ 1368153 h 1368153"/>
              <a:gd name="connsiteX7" fmla="*/ 319522 w 1706489"/>
              <a:gd name="connsiteY7" fmla="*/ 1217798 h 1368153"/>
              <a:gd name="connsiteX8" fmla="*/ 0 w 1706489"/>
              <a:gd name="connsiteY8" fmla="*/ 684076 h 1368153"/>
              <a:gd name="connsiteX9" fmla="*/ 247334 w 1706489"/>
              <a:gd name="connsiteY9" fmla="*/ 648071 h 1368153"/>
              <a:gd name="connsiteX0" fmla="*/ 129796 w 1588951"/>
              <a:gd name="connsiteY0" fmla="*/ 648071 h 1368153"/>
              <a:gd name="connsiteX1" fmla="*/ 201985 w 1588951"/>
              <a:gd name="connsiteY1" fmla="*/ 150354 h 1368153"/>
              <a:gd name="connsiteX2" fmla="*/ 735707 w 1588951"/>
              <a:gd name="connsiteY2" fmla="*/ 0 h 1368153"/>
              <a:gd name="connsiteX3" fmla="*/ 1269429 w 1588951"/>
              <a:gd name="connsiteY3" fmla="*/ 150355 h 1368153"/>
              <a:gd name="connsiteX4" fmla="*/ 1588951 w 1588951"/>
              <a:gd name="connsiteY4" fmla="*/ 684077 h 1368153"/>
              <a:gd name="connsiteX5" fmla="*/ 1269428 w 1588951"/>
              <a:gd name="connsiteY5" fmla="*/ 1217799 h 1368153"/>
              <a:gd name="connsiteX6" fmla="*/ 735706 w 1588951"/>
              <a:gd name="connsiteY6" fmla="*/ 1368153 h 1368153"/>
              <a:gd name="connsiteX7" fmla="*/ 201984 w 1588951"/>
              <a:gd name="connsiteY7" fmla="*/ 1217798 h 1368153"/>
              <a:gd name="connsiteX8" fmla="*/ 129796 w 1588951"/>
              <a:gd name="connsiteY8" fmla="*/ 864095 h 1368153"/>
              <a:gd name="connsiteX9" fmla="*/ 129796 w 1588951"/>
              <a:gd name="connsiteY9" fmla="*/ 648071 h 1368153"/>
              <a:gd name="connsiteX0" fmla="*/ 129796 w 1588951"/>
              <a:gd name="connsiteY0" fmla="*/ 671017 h 1391099"/>
              <a:gd name="connsiteX1" fmla="*/ 542018 w 1588951"/>
              <a:gd name="connsiteY1" fmla="*/ 310977 h 1391099"/>
              <a:gd name="connsiteX2" fmla="*/ 735707 w 1588951"/>
              <a:gd name="connsiteY2" fmla="*/ 22946 h 1391099"/>
              <a:gd name="connsiteX3" fmla="*/ 1269429 w 1588951"/>
              <a:gd name="connsiteY3" fmla="*/ 173301 h 1391099"/>
              <a:gd name="connsiteX4" fmla="*/ 1588951 w 1588951"/>
              <a:gd name="connsiteY4" fmla="*/ 707023 h 1391099"/>
              <a:gd name="connsiteX5" fmla="*/ 1269428 w 1588951"/>
              <a:gd name="connsiteY5" fmla="*/ 1240745 h 1391099"/>
              <a:gd name="connsiteX6" fmla="*/ 735706 w 1588951"/>
              <a:gd name="connsiteY6" fmla="*/ 1391099 h 1391099"/>
              <a:gd name="connsiteX7" fmla="*/ 201984 w 1588951"/>
              <a:gd name="connsiteY7" fmla="*/ 1240744 h 1391099"/>
              <a:gd name="connsiteX8" fmla="*/ 129796 w 1588951"/>
              <a:gd name="connsiteY8" fmla="*/ 887041 h 1391099"/>
              <a:gd name="connsiteX9" fmla="*/ 129796 w 1588951"/>
              <a:gd name="connsiteY9" fmla="*/ 671017 h 1391099"/>
              <a:gd name="connsiteX0" fmla="*/ 129796 w 1588951"/>
              <a:gd name="connsiteY0" fmla="*/ 595036 h 1315118"/>
              <a:gd name="connsiteX1" fmla="*/ 542018 w 1588951"/>
              <a:gd name="connsiteY1" fmla="*/ 234996 h 1315118"/>
              <a:gd name="connsiteX2" fmla="*/ 1036686 w 1588951"/>
              <a:gd name="connsiteY2" fmla="*/ 234996 h 1315118"/>
              <a:gd name="connsiteX3" fmla="*/ 1269429 w 1588951"/>
              <a:gd name="connsiteY3" fmla="*/ 97320 h 1315118"/>
              <a:gd name="connsiteX4" fmla="*/ 1588951 w 1588951"/>
              <a:gd name="connsiteY4" fmla="*/ 631042 h 1315118"/>
              <a:gd name="connsiteX5" fmla="*/ 1269428 w 1588951"/>
              <a:gd name="connsiteY5" fmla="*/ 1164764 h 1315118"/>
              <a:gd name="connsiteX6" fmla="*/ 735706 w 1588951"/>
              <a:gd name="connsiteY6" fmla="*/ 1315118 h 1315118"/>
              <a:gd name="connsiteX7" fmla="*/ 201984 w 1588951"/>
              <a:gd name="connsiteY7" fmla="*/ 1164763 h 1315118"/>
              <a:gd name="connsiteX8" fmla="*/ 129796 w 1588951"/>
              <a:gd name="connsiteY8" fmla="*/ 811060 h 1315118"/>
              <a:gd name="connsiteX9" fmla="*/ 129796 w 1588951"/>
              <a:gd name="connsiteY9" fmla="*/ 595036 h 1315118"/>
              <a:gd name="connsiteX0" fmla="*/ 129796 w 1733338"/>
              <a:gd name="connsiteY0" fmla="*/ 457360 h 1177442"/>
              <a:gd name="connsiteX1" fmla="*/ 542018 w 1733338"/>
              <a:gd name="connsiteY1" fmla="*/ 97320 h 1177442"/>
              <a:gd name="connsiteX2" fmla="*/ 1036686 w 1733338"/>
              <a:gd name="connsiteY2" fmla="*/ 97320 h 1177442"/>
              <a:gd name="connsiteX3" fmla="*/ 1531354 w 1733338"/>
              <a:gd name="connsiteY3" fmla="*/ 241335 h 1177442"/>
              <a:gd name="connsiteX4" fmla="*/ 1588951 w 1733338"/>
              <a:gd name="connsiteY4" fmla="*/ 493366 h 1177442"/>
              <a:gd name="connsiteX5" fmla="*/ 1269428 w 1733338"/>
              <a:gd name="connsiteY5" fmla="*/ 1027088 h 1177442"/>
              <a:gd name="connsiteX6" fmla="*/ 735706 w 1733338"/>
              <a:gd name="connsiteY6" fmla="*/ 1177442 h 1177442"/>
              <a:gd name="connsiteX7" fmla="*/ 201984 w 1733338"/>
              <a:gd name="connsiteY7" fmla="*/ 1027087 h 1177442"/>
              <a:gd name="connsiteX8" fmla="*/ 129796 w 1733338"/>
              <a:gd name="connsiteY8" fmla="*/ 673384 h 1177442"/>
              <a:gd name="connsiteX9" fmla="*/ 129796 w 1733338"/>
              <a:gd name="connsiteY9" fmla="*/ 457360 h 1177442"/>
              <a:gd name="connsiteX0" fmla="*/ 129796 w 1733338"/>
              <a:gd name="connsiteY0" fmla="*/ 457360 h 1212390"/>
              <a:gd name="connsiteX1" fmla="*/ 542018 w 1733338"/>
              <a:gd name="connsiteY1" fmla="*/ 97320 h 1212390"/>
              <a:gd name="connsiteX2" fmla="*/ 1036686 w 1733338"/>
              <a:gd name="connsiteY2" fmla="*/ 97320 h 1212390"/>
              <a:gd name="connsiteX3" fmla="*/ 1531354 w 1733338"/>
              <a:gd name="connsiteY3" fmla="*/ 241335 h 1212390"/>
              <a:gd name="connsiteX4" fmla="*/ 1588951 w 1733338"/>
              <a:gd name="connsiteY4" fmla="*/ 493366 h 1212390"/>
              <a:gd name="connsiteX5" fmla="*/ 1119131 w 1733338"/>
              <a:gd name="connsiteY5" fmla="*/ 817399 h 1212390"/>
              <a:gd name="connsiteX6" fmla="*/ 735706 w 1733338"/>
              <a:gd name="connsiteY6" fmla="*/ 1177442 h 1212390"/>
              <a:gd name="connsiteX7" fmla="*/ 201984 w 1733338"/>
              <a:gd name="connsiteY7" fmla="*/ 1027087 h 1212390"/>
              <a:gd name="connsiteX8" fmla="*/ 129796 w 1733338"/>
              <a:gd name="connsiteY8" fmla="*/ 673384 h 1212390"/>
              <a:gd name="connsiteX9" fmla="*/ 129796 w 1733338"/>
              <a:gd name="connsiteY9" fmla="*/ 457360 h 1212390"/>
              <a:gd name="connsiteX0" fmla="*/ 129796 w 1733338"/>
              <a:gd name="connsiteY0" fmla="*/ 457360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6 w 1733338"/>
              <a:gd name="connsiteY8" fmla="*/ 673384 h 1124407"/>
              <a:gd name="connsiteX9" fmla="*/ 129796 w 1733338"/>
              <a:gd name="connsiteY9" fmla="*/ 457360 h 1124407"/>
              <a:gd name="connsiteX0" fmla="*/ 377129 w 1733338"/>
              <a:gd name="connsiteY0" fmla="*/ 529368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6 w 1733338"/>
              <a:gd name="connsiteY8" fmla="*/ 673384 h 1124407"/>
              <a:gd name="connsiteX9" fmla="*/ 377129 w 1733338"/>
              <a:gd name="connsiteY9" fmla="*/ 529368 h 1124407"/>
              <a:gd name="connsiteX0" fmla="*/ 377129 w 1733338"/>
              <a:gd name="connsiteY0" fmla="*/ 529368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6 w 1733338"/>
              <a:gd name="connsiteY8" fmla="*/ 673384 h 1124407"/>
              <a:gd name="connsiteX9" fmla="*/ 377129 w 1733338"/>
              <a:gd name="connsiteY9" fmla="*/ 529368 h 1124407"/>
              <a:gd name="connsiteX0" fmla="*/ 377129 w 1733338"/>
              <a:gd name="connsiteY0" fmla="*/ 529368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5 w 1733338"/>
              <a:gd name="connsiteY8" fmla="*/ 745392 h 1124407"/>
              <a:gd name="connsiteX9" fmla="*/ 377129 w 1733338"/>
              <a:gd name="connsiteY9" fmla="*/ 529368 h 1124407"/>
              <a:gd name="connsiteX0" fmla="*/ 377129 w 1733338"/>
              <a:gd name="connsiteY0" fmla="*/ 529368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5 w 1733338"/>
              <a:gd name="connsiteY8" fmla="*/ 745392 h 1124407"/>
              <a:gd name="connsiteX9" fmla="*/ 377129 w 1733338"/>
              <a:gd name="connsiteY9" fmla="*/ 529368 h 112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338" h="1124407">
                <a:moveTo>
                  <a:pt x="377129" y="529368"/>
                </a:moveTo>
                <a:cubicBezTo>
                  <a:pt x="377129" y="321810"/>
                  <a:pt x="340034" y="227151"/>
                  <a:pt x="542018" y="97320"/>
                </a:cubicBezTo>
                <a:cubicBezTo>
                  <a:pt x="693423" y="0"/>
                  <a:pt x="871797" y="73318"/>
                  <a:pt x="1036686" y="97320"/>
                </a:cubicBezTo>
                <a:cubicBezTo>
                  <a:pt x="1201575" y="121323"/>
                  <a:pt x="1379949" y="144015"/>
                  <a:pt x="1531354" y="241335"/>
                </a:cubicBezTo>
                <a:cubicBezTo>
                  <a:pt x="1733338" y="371167"/>
                  <a:pt x="1657655" y="397355"/>
                  <a:pt x="1588951" y="493366"/>
                </a:cubicBezTo>
                <a:cubicBezTo>
                  <a:pt x="1520247" y="589377"/>
                  <a:pt x="1321116" y="687567"/>
                  <a:pt x="1119131" y="817399"/>
                </a:cubicBezTo>
                <a:cubicBezTo>
                  <a:pt x="967726" y="914719"/>
                  <a:pt x="777321" y="998475"/>
                  <a:pt x="624463" y="1033423"/>
                </a:cubicBezTo>
                <a:cubicBezTo>
                  <a:pt x="471605" y="1068371"/>
                  <a:pt x="353389" y="1124407"/>
                  <a:pt x="201984" y="1027087"/>
                </a:cubicBezTo>
                <a:cubicBezTo>
                  <a:pt x="0" y="897255"/>
                  <a:pt x="37928" y="862962"/>
                  <a:pt x="129795" y="745392"/>
                </a:cubicBezTo>
                <a:cubicBezTo>
                  <a:pt x="212239" y="697387"/>
                  <a:pt x="308484" y="621394"/>
                  <a:pt x="377129" y="529368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589783" y="3017591"/>
            <a:ext cx="1513915" cy="1227298"/>
          </a:xfrm>
          <a:custGeom>
            <a:avLst/>
            <a:gdLst>
              <a:gd name="connsiteX0" fmla="*/ 0 w 1706488"/>
              <a:gd name="connsiteY0" fmla="*/ 684076 h 1368152"/>
              <a:gd name="connsiteX1" fmla="*/ 319523 w 1706488"/>
              <a:gd name="connsiteY1" fmla="*/ 150355 h 1368152"/>
              <a:gd name="connsiteX2" fmla="*/ 853245 w 1706488"/>
              <a:gd name="connsiteY2" fmla="*/ 1 h 1368152"/>
              <a:gd name="connsiteX3" fmla="*/ 1386967 w 1706488"/>
              <a:gd name="connsiteY3" fmla="*/ 150356 h 1368152"/>
              <a:gd name="connsiteX4" fmla="*/ 1706489 w 1706488"/>
              <a:gd name="connsiteY4" fmla="*/ 684078 h 1368152"/>
              <a:gd name="connsiteX5" fmla="*/ 1386966 w 1706488"/>
              <a:gd name="connsiteY5" fmla="*/ 1217800 h 1368152"/>
              <a:gd name="connsiteX6" fmla="*/ 853244 w 1706488"/>
              <a:gd name="connsiteY6" fmla="*/ 1368154 h 1368152"/>
              <a:gd name="connsiteX7" fmla="*/ 319522 w 1706488"/>
              <a:gd name="connsiteY7" fmla="*/ 1217799 h 1368152"/>
              <a:gd name="connsiteX8" fmla="*/ 0 w 1706488"/>
              <a:gd name="connsiteY8" fmla="*/ 684077 h 1368152"/>
              <a:gd name="connsiteX9" fmla="*/ 0 w 1706488"/>
              <a:gd name="connsiteY9" fmla="*/ 684076 h 1368152"/>
              <a:gd name="connsiteX0" fmla="*/ 247334 w 1706489"/>
              <a:gd name="connsiteY0" fmla="*/ 648071 h 1368153"/>
              <a:gd name="connsiteX1" fmla="*/ 319523 w 1706489"/>
              <a:gd name="connsiteY1" fmla="*/ 150354 h 1368153"/>
              <a:gd name="connsiteX2" fmla="*/ 853245 w 1706489"/>
              <a:gd name="connsiteY2" fmla="*/ 0 h 1368153"/>
              <a:gd name="connsiteX3" fmla="*/ 1386967 w 1706489"/>
              <a:gd name="connsiteY3" fmla="*/ 150355 h 1368153"/>
              <a:gd name="connsiteX4" fmla="*/ 1706489 w 1706489"/>
              <a:gd name="connsiteY4" fmla="*/ 684077 h 1368153"/>
              <a:gd name="connsiteX5" fmla="*/ 1386966 w 1706489"/>
              <a:gd name="connsiteY5" fmla="*/ 1217799 h 1368153"/>
              <a:gd name="connsiteX6" fmla="*/ 853244 w 1706489"/>
              <a:gd name="connsiteY6" fmla="*/ 1368153 h 1368153"/>
              <a:gd name="connsiteX7" fmla="*/ 319522 w 1706489"/>
              <a:gd name="connsiteY7" fmla="*/ 1217798 h 1368153"/>
              <a:gd name="connsiteX8" fmla="*/ 0 w 1706489"/>
              <a:gd name="connsiteY8" fmla="*/ 684076 h 1368153"/>
              <a:gd name="connsiteX9" fmla="*/ 247334 w 1706489"/>
              <a:gd name="connsiteY9" fmla="*/ 648071 h 1368153"/>
              <a:gd name="connsiteX0" fmla="*/ 129796 w 1588951"/>
              <a:gd name="connsiteY0" fmla="*/ 648071 h 1368153"/>
              <a:gd name="connsiteX1" fmla="*/ 201985 w 1588951"/>
              <a:gd name="connsiteY1" fmla="*/ 150354 h 1368153"/>
              <a:gd name="connsiteX2" fmla="*/ 735707 w 1588951"/>
              <a:gd name="connsiteY2" fmla="*/ 0 h 1368153"/>
              <a:gd name="connsiteX3" fmla="*/ 1269429 w 1588951"/>
              <a:gd name="connsiteY3" fmla="*/ 150355 h 1368153"/>
              <a:gd name="connsiteX4" fmla="*/ 1588951 w 1588951"/>
              <a:gd name="connsiteY4" fmla="*/ 684077 h 1368153"/>
              <a:gd name="connsiteX5" fmla="*/ 1269428 w 1588951"/>
              <a:gd name="connsiteY5" fmla="*/ 1217799 h 1368153"/>
              <a:gd name="connsiteX6" fmla="*/ 735706 w 1588951"/>
              <a:gd name="connsiteY6" fmla="*/ 1368153 h 1368153"/>
              <a:gd name="connsiteX7" fmla="*/ 201984 w 1588951"/>
              <a:gd name="connsiteY7" fmla="*/ 1217798 h 1368153"/>
              <a:gd name="connsiteX8" fmla="*/ 129796 w 1588951"/>
              <a:gd name="connsiteY8" fmla="*/ 864095 h 1368153"/>
              <a:gd name="connsiteX9" fmla="*/ 129796 w 1588951"/>
              <a:gd name="connsiteY9" fmla="*/ 648071 h 1368153"/>
              <a:gd name="connsiteX0" fmla="*/ 129796 w 1588951"/>
              <a:gd name="connsiteY0" fmla="*/ 671017 h 1391099"/>
              <a:gd name="connsiteX1" fmla="*/ 542018 w 1588951"/>
              <a:gd name="connsiteY1" fmla="*/ 310977 h 1391099"/>
              <a:gd name="connsiteX2" fmla="*/ 735707 w 1588951"/>
              <a:gd name="connsiteY2" fmla="*/ 22946 h 1391099"/>
              <a:gd name="connsiteX3" fmla="*/ 1269429 w 1588951"/>
              <a:gd name="connsiteY3" fmla="*/ 173301 h 1391099"/>
              <a:gd name="connsiteX4" fmla="*/ 1588951 w 1588951"/>
              <a:gd name="connsiteY4" fmla="*/ 707023 h 1391099"/>
              <a:gd name="connsiteX5" fmla="*/ 1269428 w 1588951"/>
              <a:gd name="connsiteY5" fmla="*/ 1240745 h 1391099"/>
              <a:gd name="connsiteX6" fmla="*/ 735706 w 1588951"/>
              <a:gd name="connsiteY6" fmla="*/ 1391099 h 1391099"/>
              <a:gd name="connsiteX7" fmla="*/ 201984 w 1588951"/>
              <a:gd name="connsiteY7" fmla="*/ 1240744 h 1391099"/>
              <a:gd name="connsiteX8" fmla="*/ 129796 w 1588951"/>
              <a:gd name="connsiteY8" fmla="*/ 887041 h 1391099"/>
              <a:gd name="connsiteX9" fmla="*/ 129796 w 1588951"/>
              <a:gd name="connsiteY9" fmla="*/ 671017 h 1391099"/>
              <a:gd name="connsiteX0" fmla="*/ 129796 w 1588951"/>
              <a:gd name="connsiteY0" fmla="*/ 595036 h 1315118"/>
              <a:gd name="connsiteX1" fmla="*/ 542018 w 1588951"/>
              <a:gd name="connsiteY1" fmla="*/ 234996 h 1315118"/>
              <a:gd name="connsiteX2" fmla="*/ 1036686 w 1588951"/>
              <a:gd name="connsiteY2" fmla="*/ 234996 h 1315118"/>
              <a:gd name="connsiteX3" fmla="*/ 1269429 w 1588951"/>
              <a:gd name="connsiteY3" fmla="*/ 97320 h 1315118"/>
              <a:gd name="connsiteX4" fmla="*/ 1588951 w 1588951"/>
              <a:gd name="connsiteY4" fmla="*/ 631042 h 1315118"/>
              <a:gd name="connsiteX5" fmla="*/ 1269428 w 1588951"/>
              <a:gd name="connsiteY5" fmla="*/ 1164764 h 1315118"/>
              <a:gd name="connsiteX6" fmla="*/ 735706 w 1588951"/>
              <a:gd name="connsiteY6" fmla="*/ 1315118 h 1315118"/>
              <a:gd name="connsiteX7" fmla="*/ 201984 w 1588951"/>
              <a:gd name="connsiteY7" fmla="*/ 1164763 h 1315118"/>
              <a:gd name="connsiteX8" fmla="*/ 129796 w 1588951"/>
              <a:gd name="connsiteY8" fmla="*/ 811060 h 1315118"/>
              <a:gd name="connsiteX9" fmla="*/ 129796 w 1588951"/>
              <a:gd name="connsiteY9" fmla="*/ 595036 h 1315118"/>
              <a:gd name="connsiteX0" fmla="*/ 129796 w 1733338"/>
              <a:gd name="connsiteY0" fmla="*/ 457360 h 1177442"/>
              <a:gd name="connsiteX1" fmla="*/ 542018 w 1733338"/>
              <a:gd name="connsiteY1" fmla="*/ 97320 h 1177442"/>
              <a:gd name="connsiteX2" fmla="*/ 1036686 w 1733338"/>
              <a:gd name="connsiteY2" fmla="*/ 97320 h 1177442"/>
              <a:gd name="connsiteX3" fmla="*/ 1531354 w 1733338"/>
              <a:gd name="connsiteY3" fmla="*/ 241335 h 1177442"/>
              <a:gd name="connsiteX4" fmla="*/ 1588951 w 1733338"/>
              <a:gd name="connsiteY4" fmla="*/ 493366 h 1177442"/>
              <a:gd name="connsiteX5" fmla="*/ 1269428 w 1733338"/>
              <a:gd name="connsiteY5" fmla="*/ 1027088 h 1177442"/>
              <a:gd name="connsiteX6" fmla="*/ 735706 w 1733338"/>
              <a:gd name="connsiteY6" fmla="*/ 1177442 h 1177442"/>
              <a:gd name="connsiteX7" fmla="*/ 201984 w 1733338"/>
              <a:gd name="connsiteY7" fmla="*/ 1027087 h 1177442"/>
              <a:gd name="connsiteX8" fmla="*/ 129796 w 1733338"/>
              <a:gd name="connsiteY8" fmla="*/ 673384 h 1177442"/>
              <a:gd name="connsiteX9" fmla="*/ 129796 w 1733338"/>
              <a:gd name="connsiteY9" fmla="*/ 457360 h 1177442"/>
              <a:gd name="connsiteX0" fmla="*/ 129796 w 1733338"/>
              <a:gd name="connsiteY0" fmla="*/ 457360 h 1212390"/>
              <a:gd name="connsiteX1" fmla="*/ 542018 w 1733338"/>
              <a:gd name="connsiteY1" fmla="*/ 97320 h 1212390"/>
              <a:gd name="connsiteX2" fmla="*/ 1036686 w 1733338"/>
              <a:gd name="connsiteY2" fmla="*/ 97320 h 1212390"/>
              <a:gd name="connsiteX3" fmla="*/ 1531354 w 1733338"/>
              <a:gd name="connsiteY3" fmla="*/ 241335 h 1212390"/>
              <a:gd name="connsiteX4" fmla="*/ 1588951 w 1733338"/>
              <a:gd name="connsiteY4" fmla="*/ 493366 h 1212390"/>
              <a:gd name="connsiteX5" fmla="*/ 1119131 w 1733338"/>
              <a:gd name="connsiteY5" fmla="*/ 817399 h 1212390"/>
              <a:gd name="connsiteX6" fmla="*/ 735706 w 1733338"/>
              <a:gd name="connsiteY6" fmla="*/ 1177442 h 1212390"/>
              <a:gd name="connsiteX7" fmla="*/ 201984 w 1733338"/>
              <a:gd name="connsiteY7" fmla="*/ 1027087 h 1212390"/>
              <a:gd name="connsiteX8" fmla="*/ 129796 w 1733338"/>
              <a:gd name="connsiteY8" fmla="*/ 673384 h 1212390"/>
              <a:gd name="connsiteX9" fmla="*/ 129796 w 1733338"/>
              <a:gd name="connsiteY9" fmla="*/ 457360 h 1212390"/>
              <a:gd name="connsiteX0" fmla="*/ 129796 w 1733338"/>
              <a:gd name="connsiteY0" fmla="*/ 457360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6 w 1733338"/>
              <a:gd name="connsiteY8" fmla="*/ 673384 h 1124407"/>
              <a:gd name="connsiteX9" fmla="*/ 129796 w 1733338"/>
              <a:gd name="connsiteY9" fmla="*/ 457360 h 1124407"/>
              <a:gd name="connsiteX0" fmla="*/ 129796 w 1733338"/>
              <a:gd name="connsiteY0" fmla="*/ 457360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319115 w 1733338"/>
              <a:gd name="connsiteY5" fmla="*/ 1008112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6 w 1733338"/>
              <a:gd name="connsiteY8" fmla="*/ 673384 h 1124407"/>
              <a:gd name="connsiteX9" fmla="*/ 129796 w 1733338"/>
              <a:gd name="connsiteY9" fmla="*/ 457360 h 1124407"/>
              <a:gd name="connsiteX0" fmla="*/ 129796 w 1733338"/>
              <a:gd name="connsiteY0" fmla="*/ 457360 h 1227298"/>
              <a:gd name="connsiteX1" fmla="*/ 542018 w 1733338"/>
              <a:gd name="connsiteY1" fmla="*/ 97320 h 1227298"/>
              <a:gd name="connsiteX2" fmla="*/ 1036686 w 1733338"/>
              <a:gd name="connsiteY2" fmla="*/ 97320 h 1227298"/>
              <a:gd name="connsiteX3" fmla="*/ 1531354 w 1733338"/>
              <a:gd name="connsiteY3" fmla="*/ 241335 h 1227298"/>
              <a:gd name="connsiteX4" fmla="*/ 1588951 w 1733338"/>
              <a:gd name="connsiteY4" fmla="*/ 493366 h 1227298"/>
              <a:gd name="connsiteX5" fmla="*/ 1319115 w 1733338"/>
              <a:gd name="connsiteY5" fmla="*/ 1008112 h 1227298"/>
              <a:gd name="connsiteX6" fmla="*/ 742002 w 1733338"/>
              <a:gd name="connsiteY6" fmla="*/ 1224136 h 1227298"/>
              <a:gd name="connsiteX7" fmla="*/ 201984 w 1733338"/>
              <a:gd name="connsiteY7" fmla="*/ 1027087 h 1227298"/>
              <a:gd name="connsiteX8" fmla="*/ 129796 w 1733338"/>
              <a:gd name="connsiteY8" fmla="*/ 673384 h 1227298"/>
              <a:gd name="connsiteX9" fmla="*/ 129796 w 1733338"/>
              <a:gd name="connsiteY9" fmla="*/ 457360 h 12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338" h="1227298">
                <a:moveTo>
                  <a:pt x="129796" y="457360"/>
                </a:moveTo>
                <a:cubicBezTo>
                  <a:pt x="129796" y="249802"/>
                  <a:pt x="340034" y="227151"/>
                  <a:pt x="542018" y="97320"/>
                </a:cubicBezTo>
                <a:cubicBezTo>
                  <a:pt x="693423" y="0"/>
                  <a:pt x="871797" y="73318"/>
                  <a:pt x="1036686" y="97320"/>
                </a:cubicBezTo>
                <a:cubicBezTo>
                  <a:pt x="1201575" y="121323"/>
                  <a:pt x="1379949" y="144015"/>
                  <a:pt x="1531354" y="241335"/>
                </a:cubicBezTo>
                <a:cubicBezTo>
                  <a:pt x="1733338" y="371167"/>
                  <a:pt x="1624324" y="365570"/>
                  <a:pt x="1588951" y="493366"/>
                </a:cubicBezTo>
                <a:cubicBezTo>
                  <a:pt x="1553578" y="621162"/>
                  <a:pt x="1521100" y="878280"/>
                  <a:pt x="1319115" y="1008112"/>
                </a:cubicBezTo>
                <a:cubicBezTo>
                  <a:pt x="1167710" y="1105432"/>
                  <a:pt x="928190" y="1220974"/>
                  <a:pt x="742002" y="1224136"/>
                </a:cubicBezTo>
                <a:cubicBezTo>
                  <a:pt x="555814" y="1227298"/>
                  <a:pt x="353389" y="1124407"/>
                  <a:pt x="201984" y="1027087"/>
                </a:cubicBezTo>
                <a:cubicBezTo>
                  <a:pt x="0" y="897255"/>
                  <a:pt x="129796" y="880942"/>
                  <a:pt x="129796" y="673384"/>
                </a:cubicBezTo>
                <a:lnTo>
                  <a:pt x="129796" y="457360"/>
                </a:lnTo>
                <a:close/>
              </a:path>
            </a:pathLst>
          </a:cu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271516" y="3356993"/>
            <a:ext cx="1256533" cy="1836204"/>
          </a:xfrm>
          <a:custGeom>
            <a:avLst/>
            <a:gdLst>
              <a:gd name="connsiteX0" fmla="*/ 0 w 1706488"/>
              <a:gd name="connsiteY0" fmla="*/ 684076 h 1368152"/>
              <a:gd name="connsiteX1" fmla="*/ 319523 w 1706488"/>
              <a:gd name="connsiteY1" fmla="*/ 150355 h 1368152"/>
              <a:gd name="connsiteX2" fmla="*/ 853245 w 1706488"/>
              <a:gd name="connsiteY2" fmla="*/ 1 h 1368152"/>
              <a:gd name="connsiteX3" fmla="*/ 1386967 w 1706488"/>
              <a:gd name="connsiteY3" fmla="*/ 150356 h 1368152"/>
              <a:gd name="connsiteX4" fmla="*/ 1706489 w 1706488"/>
              <a:gd name="connsiteY4" fmla="*/ 684078 h 1368152"/>
              <a:gd name="connsiteX5" fmla="*/ 1386966 w 1706488"/>
              <a:gd name="connsiteY5" fmla="*/ 1217800 h 1368152"/>
              <a:gd name="connsiteX6" fmla="*/ 853244 w 1706488"/>
              <a:gd name="connsiteY6" fmla="*/ 1368154 h 1368152"/>
              <a:gd name="connsiteX7" fmla="*/ 319522 w 1706488"/>
              <a:gd name="connsiteY7" fmla="*/ 1217799 h 1368152"/>
              <a:gd name="connsiteX8" fmla="*/ 0 w 1706488"/>
              <a:gd name="connsiteY8" fmla="*/ 684077 h 1368152"/>
              <a:gd name="connsiteX9" fmla="*/ 0 w 1706488"/>
              <a:gd name="connsiteY9" fmla="*/ 684076 h 1368152"/>
              <a:gd name="connsiteX0" fmla="*/ 247334 w 1706489"/>
              <a:gd name="connsiteY0" fmla="*/ 648071 h 1368153"/>
              <a:gd name="connsiteX1" fmla="*/ 319523 w 1706489"/>
              <a:gd name="connsiteY1" fmla="*/ 150354 h 1368153"/>
              <a:gd name="connsiteX2" fmla="*/ 853245 w 1706489"/>
              <a:gd name="connsiteY2" fmla="*/ 0 h 1368153"/>
              <a:gd name="connsiteX3" fmla="*/ 1386967 w 1706489"/>
              <a:gd name="connsiteY3" fmla="*/ 150355 h 1368153"/>
              <a:gd name="connsiteX4" fmla="*/ 1706489 w 1706489"/>
              <a:gd name="connsiteY4" fmla="*/ 684077 h 1368153"/>
              <a:gd name="connsiteX5" fmla="*/ 1386966 w 1706489"/>
              <a:gd name="connsiteY5" fmla="*/ 1217799 h 1368153"/>
              <a:gd name="connsiteX6" fmla="*/ 853244 w 1706489"/>
              <a:gd name="connsiteY6" fmla="*/ 1368153 h 1368153"/>
              <a:gd name="connsiteX7" fmla="*/ 319522 w 1706489"/>
              <a:gd name="connsiteY7" fmla="*/ 1217798 h 1368153"/>
              <a:gd name="connsiteX8" fmla="*/ 0 w 1706489"/>
              <a:gd name="connsiteY8" fmla="*/ 684076 h 1368153"/>
              <a:gd name="connsiteX9" fmla="*/ 247334 w 1706489"/>
              <a:gd name="connsiteY9" fmla="*/ 648071 h 1368153"/>
              <a:gd name="connsiteX0" fmla="*/ 129796 w 1588951"/>
              <a:gd name="connsiteY0" fmla="*/ 648071 h 1368153"/>
              <a:gd name="connsiteX1" fmla="*/ 201985 w 1588951"/>
              <a:gd name="connsiteY1" fmla="*/ 150354 h 1368153"/>
              <a:gd name="connsiteX2" fmla="*/ 735707 w 1588951"/>
              <a:gd name="connsiteY2" fmla="*/ 0 h 1368153"/>
              <a:gd name="connsiteX3" fmla="*/ 1269429 w 1588951"/>
              <a:gd name="connsiteY3" fmla="*/ 150355 h 1368153"/>
              <a:gd name="connsiteX4" fmla="*/ 1588951 w 1588951"/>
              <a:gd name="connsiteY4" fmla="*/ 684077 h 1368153"/>
              <a:gd name="connsiteX5" fmla="*/ 1269428 w 1588951"/>
              <a:gd name="connsiteY5" fmla="*/ 1217799 h 1368153"/>
              <a:gd name="connsiteX6" fmla="*/ 735706 w 1588951"/>
              <a:gd name="connsiteY6" fmla="*/ 1368153 h 1368153"/>
              <a:gd name="connsiteX7" fmla="*/ 201984 w 1588951"/>
              <a:gd name="connsiteY7" fmla="*/ 1217798 h 1368153"/>
              <a:gd name="connsiteX8" fmla="*/ 129796 w 1588951"/>
              <a:gd name="connsiteY8" fmla="*/ 864095 h 1368153"/>
              <a:gd name="connsiteX9" fmla="*/ 129796 w 1588951"/>
              <a:gd name="connsiteY9" fmla="*/ 648071 h 1368153"/>
              <a:gd name="connsiteX0" fmla="*/ 129796 w 1588951"/>
              <a:gd name="connsiteY0" fmla="*/ 671017 h 1391099"/>
              <a:gd name="connsiteX1" fmla="*/ 542018 w 1588951"/>
              <a:gd name="connsiteY1" fmla="*/ 310977 h 1391099"/>
              <a:gd name="connsiteX2" fmla="*/ 735707 w 1588951"/>
              <a:gd name="connsiteY2" fmla="*/ 22946 h 1391099"/>
              <a:gd name="connsiteX3" fmla="*/ 1269429 w 1588951"/>
              <a:gd name="connsiteY3" fmla="*/ 173301 h 1391099"/>
              <a:gd name="connsiteX4" fmla="*/ 1588951 w 1588951"/>
              <a:gd name="connsiteY4" fmla="*/ 707023 h 1391099"/>
              <a:gd name="connsiteX5" fmla="*/ 1269428 w 1588951"/>
              <a:gd name="connsiteY5" fmla="*/ 1240745 h 1391099"/>
              <a:gd name="connsiteX6" fmla="*/ 735706 w 1588951"/>
              <a:gd name="connsiteY6" fmla="*/ 1391099 h 1391099"/>
              <a:gd name="connsiteX7" fmla="*/ 201984 w 1588951"/>
              <a:gd name="connsiteY7" fmla="*/ 1240744 h 1391099"/>
              <a:gd name="connsiteX8" fmla="*/ 129796 w 1588951"/>
              <a:gd name="connsiteY8" fmla="*/ 887041 h 1391099"/>
              <a:gd name="connsiteX9" fmla="*/ 129796 w 1588951"/>
              <a:gd name="connsiteY9" fmla="*/ 671017 h 1391099"/>
              <a:gd name="connsiteX0" fmla="*/ 129796 w 1588951"/>
              <a:gd name="connsiteY0" fmla="*/ 595036 h 1315118"/>
              <a:gd name="connsiteX1" fmla="*/ 542018 w 1588951"/>
              <a:gd name="connsiteY1" fmla="*/ 234996 h 1315118"/>
              <a:gd name="connsiteX2" fmla="*/ 1036686 w 1588951"/>
              <a:gd name="connsiteY2" fmla="*/ 234996 h 1315118"/>
              <a:gd name="connsiteX3" fmla="*/ 1269429 w 1588951"/>
              <a:gd name="connsiteY3" fmla="*/ 97320 h 1315118"/>
              <a:gd name="connsiteX4" fmla="*/ 1588951 w 1588951"/>
              <a:gd name="connsiteY4" fmla="*/ 631042 h 1315118"/>
              <a:gd name="connsiteX5" fmla="*/ 1269428 w 1588951"/>
              <a:gd name="connsiteY5" fmla="*/ 1164764 h 1315118"/>
              <a:gd name="connsiteX6" fmla="*/ 735706 w 1588951"/>
              <a:gd name="connsiteY6" fmla="*/ 1315118 h 1315118"/>
              <a:gd name="connsiteX7" fmla="*/ 201984 w 1588951"/>
              <a:gd name="connsiteY7" fmla="*/ 1164763 h 1315118"/>
              <a:gd name="connsiteX8" fmla="*/ 129796 w 1588951"/>
              <a:gd name="connsiteY8" fmla="*/ 811060 h 1315118"/>
              <a:gd name="connsiteX9" fmla="*/ 129796 w 1588951"/>
              <a:gd name="connsiteY9" fmla="*/ 595036 h 1315118"/>
              <a:gd name="connsiteX0" fmla="*/ 129796 w 1733338"/>
              <a:gd name="connsiteY0" fmla="*/ 457360 h 1177442"/>
              <a:gd name="connsiteX1" fmla="*/ 542018 w 1733338"/>
              <a:gd name="connsiteY1" fmla="*/ 97320 h 1177442"/>
              <a:gd name="connsiteX2" fmla="*/ 1036686 w 1733338"/>
              <a:gd name="connsiteY2" fmla="*/ 97320 h 1177442"/>
              <a:gd name="connsiteX3" fmla="*/ 1531354 w 1733338"/>
              <a:gd name="connsiteY3" fmla="*/ 241335 h 1177442"/>
              <a:gd name="connsiteX4" fmla="*/ 1588951 w 1733338"/>
              <a:gd name="connsiteY4" fmla="*/ 493366 h 1177442"/>
              <a:gd name="connsiteX5" fmla="*/ 1269428 w 1733338"/>
              <a:gd name="connsiteY5" fmla="*/ 1027088 h 1177442"/>
              <a:gd name="connsiteX6" fmla="*/ 735706 w 1733338"/>
              <a:gd name="connsiteY6" fmla="*/ 1177442 h 1177442"/>
              <a:gd name="connsiteX7" fmla="*/ 201984 w 1733338"/>
              <a:gd name="connsiteY7" fmla="*/ 1027087 h 1177442"/>
              <a:gd name="connsiteX8" fmla="*/ 129796 w 1733338"/>
              <a:gd name="connsiteY8" fmla="*/ 673384 h 1177442"/>
              <a:gd name="connsiteX9" fmla="*/ 129796 w 1733338"/>
              <a:gd name="connsiteY9" fmla="*/ 457360 h 1177442"/>
              <a:gd name="connsiteX0" fmla="*/ 129796 w 1733338"/>
              <a:gd name="connsiteY0" fmla="*/ 457360 h 1212390"/>
              <a:gd name="connsiteX1" fmla="*/ 542018 w 1733338"/>
              <a:gd name="connsiteY1" fmla="*/ 97320 h 1212390"/>
              <a:gd name="connsiteX2" fmla="*/ 1036686 w 1733338"/>
              <a:gd name="connsiteY2" fmla="*/ 97320 h 1212390"/>
              <a:gd name="connsiteX3" fmla="*/ 1531354 w 1733338"/>
              <a:gd name="connsiteY3" fmla="*/ 241335 h 1212390"/>
              <a:gd name="connsiteX4" fmla="*/ 1588951 w 1733338"/>
              <a:gd name="connsiteY4" fmla="*/ 493366 h 1212390"/>
              <a:gd name="connsiteX5" fmla="*/ 1119131 w 1733338"/>
              <a:gd name="connsiteY5" fmla="*/ 817399 h 1212390"/>
              <a:gd name="connsiteX6" fmla="*/ 735706 w 1733338"/>
              <a:gd name="connsiteY6" fmla="*/ 1177442 h 1212390"/>
              <a:gd name="connsiteX7" fmla="*/ 201984 w 1733338"/>
              <a:gd name="connsiteY7" fmla="*/ 1027087 h 1212390"/>
              <a:gd name="connsiteX8" fmla="*/ 129796 w 1733338"/>
              <a:gd name="connsiteY8" fmla="*/ 673384 h 1212390"/>
              <a:gd name="connsiteX9" fmla="*/ 129796 w 1733338"/>
              <a:gd name="connsiteY9" fmla="*/ 457360 h 1212390"/>
              <a:gd name="connsiteX0" fmla="*/ 129796 w 1733338"/>
              <a:gd name="connsiteY0" fmla="*/ 457360 h 1124407"/>
              <a:gd name="connsiteX1" fmla="*/ 542018 w 1733338"/>
              <a:gd name="connsiteY1" fmla="*/ 97320 h 1124407"/>
              <a:gd name="connsiteX2" fmla="*/ 1036686 w 1733338"/>
              <a:gd name="connsiteY2" fmla="*/ 97320 h 1124407"/>
              <a:gd name="connsiteX3" fmla="*/ 1531354 w 1733338"/>
              <a:gd name="connsiteY3" fmla="*/ 241335 h 1124407"/>
              <a:gd name="connsiteX4" fmla="*/ 1588951 w 1733338"/>
              <a:gd name="connsiteY4" fmla="*/ 493366 h 1124407"/>
              <a:gd name="connsiteX5" fmla="*/ 1119131 w 1733338"/>
              <a:gd name="connsiteY5" fmla="*/ 817399 h 1124407"/>
              <a:gd name="connsiteX6" fmla="*/ 624463 w 1733338"/>
              <a:gd name="connsiteY6" fmla="*/ 1033423 h 1124407"/>
              <a:gd name="connsiteX7" fmla="*/ 201984 w 1733338"/>
              <a:gd name="connsiteY7" fmla="*/ 1027087 h 1124407"/>
              <a:gd name="connsiteX8" fmla="*/ 129796 w 1733338"/>
              <a:gd name="connsiteY8" fmla="*/ 673384 h 1124407"/>
              <a:gd name="connsiteX9" fmla="*/ 129796 w 1733338"/>
              <a:gd name="connsiteY9" fmla="*/ 457360 h 1124407"/>
              <a:gd name="connsiteX0" fmla="*/ 129796 w 1733338"/>
              <a:gd name="connsiteY0" fmla="*/ 457360 h 1835148"/>
              <a:gd name="connsiteX1" fmla="*/ 542018 w 1733338"/>
              <a:gd name="connsiteY1" fmla="*/ 97320 h 1835148"/>
              <a:gd name="connsiteX2" fmla="*/ 1036686 w 1733338"/>
              <a:gd name="connsiteY2" fmla="*/ 97320 h 1835148"/>
              <a:gd name="connsiteX3" fmla="*/ 1531354 w 1733338"/>
              <a:gd name="connsiteY3" fmla="*/ 241335 h 1835148"/>
              <a:gd name="connsiteX4" fmla="*/ 1588951 w 1733338"/>
              <a:gd name="connsiteY4" fmla="*/ 493366 h 1835148"/>
              <a:gd name="connsiteX5" fmla="*/ 1119131 w 1733338"/>
              <a:gd name="connsiteY5" fmla="*/ 817399 h 1835148"/>
              <a:gd name="connsiteX6" fmla="*/ 824447 w 1733338"/>
              <a:gd name="connsiteY6" fmla="*/ 1800200 h 1835148"/>
              <a:gd name="connsiteX7" fmla="*/ 201984 w 1733338"/>
              <a:gd name="connsiteY7" fmla="*/ 1027087 h 1835148"/>
              <a:gd name="connsiteX8" fmla="*/ 129796 w 1733338"/>
              <a:gd name="connsiteY8" fmla="*/ 673384 h 1835148"/>
              <a:gd name="connsiteX9" fmla="*/ 129796 w 1733338"/>
              <a:gd name="connsiteY9" fmla="*/ 457360 h 1835148"/>
              <a:gd name="connsiteX0" fmla="*/ 2002 w 1605544"/>
              <a:gd name="connsiteY0" fmla="*/ 457360 h 1867989"/>
              <a:gd name="connsiteX1" fmla="*/ 414224 w 1605544"/>
              <a:gd name="connsiteY1" fmla="*/ 97320 h 1867989"/>
              <a:gd name="connsiteX2" fmla="*/ 908892 w 1605544"/>
              <a:gd name="connsiteY2" fmla="*/ 97320 h 1867989"/>
              <a:gd name="connsiteX3" fmla="*/ 1403560 w 1605544"/>
              <a:gd name="connsiteY3" fmla="*/ 241335 h 1867989"/>
              <a:gd name="connsiteX4" fmla="*/ 1461157 w 1605544"/>
              <a:gd name="connsiteY4" fmla="*/ 493366 h 1867989"/>
              <a:gd name="connsiteX5" fmla="*/ 991337 w 1605544"/>
              <a:gd name="connsiteY5" fmla="*/ 817399 h 1867989"/>
              <a:gd name="connsiteX6" fmla="*/ 696653 w 1605544"/>
              <a:gd name="connsiteY6" fmla="*/ 1800200 h 1867989"/>
              <a:gd name="connsiteX7" fmla="*/ 201985 w 1605544"/>
              <a:gd name="connsiteY7" fmla="*/ 1224135 h 1867989"/>
              <a:gd name="connsiteX8" fmla="*/ 2002 w 1605544"/>
              <a:gd name="connsiteY8" fmla="*/ 673384 h 1867989"/>
              <a:gd name="connsiteX9" fmla="*/ 2002 w 1605544"/>
              <a:gd name="connsiteY9" fmla="*/ 457360 h 1867989"/>
              <a:gd name="connsiteX0" fmla="*/ 2001 w 1605543"/>
              <a:gd name="connsiteY0" fmla="*/ 457360 h 1836204"/>
              <a:gd name="connsiteX1" fmla="*/ 414223 w 1605543"/>
              <a:gd name="connsiteY1" fmla="*/ 97320 h 1836204"/>
              <a:gd name="connsiteX2" fmla="*/ 908891 w 1605543"/>
              <a:gd name="connsiteY2" fmla="*/ 97320 h 1836204"/>
              <a:gd name="connsiteX3" fmla="*/ 1403559 w 1605543"/>
              <a:gd name="connsiteY3" fmla="*/ 241335 h 1836204"/>
              <a:gd name="connsiteX4" fmla="*/ 1461156 w 1605543"/>
              <a:gd name="connsiteY4" fmla="*/ 493366 h 1836204"/>
              <a:gd name="connsiteX5" fmla="*/ 1191318 w 1605543"/>
              <a:gd name="connsiteY5" fmla="*/ 1440159 h 1836204"/>
              <a:gd name="connsiteX6" fmla="*/ 696652 w 1605543"/>
              <a:gd name="connsiteY6" fmla="*/ 1800200 h 1836204"/>
              <a:gd name="connsiteX7" fmla="*/ 201984 w 1605543"/>
              <a:gd name="connsiteY7" fmla="*/ 1224135 h 1836204"/>
              <a:gd name="connsiteX8" fmla="*/ 2001 w 1605543"/>
              <a:gd name="connsiteY8" fmla="*/ 673384 h 1836204"/>
              <a:gd name="connsiteX9" fmla="*/ 2001 w 1605543"/>
              <a:gd name="connsiteY9" fmla="*/ 457360 h 1836204"/>
              <a:gd name="connsiteX0" fmla="*/ 2001 w 1605543"/>
              <a:gd name="connsiteY0" fmla="*/ 457360 h 1836204"/>
              <a:gd name="connsiteX1" fmla="*/ 414223 w 1605543"/>
              <a:gd name="connsiteY1" fmla="*/ 97320 h 1836204"/>
              <a:gd name="connsiteX2" fmla="*/ 908891 w 1605543"/>
              <a:gd name="connsiteY2" fmla="*/ 97320 h 1836204"/>
              <a:gd name="connsiteX3" fmla="*/ 1403559 w 1605543"/>
              <a:gd name="connsiteY3" fmla="*/ 241335 h 1836204"/>
              <a:gd name="connsiteX4" fmla="*/ 1438652 w 1605543"/>
              <a:gd name="connsiteY4" fmla="*/ 936103 h 1836204"/>
              <a:gd name="connsiteX5" fmla="*/ 1191318 w 1605543"/>
              <a:gd name="connsiteY5" fmla="*/ 1440159 h 1836204"/>
              <a:gd name="connsiteX6" fmla="*/ 696652 w 1605543"/>
              <a:gd name="connsiteY6" fmla="*/ 1800200 h 1836204"/>
              <a:gd name="connsiteX7" fmla="*/ 201984 w 1605543"/>
              <a:gd name="connsiteY7" fmla="*/ 1224135 h 1836204"/>
              <a:gd name="connsiteX8" fmla="*/ 2001 w 1605543"/>
              <a:gd name="connsiteY8" fmla="*/ 673384 h 1836204"/>
              <a:gd name="connsiteX9" fmla="*/ 2001 w 1605543"/>
              <a:gd name="connsiteY9" fmla="*/ 457360 h 1836204"/>
              <a:gd name="connsiteX0" fmla="*/ 201982 w 1605543"/>
              <a:gd name="connsiteY0" fmla="*/ 432047 h 1836204"/>
              <a:gd name="connsiteX1" fmla="*/ 414223 w 1605543"/>
              <a:gd name="connsiteY1" fmla="*/ 97320 h 1836204"/>
              <a:gd name="connsiteX2" fmla="*/ 908891 w 1605543"/>
              <a:gd name="connsiteY2" fmla="*/ 97320 h 1836204"/>
              <a:gd name="connsiteX3" fmla="*/ 1403559 w 1605543"/>
              <a:gd name="connsiteY3" fmla="*/ 241335 h 1836204"/>
              <a:gd name="connsiteX4" fmla="*/ 1438652 w 1605543"/>
              <a:gd name="connsiteY4" fmla="*/ 936103 h 1836204"/>
              <a:gd name="connsiteX5" fmla="*/ 1191318 w 1605543"/>
              <a:gd name="connsiteY5" fmla="*/ 1440159 h 1836204"/>
              <a:gd name="connsiteX6" fmla="*/ 696652 w 1605543"/>
              <a:gd name="connsiteY6" fmla="*/ 1800200 h 1836204"/>
              <a:gd name="connsiteX7" fmla="*/ 201984 w 1605543"/>
              <a:gd name="connsiteY7" fmla="*/ 1224135 h 1836204"/>
              <a:gd name="connsiteX8" fmla="*/ 2001 w 1605543"/>
              <a:gd name="connsiteY8" fmla="*/ 673384 h 1836204"/>
              <a:gd name="connsiteX9" fmla="*/ 201982 w 1605543"/>
              <a:gd name="connsiteY9" fmla="*/ 432047 h 1836204"/>
              <a:gd name="connsiteX0" fmla="*/ 201982 w 1605543"/>
              <a:gd name="connsiteY0" fmla="*/ 432047 h 1836204"/>
              <a:gd name="connsiteX1" fmla="*/ 414223 w 1605543"/>
              <a:gd name="connsiteY1" fmla="*/ 97320 h 1836204"/>
              <a:gd name="connsiteX2" fmla="*/ 908891 w 1605543"/>
              <a:gd name="connsiteY2" fmla="*/ 97320 h 1836204"/>
              <a:gd name="connsiteX3" fmla="*/ 1403559 w 1605543"/>
              <a:gd name="connsiteY3" fmla="*/ 241335 h 1836204"/>
              <a:gd name="connsiteX4" fmla="*/ 1438652 w 1605543"/>
              <a:gd name="connsiteY4" fmla="*/ 936103 h 1836204"/>
              <a:gd name="connsiteX5" fmla="*/ 1191318 w 1605543"/>
              <a:gd name="connsiteY5" fmla="*/ 1440159 h 1836204"/>
              <a:gd name="connsiteX6" fmla="*/ 696652 w 1605543"/>
              <a:gd name="connsiteY6" fmla="*/ 1800200 h 1836204"/>
              <a:gd name="connsiteX7" fmla="*/ 201984 w 1605543"/>
              <a:gd name="connsiteY7" fmla="*/ 1224135 h 1836204"/>
              <a:gd name="connsiteX8" fmla="*/ 2001 w 1605543"/>
              <a:gd name="connsiteY8" fmla="*/ 673384 h 1836204"/>
              <a:gd name="connsiteX9" fmla="*/ 201982 w 1605543"/>
              <a:gd name="connsiteY9" fmla="*/ 432047 h 1836204"/>
              <a:gd name="connsiteX0" fmla="*/ 201982 w 1438652"/>
              <a:gd name="connsiteY0" fmla="*/ 432047 h 1836204"/>
              <a:gd name="connsiteX1" fmla="*/ 414223 w 1438652"/>
              <a:gd name="connsiteY1" fmla="*/ 97320 h 1836204"/>
              <a:gd name="connsiteX2" fmla="*/ 908891 w 1438652"/>
              <a:gd name="connsiteY2" fmla="*/ 97320 h 1836204"/>
              <a:gd name="connsiteX3" fmla="*/ 1191318 w 1438652"/>
              <a:gd name="connsiteY3" fmla="*/ 360039 h 1836204"/>
              <a:gd name="connsiteX4" fmla="*/ 1438652 w 1438652"/>
              <a:gd name="connsiteY4" fmla="*/ 936103 h 1836204"/>
              <a:gd name="connsiteX5" fmla="*/ 1191318 w 1438652"/>
              <a:gd name="connsiteY5" fmla="*/ 1440159 h 1836204"/>
              <a:gd name="connsiteX6" fmla="*/ 696652 w 1438652"/>
              <a:gd name="connsiteY6" fmla="*/ 1800200 h 1836204"/>
              <a:gd name="connsiteX7" fmla="*/ 201984 w 1438652"/>
              <a:gd name="connsiteY7" fmla="*/ 1224135 h 1836204"/>
              <a:gd name="connsiteX8" fmla="*/ 2001 w 1438652"/>
              <a:gd name="connsiteY8" fmla="*/ 673384 h 1836204"/>
              <a:gd name="connsiteX9" fmla="*/ 201982 w 1438652"/>
              <a:gd name="connsiteY9" fmla="*/ 432047 h 183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8652" h="1836204">
                <a:moveTo>
                  <a:pt x="201982" y="432047"/>
                </a:moveTo>
                <a:cubicBezTo>
                  <a:pt x="273478" y="267976"/>
                  <a:pt x="212239" y="227151"/>
                  <a:pt x="414223" y="97320"/>
                </a:cubicBezTo>
                <a:cubicBezTo>
                  <a:pt x="565628" y="0"/>
                  <a:pt x="779375" y="53534"/>
                  <a:pt x="908891" y="97320"/>
                </a:cubicBezTo>
                <a:cubicBezTo>
                  <a:pt x="1038407" y="141107"/>
                  <a:pt x="1039913" y="262719"/>
                  <a:pt x="1191318" y="360039"/>
                </a:cubicBezTo>
                <a:cubicBezTo>
                  <a:pt x="1393302" y="489871"/>
                  <a:pt x="1438652" y="756083"/>
                  <a:pt x="1438652" y="936103"/>
                </a:cubicBezTo>
                <a:cubicBezTo>
                  <a:pt x="1438652" y="1116123"/>
                  <a:pt x="1393303" y="1310327"/>
                  <a:pt x="1191318" y="1440159"/>
                </a:cubicBezTo>
                <a:cubicBezTo>
                  <a:pt x="1039913" y="1537479"/>
                  <a:pt x="861541" y="1836204"/>
                  <a:pt x="696652" y="1800200"/>
                </a:cubicBezTo>
                <a:cubicBezTo>
                  <a:pt x="531763" y="1764196"/>
                  <a:pt x="353389" y="1321455"/>
                  <a:pt x="201984" y="1224135"/>
                </a:cubicBezTo>
                <a:cubicBezTo>
                  <a:pt x="0" y="1094303"/>
                  <a:pt x="2001" y="880942"/>
                  <a:pt x="2001" y="673384"/>
                </a:cubicBezTo>
                <a:lnTo>
                  <a:pt x="201982" y="432047"/>
                </a:lnTo>
                <a:close/>
              </a:path>
            </a:pathLst>
          </a:custGeom>
          <a:solidFill>
            <a:srgbClr val="8A3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83832" y="335690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 bwMode="auto">
          <a:xfrm>
            <a:off x="4830768" y="28015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941710" y="3850774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248128" y="3778766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2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>
              <a:buNone/>
            </a:pPr>
            <a:r>
              <a:rPr lang="pt-BR" sz="2200" dirty="0" err="1"/>
              <a:t>Repite-se</a:t>
            </a:r>
            <a:r>
              <a:rPr lang="pt-BR" sz="2200" dirty="0"/>
              <a:t> os passos anteriores até que os </a:t>
            </a:r>
            <a:r>
              <a:rPr lang="pt-BR" sz="2200" dirty="0" err="1"/>
              <a:t>centróides</a:t>
            </a:r>
            <a:r>
              <a:rPr lang="pt-BR" sz="2200" dirty="0"/>
              <a:t> não se movam mais.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5746504" y="4097350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4566" y="3501368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83832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 bwMode="auto">
          <a:xfrm>
            <a:off x="4984878" y="2996772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0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1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4984878" y="2996772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46504" y="4097350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114566" y="3501368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83832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26" idx="1"/>
            <a:endCxn id="30" idx="5"/>
          </p:cNvCxnSpPr>
          <p:nvPr/>
        </p:nvCxnSpPr>
        <p:spPr bwMode="auto">
          <a:xfrm rot="16200000" flipV="1">
            <a:off x="5076119" y="3426965"/>
            <a:ext cx="746930" cy="68121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27" idx="2"/>
            <a:endCxn id="30" idx="5"/>
          </p:cNvCxnSpPr>
          <p:nvPr/>
        </p:nvCxnSpPr>
        <p:spPr bwMode="auto">
          <a:xfrm rot="10800000">
            <a:off x="5108978" y="3394108"/>
            <a:ext cx="2005588" cy="256415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161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2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4984878" y="2996772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746504" y="4097350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4566" y="3501368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83832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7" idx="1"/>
            <a:endCxn id="40" idx="4"/>
          </p:cNvCxnSpPr>
          <p:nvPr/>
        </p:nvCxnSpPr>
        <p:spPr bwMode="auto">
          <a:xfrm rot="16200000" flipV="1">
            <a:off x="5157125" y="3507971"/>
            <a:ext cx="1144084" cy="122046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38" idx="2"/>
            <a:endCxn id="40" idx="5"/>
          </p:cNvCxnSpPr>
          <p:nvPr/>
        </p:nvCxnSpPr>
        <p:spPr bwMode="auto">
          <a:xfrm rot="10800000">
            <a:off x="5722026" y="2974636"/>
            <a:ext cx="1392540" cy="67588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24" idx="7"/>
            <a:endCxn id="40" idx="2"/>
          </p:cNvCxnSpPr>
          <p:nvPr/>
        </p:nvCxnSpPr>
        <p:spPr bwMode="auto">
          <a:xfrm rot="5400000" flipH="1" flipV="1">
            <a:off x="5355868" y="2804382"/>
            <a:ext cx="119706" cy="352446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49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Exemplo:				   		k = 3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3600" dirty="0"/>
          </a:p>
          <a:p>
            <a:endParaRPr lang="pt-BR" sz="3600" dirty="0"/>
          </a:p>
          <a:p>
            <a:pPr marL="0" indent="0" algn="r">
              <a:buNone/>
            </a:pPr>
            <a:r>
              <a:rPr lang="en-US" sz="2400" dirty="0"/>
              <a:t> </a:t>
            </a:r>
            <a:r>
              <a:rPr lang="en-US" sz="2000" dirty="0"/>
              <a:t>3</a:t>
            </a:r>
            <a:r>
              <a:rPr lang="en-US" sz="2000" baseline="30000" dirty="0"/>
              <a:t>a</a:t>
            </a:r>
            <a:r>
              <a:rPr lang="en-US" sz="2000" dirty="0"/>
              <a:t> </a:t>
            </a:r>
            <a:r>
              <a:rPr lang="pt-PT" sz="2000" dirty="0"/>
              <a:t>iteração</a:t>
            </a:r>
            <a:endParaRPr lang="pt-BR" sz="28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388382" y="3824250"/>
            <a:ext cx="2952328" cy="1588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64546" y="5285728"/>
            <a:ext cx="4608512" cy="14686"/>
          </a:xfrm>
          <a:prstGeom prst="straightConnector1">
            <a:avLst/>
          </a:prstGeom>
          <a:solidFill>
            <a:schemeClr val="hlink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4984878" y="2996772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46504" y="4097350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114566" y="3501368"/>
            <a:ext cx="298306" cy="29830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latin typeface="Garamond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902696" y="28830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91944" y="2844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78896" y="32640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83832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16080" y="371703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3992" y="39246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19936" y="435672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60096" y="3276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3952" y="349262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320136" y="385266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35960" y="478876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68008" y="44287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08168" y="334860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26" idx="1"/>
            <a:endCxn id="56" idx="4"/>
          </p:cNvCxnSpPr>
          <p:nvPr/>
        </p:nvCxnSpPr>
        <p:spPr bwMode="auto">
          <a:xfrm rot="16200000" flipV="1">
            <a:off x="5517165" y="3868011"/>
            <a:ext cx="496012" cy="50038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27" idx="2"/>
            <a:endCxn id="56" idx="6"/>
          </p:cNvCxnSpPr>
          <p:nvPr/>
        </p:nvCxnSpPr>
        <p:spPr bwMode="auto">
          <a:xfrm rot="10800000">
            <a:off x="5816352" y="3568826"/>
            <a:ext cx="1298214" cy="81697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25" idx="5"/>
            <a:endCxn id="56" idx="1"/>
          </p:cNvCxnSpPr>
          <p:nvPr/>
        </p:nvCxnSpPr>
        <p:spPr bwMode="auto">
          <a:xfrm rot="16200000" flipH="1">
            <a:off x="5331109" y="3159781"/>
            <a:ext cx="263550" cy="446772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4933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principal problema do K-</a:t>
            </a:r>
            <a:r>
              <a:rPr lang="pt-BR" sz="2800" dirty="0" err="1"/>
              <a:t>Means</a:t>
            </a:r>
            <a:r>
              <a:rPr lang="pt-BR" sz="2800" dirty="0"/>
              <a:t> é a dependência de uma </a:t>
            </a:r>
            <a:r>
              <a:rPr lang="pt-BR" sz="2800" b="1" dirty="0"/>
              <a:t>boa inicialização</a:t>
            </a:r>
            <a:r>
              <a:rPr lang="pt-BR" sz="2800" dirty="0"/>
              <a:t>.</a:t>
            </a: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169" y="3550140"/>
            <a:ext cx="5441786" cy="258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0196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6911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O principal problema do K-</a:t>
            </a:r>
            <a:r>
              <a:rPr lang="pt-BR" sz="2800" dirty="0" err="1"/>
              <a:t>Means</a:t>
            </a:r>
            <a:r>
              <a:rPr lang="pt-BR" sz="2800" dirty="0"/>
              <a:t> é a dependência de uma </a:t>
            </a:r>
            <a:r>
              <a:rPr lang="pt-BR" sz="2800" b="1" dirty="0"/>
              <a:t>boa inicialização</a:t>
            </a:r>
            <a:r>
              <a:rPr lang="pt-BR" sz="2800" dirty="0"/>
              <a:t>.</a:t>
            </a: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5172" y="2914851"/>
            <a:ext cx="5441786" cy="258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863753" y="3933057"/>
            <a:ext cx="110083" cy="110083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31905" y="3895726"/>
            <a:ext cx="110083" cy="110083"/>
          </a:xfrm>
          <a:prstGeom prst="ellipse">
            <a:avLst/>
          </a:prstGeom>
          <a:solidFill>
            <a:srgbClr val="8A3CC4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8169" y="4869161"/>
            <a:ext cx="110083" cy="11008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9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do K-</a:t>
            </a:r>
            <a:r>
              <a:rPr lang="pt-BR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9240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O principal problema do K-</a:t>
            </a:r>
            <a:r>
              <a:rPr lang="pt-BR" sz="2800" dirty="0" err="1"/>
              <a:t>Means</a:t>
            </a:r>
            <a:r>
              <a:rPr lang="pt-BR" sz="2800" dirty="0"/>
              <a:t> é a dependência de uma </a:t>
            </a:r>
            <a:r>
              <a:rPr lang="pt-BR" sz="2800" b="1" dirty="0"/>
              <a:t>boa inicialização</a:t>
            </a:r>
            <a:r>
              <a:rPr lang="pt-BR" sz="2800" dirty="0"/>
              <a:t>.</a:t>
            </a:r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519"/>
          <a:stretch>
            <a:fillRect/>
          </a:stretch>
        </p:blipFill>
        <p:spPr bwMode="auto">
          <a:xfrm>
            <a:off x="3503712" y="2924945"/>
            <a:ext cx="5572100" cy="258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7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r>
              <a:rPr lang="pt-BR" sz="2800" dirty="0"/>
              <a:t>Entretanto, podemos utilizar grandes quantidades de dados </a:t>
            </a:r>
            <a:r>
              <a:rPr lang="pt-BR" sz="2800" b="1" dirty="0"/>
              <a:t>não rotulados</a:t>
            </a:r>
            <a:r>
              <a:rPr lang="pt-BR" sz="2800" dirty="0"/>
              <a:t> para encontrar padrões existentes nestes dados. E somente depois supervisionar a rotulação dos agrupamentos encontrados.</a:t>
            </a:r>
          </a:p>
          <a:p>
            <a:endParaRPr lang="pt-BR" sz="2800" dirty="0"/>
          </a:p>
          <a:p>
            <a:r>
              <a:rPr lang="pt-BR" sz="2800" dirty="0"/>
              <a:t>Esta abordagem é bastante utilizada em aplicações de </a:t>
            </a:r>
            <a:r>
              <a:rPr lang="pt-BR" sz="2800" b="1" dirty="0"/>
              <a:t>mineração de dados </a:t>
            </a:r>
            <a:r>
              <a:rPr lang="pt-BR" sz="2800" dirty="0"/>
              <a:t>(</a:t>
            </a:r>
            <a:r>
              <a:rPr lang="pt-BR" sz="2800" dirty="0" err="1"/>
              <a:t>datamining</a:t>
            </a:r>
            <a:r>
              <a:rPr lang="pt-BR" sz="2800" dirty="0"/>
              <a:t>), onde o conteúdo de grandes bases de dados não é conhecido antecipadamente.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611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aprendizado não-supervisionado</a:t>
            </a:r>
            <a:r>
              <a:rPr lang="pt-BR" sz="2400" dirty="0"/>
              <a:t> ou </a:t>
            </a:r>
            <a:r>
              <a:rPr lang="pt-BR" sz="2400" dirty="0" err="1"/>
              <a:t>clusterização</a:t>
            </a:r>
            <a:r>
              <a:rPr lang="pt-BR" sz="2400" dirty="0"/>
              <a:t> (agrupamento) busca extrair informação relevante de dados </a:t>
            </a:r>
            <a:r>
              <a:rPr lang="pt-BR" sz="2400" b="1" dirty="0"/>
              <a:t>não rotulados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Existem </a:t>
            </a:r>
            <a:r>
              <a:rPr lang="pt-BR" sz="2400" b="1" dirty="0"/>
              <a:t>vários</a:t>
            </a:r>
            <a:r>
              <a:rPr lang="pt-BR" sz="2400" dirty="0"/>
              <a:t> algoritmos agrupamento de dados.</a:t>
            </a:r>
          </a:p>
          <a:p>
            <a:endParaRPr lang="pt-BR" sz="2400" dirty="0"/>
          </a:p>
          <a:p>
            <a:r>
              <a:rPr lang="pt-BR" sz="2400" dirty="0"/>
              <a:t>Diferentes escolhas de atributos, medidas de proximidade, critérios de agrupamento e algoritmos de </a:t>
            </a:r>
            <a:r>
              <a:rPr lang="pt-BR" sz="2400" dirty="0" err="1"/>
              <a:t>clusterização</a:t>
            </a:r>
            <a:r>
              <a:rPr lang="pt-BR" sz="2400" dirty="0"/>
              <a:t> levam a resultados totalmente diferentes.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7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228" y="1606658"/>
            <a:ext cx="9344483" cy="3777622"/>
          </a:xfrm>
        </p:spPr>
        <p:txBody>
          <a:bodyPr>
            <a:noAutofit/>
          </a:bodyPr>
          <a:lstStyle/>
          <a:p>
            <a:r>
              <a:rPr lang="pt-BR" sz="2800" dirty="0"/>
              <a:t>O principal interesse do aprendizado não-supervisionado é desvendar a organização dos padrões existentes nos dados através de </a:t>
            </a:r>
            <a:r>
              <a:rPr lang="pt-BR" sz="2800" b="1" dirty="0"/>
              <a:t>clusters</a:t>
            </a:r>
            <a:r>
              <a:rPr lang="pt-BR" sz="2800" dirty="0"/>
              <a:t> (agrupamentos) consistentes. </a:t>
            </a:r>
          </a:p>
          <a:p>
            <a:endParaRPr lang="pt-BR" sz="2800" dirty="0"/>
          </a:p>
          <a:p>
            <a:r>
              <a:rPr lang="pt-BR" sz="2800" dirty="0"/>
              <a:t>Com isso, é possível descobrir </a:t>
            </a:r>
            <a:r>
              <a:rPr lang="pt-BR" sz="2800" b="1" dirty="0"/>
              <a:t>similaridades e diferenças</a:t>
            </a:r>
            <a:r>
              <a:rPr lang="pt-BR" sz="2800" dirty="0"/>
              <a:t> entre os padrões existentes, assim como derivar conclusões úteis a respeito deles.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66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00" y="1576193"/>
            <a:ext cx="8915400" cy="607185"/>
          </a:xfrm>
        </p:spPr>
        <p:txBody>
          <a:bodyPr>
            <a:normAutofit/>
          </a:bodyPr>
          <a:lstStyle/>
          <a:p>
            <a:r>
              <a:rPr lang="pt-BR" sz="2400" dirty="0"/>
              <a:t>Exemplos de agrupamentos (clusters):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67609" y="321297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Gato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4" y="364502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Cachorro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888" y="3580636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Peixe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713" y="3789040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Sapo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721" y="2924944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Lagarto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5881" y="307658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Tubarão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7609" y="2852936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Passaro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5721" y="335699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Ovelha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9140" y="4454788"/>
            <a:ext cx="2388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Existencia de pulmões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7568" y="2564904"/>
            <a:ext cx="2520280" cy="17281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>
              <a:latin typeface="Garamond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3872" y="2852936"/>
            <a:ext cx="1008112" cy="12241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32105" y="350939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Gato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48128" y="3941440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Cachorro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0336" y="3221360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Peixe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2413" y="3949060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Sapo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6201" y="322136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Lagarto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8329" y="2940948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Tubarão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105" y="314935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Passaro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0177" y="358140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Ovelha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2144" y="4581128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</a:rPr>
              <a:t>Ambiente onde vivem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888088" y="2933328"/>
            <a:ext cx="1872208" cy="1368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>
              <a:latin typeface="Garamond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976320" y="2717304"/>
            <a:ext cx="1008112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>
              <a:latin typeface="Garamond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904312" y="3869432"/>
            <a:ext cx="711696" cy="49567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Clusterização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3153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A </a:t>
            </a:r>
            <a:r>
              <a:rPr lang="pt-BR" sz="2800" b="1" dirty="0" err="1"/>
              <a:t>clusterização</a:t>
            </a:r>
            <a:r>
              <a:rPr lang="pt-BR" sz="2800" dirty="0"/>
              <a:t> é o processo de </a:t>
            </a:r>
            <a:r>
              <a:rPr lang="pt-BR" sz="2800" b="1" dirty="0"/>
              <a:t>agrupar</a:t>
            </a:r>
            <a:r>
              <a:rPr lang="pt-BR" sz="2800" dirty="0"/>
              <a:t> um conjunto de objetos físicos ou abstratos em classes de objetos </a:t>
            </a:r>
            <a:r>
              <a:rPr lang="pt-BR" sz="2800" b="1" dirty="0"/>
              <a:t>similares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Um cluster é uma coleção de objetos que são similares uns aos outros (de acordo com algum </a:t>
            </a:r>
            <a:r>
              <a:rPr lang="pt-BR" sz="2800" b="1" dirty="0"/>
              <a:t>critério de similaridade </a:t>
            </a:r>
            <a:r>
              <a:rPr lang="pt-BR" sz="2800" dirty="0"/>
              <a:t>pré-definido) e dissimilares a objetos pertencentes a outros clusters.</a:t>
            </a:r>
          </a:p>
          <a:p>
            <a:endParaRPr lang="pt-BR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1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Similaridade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2156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 similaridade é difícil de ser definida...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6239" y="2357322"/>
            <a:ext cx="5861868" cy="404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0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784" y="500123"/>
            <a:ext cx="9480255" cy="1280890"/>
          </a:xfrm>
        </p:spPr>
        <p:txBody>
          <a:bodyPr>
            <a:noAutofit/>
          </a:bodyPr>
          <a:lstStyle/>
          <a:p>
            <a:r>
              <a:rPr lang="pt-BR" sz="3200" dirty="0"/>
              <a:t>Processo de Aprendizado Não-Supervisionado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43186"/>
            <a:ext cx="9359982" cy="5104109"/>
          </a:xfrm>
        </p:spPr>
        <p:txBody>
          <a:bodyPr>
            <a:noAutofit/>
          </a:bodyPr>
          <a:lstStyle/>
          <a:p>
            <a:r>
              <a:rPr lang="pt-BR" sz="2800" dirty="0"/>
              <a:t>As </a:t>
            </a:r>
            <a:r>
              <a:rPr lang="pt-BR" sz="2800" b="1" dirty="0"/>
              <a:t>etapas do processo </a:t>
            </a:r>
            <a:r>
              <a:rPr lang="pt-BR" sz="2800" dirty="0"/>
              <a:t>de aprendizagem não supervisionada são:</a:t>
            </a:r>
          </a:p>
          <a:p>
            <a:endParaRPr lang="pt-BR" sz="2800" dirty="0"/>
          </a:p>
          <a:p>
            <a:pPr lvl="1">
              <a:buNone/>
            </a:pPr>
            <a:r>
              <a:rPr lang="pt-BR" sz="2400" b="1" dirty="0"/>
              <a:t>(1) </a:t>
            </a:r>
            <a:r>
              <a:rPr lang="pt-BR" sz="2400" dirty="0"/>
              <a:t>Seleção de atributos </a:t>
            </a:r>
          </a:p>
          <a:p>
            <a:pPr lvl="1">
              <a:buNone/>
            </a:pPr>
            <a:r>
              <a:rPr lang="pt-BR" sz="2400" b="1" dirty="0"/>
              <a:t>(2) </a:t>
            </a:r>
            <a:r>
              <a:rPr lang="pt-BR" sz="2400" dirty="0"/>
              <a:t>Medida de proximidade</a:t>
            </a:r>
          </a:p>
          <a:p>
            <a:pPr lvl="1">
              <a:buNone/>
            </a:pPr>
            <a:r>
              <a:rPr lang="pt-BR" sz="2400" b="1" dirty="0"/>
              <a:t>(3) </a:t>
            </a:r>
            <a:r>
              <a:rPr lang="pt-BR" sz="2400" dirty="0"/>
              <a:t>Critério de agrupamento</a:t>
            </a:r>
          </a:p>
          <a:p>
            <a:pPr lvl="1">
              <a:buNone/>
            </a:pPr>
            <a:r>
              <a:rPr lang="pt-BR" sz="2400" b="1" dirty="0"/>
              <a:t>(4) </a:t>
            </a:r>
            <a:r>
              <a:rPr lang="pt-BR" sz="2400" dirty="0"/>
              <a:t>Algoritmo de agrupamento </a:t>
            </a:r>
          </a:p>
          <a:p>
            <a:pPr lvl="1">
              <a:buNone/>
            </a:pPr>
            <a:r>
              <a:rPr lang="pt-BR" sz="2400" b="1" dirty="0"/>
              <a:t>(5) </a:t>
            </a:r>
            <a:r>
              <a:rPr lang="pt-BR" sz="2400" dirty="0"/>
              <a:t>Verificação dos resultados</a:t>
            </a:r>
          </a:p>
          <a:p>
            <a:pPr lvl="1">
              <a:buNone/>
            </a:pPr>
            <a:r>
              <a:rPr lang="pt-BR" sz="2400" b="1" dirty="0"/>
              <a:t>(6) </a:t>
            </a:r>
            <a:r>
              <a:rPr lang="pt-BR" sz="2400" dirty="0"/>
              <a:t>Interpretação dos resultados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230573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1424</TotalTime>
  <Words>1011</Words>
  <Application>Microsoft Office PowerPoint</Application>
  <PresentationFormat>Widescreen</PresentationFormat>
  <Paragraphs>289</Paragraphs>
  <Slides>40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Garamond</vt:lpstr>
      <vt:lpstr>Wingdings 3</vt:lpstr>
      <vt:lpstr>Cacho</vt:lpstr>
      <vt:lpstr>K-means Slide 10</vt:lpstr>
      <vt:lpstr>Introdução</vt:lpstr>
      <vt:lpstr>Introdução</vt:lpstr>
      <vt:lpstr>Introdução</vt:lpstr>
      <vt:lpstr>Introdução</vt:lpstr>
      <vt:lpstr>Introdução</vt:lpstr>
      <vt:lpstr>Clusterização</vt:lpstr>
      <vt:lpstr>Critério de Similaridade</vt:lpstr>
      <vt:lpstr>Processo de Aprendizado Não-Supervisionado</vt:lpstr>
      <vt:lpstr>Processo de Aprendizado Não-Supervisionado</vt:lpstr>
      <vt:lpstr>Processo de Aprendizado Não-Supervisionado</vt:lpstr>
      <vt:lpstr>Processo de Aprendizado Não-Supervisionado</vt:lpstr>
      <vt:lpstr>Processo de Aprendizado Não-Supervisionado</vt:lpstr>
      <vt:lpstr>Processo de Aprendizado Não-Supervisionado</vt:lpstr>
      <vt:lpstr>Processo de Aprendizado Não-Supervisionado</vt:lpstr>
      <vt:lpstr>Processo de Aprendizado Não-Supervisionado</vt:lpstr>
      <vt:lpstr>Clusterização</vt:lpstr>
      <vt:lpstr>Clusterização</vt:lpstr>
      <vt:lpstr>Medidas de Proximidade</vt:lpstr>
      <vt:lpstr>Algoritmos de Clustering</vt:lpstr>
      <vt:lpstr>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Algoritmo K-Means</vt:lpstr>
      <vt:lpstr>Problemas do K-Means</vt:lpstr>
      <vt:lpstr>Problemas do K-Means</vt:lpstr>
      <vt:lpstr>Problemas do K-Means</vt:lpstr>
      <vt:lpstr>Aprendizado Não-Supervisionado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 C. Damasceno</cp:lastModifiedBy>
  <cp:revision>466</cp:revision>
  <dcterms:created xsi:type="dcterms:W3CDTF">2013-08-26T18:56:02Z</dcterms:created>
  <dcterms:modified xsi:type="dcterms:W3CDTF">2017-06-08T21:40:52Z</dcterms:modified>
</cp:coreProperties>
</file>