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3" r:id="rId7"/>
    <p:sldId id="275" r:id="rId8"/>
    <p:sldId id="277" r:id="rId9"/>
    <p:sldId id="278" r:id="rId10"/>
    <p:sldId id="272" r:id="rId11"/>
    <p:sldId id="274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0244" y="949271"/>
            <a:ext cx="8915399" cy="2262781"/>
          </a:xfrm>
        </p:spPr>
        <p:txBody>
          <a:bodyPr/>
          <a:lstStyle/>
          <a:p>
            <a:pPr algn="ctr"/>
            <a:r>
              <a:rPr lang="pt-BR" dirty="0"/>
              <a:t>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</a:t>
            </a:r>
            <a:br>
              <a:rPr lang="pt-BR" dirty="0"/>
            </a:br>
            <a:r>
              <a:rPr lang="pt-BR" dirty="0"/>
              <a:t>Slide 11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 err="1"/>
              <a:t>Dr</a:t>
            </a:r>
            <a:r>
              <a:rPr lang="pt-BR" b="1"/>
              <a:t> Nielsen </a:t>
            </a:r>
            <a:r>
              <a:rPr lang="pt-BR" b="1" dirty="0"/>
              <a:t>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Escolha do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600" dirty="0"/>
              <a:t>Se K for muito pequeno, a classificação fica sensível a pontos de ruído.</a:t>
            </a:r>
          </a:p>
          <a:p>
            <a:r>
              <a:rPr lang="pt-BR" sz="3600" dirty="0"/>
              <a:t>Se k é muito grande, a vizinhança pode incluir elementos de outras classes.</a:t>
            </a:r>
          </a:p>
          <a:p>
            <a:r>
              <a:rPr lang="pt-BR" sz="3600" dirty="0"/>
              <a:t>Além disso, é necessário sempre escolher um valor ímpar para K, assim se evita empates na votação.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2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200" dirty="0"/>
              <a:t>A precisão da classificação utilizando o algoritmo KNN depende fortemente do modelo de dados.</a:t>
            </a:r>
          </a:p>
          <a:p>
            <a:r>
              <a:rPr lang="pt-BR" sz="3200" dirty="0"/>
              <a:t>Técnica simples e facilmente implementada.</a:t>
            </a:r>
          </a:p>
          <a:p>
            <a:r>
              <a:rPr lang="pt-BR" sz="3200" dirty="0"/>
              <a:t>Bastante flexível.</a:t>
            </a:r>
          </a:p>
          <a:p>
            <a:r>
              <a:rPr lang="pt-BR" sz="3200" dirty="0"/>
              <a:t>Em alguns casos apresenta ótimos resultados.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771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09" y="1310820"/>
            <a:ext cx="8773205" cy="51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3" y="1292677"/>
            <a:ext cx="8060873" cy="52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13" y="1255492"/>
            <a:ext cx="8062316" cy="53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12" y="1347108"/>
            <a:ext cx="8420849" cy="55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0" y="1303117"/>
            <a:ext cx="8487229" cy="55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2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18" y="1338041"/>
            <a:ext cx="5576223" cy="52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09"/>
            <a:ext cx="10321870" cy="2607821"/>
          </a:xfrm>
        </p:spPr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8" y="1196293"/>
            <a:ext cx="7946572" cy="54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600" dirty="0"/>
              <a:t>No aprendizado </a:t>
            </a:r>
            <a:r>
              <a:rPr lang="pt-BR" sz="3600" b="1" dirty="0"/>
              <a:t>supervisionado.</a:t>
            </a:r>
          </a:p>
          <a:p>
            <a:r>
              <a:rPr lang="pt-BR" sz="3600" dirty="0"/>
              <a:t>É um dos algoritmos de classificação mais simples proposto por Cover e Hart em 1967.</a:t>
            </a:r>
          </a:p>
          <a:p>
            <a:r>
              <a:rPr lang="pt-BR" sz="3600" dirty="0"/>
              <a:t>Usado para classificar objetos com base em exemplos de treinamento que estão mais próximos no espaço de características. </a:t>
            </a:r>
          </a:p>
          <a:p>
            <a:endParaRPr lang="pt-BR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19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200" dirty="0"/>
              <a:t>Para utilizar o KNN é necessário: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Um conjunto de exemplos de treinamento.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Definir uma métrica para calcular a distância entre os exemplos de treinamento.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Definir o valor de K (o número de vizinhos mais próximos que serão considerados pelo algoritmo).</a:t>
            </a:r>
            <a:endParaRPr lang="pt-BR" dirty="0"/>
          </a:p>
          <a:p>
            <a:endParaRPr lang="pt-BR" dirty="0"/>
          </a:p>
          <a:p>
            <a:endParaRPr lang="pt-BR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600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200" dirty="0"/>
              <a:t>Classificar um exemplo desconhecido com o algoritmo KNN consiste em:</a:t>
            </a:r>
          </a:p>
          <a:p>
            <a:r>
              <a:rPr lang="pt-BR" sz="3200" dirty="0"/>
              <a:t>Calcular a distância entre o exemplo desconhecido e o outros exemplos do conjunto de treinamento.</a:t>
            </a:r>
          </a:p>
          <a:p>
            <a:r>
              <a:rPr lang="pt-BR" sz="3200" dirty="0"/>
              <a:t>Identificar os K vizinhos mais próximos.</a:t>
            </a:r>
          </a:p>
          <a:p>
            <a:r>
              <a:rPr lang="pt-BR" sz="3200" dirty="0"/>
              <a:t>Utilizar o rotulo da classe dos vizinhos mais próximos para determinar o rótulo de classe do exemplo desconhecido (votação majoritária).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26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Calculando a distância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5"/>
            <a:ext cx="9955062" cy="5138045"/>
          </a:xfrm>
        </p:spPr>
        <p:txBody>
          <a:bodyPr>
            <a:noAutofit/>
          </a:bodyPr>
          <a:lstStyle/>
          <a:p>
            <a:r>
              <a:rPr lang="pt-BR" sz="3200" dirty="0"/>
              <a:t>Existem varias formas diferentes de calcular essa distancia. A mais simples é a distancia euclidiana:</a:t>
            </a:r>
          </a:p>
          <a:p>
            <a:endParaRPr lang="pt-BR" sz="3200" dirty="0"/>
          </a:p>
          <a:p>
            <a:r>
              <a:rPr lang="pt-BR" sz="3200" dirty="0"/>
              <a:t>É importante normalizar os dados.</a:t>
            </a:r>
          </a:p>
          <a:p>
            <a:r>
              <a:rPr lang="pt-BR" sz="3200" dirty="0"/>
              <a:t>Outras formas de mediar a distancia:</a:t>
            </a:r>
          </a:p>
          <a:p>
            <a:pPr lvl="1"/>
            <a:r>
              <a:rPr lang="pt-BR" sz="3200" dirty="0"/>
              <a:t>Distância de </a:t>
            </a:r>
            <a:r>
              <a:rPr lang="pt-BR" sz="3200" dirty="0" err="1"/>
              <a:t>Mahalanobis</a:t>
            </a:r>
            <a:r>
              <a:rPr lang="pt-BR" sz="3200" dirty="0"/>
              <a:t>.</a:t>
            </a:r>
          </a:p>
          <a:p>
            <a:pPr lvl="1"/>
            <a:r>
              <a:rPr lang="pt-BR" sz="3200" dirty="0" err="1"/>
              <a:t>Hamming</a:t>
            </a:r>
            <a:r>
              <a:rPr lang="pt-BR" sz="3200"/>
              <a:t> Distance</a:t>
            </a:r>
            <a:r>
              <a:rPr lang="pt-BR" sz="3200" dirty="0"/>
              <a:t>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4000" dirty="0"/>
          </a:p>
          <a:p>
            <a:endParaRPr lang="en-US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46" y="2496348"/>
            <a:ext cx="3379139" cy="1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pSp>
        <p:nvGrpSpPr>
          <p:cNvPr id="29" name="Agrupar 28"/>
          <p:cNvGrpSpPr/>
          <p:nvPr/>
        </p:nvGrpSpPr>
        <p:grpSpPr>
          <a:xfrm>
            <a:off x="2746206" y="1622548"/>
            <a:ext cx="7769394" cy="4911101"/>
            <a:chOff x="2935392" y="1622548"/>
            <a:chExt cx="7769394" cy="4911101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3452648" y="2175642"/>
              <a:ext cx="31531" cy="38310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3484179" y="6006663"/>
              <a:ext cx="72206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455525" y="6164317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Claridade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2695903" y="390648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Altura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78796" y="394910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Acará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911" y="256184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943" y="249158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572" y="162891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5156" y="3431922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8113" y="3023949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216" y="5096647"/>
              <a:ext cx="559175" cy="57557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796" y="4767032"/>
              <a:ext cx="454901" cy="4682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CaixaDeTexto 21"/>
            <p:cNvSpPr txBox="1"/>
            <p:nvPr/>
          </p:nvSpPr>
          <p:spPr>
            <a:xfrm>
              <a:off x="8302177" y="44042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70C0"/>
                  </a:solidFill>
                </a:rPr>
                <a:t>Palhaço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848" y="4866319"/>
              <a:ext cx="819417" cy="54261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78" y="162254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729" y="347454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220781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2707" y="3527188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4846561"/>
              <a:ext cx="849254" cy="5623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404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pSp>
        <p:nvGrpSpPr>
          <p:cNvPr id="29" name="Agrupar 28"/>
          <p:cNvGrpSpPr/>
          <p:nvPr/>
        </p:nvGrpSpPr>
        <p:grpSpPr>
          <a:xfrm>
            <a:off x="2746206" y="1622548"/>
            <a:ext cx="7769394" cy="4911101"/>
            <a:chOff x="2935392" y="1622548"/>
            <a:chExt cx="7769394" cy="4911101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3452648" y="2175642"/>
              <a:ext cx="31531" cy="38310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3484179" y="6006663"/>
              <a:ext cx="72206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455525" y="6164317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Claridade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2695903" y="390648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Altura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78796" y="394910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Acará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911" y="256184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943" y="249158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572" y="162891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5156" y="3431922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8113" y="3023949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216" y="5096647"/>
              <a:ext cx="559175" cy="57557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796" y="4767032"/>
              <a:ext cx="454901" cy="4682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CaixaDeTexto 21"/>
            <p:cNvSpPr txBox="1"/>
            <p:nvPr/>
          </p:nvSpPr>
          <p:spPr>
            <a:xfrm>
              <a:off x="8302177" y="44042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70C0"/>
                  </a:solidFill>
                </a:rPr>
                <a:t>Palhaço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848" y="4866319"/>
              <a:ext cx="819417" cy="54261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78" y="162254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729" y="347454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220781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2707" y="3527188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4846561"/>
              <a:ext cx="849254" cy="5623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53" y="3356736"/>
            <a:ext cx="620611" cy="6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pSp>
        <p:nvGrpSpPr>
          <p:cNvPr id="29" name="Agrupar 28"/>
          <p:cNvGrpSpPr/>
          <p:nvPr/>
        </p:nvGrpSpPr>
        <p:grpSpPr>
          <a:xfrm>
            <a:off x="2746206" y="1060497"/>
            <a:ext cx="7769394" cy="5473152"/>
            <a:chOff x="2935392" y="1060497"/>
            <a:chExt cx="7769394" cy="547315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3452648" y="2175642"/>
              <a:ext cx="31531" cy="38310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3484179" y="6006663"/>
              <a:ext cx="72206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455525" y="6164317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Claridade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2695903" y="390648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Altura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78796" y="394910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Acará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911" y="256184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943" y="249158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572" y="162891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5156" y="3431922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8113" y="3023949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216" y="5096647"/>
              <a:ext cx="559175" cy="57557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796" y="4767032"/>
              <a:ext cx="454901" cy="4682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CaixaDeTexto 21"/>
            <p:cNvSpPr txBox="1"/>
            <p:nvPr/>
          </p:nvSpPr>
          <p:spPr>
            <a:xfrm>
              <a:off x="8302177" y="44042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70C0"/>
                  </a:solidFill>
                </a:rPr>
                <a:t>Palhaço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848" y="4866319"/>
              <a:ext cx="819417" cy="54261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78" y="162254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729" y="347454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220781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2707" y="3527188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4846561"/>
              <a:ext cx="849254" cy="5623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31" name="CaixaDeTexto 30"/>
            <p:cNvSpPr txBox="1"/>
            <p:nvPr/>
          </p:nvSpPr>
          <p:spPr>
            <a:xfrm>
              <a:off x="8248093" y="1060497"/>
              <a:ext cx="14609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k=5</a:t>
              </a:r>
            </a:p>
            <a:p>
              <a:r>
                <a:rPr lang="pt-BR" sz="2000" b="1" dirty="0"/>
                <a:t>Acará=?</a:t>
              </a:r>
            </a:p>
            <a:p>
              <a:r>
                <a:rPr lang="pt-BR" sz="2000" b="1" dirty="0"/>
                <a:t>Palhaço?</a:t>
              </a:r>
            </a:p>
          </p:txBody>
        </p:sp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53" y="3356736"/>
            <a:ext cx="620611" cy="65288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 flipH="1" flipV="1">
            <a:off x="5771583" y="3356736"/>
            <a:ext cx="976058" cy="3102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747641" y="3683177"/>
            <a:ext cx="1045126" cy="78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6810958" y="2767462"/>
            <a:ext cx="1200194" cy="9270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6798925" y="3676589"/>
            <a:ext cx="211372" cy="15660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810958" y="1847825"/>
            <a:ext cx="113575" cy="1835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pSp>
        <p:nvGrpSpPr>
          <p:cNvPr id="29" name="Agrupar 28"/>
          <p:cNvGrpSpPr/>
          <p:nvPr/>
        </p:nvGrpSpPr>
        <p:grpSpPr>
          <a:xfrm>
            <a:off x="2746206" y="1060497"/>
            <a:ext cx="7769394" cy="5473152"/>
            <a:chOff x="2935392" y="1060497"/>
            <a:chExt cx="7769394" cy="547315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3452648" y="2175642"/>
              <a:ext cx="31531" cy="38310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3484179" y="6006663"/>
              <a:ext cx="72206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455525" y="6164317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Claridade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2695903" y="390648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Altura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78796" y="394910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Acará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911" y="256184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943" y="249158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572" y="162891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5156" y="3431922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8113" y="3023949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216" y="5096647"/>
              <a:ext cx="559175" cy="57557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796" y="4767032"/>
              <a:ext cx="454901" cy="4682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CaixaDeTexto 21"/>
            <p:cNvSpPr txBox="1"/>
            <p:nvPr/>
          </p:nvSpPr>
          <p:spPr>
            <a:xfrm>
              <a:off x="8302177" y="44042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70C0"/>
                  </a:solidFill>
                </a:rPr>
                <a:t>Palhaço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848" y="4866319"/>
              <a:ext cx="819417" cy="54261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78" y="1622548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729" y="3474543"/>
              <a:ext cx="640448" cy="6592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2207815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2707" y="3527188"/>
              <a:ext cx="756910" cy="501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061" y="4846561"/>
              <a:ext cx="849254" cy="5623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31" name="CaixaDeTexto 30"/>
            <p:cNvSpPr txBox="1"/>
            <p:nvPr/>
          </p:nvSpPr>
          <p:spPr>
            <a:xfrm>
              <a:off x="8248093" y="1060497"/>
              <a:ext cx="14609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k=5</a:t>
              </a:r>
            </a:p>
            <a:p>
              <a:r>
                <a:rPr lang="pt-BR" sz="2000" b="1" dirty="0"/>
                <a:t>Acará=3</a:t>
              </a:r>
            </a:p>
            <a:p>
              <a:r>
                <a:rPr lang="pt-BR" sz="2000" b="1" dirty="0"/>
                <a:t>Palhaço2</a:t>
              </a:r>
            </a:p>
          </p:txBody>
        </p:sp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53" y="3356736"/>
            <a:ext cx="620611" cy="65288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 flipH="1" flipV="1">
            <a:off x="5771583" y="3356736"/>
            <a:ext cx="976058" cy="3102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747641" y="3683177"/>
            <a:ext cx="1045126" cy="78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6810958" y="2767462"/>
            <a:ext cx="1200194" cy="9270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6798925" y="3676589"/>
            <a:ext cx="211372" cy="15660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810958" y="1847825"/>
            <a:ext cx="113575" cy="1835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5667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1481</TotalTime>
  <Words>322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Cacho</vt:lpstr>
      <vt:lpstr>K-Nearest Neighbor Slide 11</vt:lpstr>
      <vt:lpstr>Introdução</vt:lpstr>
      <vt:lpstr>KNN</vt:lpstr>
      <vt:lpstr>Classificação</vt:lpstr>
      <vt:lpstr>Calculando a distância</vt:lpstr>
      <vt:lpstr>Exemplo</vt:lpstr>
      <vt:lpstr>Exemplo</vt:lpstr>
      <vt:lpstr>Exemplo</vt:lpstr>
      <vt:lpstr>Exemplo</vt:lpstr>
      <vt:lpstr>Escolha do k</vt:lpstr>
      <vt:lpstr>KNN</vt:lpstr>
      <vt:lpstr>Outro exemplo</vt:lpstr>
      <vt:lpstr>Outro exemplo</vt:lpstr>
      <vt:lpstr>Outro exemplo</vt:lpstr>
      <vt:lpstr>Outro exemplo</vt:lpstr>
      <vt:lpstr>Outro exemplo</vt:lpstr>
      <vt:lpstr>Outro exemplo</vt:lpstr>
      <vt:lpstr>Outro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497</cp:revision>
  <dcterms:created xsi:type="dcterms:W3CDTF">2013-08-26T18:56:02Z</dcterms:created>
  <dcterms:modified xsi:type="dcterms:W3CDTF">2017-06-20T18:49:37Z</dcterms:modified>
</cp:coreProperties>
</file>