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94"/>
  </p:notesMasterIdLst>
  <p:sldIdLst>
    <p:sldId id="256" r:id="rId2"/>
    <p:sldId id="266" r:id="rId3"/>
    <p:sldId id="270" r:id="rId4"/>
    <p:sldId id="271" r:id="rId5"/>
    <p:sldId id="272" r:id="rId6"/>
    <p:sldId id="273" r:id="rId7"/>
    <p:sldId id="274" r:id="rId8"/>
    <p:sldId id="275" r:id="rId9"/>
    <p:sldId id="276" r:id="rId10"/>
    <p:sldId id="277" r:id="rId11"/>
    <p:sldId id="278" r:id="rId12"/>
    <p:sldId id="279" r:id="rId13"/>
    <p:sldId id="280" r:id="rId14"/>
    <p:sldId id="281" r:id="rId15"/>
    <p:sldId id="267" r:id="rId16"/>
    <p:sldId id="282" r:id="rId17"/>
    <p:sldId id="351" r:id="rId18"/>
    <p:sldId id="352" r:id="rId19"/>
    <p:sldId id="283" r:id="rId20"/>
    <p:sldId id="284" r:id="rId21"/>
    <p:sldId id="353" r:id="rId22"/>
    <p:sldId id="285" r:id="rId23"/>
    <p:sldId id="354" r:id="rId24"/>
    <p:sldId id="286" r:id="rId25"/>
    <p:sldId id="287" r:id="rId26"/>
    <p:sldId id="288" r:id="rId27"/>
    <p:sldId id="289" r:id="rId28"/>
    <p:sldId id="290" r:id="rId29"/>
    <p:sldId id="292" r:id="rId30"/>
    <p:sldId id="291" r:id="rId31"/>
    <p:sldId id="295" r:id="rId32"/>
    <p:sldId id="296" r:id="rId33"/>
    <p:sldId id="293" r:id="rId34"/>
    <p:sldId id="294" r:id="rId35"/>
    <p:sldId id="297" r:id="rId36"/>
    <p:sldId id="298" r:id="rId37"/>
    <p:sldId id="299" r:id="rId38"/>
    <p:sldId id="355" r:id="rId39"/>
    <p:sldId id="356" r:id="rId40"/>
    <p:sldId id="357" r:id="rId41"/>
    <p:sldId id="302" r:id="rId42"/>
    <p:sldId id="327" r:id="rId43"/>
    <p:sldId id="328" r:id="rId44"/>
    <p:sldId id="303" r:id="rId45"/>
    <p:sldId id="304" r:id="rId46"/>
    <p:sldId id="305" r:id="rId47"/>
    <p:sldId id="306" r:id="rId48"/>
    <p:sldId id="307" r:id="rId49"/>
    <p:sldId id="308" r:id="rId50"/>
    <p:sldId id="309" r:id="rId51"/>
    <p:sldId id="310" r:id="rId52"/>
    <p:sldId id="311" r:id="rId53"/>
    <p:sldId id="312" r:id="rId54"/>
    <p:sldId id="371" r:id="rId55"/>
    <p:sldId id="313" r:id="rId56"/>
    <p:sldId id="370" r:id="rId57"/>
    <p:sldId id="336" r:id="rId58"/>
    <p:sldId id="314" r:id="rId59"/>
    <p:sldId id="350" r:id="rId60"/>
    <p:sldId id="358" r:id="rId61"/>
    <p:sldId id="359" r:id="rId62"/>
    <p:sldId id="360" r:id="rId63"/>
    <p:sldId id="361" r:id="rId64"/>
    <p:sldId id="362" r:id="rId65"/>
    <p:sldId id="363" r:id="rId66"/>
    <p:sldId id="364" r:id="rId67"/>
    <p:sldId id="365" r:id="rId68"/>
    <p:sldId id="366" r:id="rId69"/>
    <p:sldId id="367" r:id="rId70"/>
    <p:sldId id="368" r:id="rId71"/>
    <p:sldId id="372" r:id="rId72"/>
    <p:sldId id="373" r:id="rId73"/>
    <p:sldId id="374" r:id="rId74"/>
    <p:sldId id="375" r:id="rId75"/>
    <p:sldId id="376" r:id="rId76"/>
    <p:sldId id="377" r:id="rId77"/>
    <p:sldId id="378" r:id="rId78"/>
    <p:sldId id="379" r:id="rId79"/>
    <p:sldId id="380" r:id="rId80"/>
    <p:sldId id="381" r:id="rId81"/>
    <p:sldId id="382" r:id="rId82"/>
    <p:sldId id="383" r:id="rId83"/>
    <p:sldId id="384" r:id="rId84"/>
    <p:sldId id="385" r:id="rId85"/>
    <p:sldId id="386" r:id="rId86"/>
    <p:sldId id="387" r:id="rId87"/>
    <p:sldId id="388" r:id="rId88"/>
    <p:sldId id="389" r:id="rId89"/>
    <p:sldId id="390" r:id="rId90"/>
    <p:sldId id="391" r:id="rId91"/>
    <p:sldId id="392" r:id="rId92"/>
    <p:sldId id="369" r:id="rId9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6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Ênfas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62" autoAdjust="0"/>
  </p:normalViewPr>
  <p:slideViewPr>
    <p:cSldViewPr snapToGrid="0">
      <p:cViewPr varScale="1">
        <p:scale>
          <a:sx n="61" d="100"/>
          <a:sy n="61" d="100"/>
        </p:scale>
        <p:origin x="10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650FE-8FB8-4B2C-9828-E5DE1F6E58F2}" type="datetimeFigureOut">
              <a:rPr lang="pt-BR" smtClean="0"/>
              <a:t>18/05/2019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08C55-226C-473E-827C-624EEB269555}" type="slidenum">
              <a:rPr lang="pt-BR" smtClean="0"/>
              <a:t>‹nº›</a:t>
            </a:fld>
            <a:endParaRPr lang="pt-BR"/>
          </a:p>
        </p:txBody>
      </p:sp>
    </p:spTree>
    <p:extLst>
      <p:ext uri="{BB962C8B-B14F-4D97-AF65-F5344CB8AC3E}">
        <p14:creationId xmlns:p14="http://schemas.microsoft.com/office/powerpoint/2010/main" val="426269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25</a:t>
            </a:fld>
            <a:endParaRPr lang="pt-BR"/>
          </a:p>
        </p:txBody>
      </p:sp>
    </p:spTree>
    <p:extLst>
      <p:ext uri="{BB962C8B-B14F-4D97-AF65-F5344CB8AC3E}">
        <p14:creationId xmlns:p14="http://schemas.microsoft.com/office/powerpoint/2010/main" val="231985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34</a:t>
            </a:fld>
            <a:endParaRPr lang="pt-BR"/>
          </a:p>
        </p:txBody>
      </p:sp>
    </p:spTree>
    <p:extLst>
      <p:ext uri="{BB962C8B-B14F-4D97-AF65-F5344CB8AC3E}">
        <p14:creationId xmlns:p14="http://schemas.microsoft.com/office/powerpoint/2010/main" val="325225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35</a:t>
            </a:fld>
            <a:endParaRPr lang="pt-BR"/>
          </a:p>
        </p:txBody>
      </p:sp>
    </p:spTree>
    <p:extLst>
      <p:ext uri="{BB962C8B-B14F-4D97-AF65-F5344CB8AC3E}">
        <p14:creationId xmlns:p14="http://schemas.microsoft.com/office/powerpoint/2010/main" val="368336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36</a:t>
            </a:fld>
            <a:endParaRPr lang="pt-BR"/>
          </a:p>
        </p:txBody>
      </p:sp>
    </p:spTree>
    <p:extLst>
      <p:ext uri="{BB962C8B-B14F-4D97-AF65-F5344CB8AC3E}">
        <p14:creationId xmlns:p14="http://schemas.microsoft.com/office/powerpoint/2010/main" val="4046586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37</a:t>
            </a:fld>
            <a:endParaRPr lang="pt-BR"/>
          </a:p>
        </p:txBody>
      </p:sp>
    </p:spTree>
    <p:extLst>
      <p:ext uri="{BB962C8B-B14F-4D97-AF65-F5344CB8AC3E}">
        <p14:creationId xmlns:p14="http://schemas.microsoft.com/office/powerpoint/2010/main" val="1754691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38</a:t>
            </a:fld>
            <a:endParaRPr lang="pt-BR"/>
          </a:p>
        </p:txBody>
      </p:sp>
    </p:spTree>
    <p:extLst>
      <p:ext uri="{BB962C8B-B14F-4D97-AF65-F5344CB8AC3E}">
        <p14:creationId xmlns:p14="http://schemas.microsoft.com/office/powerpoint/2010/main" val="593090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39</a:t>
            </a:fld>
            <a:endParaRPr lang="pt-BR"/>
          </a:p>
        </p:txBody>
      </p:sp>
    </p:spTree>
    <p:extLst>
      <p:ext uri="{BB962C8B-B14F-4D97-AF65-F5344CB8AC3E}">
        <p14:creationId xmlns:p14="http://schemas.microsoft.com/office/powerpoint/2010/main" val="3757830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41</a:t>
            </a:fld>
            <a:endParaRPr lang="pt-BR"/>
          </a:p>
        </p:txBody>
      </p:sp>
    </p:spTree>
    <p:extLst>
      <p:ext uri="{BB962C8B-B14F-4D97-AF65-F5344CB8AC3E}">
        <p14:creationId xmlns:p14="http://schemas.microsoft.com/office/powerpoint/2010/main" val="4212174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44</a:t>
            </a:fld>
            <a:endParaRPr lang="pt-BR"/>
          </a:p>
        </p:txBody>
      </p:sp>
    </p:spTree>
    <p:extLst>
      <p:ext uri="{BB962C8B-B14F-4D97-AF65-F5344CB8AC3E}">
        <p14:creationId xmlns:p14="http://schemas.microsoft.com/office/powerpoint/2010/main" val="2585993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45</a:t>
            </a:fld>
            <a:endParaRPr lang="pt-BR"/>
          </a:p>
        </p:txBody>
      </p:sp>
    </p:spTree>
    <p:extLst>
      <p:ext uri="{BB962C8B-B14F-4D97-AF65-F5344CB8AC3E}">
        <p14:creationId xmlns:p14="http://schemas.microsoft.com/office/powerpoint/2010/main" val="858717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46</a:t>
            </a:fld>
            <a:endParaRPr lang="pt-BR"/>
          </a:p>
        </p:txBody>
      </p:sp>
    </p:spTree>
    <p:extLst>
      <p:ext uri="{BB962C8B-B14F-4D97-AF65-F5344CB8AC3E}">
        <p14:creationId xmlns:p14="http://schemas.microsoft.com/office/powerpoint/2010/main" val="3848419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26</a:t>
            </a:fld>
            <a:endParaRPr lang="pt-BR"/>
          </a:p>
        </p:txBody>
      </p:sp>
    </p:spTree>
    <p:extLst>
      <p:ext uri="{BB962C8B-B14F-4D97-AF65-F5344CB8AC3E}">
        <p14:creationId xmlns:p14="http://schemas.microsoft.com/office/powerpoint/2010/main" val="3230378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47</a:t>
            </a:fld>
            <a:endParaRPr lang="pt-BR"/>
          </a:p>
        </p:txBody>
      </p:sp>
    </p:spTree>
    <p:extLst>
      <p:ext uri="{BB962C8B-B14F-4D97-AF65-F5344CB8AC3E}">
        <p14:creationId xmlns:p14="http://schemas.microsoft.com/office/powerpoint/2010/main" val="2357181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48</a:t>
            </a:fld>
            <a:endParaRPr lang="pt-BR"/>
          </a:p>
        </p:txBody>
      </p:sp>
    </p:spTree>
    <p:extLst>
      <p:ext uri="{BB962C8B-B14F-4D97-AF65-F5344CB8AC3E}">
        <p14:creationId xmlns:p14="http://schemas.microsoft.com/office/powerpoint/2010/main" val="1205779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49</a:t>
            </a:fld>
            <a:endParaRPr lang="pt-BR"/>
          </a:p>
        </p:txBody>
      </p:sp>
    </p:spTree>
    <p:extLst>
      <p:ext uri="{BB962C8B-B14F-4D97-AF65-F5344CB8AC3E}">
        <p14:creationId xmlns:p14="http://schemas.microsoft.com/office/powerpoint/2010/main" val="271430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50</a:t>
            </a:fld>
            <a:endParaRPr lang="pt-BR"/>
          </a:p>
        </p:txBody>
      </p:sp>
    </p:spTree>
    <p:extLst>
      <p:ext uri="{BB962C8B-B14F-4D97-AF65-F5344CB8AC3E}">
        <p14:creationId xmlns:p14="http://schemas.microsoft.com/office/powerpoint/2010/main" val="2832450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51</a:t>
            </a:fld>
            <a:endParaRPr lang="pt-BR"/>
          </a:p>
        </p:txBody>
      </p:sp>
    </p:spTree>
    <p:extLst>
      <p:ext uri="{BB962C8B-B14F-4D97-AF65-F5344CB8AC3E}">
        <p14:creationId xmlns:p14="http://schemas.microsoft.com/office/powerpoint/2010/main" val="988634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52</a:t>
            </a:fld>
            <a:endParaRPr lang="pt-BR"/>
          </a:p>
        </p:txBody>
      </p:sp>
    </p:spTree>
    <p:extLst>
      <p:ext uri="{BB962C8B-B14F-4D97-AF65-F5344CB8AC3E}">
        <p14:creationId xmlns:p14="http://schemas.microsoft.com/office/powerpoint/2010/main" val="2862418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53</a:t>
            </a:fld>
            <a:endParaRPr lang="pt-BR"/>
          </a:p>
        </p:txBody>
      </p:sp>
    </p:spTree>
    <p:extLst>
      <p:ext uri="{BB962C8B-B14F-4D97-AF65-F5344CB8AC3E}">
        <p14:creationId xmlns:p14="http://schemas.microsoft.com/office/powerpoint/2010/main" val="1720887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55</a:t>
            </a:fld>
            <a:endParaRPr lang="pt-BR"/>
          </a:p>
        </p:txBody>
      </p:sp>
    </p:spTree>
    <p:extLst>
      <p:ext uri="{BB962C8B-B14F-4D97-AF65-F5344CB8AC3E}">
        <p14:creationId xmlns:p14="http://schemas.microsoft.com/office/powerpoint/2010/main" val="281521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57</a:t>
            </a:fld>
            <a:endParaRPr lang="pt-BR"/>
          </a:p>
        </p:txBody>
      </p:sp>
    </p:spTree>
    <p:extLst>
      <p:ext uri="{BB962C8B-B14F-4D97-AF65-F5344CB8AC3E}">
        <p14:creationId xmlns:p14="http://schemas.microsoft.com/office/powerpoint/2010/main" val="219213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27</a:t>
            </a:fld>
            <a:endParaRPr lang="pt-BR"/>
          </a:p>
        </p:txBody>
      </p:sp>
    </p:spTree>
    <p:extLst>
      <p:ext uri="{BB962C8B-B14F-4D97-AF65-F5344CB8AC3E}">
        <p14:creationId xmlns:p14="http://schemas.microsoft.com/office/powerpoint/2010/main" val="195338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28</a:t>
            </a:fld>
            <a:endParaRPr lang="pt-BR"/>
          </a:p>
        </p:txBody>
      </p:sp>
    </p:spTree>
    <p:extLst>
      <p:ext uri="{BB962C8B-B14F-4D97-AF65-F5344CB8AC3E}">
        <p14:creationId xmlns:p14="http://schemas.microsoft.com/office/powerpoint/2010/main" val="209985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29</a:t>
            </a:fld>
            <a:endParaRPr lang="pt-BR"/>
          </a:p>
        </p:txBody>
      </p:sp>
    </p:spTree>
    <p:extLst>
      <p:ext uri="{BB962C8B-B14F-4D97-AF65-F5344CB8AC3E}">
        <p14:creationId xmlns:p14="http://schemas.microsoft.com/office/powerpoint/2010/main" val="3544684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30</a:t>
            </a:fld>
            <a:endParaRPr lang="pt-BR"/>
          </a:p>
        </p:txBody>
      </p:sp>
    </p:spTree>
    <p:extLst>
      <p:ext uri="{BB962C8B-B14F-4D97-AF65-F5344CB8AC3E}">
        <p14:creationId xmlns:p14="http://schemas.microsoft.com/office/powerpoint/2010/main" val="388532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31</a:t>
            </a:fld>
            <a:endParaRPr lang="pt-BR"/>
          </a:p>
        </p:txBody>
      </p:sp>
    </p:spTree>
    <p:extLst>
      <p:ext uri="{BB962C8B-B14F-4D97-AF65-F5344CB8AC3E}">
        <p14:creationId xmlns:p14="http://schemas.microsoft.com/office/powerpoint/2010/main" val="235525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32</a:t>
            </a:fld>
            <a:endParaRPr lang="pt-BR"/>
          </a:p>
        </p:txBody>
      </p:sp>
    </p:spTree>
    <p:extLst>
      <p:ext uri="{BB962C8B-B14F-4D97-AF65-F5344CB8AC3E}">
        <p14:creationId xmlns:p14="http://schemas.microsoft.com/office/powerpoint/2010/main" val="294153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9B08C55-226C-473E-827C-624EEB269555}" type="slidenum">
              <a:rPr lang="pt-BR" smtClean="0"/>
              <a:t>33</a:t>
            </a:fld>
            <a:endParaRPr lang="pt-BR"/>
          </a:p>
        </p:txBody>
      </p:sp>
    </p:spTree>
    <p:extLst>
      <p:ext uri="{BB962C8B-B14F-4D97-AF65-F5344CB8AC3E}">
        <p14:creationId xmlns:p14="http://schemas.microsoft.com/office/powerpoint/2010/main" val="173165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3385F2C-4657-4970-B5E3-B3C3F61E7704}" type="datetimeFigureOut">
              <a:rPr lang="pt-BR" smtClean="0"/>
              <a:t>18/05/2019</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116392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53385F2C-4657-4970-B5E3-B3C3F61E7704}" type="datetimeFigureOut">
              <a:rPr lang="pt-BR" smtClean="0"/>
              <a:t>18/05/2019</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143657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53385F2C-4657-4970-B5E3-B3C3F61E7704}" type="datetimeFigureOut">
              <a:rPr lang="pt-BR" smtClean="0"/>
              <a:t>18/05/2019</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8AA028-32FF-4C6C-9CD7-94A1FA4972D8}"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1093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53385F2C-4657-4970-B5E3-B3C3F61E7704}" type="datetimeFigureOut">
              <a:rPr lang="pt-BR" smtClean="0"/>
              <a:t>18/05/2019</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4288729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53385F2C-4657-4970-B5E3-B3C3F61E7704}" type="datetimeFigureOut">
              <a:rPr lang="pt-BR" smtClean="0"/>
              <a:t>18/05/2019</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8AA028-32FF-4C6C-9CD7-94A1FA4972D8}"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0648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53385F2C-4657-4970-B5E3-B3C3F61E7704}" type="datetimeFigureOut">
              <a:rPr lang="pt-BR" smtClean="0"/>
              <a:t>18/05/2019</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4143337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3385F2C-4657-4970-B5E3-B3C3F61E7704}" type="datetimeFigureOut">
              <a:rPr lang="pt-BR" smtClean="0"/>
              <a:t>18/05/2019</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2000904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3385F2C-4657-4970-B5E3-B3C3F61E7704}" type="datetimeFigureOut">
              <a:rPr lang="pt-BR" smtClean="0"/>
              <a:t>18/05/2019</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316407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3385F2C-4657-4970-B5E3-B3C3F61E7704}" type="datetimeFigureOut">
              <a:rPr lang="pt-BR" smtClean="0"/>
              <a:t>18/05/2019</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17791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53385F2C-4657-4970-B5E3-B3C3F61E7704}" type="datetimeFigureOut">
              <a:rPr lang="pt-BR" smtClean="0"/>
              <a:t>18/05/2019</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203629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3385F2C-4657-4970-B5E3-B3C3F61E7704}" type="datetimeFigureOut">
              <a:rPr lang="pt-BR" smtClean="0"/>
              <a:t>18/05/2019</a:t>
            </a:fld>
            <a:endParaRPr lang="pt-BR"/>
          </a:p>
        </p:txBody>
      </p:sp>
      <p:sp>
        <p:nvSpPr>
          <p:cNvPr id="6" name="Footer Placeholder 5"/>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368555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3385F2C-4657-4970-B5E3-B3C3F61E7704}" type="datetimeFigureOut">
              <a:rPr lang="pt-BR" smtClean="0"/>
              <a:t>18/05/2019</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397577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3385F2C-4657-4970-B5E3-B3C3F61E7704}" type="datetimeFigureOut">
              <a:rPr lang="pt-BR" smtClean="0"/>
              <a:t>18/05/2019</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17304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85F2C-4657-4970-B5E3-B3C3F61E7704}" type="datetimeFigureOut">
              <a:rPr lang="pt-BR" smtClean="0"/>
              <a:t>18/05/2019</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142594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53385F2C-4657-4970-B5E3-B3C3F61E7704}" type="datetimeFigureOut">
              <a:rPr lang="pt-BR" smtClean="0"/>
              <a:t>18/05/2019</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412852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53385F2C-4657-4970-B5E3-B3C3F61E7704}" type="datetimeFigureOut">
              <a:rPr lang="pt-BR" smtClean="0"/>
              <a:t>18/05/2019</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8AA028-32FF-4C6C-9CD7-94A1FA4972D8}" type="slidenum">
              <a:rPr lang="pt-BR" smtClean="0"/>
              <a:t>‹nº›</a:t>
            </a:fld>
            <a:endParaRPr lang="pt-BR"/>
          </a:p>
        </p:txBody>
      </p:sp>
    </p:spTree>
    <p:extLst>
      <p:ext uri="{BB962C8B-B14F-4D97-AF65-F5344CB8AC3E}">
        <p14:creationId xmlns:p14="http://schemas.microsoft.com/office/powerpoint/2010/main" val="89154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385F2C-4657-4970-B5E3-B3C3F61E7704}" type="datetimeFigureOut">
              <a:rPr lang="pt-BR" smtClean="0"/>
              <a:t>18/05/2019</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8AA028-32FF-4C6C-9CD7-94A1FA4972D8}" type="slidenum">
              <a:rPr lang="pt-BR" smtClean="0"/>
              <a:t>‹nº›</a:t>
            </a:fld>
            <a:endParaRPr lang="pt-BR"/>
          </a:p>
        </p:txBody>
      </p:sp>
    </p:spTree>
    <p:extLst>
      <p:ext uri="{BB962C8B-B14F-4D97-AF65-F5344CB8AC3E}">
        <p14:creationId xmlns:p14="http://schemas.microsoft.com/office/powerpoint/2010/main" val="215330896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2.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pt-BR"/>
              <a:t>Algoritmos Genéticos</a:t>
            </a:r>
            <a:br>
              <a:rPr lang="pt-BR" dirty="0"/>
            </a:br>
            <a:r>
              <a:rPr lang="pt-BR"/>
              <a:t>Slide 12</a:t>
            </a:r>
            <a:endParaRPr lang="pt-BR" dirty="0"/>
          </a:p>
        </p:txBody>
      </p:sp>
      <p:sp>
        <p:nvSpPr>
          <p:cNvPr id="3" name="Subtítulo 2"/>
          <p:cNvSpPr>
            <a:spLocks noGrp="1"/>
          </p:cNvSpPr>
          <p:nvPr>
            <p:ph type="subTitle" idx="1"/>
          </p:nvPr>
        </p:nvSpPr>
        <p:spPr>
          <a:xfrm>
            <a:off x="2589213" y="4872915"/>
            <a:ext cx="8915399" cy="1126283"/>
          </a:xfrm>
        </p:spPr>
        <p:txBody>
          <a:bodyPr/>
          <a:lstStyle/>
          <a:p>
            <a:r>
              <a:rPr lang="pt-BR" b="1" dirty="0" err="1"/>
              <a:t>Dr</a:t>
            </a:r>
            <a:r>
              <a:rPr lang="pt-BR" b="1"/>
              <a:t> Nielsen </a:t>
            </a:r>
            <a:r>
              <a:rPr lang="pt-BR" b="1" dirty="0"/>
              <a:t>Castelo Damasceno</a:t>
            </a:r>
          </a:p>
        </p:txBody>
      </p:sp>
    </p:spTree>
    <p:extLst>
      <p:ext uri="{BB962C8B-B14F-4D97-AF65-F5344CB8AC3E}">
        <p14:creationId xmlns:p14="http://schemas.microsoft.com/office/powerpoint/2010/main" val="73696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2438399" y="1490420"/>
            <a:ext cx="9603783" cy="5367580"/>
          </a:xfrm>
        </p:spPr>
        <p:txBody>
          <a:bodyPr>
            <a:noAutofit/>
          </a:bodyPr>
          <a:lstStyle/>
          <a:p>
            <a:pPr>
              <a:spcBef>
                <a:spcPts val="500"/>
              </a:spcBef>
              <a:spcAft>
                <a:spcPts val="500"/>
              </a:spcAft>
            </a:pPr>
            <a:r>
              <a:rPr lang="pt-BR" sz="2800" dirty="0"/>
              <a:t>O conjunto completo de material genético (todos os cromossomos), é chamado de </a:t>
            </a:r>
            <a:r>
              <a:rPr lang="pt-BR" sz="2800" b="1" dirty="0"/>
              <a:t>genoma</a:t>
            </a:r>
            <a:r>
              <a:rPr lang="pt-BR" sz="2800" dirty="0"/>
              <a:t>. </a:t>
            </a:r>
          </a:p>
          <a:p>
            <a:pPr>
              <a:spcBef>
                <a:spcPts val="500"/>
              </a:spcBef>
              <a:spcAft>
                <a:spcPts val="500"/>
              </a:spcAft>
            </a:pPr>
            <a:r>
              <a:rPr lang="pt-BR" sz="2800" dirty="0"/>
              <a:t>Um conjunto específico de genes no genoma é chamado de </a:t>
            </a:r>
            <a:r>
              <a:rPr lang="pt-BR" sz="2800" b="1" dirty="0"/>
              <a:t>genótipo</a:t>
            </a:r>
            <a:r>
              <a:rPr lang="pt-BR" sz="2800" dirty="0"/>
              <a:t>. </a:t>
            </a:r>
          </a:p>
          <a:p>
            <a:pPr>
              <a:spcBef>
                <a:spcPts val="500"/>
              </a:spcBef>
              <a:spcAft>
                <a:spcPts val="500"/>
              </a:spcAft>
            </a:pPr>
            <a:r>
              <a:rPr lang="pt-BR" sz="2800" dirty="0"/>
              <a:t>O genótipo é a base do </a:t>
            </a:r>
            <a:r>
              <a:rPr lang="pt-BR" sz="2800" b="1" dirty="0"/>
              <a:t>fenótipo</a:t>
            </a:r>
            <a:r>
              <a:rPr lang="pt-BR" sz="2800" dirty="0"/>
              <a:t>, que é a expressão das características físicas e mentais codificadas pelos genes e modificadas pelo ambiente, tais como cor dos olhos, inteligência, etc.</a:t>
            </a:r>
          </a:p>
          <a:p>
            <a:pPr>
              <a:spcBef>
                <a:spcPts val="500"/>
              </a:spcBef>
              <a:spcAft>
                <a:spcPts val="500"/>
              </a:spcAft>
            </a:pPr>
            <a:r>
              <a:rPr lang="pt-BR" sz="2800" dirty="0"/>
              <a:t>A qualidade do indivíduo (fitness) é medida pelo seu sucesso (sobrevivência)</a:t>
            </a:r>
          </a:p>
        </p:txBody>
      </p:sp>
      <p:sp>
        <p:nvSpPr>
          <p:cNvPr id="22531" name="Rectangle 3"/>
          <p:cNvSpPr>
            <a:spLocks noGrp="1" noChangeArrowheads="1"/>
          </p:cNvSpPr>
          <p:nvPr>
            <p:ph type="title"/>
          </p:nvPr>
        </p:nvSpPr>
        <p:spPr>
          <a:xfrm>
            <a:off x="2438400" y="685800"/>
            <a:ext cx="7772400" cy="1066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t">
            <a:normAutofit/>
          </a:bodyPr>
          <a:lstStyle/>
          <a:p>
            <a:r>
              <a:rPr lang="pt-BR"/>
              <a:t>Outros termos importantes</a:t>
            </a:r>
          </a:p>
        </p:txBody>
      </p:sp>
    </p:spTree>
    <p:extLst>
      <p:ext uri="{BB962C8B-B14F-4D97-AF65-F5344CB8AC3E}">
        <p14:creationId xmlns:p14="http://schemas.microsoft.com/office/powerpoint/2010/main" val="7923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2438400" y="1282482"/>
            <a:ext cx="9634780" cy="5257800"/>
          </a:xfrm>
        </p:spPr>
        <p:txBody>
          <a:bodyPr>
            <a:noAutofit/>
          </a:bodyPr>
          <a:lstStyle/>
          <a:p>
            <a:r>
              <a:rPr lang="pt-BR" sz="2800" dirty="0"/>
              <a:t>Na natureza existem dois tipos de reprodução:</a:t>
            </a:r>
          </a:p>
          <a:p>
            <a:pPr lvl="1"/>
            <a:r>
              <a:rPr lang="pt-BR" sz="2400" b="1" dirty="0"/>
              <a:t>Assexuada</a:t>
            </a:r>
            <a:r>
              <a:rPr lang="pt-BR" sz="2400" dirty="0"/>
              <a:t>: típica de organismos inferiores, como bactérias.</a:t>
            </a:r>
          </a:p>
          <a:p>
            <a:pPr lvl="1"/>
            <a:r>
              <a:rPr lang="pt-BR" sz="2400" b="1" dirty="0"/>
              <a:t>Sexuada</a:t>
            </a:r>
            <a:r>
              <a:rPr lang="pt-BR" sz="2400" dirty="0"/>
              <a:t>: exige a presença de dois organismos, na maioria das vezes de sexos opostos, que trocam material genético.</a:t>
            </a:r>
          </a:p>
          <a:p>
            <a:pPr lvl="1"/>
            <a:endParaRPr lang="pt-BR" sz="2400" dirty="0"/>
          </a:p>
          <a:p>
            <a:r>
              <a:rPr lang="pt-BR" sz="2800" dirty="0"/>
              <a:t>A reprodução sexuada é a base dos </a:t>
            </a:r>
            <a:r>
              <a:rPr lang="pt-BR" sz="2800" dirty="0" err="1"/>
              <a:t>AGs</a:t>
            </a:r>
            <a:r>
              <a:rPr lang="pt-BR" sz="2800" dirty="0"/>
              <a:t>, logo vamos estudá-la um pouco mais.</a:t>
            </a:r>
          </a:p>
        </p:txBody>
      </p:sp>
      <p:sp>
        <p:nvSpPr>
          <p:cNvPr id="24579" name="Rectangle 3"/>
          <p:cNvSpPr>
            <a:spLocks noGrp="1" noChangeArrowheads="1"/>
          </p:cNvSpPr>
          <p:nvPr>
            <p:ph type="title"/>
          </p:nvPr>
        </p:nvSpPr>
        <p:spPr>
          <a:xfrm>
            <a:off x="2438400" y="609600"/>
            <a:ext cx="7772400" cy="1066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t">
            <a:normAutofit/>
          </a:bodyPr>
          <a:lstStyle/>
          <a:p>
            <a:r>
              <a:rPr lang="pt-BR"/>
              <a:t>Reprodução</a:t>
            </a:r>
          </a:p>
        </p:txBody>
      </p:sp>
    </p:spTree>
    <p:extLst>
      <p:ext uri="{BB962C8B-B14F-4D97-AF65-F5344CB8AC3E}">
        <p14:creationId xmlns:p14="http://schemas.microsoft.com/office/powerpoint/2010/main" val="425231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pt-BR"/>
              <a:t>Reprodução Sexuada</a:t>
            </a:r>
            <a:endParaRPr lang="en-US"/>
          </a:p>
        </p:txBody>
      </p:sp>
      <p:sp>
        <p:nvSpPr>
          <p:cNvPr id="34819" name="Rectangle 3"/>
          <p:cNvSpPr>
            <a:spLocks noGrp="1" noChangeArrowheads="1"/>
          </p:cNvSpPr>
          <p:nvPr>
            <p:ph type="body" idx="1"/>
          </p:nvPr>
        </p:nvSpPr>
        <p:spPr>
          <a:xfrm>
            <a:off x="2589212" y="1405180"/>
            <a:ext cx="9602788" cy="5452820"/>
          </a:xfrm>
        </p:spPr>
        <p:txBody>
          <a:bodyPr>
            <a:noAutofit/>
          </a:bodyPr>
          <a:lstStyle/>
          <a:p>
            <a:r>
              <a:rPr lang="pt-BR" sz="2800" dirty="0">
                <a:cs typeface="Times New Roman" panose="02020603050405020304" pitchFamily="18" charset="0"/>
              </a:rPr>
              <a:t>Cada progenitor fornece um pedaço de material genético chamado </a:t>
            </a:r>
            <a:r>
              <a:rPr lang="pt-BR" sz="2800" b="1" dirty="0">
                <a:cs typeface="Times New Roman" panose="02020603050405020304" pitchFamily="18" charset="0"/>
              </a:rPr>
              <a:t>gametas</a:t>
            </a:r>
            <a:r>
              <a:rPr lang="pt-BR" sz="2800" dirty="0">
                <a:cs typeface="Times New Roman" panose="02020603050405020304" pitchFamily="18" charset="0"/>
              </a:rPr>
              <a:t>;</a:t>
            </a:r>
          </a:p>
          <a:p>
            <a:pPr lvl="1"/>
            <a:r>
              <a:rPr lang="pt-BR" sz="2400" dirty="0">
                <a:cs typeface="Times New Roman" panose="02020603050405020304" pitchFamily="18" charset="0"/>
              </a:rPr>
              <a:t>Estas </a:t>
            </a:r>
            <a:r>
              <a:rPr lang="pt-BR" sz="2400" b="1" dirty="0">
                <a:cs typeface="Times New Roman" panose="02020603050405020304" pitchFamily="18" charset="0"/>
              </a:rPr>
              <a:t>gametas</a:t>
            </a:r>
            <a:r>
              <a:rPr lang="pt-BR" sz="2400" dirty="0">
                <a:cs typeface="Times New Roman" panose="02020603050405020304" pitchFamily="18" charset="0"/>
              </a:rPr>
              <a:t> são resultado de um processo denominado crossing-over;</a:t>
            </a:r>
          </a:p>
          <a:p>
            <a:pPr lvl="1"/>
            <a:r>
              <a:rPr lang="pt-BR" sz="2400" dirty="0">
                <a:cs typeface="Times New Roman" panose="02020603050405020304" pitchFamily="18" charset="0"/>
              </a:rPr>
              <a:t>O processo se inicia com a duplicação dos cromossomos;</a:t>
            </a:r>
          </a:p>
          <a:p>
            <a:pPr lvl="1"/>
            <a:r>
              <a:rPr lang="pt-BR" sz="2400" dirty="0">
                <a:cs typeface="Times New Roman" panose="02020603050405020304" pitchFamily="18" charset="0"/>
              </a:rPr>
              <a:t> Após serem duplicados, os cromossomos realizam o crossover;</a:t>
            </a:r>
          </a:p>
          <a:p>
            <a:pPr lvl="1"/>
            <a:r>
              <a:rPr lang="pt-BR" sz="2400" dirty="0">
                <a:cs typeface="Times New Roman" panose="02020603050405020304" pitchFamily="18" charset="0"/>
              </a:rPr>
              <a:t> Após este processo, nós temos 4 cromossomos potencialmente diferentes que são separados para as gametas</a:t>
            </a:r>
            <a:r>
              <a:rPr lang="en-US" sz="2400" dirty="0">
                <a:cs typeface="Times New Roman" panose="02020603050405020304" pitchFamily="18" charset="0"/>
              </a:rPr>
              <a:t> </a:t>
            </a:r>
            <a:endParaRPr lang="pt-BR" sz="2400" dirty="0">
              <a:cs typeface="Times New Roman" panose="02020603050405020304" pitchFamily="18" charset="0"/>
            </a:endParaRPr>
          </a:p>
        </p:txBody>
      </p:sp>
    </p:spTree>
    <p:extLst>
      <p:ext uri="{BB962C8B-B14F-4D97-AF65-F5344CB8AC3E}">
        <p14:creationId xmlns:p14="http://schemas.microsoft.com/office/powerpoint/2010/main" val="411640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209800" y="1235988"/>
            <a:ext cx="9754892" cy="2406112"/>
          </a:xfrm>
        </p:spPr>
        <p:txBody>
          <a:bodyPr>
            <a:noAutofit/>
          </a:bodyPr>
          <a:lstStyle/>
          <a:p>
            <a:r>
              <a:rPr lang="pt-BR" sz="2800" dirty="0"/>
              <a:t>Formação de um novo indivíduo através da combinação de duas células gametas;</a:t>
            </a:r>
          </a:p>
          <a:p>
            <a:r>
              <a:rPr lang="pt-BR" sz="2800" dirty="0">
                <a:cs typeface="Times New Roman" panose="02020603050405020304" pitchFamily="18" charset="0"/>
              </a:rPr>
              <a:t>Recebe este nome porque fisicamente um cromossomo se cruza sobre o outro para realizar a operação</a:t>
            </a:r>
            <a:r>
              <a:rPr lang="en-US" sz="2800" dirty="0"/>
              <a:t>.</a:t>
            </a:r>
            <a:endParaRPr lang="pt-BR" sz="2800" dirty="0"/>
          </a:p>
        </p:txBody>
      </p:sp>
      <p:sp>
        <p:nvSpPr>
          <p:cNvPr id="25604" name="Rectangle 4"/>
          <p:cNvSpPr>
            <a:spLocks noGrp="1" noChangeArrowheads="1"/>
          </p:cNvSpPr>
          <p:nvPr>
            <p:ph type="title"/>
          </p:nvPr>
        </p:nvSpPr>
        <p:spPr>
          <a:xfrm>
            <a:off x="2438400" y="609600"/>
            <a:ext cx="7772400" cy="1066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t">
            <a:normAutofit/>
          </a:bodyPr>
          <a:lstStyle/>
          <a:p>
            <a:r>
              <a:rPr lang="pt-BR"/>
              <a:t>Crossover</a:t>
            </a:r>
          </a:p>
        </p:txBody>
      </p:sp>
      <p:pic>
        <p:nvPicPr>
          <p:cNvPr id="25605" name="Picture 5" descr="F:\Livro_GA\Figuras\Figura0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138" y="3354091"/>
            <a:ext cx="2549471" cy="32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70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685800"/>
            <a:ext cx="7772400" cy="1066800"/>
          </a:xfrm>
        </p:spPr>
        <p:txBody>
          <a:bodyPr/>
          <a:lstStyle/>
          <a:p>
            <a:r>
              <a:rPr lang="pt-BR"/>
              <a:t>Mutação</a:t>
            </a:r>
          </a:p>
        </p:txBody>
      </p:sp>
      <p:sp>
        <p:nvSpPr>
          <p:cNvPr id="26627" name="Rectangle 3"/>
          <p:cNvSpPr>
            <a:spLocks noGrp="1" noChangeArrowheads="1"/>
          </p:cNvSpPr>
          <p:nvPr>
            <p:ph type="body" idx="1"/>
          </p:nvPr>
        </p:nvSpPr>
        <p:spPr>
          <a:xfrm>
            <a:off x="2209799" y="1340603"/>
            <a:ext cx="8995475" cy="5292672"/>
          </a:xfrm>
        </p:spPr>
        <p:txBody>
          <a:bodyPr>
            <a:noAutofit/>
          </a:bodyPr>
          <a:lstStyle/>
          <a:p>
            <a:r>
              <a:rPr lang="pt-BR" sz="2400" dirty="0"/>
              <a:t>O processo de replicação do DNA é extremamente complexo;</a:t>
            </a:r>
          </a:p>
          <a:p>
            <a:endParaRPr lang="pt-BR" sz="2400" dirty="0"/>
          </a:p>
          <a:p>
            <a:endParaRPr lang="pt-BR" sz="2400" dirty="0"/>
          </a:p>
          <a:p>
            <a:endParaRPr lang="pt-BR" sz="2400" dirty="0"/>
          </a:p>
          <a:p>
            <a:endParaRPr lang="pt-BR" sz="2400" dirty="0"/>
          </a:p>
          <a:p>
            <a:endParaRPr lang="pt-BR" sz="2400" dirty="0"/>
          </a:p>
          <a:p>
            <a:endParaRPr lang="pt-BR" sz="2400" dirty="0"/>
          </a:p>
          <a:p>
            <a:r>
              <a:rPr lang="pt-BR" sz="2400" dirty="0"/>
              <a:t>Pequenos erros podem ocorrer ao longo do tempo, gerando mutações dentro do código genético;</a:t>
            </a:r>
          </a:p>
          <a:p>
            <a:r>
              <a:rPr lang="pt-BR" sz="2400" dirty="0"/>
              <a:t>Estas mutações podem ser boas, ruins ou neutras.</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637" y="2016071"/>
            <a:ext cx="4114800" cy="293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662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6" name="Rectangle 6"/>
          <p:cNvSpPr>
            <a:spLocks noGrp="1" noRot="1" noChangeArrowheads="1"/>
          </p:cNvSpPr>
          <p:nvPr>
            <p:ph type="title"/>
          </p:nvPr>
        </p:nvSpPr>
        <p:spPr/>
        <p:txBody>
          <a:bodyPr/>
          <a:lstStyle/>
          <a:p>
            <a:pPr eaLnBrk="1" hangingPunct="1">
              <a:defRPr/>
            </a:pPr>
            <a:r>
              <a:rPr lang="pt-BR" dirty="0"/>
              <a:t>Algoritmos Genéticos (</a:t>
            </a:r>
            <a:r>
              <a:rPr lang="pt-BR" dirty="0" err="1"/>
              <a:t>AG’s</a:t>
            </a:r>
            <a:r>
              <a:rPr lang="pt-BR" dirty="0"/>
              <a:t>)</a:t>
            </a:r>
            <a:endParaRPr lang="pt-BR" sz="4100" dirty="0"/>
          </a:p>
        </p:txBody>
      </p:sp>
      <p:sp>
        <p:nvSpPr>
          <p:cNvPr id="3" name="Espaço Reservado para Conteúdo 2"/>
          <p:cNvSpPr>
            <a:spLocks noGrp="1"/>
          </p:cNvSpPr>
          <p:nvPr>
            <p:ph idx="1"/>
          </p:nvPr>
        </p:nvSpPr>
        <p:spPr>
          <a:xfrm>
            <a:off x="2480722" y="1746143"/>
            <a:ext cx="9514965" cy="3777622"/>
          </a:xfrm>
        </p:spPr>
        <p:txBody>
          <a:bodyPr>
            <a:normAutofit/>
          </a:bodyPr>
          <a:lstStyle/>
          <a:p>
            <a:r>
              <a:rPr lang="pt-BR" sz="3200" dirty="0"/>
              <a:t>São métodos dinâmicos de busca baseados nos mecanismo de seleção e evolução natural.</a:t>
            </a:r>
          </a:p>
          <a:p>
            <a:r>
              <a:rPr lang="pt-BR" sz="3200" dirty="0"/>
              <a:t>Tem como objetivo encontrar o indivíduo ótimo de uma população geneticamente refinada.</a:t>
            </a:r>
          </a:p>
        </p:txBody>
      </p:sp>
    </p:spTree>
    <p:extLst>
      <p:ext uri="{BB962C8B-B14F-4D97-AF65-F5344CB8AC3E}">
        <p14:creationId xmlns:p14="http://schemas.microsoft.com/office/powerpoint/2010/main" val="255578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pt-BR"/>
              <a:t>Algoritmos Evolucionários</a:t>
            </a:r>
            <a:endParaRPr lang="en-US"/>
          </a:p>
        </p:txBody>
      </p:sp>
      <p:sp>
        <p:nvSpPr>
          <p:cNvPr id="1027" name="Rectangle 3"/>
          <p:cNvSpPr>
            <a:spLocks noGrp="1" noChangeArrowheads="1"/>
          </p:cNvSpPr>
          <p:nvPr>
            <p:ph type="body" idx="1"/>
          </p:nvPr>
        </p:nvSpPr>
        <p:spPr>
          <a:xfrm>
            <a:off x="2589211" y="1575660"/>
            <a:ext cx="9468469" cy="4747647"/>
          </a:xfrm>
        </p:spPr>
        <p:txBody>
          <a:bodyPr>
            <a:noAutofit/>
          </a:bodyPr>
          <a:lstStyle/>
          <a:p>
            <a:r>
              <a:rPr lang="pt-BR" sz="2400" dirty="0"/>
              <a:t> </a:t>
            </a:r>
            <a:r>
              <a:rPr lang="pt-BR" sz="2400" dirty="0">
                <a:cs typeface="Times New Roman" panose="02020603050405020304" pitchFamily="18" charset="0"/>
              </a:rPr>
              <a:t>Algoritmos evolucionários usam modelos computacionais dos processos naturais de evolução como uma ferramenta para resolver problemas. </a:t>
            </a:r>
          </a:p>
          <a:p>
            <a:r>
              <a:rPr lang="pt-BR" sz="2400" dirty="0">
                <a:cs typeface="Times New Roman" panose="02020603050405020304" pitchFamily="18" charset="0"/>
              </a:rPr>
              <a:t>Há uma grande variedade de modelos computacionais. Em comum:</a:t>
            </a:r>
          </a:p>
          <a:p>
            <a:pPr lvl="1"/>
            <a:r>
              <a:rPr lang="pt-BR" sz="2400" dirty="0">
                <a:cs typeface="Times New Roman" panose="02020603050405020304" pitchFamily="18" charset="0"/>
              </a:rPr>
              <a:t>Conceito de simulação da evolução das espécies </a:t>
            </a:r>
          </a:p>
          <a:p>
            <a:pPr lvl="1"/>
            <a:r>
              <a:rPr lang="pt-BR" sz="2400" dirty="0">
                <a:cs typeface="Times New Roman" panose="02020603050405020304" pitchFamily="18" charset="0"/>
              </a:rPr>
              <a:t>Uso de operadores de seleção, mutação e reprodução</a:t>
            </a:r>
          </a:p>
          <a:p>
            <a:pPr lvl="1"/>
            <a:r>
              <a:rPr lang="pt-BR" sz="2400" dirty="0">
                <a:cs typeface="Times New Roman" panose="02020603050405020304" pitchFamily="18" charset="0"/>
              </a:rPr>
              <a:t>Todos os processos dependem do "desempenho" dos indivíduos desta espécie dentro do "ambiente".</a:t>
            </a:r>
            <a:r>
              <a:rPr lang="en-US" sz="2400" dirty="0"/>
              <a:t> </a:t>
            </a:r>
          </a:p>
        </p:txBody>
      </p:sp>
    </p:spTree>
    <p:extLst>
      <p:ext uri="{BB962C8B-B14F-4D97-AF65-F5344CB8AC3E}">
        <p14:creationId xmlns:p14="http://schemas.microsoft.com/office/powerpoint/2010/main" val="91824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Evolucionários</a:t>
            </a:r>
            <a:endParaRPr lang="en-US" dirty="0"/>
          </a:p>
        </p:txBody>
      </p:sp>
      <p:sp>
        <p:nvSpPr>
          <p:cNvPr id="3" name="Content Placeholder 2"/>
          <p:cNvSpPr>
            <a:spLocks noGrp="1"/>
          </p:cNvSpPr>
          <p:nvPr>
            <p:ph idx="1"/>
          </p:nvPr>
        </p:nvSpPr>
        <p:spPr>
          <a:xfrm>
            <a:off x="2434228" y="1389682"/>
            <a:ext cx="9530463" cy="5135104"/>
          </a:xfrm>
        </p:spPr>
        <p:txBody>
          <a:bodyPr>
            <a:noAutofit/>
          </a:bodyPr>
          <a:lstStyle/>
          <a:p>
            <a:r>
              <a:rPr lang="pt-BR" sz="2400" dirty="0"/>
              <a:t>Os </a:t>
            </a:r>
            <a:r>
              <a:rPr lang="pt-BR" sz="2400" b="1" dirty="0"/>
              <a:t>algoritmos evolucionários</a:t>
            </a:r>
            <a:r>
              <a:rPr lang="pt-BR" sz="2400" dirty="0"/>
              <a:t>, dos quais os algoritmos genéticos fazem parte, procuram se inspirar na forma como a natureza funciona.</a:t>
            </a:r>
          </a:p>
          <a:p>
            <a:pPr lvl="1"/>
            <a:r>
              <a:rPr lang="pt-BR" sz="1800" dirty="0"/>
              <a:t>Algoritmos Genéticos</a:t>
            </a:r>
          </a:p>
          <a:p>
            <a:pPr lvl="1"/>
            <a:r>
              <a:rPr lang="pt-BR" sz="1800" dirty="0"/>
              <a:t>Programação Genética</a:t>
            </a:r>
          </a:p>
          <a:p>
            <a:pPr lvl="1"/>
            <a:r>
              <a:rPr lang="pt-BR" sz="1800" dirty="0" err="1"/>
              <a:t>Neuro</a:t>
            </a:r>
            <a:r>
              <a:rPr lang="pt-BR" sz="1800" dirty="0"/>
              <a:t>-Evolução</a:t>
            </a:r>
          </a:p>
          <a:p>
            <a:pPr lvl="1"/>
            <a:r>
              <a:rPr lang="pt-BR" sz="1800" dirty="0"/>
              <a:t>Evolução Diferencial</a:t>
            </a:r>
          </a:p>
          <a:p>
            <a:pPr lvl="1"/>
            <a:endParaRPr lang="pt-BR" sz="2400" dirty="0"/>
          </a:p>
          <a:p>
            <a:r>
              <a:rPr lang="pt-BR" sz="2400" dirty="0"/>
              <a:t>Os algoritmos evolucionários funcionam mantendo uma </a:t>
            </a:r>
            <a:r>
              <a:rPr lang="pt-BR" sz="2400" b="1" dirty="0"/>
              <a:t>população de estruturas</a:t>
            </a:r>
            <a:r>
              <a:rPr lang="pt-BR" sz="2400" dirty="0"/>
              <a:t> que </a:t>
            </a:r>
            <a:r>
              <a:rPr lang="pt-BR" sz="2400" b="1" dirty="0"/>
              <a:t>evoluem</a:t>
            </a:r>
            <a:r>
              <a:rPr lang="pt-BR" sz="2400" dirty="0"/>
              <a:t> de forma semelhante à evolução das espécies. </a:t>
            </a:r>
          </a:p>
          <a:p>
            <a:endParaRPr lang="en-US" sz="2800" dirty="0"/>
          </a:p>
        </p:txBody>
      </p:sp>
    </p:spTree>
    <p:extLst>
      <p:ext uri="{BB962C8B-B14F-4D97-AF65-F5344CB8AC3E}">
        <p14:creationId xmlns:p14="http://schemas.microsoft.com/office/powerpoint/2010/main" val="417023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Genéticos</a:t>
            </a:r>
            <a:endParaRPr lang="en-US" dirty="0"/>
          </a:p>
        </p:txBody>
      </p:sp>
      <p:sp>
        <p:nvSpPr>
          <p:cNvPr id="3" name="Content Placeholder 2"/>
          <p:cNvSpPr>
            <a:spLocks noGrp="1"/>
          </p:cNvSpPr>
          <p:nvPr>
            <p:ph idx="1"/>
          </p:nvPr>
        </p:nvSpPr>
        <p:spPr>
          <a:xfrm>
            <a:off x="2589212" y="1493061"/>
            <a:ext cx="8915400" cy="3777622"/>
          </a:xfrm>
        </p:spPr>
        <p:txBody>
          <a:bodyPr>
            <a:normAutofit/>
          </a:bodyPr>
          <a:lstStyle/>
          <a:p>
            <a:r>
              <a:rPr lang="pt-BR" sz="2400" b="1" dirty="0"/>
              <a:t>Algoritmos Genéticos </a:t>
            </a:r>
            <a:r>
              <a:rPr lang="pt-BR" sz="2400" dirty="0"/>
              <a:t>são uma </a:t>
            </a:r>
            <a:r>
              <a:rPr lang="pt-BR" sz="2400" dirty="0" err="1"/>
              <a:t>sub-área</a:t>
            </a:r>
            <a:r>
              <a:rPr lang="pt-BR" sz="2400" dirty="0"/>
              <a:t> dos Algoritmos Evolucionários. Logo, são uma metáfora para a evolução natural.</a:t>
            </a:r>
          </a:p>
          <a:p>
            <a:endParaRPr lang="pt-BR" sz="1200" dirty="0"/>
          </a:p>
          <a:p>
            <a:r>
              <a:rPr lang="pt-BR" sz="2400" dirty="0"/>
              <a:t>Os algoritmos genéticos são técnicas heurísticas de otimização global. Com isto, raramente eles ficam presos em </a:t>
            </a:r>
            <a:r>
              <a:rPr lang="pt-BR" sz="2400" b="1" dirty="0"/>
              <a:t>máximos locais</a:t>
            </a:r>
            <a:r>
              <a:rPr lang="pt-BR" sz="2400" dirty="0"/>
              <a:t>. </a:t>
            </a:r>
          </a:p>
          <a:p>
            <a:endParaRPr lang="en-US" sz="2400" dirty="0"/>
          </a:p>
        </p:txBody>
      </p:sp>
      <p:graphicFrame>
        <p:nvGraphicFramePr>
          <p:cNvPr id="4" name="Object 3"/>
          <p:cNvGraphicFramePr>
            <a:graphicFrameLocks noChangeAspect="1"/>
          </p:cNvGraphicFramePr>
          <p:nvPr>
            <p:extLst/>
          </p:nvPr>
        </p:nvGraphicFramePr>
        <p:xfrm>
          <a:off x="3706229" y="4002331"/>
          <a:ext cx="4824189" cy="2536704"/>
        </p:xfrm>
        <a:graphic>
          <a:graphicData uri="http://schemas.openxmlformats.org/presentationml/2006/ole">
            <mc:AlternateContent xmlns:mc="http://schemas.openxmlformats.org/markup-compatibility/2006">
              <mc:Choice xmlns:v="urn:schemas-microsoft-com:vml" Requires="v">
                <p:oleObj spid="_x0000_s7205" name="Documento" r:id="rId3" imgW="4277868" imgH="2250948" progId="Word.Document.8">
                  <p:embed/>
                </p:oleObj>
              </mc:Choice>
              <mc:Fallback>
                <p:oleObj name="Documento" r:id="rId3" imgW="4277868" imgH="225094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229" y="4002331"/>
                        <a:ext cx="4824189" cy="25367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2987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t-BR"/>
              <a:t>Algoritmos Genéticos</a:t>
            </a:r>
            <a:endParaRPr lang="en-US"/>
          </a:p>
        </p:txBody>
      </p:sp>
      <p:sp>
        <p:nvSpPr>
          <p:cNvPr id="12291" name="Rectangle 3"/>
          <p:cNvSpPr>
            <a:spLocks noGrp="1" noChangeArrowheads="1"/>
          </p:cNvSpPr>
          <p:nvPr>
            <p:ph type="body" idx="1"/>
          </p:nvPr>
        </p:nvSpPr>
        <p:spPr>
          <a:xfrm>
            <a:off x="2589212" y="1420678"/>
            <a:ext cx="9483968" cy="4856136"/>
          </a:xfrm>
        </p:spPr>
        <p:txBody>
          <a:bodyPr>
            <a:noAutofit/>
          </a:bodyPr>
          <a:lstStyle/>
          <a:p>
            <a:pPr>
              <a:lnSpc>
                <a:spcPct val="90000"/>
              </a:lnSpc>
            </a:pPr>
            <a:r>
              <a:rPr lang="pt-BR" sz="2800" dirty="0">
                <a:cs typeface="Times New Roman" panose="02020603050405020304" pitchFamily="18" charset="0"/>
              </a:rPr>
              <a:t>Algoritmos genéticos  é um ramo dos algoritmos evolucionários </a:t>
            </a:r>
          </a:p>
          <a:p>
            <a:pPr>
              <a:lnSpc>
                <a:spcPct val="90000"/>
              </a:lnSpc>
            </a:pPr>
            <a:r>
              <a:rPr lang="pt-BR" sz="2800" dirty="0">
                <a:cs typeface="Times New Roman" panose="02020603050405020304" pitchFamily="18" charset="0"/>
              </a:rPr>
              <a:t>Como tal podem ser definidos como uma técnica de busca baseada numa metáfora do processo biológico de evolução natural. </a:t>
            </a:r>
          </a:p>
          <a:p>
            <a:pPr>
              <a:lnSpc>
                <a:spcPct val="90000"/>
              </a:lnSpc>
            </a:pPr>
            <a:r>
              <a:rPr lang="pt-BR" sz="2800" dirty="0">
                <a:cs typeface="Times New Roman" panose="02020603050405020304" pitchFamily="18" charset="0"/>
              </a:rPr>
              <a:t>Os algoritmos genéticos são técnicas heurísticas de otimização global</a:t>
            </a:r>
          </a:p>
          <a:p>
            <a:pPr>
              <a:lnSpc>
                <a:spcPct val="90000"/>
              </a:lnSpc>
            </a:pPr>
            <a:r>
              <a:rPr lang="pt-BR" sz="2800" dirty="0">
                <a:cs typeface="Times New Roman" panose="02020603050405020304" pitchFamily="18" charset="0"/>
              </a:rPr>
              <a:t>São algoritmos de busca baseados nos mecanismos de seleção natural e genética.</a:t>
            </a:r>
            <a:r>
              <a:rPr lang="en-US" sz="2800" dirty="0">
                <a:cs typeface="Times New Roman" panose="02020603050405020304" pitchFamily="18" charset="0"/>
              </a:rPr>
              <a:t> </a:t>
            </a:r>
          </a:p>
          <a:p>
            <a:pPr>
              <a:lnSpc>
                <a:spcPct val="90000"/>
              </a:lnSpc>
              <a:buFontTx/>
              <a:buNone/>
            </a:pPr>
            <a:endParaRPr lang="en-US" sz="2800" dirty="0">
              <a:cs typeface="Times New Roman" panose="02020603050405020304" pitchFamily="18" charset="0"/>
            </a:endParaRPr>
          </a:p>
        </p:txBody>
      </p:sp>
    </p:spTree>
    <p:extLst>
      <p:ext uri="{BB962C8B-B14F-4D97-AF65-F5344CB8AC3E}">
        <p14:creationId xmlns:p14="http://schemas.microsoft.com/office/powerpoint/2010/main" val="348604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pt-BR"/>
              <a:t>Teoria da Evolução </a:t>
            </a:r>
            <a:endParaRPr lang="en-US"/>
          </a:p>
        </p:txBody>
      </p:sp>
      <p:sp>
        <p:nvSpPr>
          <p:cNvPr id="1027" name="Rectangle 3"/>
          <p:cNvSpPr>
            <a:spLocks noGrp="1" noChangeArrowheads="1"/>
          </p:cNvSpPr>
          <p:nvPr>
            <p:ph type="body" idx="1"/>
          </p:nvPr>
        </p:nvSpPr>
        <p:spPr>
          <a:xfrm>
            <a:off x="1503336" y="1233559"/>
            <a:ext cx="10569843" cy="5415214"/>
          </a:xfrm>
        </p:spPr>
        <p:txBody>
          <a:bodyPr>
            <a:noAutofit/>
          </a:bodyPr>
          <a:lstStyle/>
          <a:p>
            <a:r>
              <a:rPr lang="pt-BR" sz="2400" dirty="0"/>
              <a:t> Até o século XIX os cientistas mais proeminentes acreditavam em duas teorias principais:</a:t>
            </a:r>
          </a:p>
          <a:p>
            <a:pPr lvl="1"/>
            <a:r>
              <a:rPr lang="pt-BR" sz="2400" dirty="0"/>
              <a:t>Criacionismo (“Deus criou o universo da forma que ele é hoje”) </a:t>
            </a:r>
          </a:p>
          <a:p>
            <a:pPr lvl="1"/>
            <a:r>
              <a:rPr lang="pt-BR" sz="2400" dirty="0"/>
              <a:t>Geração espontânea (“a vida surge de essências presentes no ar”).</a:t>
            </a:r>
          </a:p>
          <a:p>
            <a:r>
              <a:rPr lang="pt-BR" sz="2400" dirty="0"/>
              <a:t>Em torno de 1850 Charles Darwin fez uma longa viagem no navio HMS </a:t>
            </a:r>
            <a:r>
              <a:rPr lang="pt-BR" sz="2400" dirty="0" err="1"/>
              <a:t>Beagle</a:t>
            </a:r>
            <a:r>
              <a:rPr lang="pt-BR" sz="2400" dirty="0"/>
              <a:t>.</a:t>
            </a:r>
          </a:p>
          <a:p>
            <a:r>
              <a:rPr lang="pt-BR" sz="2400" dirty="0"/>
              <a:t>Ele visitou vários lugares e sua grande habilidade para observação permitiu que ele percebesse o seguinte:</a:t>
            </a:r>
          </a:p>
          <a:p>
            <a:pPr lvl="1"/>
            <a:r>
              <a:rPr lang="pt-BR" sz="2400" dirty="0"/>
              <a:t>animais da mesma espécie eram ligeiramente diferentes que seus parentes em outros ecossistemas diferentes</a:t>
            </a:r>
          </a:p>
          <a:p>
            <a:pPr lvl="1"/>
            <a:r>
              <a:rPr lang="pt-BR" sz="2400" dirty="0"/>
              <a:t>cada grupo era mais adaptado às necessidades e oportunidades oferecidas pelo seu ecossistema específico.</a:t>
            </a:r>
          </a:p>
          <a:p>
            <a:pPr lvl="1"/>
            <a:endParaRPr lang="en-US" sz="2400" dirty="0"/>
          </a:p>
        </p:txBody>
      </p:sp>
    </p:spTree>
    <p:extLst>
      <p:ext uri="{BB962C8B-B14F-4D97-AF65-F5344CB8AC3E}">
        <p14:creationId xmlns:p14="http://schemas.microsoft.com/office/powerpoint/2010/main" val="2073948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t-BR"/>
              <a:t>Algoritmos Genéticos</a:t>
            </a:r>
            <a:endParaRPr lang="en-US"/>
          </a:p>
        </p:txBody>
      </p:sp>
      <p:sp>
        <p:nvSpPr>
          <p:cNvPr id="13315" name="Rectangle 3"/>
          <p:cNvSpPr>
            <a:spLocks noGrp="1" noChangeArrowheads="1"/>
          </p:cNvSpPr>
          <p:nvPr>
            <p:ph type="body" idx="1"/>
          </p:nvPr>
        </p:nvSpPr>
        <p:spPr>
          <a:xfrm>
            <a:off x="2589212" y="1389681"/>
            <a:ext cx="9602788" cy="5243594"/>
          </a:xfrm>
        </p:spPr>
        <p:txBody>
          <a:bodyPr>
            <a:noAutofit/>
          </a:bodyPr>
          <a:lstStyle/>
          <a:p>
            <a:pPr>
              <a:lnSpc>
                <a:spcPct val="90000"/>
              </a:lnSpc>
            </a:pPr>
            <a:r>
              <a:rPr lang="pt-BR" sz="2400" dirty="0">
                <a:cs typeface="Times New Roman" panose="02020603050405020304" pitchFamily="18" charset="0"/>
              </a:rPr>
              <a:t>Populações de indivíduos são criados e submetidos aos operadores genéticos:</a:t>
            </a:r>
          </a:p>
          <a:p>
            <a:pPr lvl="1">
              <a:lnSpc>
                <a:spcPct val="90000"/>
              </a:lnSpc>
            </a:pPr>
            <a:r>
              <a:rPr lang="pt-BR" sz="2400" dirty="0">
                <a:cs typeface="Times New Roman" panose="02020603050405020304" pitchFamily="18" charset="0"/>
              </a:rPr>
              <a:t>Seleção</a:t>
            </a:r>
          </a:p>
          <a:p>
            <a:pPr lvl="1">
              <a:lnSpc>
                <a:spcPct val="90000"/>
              </a:lnSpc>
            </a:pPr>
            <a:r>
              <a:rPr lang="pt-BR" sz="2400" dirty="0">
                <a:cs typeface="Times New Roman" panose="02020603050405020304" pitchFamily="18" charset="0"/>
              </a:rPr>
              <a:t>Recombinação (crossover)</a:t>
            </a:r>
          </a:p>
          <a:p>
            <a:pPr lvl="1">
              <a:lnSpc>
                <a:spcPct val="90000"/>
              </a:lnSpc>
            </a:pPr>
            <a:r>
              <a:rPr lang="pt-BR" sz="2400" dirty="0">
                <a:cs typeface="Times New Roman" panose="02020603050405020304" pitchFamily="18" charset="0"/>
              </a:rPr>
              <a:t>Mutação. </a:t>
            </a:r>
          </a:p>
          <a:p>
            <a:pPr>
              <a:lnSpc>
                <a:spcPct val="90000"/>
              </a:lnSpc>
            </a:pPr>
            <a:r>
              <a:rPr lang="pt-BR" sz="2400" dirty="0">
                <a:cs typeface="Times New Roman" panose="02020603050405020304" pitchFamily="18" charset="0"/>
              </a:rPr>
              <a:t>Estes operadores utilizam uma caracterização da qualidade de cada indivíduo como solução do problema em questão chamada de </a:t>
            </a:r>
            <a:r>
              <a:rPr lang="pt-BR" sz="2400" b="1" dirty="0">
                <a:cs typeface="Times New Roman" panose="02020603050405020304" pitchFamily="18" charset="0"/>
              </a:rPr>
              <a:t>avaliação</a:t>
            </a:r>
            <a:r>
              <a:rPr lang="pt-BR" sz="2400" dirty="0">
                <a:cs typeface="Times New Roman" panose="02020603050405020304" pitchFamily="18" charset="0"/>
              </a:rPr>
              <a:t> </a:t>
            </a:r>
          </a:p>
          <a:p>
            <a:pPr>
              <a:lnSpc>
                <a:spcPct val="90000"/>
              </a:lnSpc>
            </a:pPr>
            <a:r>
              <a:rPr lang="pt-BR" sz="2400" dirty="0">
                <a:cs typeface="Times New Roman" panose="02020603050405020304" pitchFamily="18" charset="0"/>
              </a:rPr>
              <a:t>Geram um processo de evolução natural destes indivíduos</a:t>
            </a:r>
          </a:p>
          <a:p>
            <a:pPr>
              <a:lnSpc>
                <a:spcPct val="90000"/>
              </a:lnSpc>
            </a:pPr>
            <a:r>
              <a:rPr lang="pt-BR" sz="2400" dirty="0">
                <a:cs typeface="Times New Roman" panose="02020603050405020304" pitchFamily="18" charset="0"/>
              </a:rPr>
              <a:t>Eventualmente gerará um indivíduo que caracterizará uma boa solução (talvez até a melhor possível) para o nosso problema.</a:t>
            </a:r>
            <a:r>
              <a:rPr lang="en-US" sz="2400" dirty="0"/>
              <a:t> </a:t>
            </a:r>
          </a:p>
        </p:txBody>
      </p:sp>
    </p:spTree>
    <p:extLst>
      <p:ext uri="{BB962C8B-B14F-4D97-AF65-F5344CB8AC3E}">
        <p14:creationId xmlns:p14="http://schemas.microsoft.com/office/powerpoint/2010/main" val="1355172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Genéticos</a:t>
            </a:r>
            <a:endParaRPr lang="en-US" dirty="0"/>
          </a:p>
        </p:txBody>
      </p:sp>
      <p:sp>
        <p:nvSpPr>
          <p:cNvPr id="4" name="Line 4"/>
          <p:cNvSpPr>
            <a:spLocks noChangeShapeType="1"/>
          </p:cNvSpPr>
          <p:nvPr/>
        </p:nvSpPr>
        <p:spPr bwMode="auto">
          <a:xfrm>
            <a:off x="3581400" y="1589157"/>
            <a:ext cx="0" cy="1587500"/>
          </a:xfrm>
          <a:prstGeom prst="line">
            <a:avLst/>
          </a:prstGeom>
          <a:noFill/>
          <a:ln w="12700">
            <a:solidFill>
              <a:schemeClr val="tx1"/>
            </a:solidFill>
            <a:round/>
            <a:headEnd type="triangle" w="med" len="med"/>
            <a:tailEnd/>
          </a:ln>
          <a:effectLst/>
        </p:spPr>
        <p:txBody>
          <a:bodyPr wrap="none" anchor="ctr"/>
          <a:lstStyle/>
          <a:p>
            <a:endParaRPr lang="pt-BR"/>
          </a:p>
        </p:txBody>
      </p:sp>
      <p:sp>
        <p:nvSpPr>
          <p:cNvPr id="5" name="Line 5"/>
          <p:cNvSpPr>
            <a:spLocks noChangeShapeType="1"/>
          </p:cNvSpPr>
          <p:nvPr/>
        </p:nvSpPr>
        <p:spPr bwMode="auto">
          <a:xfrm>
            <a:off x="3590925" y="3183007"/>
            <a:ext cx="5168900" cy="0"/>
          </a:xfrm>
          <a:prstGeom prst="line">
            <a:avLst/>
          </a:prstGeom>
          <a:noFill/>
          <a:ln w="12700">
            <a:solidFill>
              <a:schemeClr val="tx1"/>
            </a:solidFill>
            <a:round/>
            <a:headEnd/>
            <a:tailEnd type="triangle" w="med" len="med"/>
          </a:ln>
          <a:effectLst/>
        </p:spPr>
        <p:txBody>
          <a:bodyPr wrap="none" anchor="ctr"/>
          <a:lstStyle/>
          <a:p>
            <a:endParaRPr lang="pt-BR"/>
          </a:p>
        </p:txBody>
      </p:sp>
      <p:sp>
        <p:nvSpPr>
          <p:cNvPr id="6" name="Freeform 6"/>
          <p:cNvSpPr>
            <a:spLocks/>
          </p:cNvSpPr>
          <p:nvPr/>
        </p:nvSpPr>
        <p:spPr bwMode="auto">
          <a:xfrm>
            <a:off x="3581400" y="1616145"/>
            <a:ext cx="5126038" cy="1492250"/>
          </a:xfrm>
          <a:custGeom>
            <a:avLst/>
            <a:gdLst/>
            <a:ahLst/>
            <a:cxnLst>
              <a:cxn ang="0">
                <a:pos x="50" y="819"/>
              </a:cxn>
              <a:cxn ang="0">
                <a:pos x="112" y="795"/>
              </a:cxn>
              <a:cxn ang="0">
                <a:pos x="168" y="708"/>
              </a:cxn>
              <a:cxn ang="0">
                <a:pos x="230" y="629"/>
              </a:cxn>
              <a:cxn ang="0">
                <a:pos x="294" y="575"/>
              </a:cxn>
              <a:cxn ang="0">
                <a:pos x="364" y="559"/>
              </a:cxn>
              <a:cxn ang="0">
                <a:pos x="420" y="606"/>
              </a:cxn>
              <a:cxn ang="0">
                <a:pos x="466" y="685"/>
              </a:cxn>
              <a:cxn ang="0">
                <a:pos x="522" y="755"/>
              </a:cxn>
              <a:cxn ang="0">
                <a:pos x="592" y="780"/>
              </a:cxn>
              <a:cxn ang="0">
                <a:pos x="663" y="741"/>
              </a:cxn>
              <a:cxn ang="0">
                <a:pos x="702" y="677"/>
              </a:cxn>
              <a:cxn ang="0">
                <a:pos x="758" y="614"/>
              </a:cxn>
              <a:cxn ang="0">
                <a:pos x="805" y="511"/>
              </a:cxn>
              <a:cxn ang="0">
                <a:pos x="845" y="409"/>
              </a:cxn>
              <a:cxn ang="0">
                <a:pos x="868" y="331"/>
              </a:cxn>
              <a:cxn ang="0">
                <a:pos x="907" y="244"/>
              </a:cxn>
              <a:cxn ang="0">
                <a:pos x="946" y="165"/>
              </a:cxn>
              <a:cxn ang="0">
                <a:pos x="1002" y="72"/>
              </a:cxn>
              <a:cxn ang="0">
                <a:pos x="1073" y="8"/>
              </a:cxn>
              <a:cxn ang="0">
                <a:pos x="1151" y="0"/>
              </a:cxn>
              <a:cxn ang="0">
                <a:pos x="1230" y="24"/>
              </a:cxn>
              <a:cxn ang="0">
                <a:pos x="1300" y="103"/>
              </a:cxn>
              <a:cxn ang="0">
                <a:pos x="1332" y="173"/>
              </a:cxn>
              <a:cxn ang="0">
                <a:pos x="1364" y="252"/>
              </a:cxn>
              <a:cxn ang="0">
                <a:pos x="1404" y="323"/>
              </a:cxn>
              <a:cxn ang="0">
                <a:pos x="1482" y="314"/>
              </a:cxn>
              <a:cxn ang="0">
                <a:pos x="1553" y="244"/>
              </a:cxn>
              <a:cxn ang="0">
                <a:pos x="1623" y="229"/>
              </a:cxn>
              <a:cxn ang="0">
                <a:pos x="1686" y="308"/>
              </a:cxn>
              <a:cxn ang="0">
                <a:pos x="1718" y="386"/>
              </a:cxn>
              <a:cxn ang="0">
                <a:pos x="1741" y="457"/>
              </a:cxn>
              <a:cxn ang="0">
                <a:pos x="1781" y="544"/>
              </a:cxn>
              <a:cxn ang="0">
                <a:pos x="1820" y="623"/>
              </a:cxn>
              <a:cxn ang="0">
                <a:pos x="1882" y="708"/>
              </a:cxn>
              <a:cxn ang="0">
                <a:pos x="1946" y="747"/>
              </a:cxn>
              <a:cxn ang="0">
                <a:pos x="2017" y="693"/>
              </a:cxn>
              <a:cxn ang="0">
                <a:pos x="2079" y="614"/>
              </a:cxn>
              <a:cxn ang="0">
                <a:pos x="2112" y="559"/>
              </a:cxn>
              <a:cxn ang="0">
                <a:pos x="2143" y="465"/>
              </a:cxn>
              <a:cxn ang="0">
                <a:pos x="2174" y="370"/>
              </a:cxn>
              <a:cxn ang="0">
                <a:pos x="2214" y="283"/>
              </a:cxn>
              <a:cxn ang="0">
                <a:pos x="2269" y="221"/>
              </a:cxn>
              <a:cxn ang="0">
                <a:pos x="2354" y="244"/>
              </a:cxn>
              <a:cxn ang="0">
                <a:pos x="2427" y="308"/>
              </a:cxn>
              <a:cxn ang="0">
                <a:pos x="2489" y="370"/>
              </a:cxn>
              <a:cxn ang="0">
                <a:pos x="2568" y="480"/>
              </a:cxn>
              <a:cxn ang="0">
                <a:pos x="2607" y="559"/>
              </a:cxn>
              <a:cxn ang="0">
                <a:pos x="2646" y="645"/>
              </a:cxn>
              <a:cxn ang="0">
                <a:pos x="2702" y="724"/>
              </a:cxn>
              <a:cxn ang="0">
                <a:pos x="2756" y="755"/>
              </a:cxn>
              <a:cxn ang="0">
                <a:pos x="2795" y="685"/>
              </a:cxn>
              <a:cxn ang="0">
                <a:pos x="2859" y="637"/>
              </a:cxn>
              <a:cxn ang="0">
                <a:pos x="2945" y="662"/>
              </a:cxn>
              <a:cxn ang="0">
                <a:pos x="3009" y="747"/>
              </a:cxn>
              <a:cxn ang="0">
                <a:pos x="3071" y="819"/>
              </a:cxn>
              <a:cxn ang="0">
                <a:pos x="3141" y="898"/>
              </a:cxn>
              <a:cxn ang="0">
                <a:pos x="3205" y="929"/>
              </a:cxn>
            </a:cxnLst>
            <a:rect l="0" t="0" r="r" b="b"/>
            <a:pathLst>
              <a:path w="3229" h="940">
                <a:moveTo>
                  <a:pt x="0" y="795"/>
                </a:moveTo>
                <a:lnTo>
                  <a:pt x="27" y="819"/>
                </a:lnTo>
                <a:lnTo>
                  <a:pt x="50" y="819"/>
                </a:lnTo>
                <a:lnTo>
                  <a:pt x="73" y="819"/>
                </a:lnTo>
                <a:lnTo>
                  <a:pt x="97" y="819"/>
                </a:lnTo>
                <a:lnTo>
                  <a:pt x="112" y="795"/>
                </a:lnTo>
                <a:lnTo>
                  <a:pt x="128" y="772"/>
                </a:lnTo>
                <a:lnTo>
                  <a:pt x="145" y="747"/>
                </a:lnTo>
                <a:lnTo>
                  <a:pt x="168" y="708"/>
                </a:lnTo>
                <a:lnTo>
                  <a:pt x="184" y="677"/>
                </a:lnTo>
                <a:lnTo>
                  <a:pt x="199" y="654"/>
                </a:lnTo>
                <a:lnTo>
                  <a:pt x="230" y="629"/>
                </a:lnTo>
                <a:lnTo>
                  <a:pt x="246" y="606"/>
                </a:lnTo>
                <a:lnTo>
                  <a:pt x="269" y="590"/>
                </a:lnTo>
                <a:lnTo>
                  <a:pt x="294" y="575"/>
                </a:lnTo>
                <a:lnTo>
                  <a:pt x="317" y="559"/>
                </a:lnTo>
                <a:lnTo>
                  <a:pt x="341" y="559"/>
                </a:lnTo>
                <a:lnTo>
                  <a:pt x="364" y="559"/>
                </a:lnTo>
                <a:lnTo>
                  <a:pt x="387" y="559"/>
                </a:lnTo>
                <a:lnTo>
                  <a:pt x="404" y="583"/>
                </a:lnTo>
                <a:lnTo>
                  <a:pt x="420" y="606"/>
                </a:lnTo>
                <a:lnTo>
                  <a:pt x="435" y="629"/>
                </a:lnTo>
                <a:lnTo>
                  <a:pt x="451" y="662"/>
                </a:lnTo>
                <a:lnTo>
                  <a:pt x="466" y="685"/>
                </a:lnTo>
                <a:lnTo>
                  <a:pt x="482" y="708"/>
                </a:lnTo>
                <a:lnTo>
                  <a:pt x="499" y="732"/>
                </a:lnTo>
                <a:lnTo>
                  <a:pt x="522" y="755"/>
                </a:lnTo>
                <a:lnTo>
                  <a:pt x="545" y="772"/>
                </a:lnTo>
                <a:lnTo>
                  <a:pt x="569" y="780"/>
                </a:lnTo>
                <a:lnTo>
                  <a:pt x="592" y="780"/>
                </a:lnTo>
                <a:lnTo>
                  <a:pt x="617" y="780"/>
                </a:lnTo>
                <a:lnTo>
                  <a:pt x="640" y="764"/>
                </a:lnTo>
                <a:lnTo>
                  <a:pt x="663" y="741"/>
                </a:lnTo>
                <a:lnTo>
                  <a:pt x="687" y="724"/>
                </a:lnTo>
                <a:lnTo>
                  <a:pt x="695" y="701"/>
                </a:lnTo>
                <a:lnTo>
                  <a:pt x="702" y="677"/>
                </a:lnTo>
                <a:lnTo>
                  <a:pt x="727" y="668"/>
                </a:lnTo>
                <a:lnTo>
                  <a:pt x="741" y="637"/>
                </a:lnTo>
                <a:lnTo>
                  <a:pt x="758" y="614"/>
                </a:lnTo>
                <a:lnTo>
                  <a:pt x="781" y="567"/>
                </a:lnTo>
                <a:lnTo>
                  <a:pt x="789" y="544"/>
                </a:lnTo>
                <a:lnTo>
                  <a:pt x="805" y="511"/>
                </a:lnTo>
                <a:lnTo>
                  <a:pt x="820" y="465"/>
                </a:lnTo>
                <a:lnTo>
                  <a:pt x="836" y="432"/>
                </a:lnTo>
                <a:lnTo>
                  <a:pt x="845" y="409"/>
                </a:lnTo>
                <a:lnTo>
                  <a:pt x="853" y="386"/>
                </a:lnTo>
                <a:lnTo>
                  <a:pt x="868" y="354"/>
                </a:lnTo>
                <a:lnTo>
                  <a:pt x="868" y="331"/>
                </a:lnTo>
                <a:lnTo>
                  <a:pt x="884" y="300"/>
                </a:lnTo>
                <a:lnTo>
                  <a:pt x="892" y="275"/>
                </a:lnTo>
                <a:lnTo>
                  <a:pt x="907" y="244"/>
                </a:lnTo>
                <a:lnTo>
                  <a:pt x="915" y="221"/>
                </a:lnTo>
                <a:lnTo>
                  <a:pt x="932" y="190"/>
                </a:lnTo>
                <a:lnTo>
                  <a:pt x="946" y="165"/>
                </a:lnTo>
                <a:lnTo>
                  <a:pt x="954" y="142"/>
                </a:lnTo>
                <a:lnTo>
                  <a:pt x="977" y="103"/>
                </a:lnTo>
                <a:lnTo>
                  <a:pt x="1002" y="72"/>
                </a:lnTo>
                <a:lnTo>
                  <a:pt x="1025" y="47"/>
                </a:lnTo>
                <a:lnTo>
                  <a:pt x="1050" y="32"/>
                </a:lnTo>
                <a:lnTo>
                  <a:pt x="1073" y="8"/>
                </a:lnTo>
                <a:lnTo>
                  <a:pt x="1104" y="0"/>
                </a:lnTo>
                <a:lnTo>
                  <a:pt x="1128" y="0"/>
                </a:lnTo>
                <a:lnTo>
                  <a:pt x="1151" y="0"/>
                </a:lnTo>
                <a:lnTo>
                  <a:pt x="1182" y="0"/>
                </a:lnTo>
                <a:lnTo>
                  <a:pt x="1207" y="16"/>
                </a:lnTo>
                <a:lnTo>
                  <a:pt x="1230" y="24"/>
                </a:lnTo>
                <a:lnTo>
                  <a:pt x="1261" y="47"/>
                </a:lnTo>
                <a:lnTo>
                  <a:pt x="1277" y="72"/>
                </a:lnTo>
                <a:lnTo>
                  <a:pt x="1300" y="103"/>
                </a:lnTo>
                <a:lnTo>
                  <a:pt x="1317" y="126"/>
                </a:lnTo>
                <a:lnTo>
                  <a:pt x="1325" y="150"/>
                </a:lnTo>
                <a:lnTo>
                  <a:pt x="1332" y="173"/>
                </a:lnTo>
                <a:lnTo>
                  <a:pt x="1340" y="196"/>
                </a:lnTo>
                <a:lnTo>
                  <a:pt x="1356" y="229"/>
                </a:lnTo>
                <a:lnTo>
                  <a:pt x="1364" y="252"/>
                </a:lnTo>
                <a:lnTo>
                  <a:pt x="1379" y="275"/>
                </a:lnTo>
                <a:lnTo>
                  <a:pt x="1395" y="300"/>
                </a:lnTo>
                <a:lnTo>
                  <a:pt x="1404" y="323"/>
                </a:lnTo>
                <a:lnTo>
                  <a:pt x="1427" y="323"/>
                </a:lnTo>
                <a:lnTo>
                  <a:pt x="1458" y="323"/>
                </a:lnTo>
                <a:lnTo>
                  <a:pt x="1482" y="314"/>
                </a:lnTo>
                <a:lnTo>
                  <a:pt x="1505" y="291"/>
                </a:lnTo>
                <a:lnTo>
                  <a:pt x="1528" y="268"/>
                </a:lnTo>
                <a:lnTo>
                  <a:pt x="1553" y="244"/>
                </a:lnTo>
                <a:lnTo>
                  <a:pt x="1576" y="236"/>
                </a:lnTo>
                <a:lnTo>
                  <a:pt x="1600" y="229"/>
                </a:lnTo>
                <a:lnTo>
                  <a:pt x="1623" y="229"/>
                </a:lnTo>
                <a:lnTo>
                  <a:pt x="1646" y="252"/>
                </a:lnTo>
                <a:lnTo>
                  <a:pt x="1671" y="283"/>
                </a:lnTo>
                <a:lnTo>
                  <a:pt x="1686" y="308"/>
                </a:lnTo>
                <a:lnTo>
                  <a:pt x="1702" y="331"/>
                </a:lnTo>
                <a:lnTo>
                  <a:pt x="1710" y="354"/>
                </a:lnTo>
                <a:lnTo>
                  <a:pt x="1718" y="386"/>
                </a:lnTo>
                <a:lnTo>
                  <a:pt x="1725" y="409"/>
                </a:lnTo>
                <a:lnTo>
                  <a:pt x="1733" y="432"/>
                </a:lnTo>
                <a:lnTo>
                  <a:pt x="1741" y="457"/>
                </a:lnTo>
                <a:lnTo>
                  <a:pt x="1758" y="488"/>
                </a:lnTo>
                <a:lnTo>
                  <a:pt x="1764" y="511"/>
                </a:lnTo>
                <a:lnTo>
                  <a:pt x="1781" y="544"/>
                </a:lnTo>
                <a:lnTo>
                  <a:pt x="1789" y="567"/>
                </a:lnTo>
                <a:lnTo>
                  <a:pt x="1804" y="590"/>
                </a:lnTo>
                <a:lnTo>
                  <a:pt x="1820" y="623"/>
                </a:lnTo>
                <a:lnTo>
                  <a:pt x="1836" y="654"/>
                </a:lnTo>
                <a:lnTo>
                  <a:pt x="1859" y="685"/>
                </a:lnTo>
                <a:lnTo>
                  <a:pt x="1882" y="708"/>
                </a:lnTo>
                <a:lnTo>
                  <a:pt x="1899" y="732"/>
                </a:lnTo>
                <a:lnTo>
                  <a:pt x="1922" y="747"/>
                </a:lnTo>
                <a:lnTo>
                  <a:pt x="1946" y="747"/>
                </a:lnTo>
                <a:lnTo>
                  <a:pt x="1969" y="741"/>
                </a:lnTo>
                <a:lnTo>
                  <a:pt x="1994" y="724"/>
                </a:lnTo>
                <a:lnTo>
                  <a:pt x="2017" y="693"/>
                </a:lnTo>
                <a:lnTo>
                  <a:pt x="2033" y="668"/>
                </a:lnTo>
                <a:lnTo>
                  <a:pt x="2056" y="645"/>
                </a:lnTo>
                <a:lnTo>
                  <a:pt x="2079" y="614"/>
                </a:lnTo>
                <a:lnTo>
                  <a:pt x="2079" y="590"/>
                </a:lnTo>
                <a:lnTo>
                  <a:pt x="2104" y="583"/>
                </a:lnTo>
                <a:lnTo>
                  <a:pt x="2112" y="559"/>
                </a:lnTo>
                <a:lnTo>
                  <a:pt x="2127" y="527"/>
                </a:lnTo>
                <a:lnTo>
                  <a:pt x="2135" y="496"/>
                </a:lnTo>
                <a:lnTo>
                  <a:pt x="2143" y="465"/>
                </a:lnTo>
                <a:lnTo>
                  <a:pt x="2151" y="441"/>
                </a:lnTo>
                <a:lnTo>
                  <a:pt x="2166" y="418"/>
                </a:lnTo>
                <a:lnTo>
                  <a:pt x="2174" y="370"/>
                </a:lnTo>
                <a:lnTo>
                  <a:pt x="2191" y="339"/>
                </a:lnTo>
                <a:lnTo>
                  <a:pt x="2197" y="314"/>
                </a:lnTo>
                <a:lnTo>
                  <a:pt x="2214" y="283"/>
                </a:lnTo>
                <a:lnTo>
                  <a:pt x="2230" y="260"/>
                </a:lnTo>
                <a:lnTo>
                  <a:pt x="2245" y="236"/>
                </a:lnTo>
                <a:lnTo>
                  <a:pt x="2269" y="221"/>
                </a:lnTo>
                <a:lnTo>
                  <a:pt x="2292" y="221"/>
                </a:lnTo>
                <a:lnTo>
                  <a:pt x="2323" y="229"/>
                </a:lnTo>
                <a:lnTo>
                  <a:pt x="2354" y="244"/>
                </a:lnTo>
                <a:lnTo>
                  <a:pt x="2379" y="260"/>
                </a:lnTo>
                <a:lnTo>
                  <a:pt x="2410" y="283"/>
                </a:lnTo>
                <a:lnTo>
                  <a:pt x="2427" y="308"/>
                </a:lnTo>
                <a:lnTo>
                  <a:pt x="2450" y="323"/>
                </a:lnTo>
                <a:lnTo>
                  <a:pt x="2473" y="347"/>
                </a:lnTo>
                <a:lnTo>
                  <a:pt x="2489" y="370"/>
                </a:lnTo>
                <a:lnTo>
                  <a:pt x="2520" y="393"/>
                </a:lnTo>
                <a:lnTo>
                  <a:pt x="2545" y="432"/>
                </a:lnTo>
                <a:lnTo>
                  <a:pt x="2568" y="480"/>
                </a:lnTo>
                <a:lnTo>
                  <a:pt x="2584" y="505"/>
                </a:lnTo>
                <a:lnTo>
                  <a:pt x="2599" y="536"/>
                </a:lnTo>
                <a:lnTo>
                  <a:pt x="2607" y="559"/>
                </a:lnTo>
                <a:lnTo>
                  <a:pt x="2615" y="583"/>
                </a:lnTo>
                <a:lnTo>
                  <a:pt x="2630" y="614"/>
                </a:lnTo>
                <a:lnTo>
                  <a:pt x="2646" y="645"/>
                </a:lnTo>
                <a:lnTo>
                  <a:pt x="2663" y="677"/>
                </a:lnTo>
                <a:lnTo>
                  <a:pt x="2677" y="701"/>
                </a:lnTo>
                <a:lnTo>
                  <a:pt x="2702" y="724"/>
                </a:lnTo>
                <a:lnTo>
                  <a:pt x="2709" y="747"/>
                </a:lnTo>
                <a:lnTo>
                  <a:pt x="2733" y="755"/>
                </a:lnTo>
                <a:lnTo>
                  <a:pt x="2756" y="755"/>
                </a:lnTo>
                <a:lnTo>
                  <a:pt x="2764" y="732"/>
                </a:lnTo>
                <a:lnTo>
                  <a:pt x="2781" y="708"/>
                </a:lnTo>
                <a:lnTo>
                  <a:pt x="2795" y="685"/>
                </a:lnTo>
                <a:lnTo>
                  <a:pt x="2812" y="662"/>
                </a:lnTo>
                <a:lnTo>
                  <a:pt x="2835" y="637"/>
                </a:lnTo>
                <a:lnTo>
                  <a:pt x="2859" y="637"/>
                </a:lnTo>
                <a:lnTo>
                  <a:pt x="2882" y="637"/>
                </a:lnTo>
                <a:lnTo>
                  <a:pt x="2914" y="645"/>
                </a:lnTo>
                <a:lnTo>
                  <a:pt x="2945" y="662"/>
                </a:lnTo>
                <a:lnTo>
                  <a:pt x="2969" y="693"/>
                </a:lnTo>
                <a:lnTo>
                  <a:pt x="3000" y="724"/>
                </a:lnTo>
                <a:lnTo>
                  <a:pt x="3009" y="747"/>
                </a:lnTo>
                <a:lnTo>
                  <a:pt x="3023" y="772"/>
                </a:lnTo>
                <a:lnTo>
                  <a:pt x="3048" y="786"/>
                </a:lnTo>
                <a:lnTo>
                  <a:pt x="3071" y="819"/>
                </a:lnTo>
                <a:lnTo>
                  <a:pt x="3102" y="850"/>
                </a:lnTo>
                <a:lnTo>
                  <a:pt x="3118" y="882"/>
                </a:lnTo>
                <a:lnTo>
                  <a:pt x="3141" y="898"/>
                </a:lnTo>
                <a:lnTo>
                  <a:pt x="3158" y="921"/>
                </a:lnTo>
                <a:lnTo>
                  <a:pt x="3181" y="929"/>
                </a:lnTo>
                <a:lnTo>
                  <a:pt x="3205" y="929"/>
                </a:lnTo>
                <a:lnTo>
                  <a:pt x="3228" y="929"/>
                </a:lnTo>
                <a:lnTo>
                  <a:pt x="3216" y="939"/>
                </a:lnTo>
              </a:path>
            </a:pathLst>
          </a:custGeom>
          <a:noFill/>
          <a:ln w="12700" cap="rnd" cmpd="sng">
            <a:solidFill>
              <a:schemeClr val="tx1"/>
            </a:solidFill>
            <a:prstDash val="solid"/>
            <a:round/>
            <a:headEnd type="none" w="med" len="med"/>
            <a:tailEnd type="none" w="med" len="med"/>
          </a:ln>
          <a:effectLst/>
        </p:spPr>
        <p:txBody>
          <a:bodyPr/>
          <a:lstStyle/>
          <a:p>
            <a:endParaRPr lang="pt-BR"/>
          </a:p>
        </p:txBody>
      </p:sp>
      <p:sp>
        <p:nvSpPr>
          <p:cNvPr id="7" name="Rectangle 7"/>
          <p:cNvSpPr>
            <a:spLocks noChangeArrowheads="1"/>
          </p:cNvSpPr>
          <p:nvPr/>
        </p:nvSpPr>
        <p:spPr bwMode="auto">
          <a:xfrm>
            <a:off x="3717853" y="3278258"/>
            <a:ext cx="4775347" cy="366767"/>
          </a:xfrm>
          <a:prstGeom prst="rect">
            <a:avLst/>
          </a:prstGeom>
          <a:noFill/>
          <a:ln w="12700">
            <a:noFill/>
            <a:miter lim="800000"/>
            <a:headEnd/>
            <a:tailEnd/>
          </a:ln>
          <a:effectLst/>
        </p:spPr>
        <p:txBody>
          <a:bodyPr wrap="none" lIns="90488" tIns="44450" rIns="90488" bIns="44450">
            <a:spAutoFit/>
          </a:bodyPr>
          <a:lstStyle/>
          <a:p>
            <a:pPr algn="ctr"/>
            <a:r>
              <a:rPr lang="pt-BR"/>
              <a:t>Distribuição dos indivíduos na Geração 0</a:t>
            </a:r>
          </a:p>
        </p:txBody>
      </p:sp>
      <p:sp>
        <p:nvSpPr>
          <p:cNvPr id="8" name="Line 8"/>
          <p:cNvSpPr>
            <a:spLocks noChangeShapeType="1"/>
          </p:cNvSpPr>
          <p:nvPr/>
        </p:nvSpPr>
        <p:spPr bwMode="auto">
          <a:xfrm>
            <a:off x="3581400" y="3816350"/>
            <a:ext cx="0" cy="1587500"/>
          </a:xfrm>
          <a:prstGeom prst="line">
            <a:avLst/>
          </a:prstGeom>
          <a:noFill/>
          <a:ln w="12700">
            <a:solidFill>
              <a:schemeClr val="tx1"/>
            </a:solidFill>
            <a:round/>
            <a:headEnd type="triangle" w="med" len="med"/>
            <a:tailEnd/>
          </a:ln>
          <a:effectLst/>
        </p:spPr>
        <p:txBody>
          <a:bodyPr wrap="none" anchor="ctr"/>
          <a:lstStyle/>
          <a:p>
            <a:endParaRPr lang="pt-BR"/>
          </a:p>
        </p:txBody>
      </p:sp>
      <p:sp>
        <p:nvSpPr>
          <p:cNvPr id="9" name="Line 9"/>
          <p:cNvSpPr>
            <a:spLocks noChangeShapeType="1"/>
          </p:cNvSpPr>
          <p:nvPr/>
        </p:nvSpPr>
        <p:spPr bwMode="auto">
          <a:xfrm>
            <a:off x="3587750" y="5410200"/>
            <a:ext cx="5168900" cy="0"/>
          </a:xfrm>
          <a:prstGeom prst="line">
            <a:avLst/>
          </a:prstGeom>
          <a:noFill/>
          <a:ln w="12700">
            <a:solidFill>
              <a:schemeClr val="tx1"/>
            </a:solidFill>
            <a:round/>
            <a:headEnd/>
            <a:tailEnd type="triangle" w="med" len="med"/>
          </a:ln>
          <a:effectLst/>
        </p:spPr>
        <p:txBody>
          <a:bodyPr wrap="none" anchor="ctr"/>
          <a:lstStyle/>
          <a:p>
            <a:endParaRPr lang="pt-BR"/>
          </a:p>
        </p:txBody>
      </p:sp>
      <p:sp>
        <p:nvSpPr>
          <p:cNvPr id="10" name="Freeform 10"/>
          <p:cNvSpPr>
            <a:spLocks/>
          </p:cNvSpPr>
          <p:nvPr/>
        </p:nvSpPr>
        <p:spPr bwMode="auto">
          <a:xfrm>
            <a:off x="3581400" y="3843338"/>
            <a:ext cx="5126038" cy="1492250"/>
          </a:xfrm>
          <a:custGeom>
            <a:avLst/>
            <a:gdLst/>
            <a:ahLst/>
            <a:cxnLst>
              <a:cxn ang="0">
                <a:pos x="50" y="819"/>
              </a:cxn>
              <a:cxn ang="0">
                <a:pos x="112" y="795"/>
              </a:cxn>
              <a:cxn ang="0">
                <a:pos x="168" y="708"/>
              </a:cxn>
              <a:cxn ang="0">
                <a:pos x="230" y="629"/>
              </a:cxn>
              <a:cxn ang="0">
                <a:pos x="294" y="575"/>
              </a:cxn>
              <a:cxn ang="0">
                <a:pos x="364" y="559"/>
              </a:cxn>
              <a:cxn ang="0">
                <a:pos x="420" y="606"/>
              </a:cxn>
              <a:cxn ang="0">
                <a:pos x="466" y="685"/>
              </a:cxn>
              <a:cxn ang="0">
                <a:pos x="522" y="755"/>
              </a:cxn>
              <a:cxn ang="0">
                <a:pos x="592" y="780"/>
              </a:cxn>
              <a:cxn ang="0">
                <a:pos x="663" y="741"/>
              </a:cxn>
              <a:cxn ang="0">
                <a:pos x="702" y="677"/>
              </a:cxn>
              <a:cxn ang="0">
                <a:pos x="758" y="614"/>
              </a:cxn>
              <a:cxn ang="0">
                <a:pos x="805" y="511"/>
              </a:cxn>
              <a:cxn ang="0">
                <a:pos x="845" y="409"/>
              </a:cxn>
              <a:cxn ang="0">
                <a:pos x="868" y="331"/>
              </a:cxn>
              <a:cxn ang="0">
                <a:pos x="907" y="244"/>
              </a:cxn>
              <a:cxn ang="0">
                <a:pos x="946" y="165"/>
              </a:cxn>
              <a:cxn ang="0">
                <a:pos x="1002" y="72"/>
              </a:cxn>
              <a:cxn ang="0">
                <a:pos x="1073" y="8"/>
              </a:cxn>
              <a:cxn ang="0">
                <a:pos x="1151" y="0"/>
              </a:cxn>
              <a:cxn ang="0">
                <a:pos x="1230" y="24"/>
              </a:cxn>
              <a:cxn ang="0">
                <a:pos x="1300" y="103"/>
              </a:cxn>
              <a:cxn ang="0">
                <a:pos x="1332" y="173"/>
              </a:cxn>
              <a:cxn ang="0">
                <a:pos x="1364" y="252"/>
              </a:cxn>
              <a:cxn ang="0">
                <a:pos x="1404" y="323"/>
              </a:cxn>
              <a:cxn ang="0">
                <a:pos x="1482" y="314"/>
              </a:cxn>
              <a:cxn ang="0">
                <a:pos x="1553" y="244"/>
              </a:cxn>
              <a:cxn ang="0">
                <a:pos x="1623" y="229"/>
              </a:cxn>
              <a:cxn ang="0">
                <a:pos x="1686" y="308"/>
              </a:cxn>
              <a:cxn ang="0">
                <a:pos x="1718" y="386"/>
              </a:cxn>
              <a:cxn ang="0">
                <a:pos x="1741" y="457"/>
              </a:cxn>
              <a:cxn ang="0">
                <a:pos x="1781" y="544"/>
              </a:cxn>
              <a:cxn ang="0">
                <a:pos x="1820" y="623"/>
              </a:cxn>
              <a:cxn ang="0">
                <a:pos x="1882" y="708"/>
              </a:cxn>
              <a:cxn ang="0">
                <a:pos x="1946" y="747"/>
              </a:cxn>
              <a:cxn ang="0">
                <a:pos x="2017" y="693"/>
              </a:cxn>
              <a:cxn ang="0">
                <a:pos x="2079" y="614"/>
              </a:cxn>
              <a:cxn ang="0">
                <a:pos x="2112" y="559"/>
              </a:cxn>
              <a:cxn ang="0">
                <a:pos x="2143" y="465"/>
              </a:cxn>
              <a:cxn ang="0">
                <a:pos x="2174" y="370"/>
              </a:cxn>
              <a:cxn ang="0">
                <a:pos x="2214" y="283"/>
              </a:cxn>
              <a:cxn ang="0">
                <a:pos x="2269" y="221"/>
              </a:cxn>
              <a:cxn ang="0">
                <a:pos x="2354" y="244"/>
              </a:cxn>
              <a:cxn ang="0">
                <a:pos x="2427" y="308"/>
              </a:cxn>
              <a:cxn ang="0">
                <a:pos x="2489" y="370"/>
              </a:cxn>
              <a:cxn ang="0">
                <a:pos x="2568" y="480"/>
              </a:cxn>
              <a:cxn ang="0">
                <a:pos x="2607" y="559"/>
              </a:cxn>
              <a:cxn ang="0">
                <a:pos x="2646" y="645"/>
              </a:cxn>
              <a:cxn ang="0">
                <a:pos x="2702" y="724"/>
              </a:cxn>
              <a:cxn ang="0">
                <a:pos x="2756" y="755"/>
              </a:cxn>
              <a:cxn ang="0">
                <a:pos x="2795" y="685"/>
              </a:cxn>
              <a:cxn ang="0">
                <a:pos x="2859" y="637"/>
              </a:cxn>
              <a:cxn ang="0">
                <a:pos x="2945" y="662"/>
              </a:cxn>
              <a:cxn ang="0">
                <a:pos x="3009" y="747"/>
              </a:cxn>
              <a:cxn ang="0">
                <a:pos x="3071" y="819"/>
              </a:cxn>
              <a:cxn ang="0">
                <a:pos x="3141" y="898"/>
              </a:cxn>
              <a:cxn ang="0">
                <a:pos x="3205" y="929"/>
              </a:cxn>
            </a:cxnLst>
            <a:rect l="0" t="0" r="r" b="b"/>
            <a:pathLst>
              <a:path w="3229" h="940">
                <a:moveTo>
                  <a:pt x="0" y="795"/>
                </a:moveTo>
                <a:lnTo>
                  <a:pt x="27" y="819"/>
                </a:lnTo>
                <a:lnTo>
                  <a:pt x="50" y="819"/>
                </a:lnTo>
                <a:lnTo>
                  <a:pt x="73" y="819"/>
                </a:lnTo>
                <a:lnTo>
                  <a:pt x="97" y="819"/>
                </a:lnTo>
                <a:lnTo>
                  <a:pt x="112" y="795"/>
                </a:lnTo>
                <a:lnTo>
                  <a:pt x="128" y="772"/>
                </a:lnTo>
                <a:lnTo>
                  <a:pt x="145" y="747"/>
                </a:lnTo>
                <a:lnTo>
                  <a:pt x="168" y="708"/>
                </a:lnTo>
                <a:lnTo>
                  <a:pt x="184" y="677"/>
                </a:lnTo>
                <a:lnTo>
                  <a:pt x="199" y="654"/>
                </a:lnTo>
                <a:lnTo>
                  <a:pt x="230" y="629"/>
                </a:lnTo>
                <a:lnTo>
                  <a:pt x="246" y="606"/>
                </a:lnTo>
                <a:lnTo>
                  <a:pt x="269" y="590"/>
                </a:lnTo>
                <a:lnTo>
                  <a:pt x="294" y="575"/>
                </a:lnTo>
                <a:lnTo>
                  <a:pt x="317" y="559"/>
                </a:lnTo>
                <a:lnTo>
                  <a:pt x="341" y="559"/>
                </a:lnTo>
                <a:lnTo>
                  <a:pt x="364" y="559"/>
                </a:lnTo>
                <a:lnTo>
                  <a:pt x="387" y="559"/>
                </a:lnTo>
                <a:lnTo>
                  <a:pt x="404" y="583"/>
                </a:lnTo>
                <a:lnTo>
                  <a:pt x="420" y="606"/>
                </a:lnTo>
                <a:lnTo>
                  <a:pt x="435" y="629"/>
                </a:lnTo>
                <a:lnTo>
                  <a:pt x="451" y="662"/>
                </a:lnTo>
                <a:lnTo>
                  <a:pt x="466" y="685"/>
                </a:lnTo>
                <a:lnTo>
                  <a:pt x="482" y="708"/>
                </a:lnTo>
                <a:lnTo>
                  <a:pt x="499" y="732"/>
                </a:lnTo>
                <a:lnTo>
                  <a:pt x="522" y="755"/>
                </a:lnTo>
                <a:lnTo>
                  <a:pt x="545" y="772"/>
                </a:lnTo>
                <a:lnTo>
                  <a:pt x="569" y="780"/>
                </a:lnTo>
                <a:lnTo>
                  <a:pt x="592" y="780"/>
                </a:lnTo>
                <a:lnTo>
                  <a:pt x="617" y="780"/>
                </a:lnTo>
                <a:lnTo>
                  <a:pt x="640" y="764"/>
                </a:lnTo>
                <a:lnTo>
                  <a:pt x="663" y="741"/>
                </a:lnTo>
                <a:lnTo>
                  <a:pt x="687" y="724"/>
                </a:lnTo>
                <a:lnTo>
                  <a:pt x="695" y="701"/>
                </a:lnTo>
                <a:lnTo>
                  <a:pt x="702" y="677"/>
                </a:lnTo>
                <a:lnTo>
                  <a:pt x="727" y="668"/>
                </a:lnTo>
                <a:lnTo>
                  <a:pt x="741" y="637"/>
                </a:lnTo>
                <a:lnTo>
                  <a:pt x="758" y="614"/>
                </a:lnTo>
                <a:lnTo>
                  <a:pt x="781" y="567"/>
                </a:lnTo>
                <a:lnTo>
                  <a:pt x="789" y="544"/>
                </a:lnTo>
                <a:lnTo>
                  <a:pt x="805" y="511"/>
                </a:lnTo>
                <a:lnTo>
                  <a:pt x="820" y="465"/>
                </a:lnTo>
                <a:lnTo>
                  <a:pt x="836" y="432"/>
                </a:lnTo>
                <a:lnTo>
                  <a:pt x="845" y="409"/>
                </a:lnTo>
                <a:lnTo>
                  <a:pt x="853" y="386"/>
                </a:lnTo>
                <a:lnTo>
                  <a:pt x="868" y="354"/>
                </a:lnTo>
                <a:lnTo>
                  <a:pt x="868" y="331"/>
                </a:lnTo>
                <a:lnTo>
                  <a:pt x="884" y="300"/>
                </a:lnTo>
                <a:lnTo>
                  <a:pt x="892" y="275"/>
                </a:lnTo>
                <a:lnTo>
                  <a:pt x="907" y="244"/>
                </a:lnTo>
                <a:lnTo>
                  <a:pt x="915" y="221"/>
                </a:lnTo>
                <a:lnTo>
                  <a:pt x="932" y="190"/>
                </a:lnTo>
                <a:lnTo>
                  <a:pt x="946" y="165"/>
                </a:lnTo>
                <a:lnTo>
                  <a:pt x="954" y="142"/>
                </a:lnTo>
                <a:lnTo>
                  <a:pt x="977" y="103"/>
                </a:lnTo>
                <a:lnTo>
                  <a:pt x="1002" y="72"/>
                </a:lnTo>
                <a:lnTo>
                  <a:pt x="1025" y="47"/>
                </a:lnTo>
                <a:lnTo>
                  <a:pt x="1050" y="32"/>
                </a:lnTo>
                <a:lnTo>
                  <a:pt x="1073" y="8"/>
                </a:lnTo>
                <a:lnTo>
                  <a:pt x="1104" y="0"/>
                </a:lnTo>
                <a:lnTo>
                  <a:pt x="1128" y="0"/>
                </a:lnTo>
                <a:lnTo>
                  <a:pt x="1151" y="0"/>
                </a:lnTo>
                <a:lnTo>
                  <a:pt x="1182" y="0"/>
                </a:lnTo>
                <a:lnTo>
                  <a:pt x="1207" y="16"/>
                </a:lnTo>
                <a:lnTo>
                  <a:pt x="1230" y="24"/>
                </a:lnTo>
                <a:lnTo>
                  <a:pt x="1261" y="47"/>
                </a:lnTo>
                <a:lnTo>
                  <a:pt x="1277" y="72"/>
                </a:lnTo>
                <a:lnTo>
                  <a:pt x="1300" y="103"/>
                </a:lnTo>
                <a:lnTo>
                  <a:pt x="1317" y="126"/>
                </a:lnTo>
                <a:lnTo>
                  <a:pt x="1325" y="150"/>
                </a:lnTo>
                <a:lnTo>
                  <a:pt x="1332" y="173"/>
                </a:lnTo>
                <a:lnTo>
                  <a:pt x="1340" y="196"/>
                </a:lnTo>
                <a:lnTo>
                  <a:pt x="1356" y="229"/>
                </a:lnTo>
                <a:lnTo>
                  <a:pt x="1364" y="252"/>
                </a:lnTo>
                <a:lnTo>
                  <a:pt x="1379" y="275"/>
                </a:lnTo>
                <a:lnTo>
                  <a:pt x="1395" y="300"/>
                </a:lnTo>
                <a:lnTo>
                  <a:pt x="1404" y="323"/>
                </a:lnTo>
                <a:lnTo>
                  <a:pt x="1427" y="323"/>
                </a:lnTo>
                <a:lnTo>
                  <a:pt x="1458" y="323"/>
                </a:lnTo>
                <a:lnTo>
                  <a:pt x="1482" y="314"/>
                </a:lnTo>
                <a:lnTo>
                  <a:pt x="1505" y="291"/>
                </a:lnTo>
                <a:lnTo>
                  <a:pt x="1528" y="268"/>
                </a:lnTo>
                <a:lnTo>
                  <a:pt x="1553" y="244"/>
                </a:lnTo>
                <a:lnTo>
                  <a:pt x="1576" y="236"/>
                </a:lnTo>
                <a:lnTo>
                  <a:pt x="1600" y="229"/>
                </a:lnTo>
                <a:lnTo>
                  <a:pt x="1623" y="229"/>
                </a:lnTo>
                <a:lnTo>
                  <a:pt x="1646" y="252"/>
                </a:lnTo>
                <a:lnTo>
                  <a:pt x="1671" y="283"/>
                </a:lnTo>
                <a:lnTo>
                  <a:pt x="1686" y="308"/>
                </a:lnTo>
                <a:lnTo>
                  <a:pt x="1702" y="331"/>
                </a:lnTo>
                <a:lnTo>
                  <a:pt x="1710" y="354"/>
                </a:lnTo>
                <a:lnTo>
                  <a:pt x="1718" y="386"/>
                </a:lnTo>
                <a:lnTo>
                  <a:pt x="1725" y="409"/>
                </a:lnTo>
                <a:lnTo>
                  <a:pt x="1733" y="432"/>
                </a:lnTo>
                <a:lnTo>
                  <a:pt x="1741" y="457"/>
                </a:lnTo>
                <a:lnTo>
                  <a:pt x="1758" y="488"/>
                </a:lnTo>
                <a:lnTo>
                  <a:pt x="1764" y="511"/>
                </a:lnTo>
                <a:lnTo>
                  <a:pt x="1781" y="544"/>
                </a:lnTo>
                <a:lnTo>
                  <a:pt x="1789" y="567"/>
                </a:lnTo>
                <a:lnTo>
                  <a:pt x="1804" y="590"/>
                </a:lnTo>
                <a:lnTo>
                  <a:pt x="1820" y="623"/>
                </a:lnTo>
                <a:lnTo>
                  <a:pt x="1836" y="654"/>
                </a:lnTo>
                <a:lnTo>
                  <a:pt x="1859" y="685"/>
                </a:lnTo>
                <a:lnTo>
                  <a:pt x="1882" y="708"/>
                </a:lnTo>
                <a:lnTo>
                  <a:pt x="1899" y="732"/>
                </a:lnTo>
                <a:lnTo>
                  <a:pt x="1922" y="747"/>
                </a:lnTo>
                <a:lnTo>
                  <a:pt x="1946" y="747"/>
                </a:lnTo>
                <a:lnTo>
                  <a:pt x="1969" y="741"/>
                </a:lnTo>
                <a:lnTo>
                  <a:pt x="1994" y="724"/>
                </a:lnTo>
                <a:lnTo>
                  <a:pt x="2017" y="693"/>
                </a:lnTo>
                <a:lnTo>
                  <a:pt x="2033" y="668"/>
                </a:lnTo>
                <a:lnTo>
                  <a:pt x="2056" y="645"/>
                </a:lnTo>
                <a:lnTo>
                  <a:pt x="2079" y="614"/>
                </a:lnTo>
                <a:lnTo>
                  <a:pt x="2079" y="590"/>
                </a:lnTo>
                <a:lnTo>
                  <a:pt x="2104" y="583"/>
                </a:lnTo>
                <a:lnTo>
                  <a:pt x="2112" y="559"/>
                </a:lnTo>
                <a:lnTo>
                  <a:pt x="2127" y="527"/>
                </a:lnTo>
                <a:lnTo>
                  <a:pt x="2135" y="496"/>
                </a:lnTo>
                <a:lnTo>
                  <a:pt x="2143" y="465"/>
                </a:lnTo>
                <a:lnTo>
                  <a:pt x="2151" y="441"/>
                </a:lnTo>
                <a:lnTo>
                  <a:pt x="2166" y="418"/>
                </a:lnTo>
                <a:lnTo>
                  <a:pt x="2174" y="370"/>
                </a:lnTo>
                <a:lnTo>
                  <a:pt x="2191" y="339"/>
                </a:lnTo>
                <a:lnTo>
                  <a:pt x="2197" y="314"/>
                </a:lnTo>
                <a:lnTo>
                  <a:pt x="2214" y="283"/>
                </a:lnTo>
                <a:lnTo>
                  <a:pt x="2230" y="260"/>
                </a:lnTo>
                <a:lnTo>
                  <a:pt x="2245" y="236"/>
                </a:lnTo>
                <a:lnTo>
                  <a:pt x="2269" y="221"/>
                </a:lnTo>
                <a:lnTo>
                  <a:pt x="2292" y="221"/>
                </a:lnTo>
                <a:lnTo>
                  <a:pt x="2323" y="229"/>
                </a:lnTo>
                <a:lnTo>
                  <a:pt x="2354" y="244"/>
                </a:lnTo>
                <a:lnTo>
                  <a:pt x="2379" y="260"/>
                </a:lnTo>
                <a:lnTo>
                  <a:pt x="2410" y="283"/>
                </a:lnTo>
                <a:lnTo>
                  <a:pt x="2427" y="308"/>
                </a:lnTo>
                <a:lnTo>
                  <a:pt x="2450" y="323"/>
                </a:lnTo>
                <a:lnTo>
                  <a:pt x="2473" y="347"/>
                </a:lnTo>
                <a:lnTo>
                  <a:pt x="2489" y="370"/>
                </a:lnTo>
                <a:lnTo>
                  <a:pt x="2520" y="393"/>
                </a:lnTo>
                <a:lnTo>
                  <a:pt x="2545" y="432"/>
                </a:lnTo>
                <a:lnTo>
                  <a:pt x="2568" y="480"/>
                </a:lnTo>
                <a:lnTo>
                  <a:pt x="2584" y="505"/>
                </a:lnTo>
                <a:lnTo>
                  <a:pt x="2599" y="536"/>
                </a:lnTo>
                <a:lnTo>
                  <a:pt x="2607" y="559"/>
                </a:lnTo>
                <a:lnTo>
                  <a:pt x="2615" y="583"/>
                </a:lnTo>
                <a:lnTo>
                  <a:pt x="2630" y="614"/>
                </a:lnTo>
                <a:lnTo>
                  <a:pt x="2646" y="645"/>
                </a:lnTo>
                <a:lnTo>
                  <a:pt x="2663" y="677"/>
                </a:lnTo>
                <a:lnTo>
                  <a:pt x="2677" y="701"/>
                </a:lnTo>
                <a:lnTo>
                  <a:pt x="2702" y="724"/>
                </a:lnTo>
                <a:lnTo>
                  <a:pt x="2709" y="747"/>
                </a:lnTo>
                <a:lnTo>
                  <a:pt x="2733" y="755"/>
                </a:lnTo>
                <a:lnTo>
                  <a:pt x="2756" y="755"/>
                </a:lnTo>
                <a:lnTo>
                  <a:pt x="2764" y="732"/>
                </a:lnTo>
                <a:lnTo>
                  <a:pt x="2781" y="708"/>
                </a:lnTo>
                <a:lnTo>
                  <a:pt x="2795" y="685"/>
                </a:lnTo>
                <a:lnTo>
                  <a:pt x="2812" y="662"/>
                </a:lnTo>
                <a:lnTo>
                  <a:pt x="2835" y="637"/>
                </a:lnTo>
                <a:lnTo>
                  <a:pt x="2859" y="637"/>
                </a:lnTo>
                <a:lnTo>
                  <a:pt x="2882" y="637"/>
                </a:lnTo>
                <a:lnTo>
                  <a:pt x="2914" y="645"/>
                </a:lnTo>
                <a:lnTo>
                  <a:pt x="2945" y="662"/>
                </a:lnTo>
                <a:lnTo>
                  <a:pt x="2969" y="693"/>
                </a:lnTo>
                <a:lnTo>
                  <a:pt x="3000" y="724"/>
                </a:lnTo>
                <a:lnTo>
                  <a:pt x="3009" y="747"/>
                </a:lnTo>
                <a:lnTo>
                  <a:pt x="3023" y="772"/>
                </a:lnTo>
                <a:lnTo>
                  <a:pt x="3048" y="786"/>
                </a:lnTo>
                <a:lnTo>
                  <a:pt x="3071" y="819"/>
                </a:lnTo>
                <a:lnTo>
                  <a:pt x="3102" y="850"/>
                </a:lnTo>
                <a:lnTo>
                  <a:pt x="3118" y="882"/>
                </a:lnTo>
                <a:lnTo>
                  <a:pt x="3141" y="898"/>
                </a:lnTo>
                <a:lnTo>
                  <a:pt x="3158" y="921"/>
                </a:lnTo>
                <a:lnTo>
                  <a:pt x="3181" y="929"/>
                </a:lnTo>
                <a:lnTo>
                  <a:pt x="3205" y="929"/>
                </a:lnTo>
                <a:lnTo>
                  <a:pt x="3228" y="929"/>
                </a:lnTo>
                <a:lnTo>
                  <a:pt x="3216" y="939"/>
                </a:lnTo>
              </a:path>
            </a:pathLst>
          </a:custGeom>
          <a:noFill/>
          <a:ln w="12700" cap="rnd" cmpd="sng">
            <a:solidFill>
              <a:schemeClr val="tx1"/>
            </a:solidFill>
            <a:prstDash val="solid"/>
            <a:round/>
            <a:headEnd type="none" w="med" len="med"/>
            <a:tailEnd type="none" w="med" len="med"/>
          </a:ln>
          <a:effectLst/>
        </p:spPr>
        <p:txBody>
          <a:bodyPr/>
          <a:lstStyle/>
          <a:p>
            <a:endParaRPr lang="pt-BR"/>
          </a:p>
        </p:txBody>
      </p:sp>
      <p:sp>
        <p:nvSpPr>
          <p:cNvPr id="11" name="Rectangle 11"/>
          <p:cNvSpPr>
            <a:spLocks noChangeArrowheads="1"/>
          </p:cNvSpPr>
          <p:nvPr/>
        </p:nvSpPr>
        <p:spPr bwMode="auto">
          <a:xfrm>
            <a:off x="3686686" y="5505451"/>
            <a:ext cx="4818628" cy="366767"/>
          </a:xfrm>
          <a:prstGeom prst="rect">
            <a:avLst/>
          </a:prstGeom>
          <a:noFill/>
          <a:ln w="12700">
            <a:noFill/>
            <a:miter lim="800000"/>
            <a:headEnd/>
            <a:tailEnd/>
          </a:ln>
          <a:effectLst/>
        </p:spPr>
        <p:txBody>
          <a:bodyPr wrap="none" lIns="90488" tIns="44450" rIns="90488" bIns="44450">
            <a:spAutoFit/>
          </a:bodyPr>
          <a:lstStyle/>
          <a:p>
            <a:pPr algn="ctr"/>
            <a:r>
              <a:rPr lang="pt-BR"/>
              <a:t>Distribuição dos indivíduos na Geração N</a:t>
            </a:r>
          </a:p>
        </p:txBody>
      </p:sp>
      <p:sp>
        <p:nvSpPr>
          <p:cNvPr id="12" name="Oval 12"/>
          <p:cNvSpPr>
            <a:spLocks noChangeArrowheads="1"/>
          </p:cNvSpPr>
          <p:nvPr/>
        </p:nvSpPr>
        <p:spPr bwMode="auto">
          <a:xfrm>
            <a:off x="4846638" y="2327345"/>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13" name="Oval 13"/>
          <p:cNvSpPr>
            <a:spLocks noChangeArrowheads="1"/>
          </p:cNvSpPr>
          <p:nvPr/>
        </p:nvSpPr>
        <p:spPr bwMode="auto">
          <a:xfrm>
            <a:off x="3968750" y="2503557"/>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14" name="Oval 14"/>
          <p:cNvSpPr>
            <a:spLocks noChangeArrowheads="1"/>
          </p:cNvSpPr>
          <p:nvPr/>
        </p:nvSpPr>
        <p:spPr bwMode="auto">
          <a:xfrm>
            <a:off x="4273550" y="2655957"/>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15" name="Oval 15"/>
          <p:cNvSpPr>
            <a:spLocks noChangeArrowheads="1"/>
          </p:cNvSpPr>
          <p:nvPr/>
        </p:nvSpPr>
        <p:spPr bwMode="auto">
          <a:xfrm>
            <a:off x="4349750" y="2732157"/>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16" name="Oval 16"/>
          <p:cNvSpPr>
            <a:spLocks noChangeArrowheads="1"/>
          </p:cNvSpPr>
          <p:nvPr/>
        </p:nvSpPr>
        <p:spPr bwMode="auto">
          <a:xfrm>
            <a:off x="4425950" y="2808357"/>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17" name="Oval 17"/>
          <p:cNvSpPr>
            <a:spLocks noChangeArrowheads="1"/>
          </p:cNvSpPr>
          <p:nvPr/>
        </p:nvSpPr>
        <p:spPr bwMode="auto">
          <a:xfrm>
            <a:off x="5829300" y="2071757"/>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18" name="Oval 18"/>
          <p:cNvSpPr>
            <a:spLocks noChangeArrowheads="1"/>
          </p:cNvSpPr>
          <p:nvPr/>
        </p:nvSpPr>
        <p:spPr bwMode="auto">
          <a:xfrm>
            <a:off x="5645150" y="1893957"/>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19" name="Oval 19"/>
          <p:cNvSpPr>
            <a:spLocks noChangeArrowheads="1"/>
          </p:cNvSpPr>
          <p:nvPr/>
        </p:nvSpPr>
        <p:spPr bwMode="auto">
          <a:xfrm>
            <a:off x="6294438" y="2314645"/>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0" name="Oval 20"/>
          <p:cNvSpPr>
            <a:spLocks noChangeArrowheads="1"/>
          </p:cNvSpPr>
          <p:nvPr/>
        </p:nvSpPr>
        <p:spPr bwMode="auto">
          <a:xfrm>
            <a:off x="6832600" y="2552770"/>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1" name="Oval 21"/>
          <p:cNvSpPr>
            <a:spLocks noChangeArrowheads="1"/>
          </p:cNvSpPr>
          <p:nvPr/>
        </p:nvSpPr>
        <p:spPr bwMode="auto">
          <a:xfrm>
            <a:off x="7624763" y="2355920"/>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2" name="Oval 22"/>
          <p:cNvSpPr>
            <a:spLocks noChangeArrowheads="1"/>
          </p:cNvSpPr>
          <p:nvPr/>
        </p:nvSpPr>
        <p:spPr bwMode="auto">
          <a:xfrm>
            <a:off x="8362950" y="2821057"/>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3" name="Oval 23"/>
          <p:cNvSpPr>
            <a:spLocks noChangeArrowheads="1"/>
          </p:cNvSpPr>
          <p:nvPr/>
        </p:nvSpPr>
        <p:spPr bwMode="auto">
          <a:xfrm>
            <a:off x="8029575" y="2624207"/>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4" name="Oval 24"/>
          <p:cNvSpPr>
            <a:spLocks noChangeArrowheads="1"/>
          </p:cNvSpPr>
          <p:nvPr/>
        </p:nvSpPr>
        <p:spPr bwMode="auto">
          <a:xfrm>
            <a:off x="8199438" y="4852988"/>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5" name="Oval 25"/>
          <p:cNvSpPr>
            <a:spLocks noChangeArrowheads="1"/>
          </p:cNvSpPr>
          <p:nvPr/>
        </p:nvSpPr>
        <p:spPr bwMode="auto">
          <a:xfrm>
            <a:off x="7440613" y="4343400"/>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6" name="Oval 26"/>
          <p:cNvSpPr>
            <a:spLocks noChangeArrowheads="1"/>
          </p:cNvSpPr>
          <p:nvPr/>
        </p:nvSpPr>
        <p:spPr bwMode="auto">
          <a:xfrm>
            <a:off x="7240588" y="4170363"/>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7" name="Oval 27"/>
          <p:cNvSpPr>
            <a:spLocks noChangeArrowheads="1"/>
          </p:cNvSpPr>
          <p:nvPr/>
        </p:nvSpPr>
        <p:spPr bwMode="auto">
          <a:xfrm>
            <a:off x="7092950" y="4248150"/>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8" name="Oval 28"/>
          <p:cNvSpPr>
            <a:spLocks noChangeArrowheads="1"/>
          </p:cNvSpPr>
          <p:nvPr/>
        </p:nvSpPr>
        <p:spPr bwMode="auto">
          <a:xfrm>
            <a:off x="6996113" y="4400550"/>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29" name="Oval 29"/>
          <p:cNvSpPr>
            <a:spLocks noChangeArrowheads="1"/>
          </p:cNvSpPr>
          <p:nvPr/>
        </p:nvSpPr>
        <p:spPr bwMode="auto">
          <a:xfrm>
            <a:off x="6359525" y="4727575"/>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30" name="Oval 30"/>
          <p:cNvSpPr>
            <a:spLocks noChangeArrowheads="1"/>
          </p:cNvSpPr>
          <p:nvPr/>
        </p:nvSpPr>
        <p:spPr bwMode="auto">
          <a:xfrm>
            <a:off x="5665788" y="4119563"/>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31" name="Oval 31"/>
          <p:cNvSpPr>
            <a:spLocks noChangeArrowheads="1"/>
          </p:cNvSpPr>
          <p:nvPr/>
        </p:nvSpPr>
        <p:spPr bwMode="auto">
          <a:xfrm>
            <a:off x="5432425" y="3819525"/>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32" name="Oval 32"/>
          <p:cNvSpPr>
            <a:spLocks noChangeArrowheads="1"/>
          </p:cNvSpPr>
          <p:nvPr/>
        </p:nvSpPr>
        <p:spPr bwMode="auto">
          <a:xfrm>
            <a:off x="5532438" y="3898900"/>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33" name="Oval 33"/>
          <p:cNvSpPr>
            <a:spLocks noChangeArrowheads="1"/>
          </p:cNvSpPr>
          <p:nvPr/>
        </p:nvSpPr>
        <p:spPr bwMode="auto">
          <a:xfrm>
            <a:off x="5135563" y="3890963"/>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34" name="Oval 34"/>
          <p:cNvSpPr>
            <a:spLocks noChangeArrowheads="1"/>
          </p:cNvSpPr>
          <p:nvPr/>
        </p:nvSpPr>
        <p:spPr bwMode="auto">
          <a:xfrm>
            <a:off x="5011738" y="4102100"/>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
        <p:nvSpPr>
          <p:cNvPr id="35" name="Oval 35"/>
          <p:cNvSpPr>
            <a:spLocks noChangeArrowheads="1"/>
          </p:cNvSpPr>
          <p:nvPr/>
        </p:nvSpPr>
        <p:spPr bwMode="auto">
          <a:xfrm>
            <a:off x="3916363" y="4783138"/>
            <a:ext cx="63500" cy="63500"/>
          </a:xfrm>
          <a:prstGeom prst="ellipse">
            <a:avLst/>
          </a:prstGeom>
          <a:solidFill>
            <a:schemeClr val="tx1"/>
          </a:solidFill>
          <a:ln w="12700">
            <a:solidFill>
              <a:schemeClr val="tx1"/>
            </a:solidFill>
            <a:round/>
            <a:headEnd/>
            <a:tailEnd/>
          </a:ln>
          <a:effectLst/>
        </p:spPr>
        <p:txBody>
          <a:bodyPr wrap="none" anchor="ctr"/>
          <a:lstStyle/>
          <a:p>
            <a:endParaRPr lang="pt-BR"/>
          </a:p>
        </p:txBody>
      </p:sp>
    </p:spTree>
    <p:extLst>
      <p:ext uri="{BB962C8B-B14F-4D97-AF65-F5344CB8AC3E}">
        <p14:creationId xmlns:p14="http://schemas.microsoft.com/office/powerpoint/2010/main" val="226609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Fluxograma básico</a:t>
            </a:r>
            <a:endParaRPr lang="en-US" dirty="0"/>
          </a:p>
        </p:txBody>
      </p:sp>
      <p:graphicFrame>
        <p:nvGraphicFramePr>
          <p:cNvPr id="5" name="Objeto 4"/>
          <p:cNvGraphicFramePr>
            <a:graphicFrameLocks noChangeAspect="1"/>
          </p:cNvGraphicFramePr>
          <p:nvPr>
            <p:extLst>
              <p:ext uri="{D42A27DB-BD31-4B8C-83A1-F6EECF244321}">
                <p14:modId xmlns:p14="http://schemas.microsoft.com/office/powerpoint/2010/main" val="2068078088"/>
              </p:ext>
            </p:extLst>
          </p:nvPr>
        </p:nvGraphicFramePr>
        <p:xfrm>
          <a:off x="4359062" y="1032085"/>
          <a:ext cx="4332031" cy="5647684"/>
        </p:xfrm>
        <a:graphic>
          <a:graphicData uri="http://schemas.openxmlformats.org/presentationml/2006/ole">
            <mc:AlternateContent xmlns:mc="http://schemas.openxmlformats.org/markup-compatibility/2006">
              <mc:Choice xmlns:v="urn:schemas-microsoft-com:vml" Requires="v">
                <p:oleObj spid="_x0000_s2187" name="Visio" r:id="rId3" imgW="2578989" imgH="3340227" progId="Visio.Drawing.11">
                  <p:embed/>
                </p:oleObj>
              </mc:Choice>
              <mc:Fallback>
                <p:oleObj name="Visio" r:id="rId3" imgW="2578989" imgH="334022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062" y="1032085"/>
                        <a:ext cx="4332031" cy="5647684"/>
                      </a:xfrm>
                      <a:prstGeom prst="rect">
                        <a:avLst/>
                      </a:prstGeom>
                      <a:noFill/>
                    </p:spPr>
                  </p:pic>
                </p:oleObj>
              </mc:Fallback>
            </mc:AlternateContent>
          </a:graphicData>
        </a:graphic>
      </p:graphicFrame>
    </p:spTree>
    <p:extLst>
      <p:ext uri="{BB962C8B-B14F-4D97-AF65-F5344CB8AC3E}">
        <p14:creationId xmlns:p14="http://schemas.microsoft.com/office/powerpoint/2010/main" val="8887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Codificação da População</a:t>
            </a:r>
            <a:endParaRPr lang="en-US" dirty="0"/>
          </a:p>
        </p:txBody>
      </p:sp>
      <p:sp>
        <p:nvSpPr>
          <p:cNvPr id="3" name="Content Placeholder 2"/>
          <p:cNvSpPr>
            <a:spLocks noGrp="1"/>
          </p:cNvSpPr>
          <p:nvPr>
            <p:ph idx="1"/>
          </p:nvPr>
        </p:nvSpPr>
        <p:spPr>
          <a:xfrm>
            <a:off x="1775520" y="1600201"/>
            <a:ext cx="8579296" cy="4525963"/>
          </a:xfrm>
        </p:spPr>
        <p:txBody>
          <a:bodyPr>
            <a:normAutofit/>
          </a:bodyPr>
          <a:lstStyle/>
          <a:p>
            <a:r>
              <a:rPr lang="pt-BR" sz="2800" dirty="0"/>
              <a:t>É importante notar que a representação computacional dos cromossomos é </a:t>
            </a:r>
            <a:r>
              <a:rPr lang="pt-BR" sz="2800" b="1" dirty="0"/>
              <a:t>completamente arbitrária</a:t>
            </a:r>
            <a:r>
              <a:rPr lang="pt-BR" sz="2800" dirty="0"/>
              <a:t>.</a:t>
            </a:r>
          </a:p>
          <a:p>
            <a:endParaRPr lang="pt-BR" sz="2800" dirty="0"/>
          </a:p>
          <a:p>
            <a:r>
              <a:rPr lang="pt-BR" sz="2800" b="1" dirty="0"/>
              <a:t>Cromossomos podem ser</a:t>
            </a:r>
            <a:r>
              <a:rPr lang="pt-BR" sz="2800" dirty="0"/>
              <a:t>:</a:t>
            </a:r>
          </a:p>
          <a:p>
            <a:pPr lvl="1"/>
            <a:r>
              <a:rPr lang="pt-BR" sz="2400" dirty="0" err="1"/>
              <a:t>Strings</a:t>
            </a:r>
            <a:r>
              <a:rPr lang="pt-BR" sz="2400" dirty="0"/>
              <a:t> de bits (0101 ... 1100)</a:t>
            </a:r>
          </a:p>
          <a:p>
            <a:pPr lvl="1"/>
            <a:r>
              <a:rPr lang="pt-BR" sz="2400" dirty="0"/>
              <a:t>Números reais (43.2 -33.1 ... 0.0 89.2) </a:t>
            </a:r>
          </a:p>
          <a:p>
            <a:pPr lvl="1"/>
            <a:r>
              <a:rPr lang="pt-BR" sz="2400" dirty="0"/>
              <a:t>Listas de regras (R1 R2 R3 ... R22 R23)</a:t>
            </a:r>
          </a:p>
          <a:p>
            <a:pPr lvl="1"/>
            <a:r>
              <a:rPr lang="pt-BR" sz="2400" dirty="0"/>
              <a:t>Qualquer estrutura de dados imaginável!</a:t>
            </a:r>
          </a:p>
          <a:p>
            <a:endParaRPr lang="en-US" sz="3600" dirty="0"/>
          </a:p>
        </p:txBody>
      </p:sp>
    </p:spTree>
    <p:extLst>
      <p:ext uri="{BB962C8B-B14F-4D97-AF65-F5344CB8AC3E}">
        <p14:creationId xmlns:p14="http://schemas.microsoft.com/office/powerpoint/2010/main" val="1598789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p:sp>
        <p:nvSpPr>
          <p:cNvPr id="4" name="Rectangle 3"/>
          <p:cNvSpPr txBox="1">
            <a:spLocks noChangeArrowheads="1"/>
          </p:cNvSpPr>
          <p:nvPr/>
        </p:nvSpPr>
        <p:spPr>
          <a:xfrm>
            <a:off x="2589212" y="1389681"/>
            <a:ext cx="9602788" cy="12295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pt-BR" sz="2400" dirty="0">
                <a:cs typeface="Times New Roman" panose="02020603050405020304" pitchFamily="18" charset="0"/>
              </a:rPr>
              <a:t>Cromossomo e indivíduo representa a mesma entidade.</a:t>
            </a:r>
          </a:p>
          <a:p>
            <a:pPr marL="0" indent="0">
              <a:lnSpc>
                <a:spcPct val="90000"/>
              </a:lnSpc>
              <a:buNone/>
            </a:pPr>
            <a:endParaRPr lang="pt-BR" sz="2400" dirty="0">
              <a:cs typeface="Times New Roman" panose="02020603050405020304" pitchFamily="18" charset="0"/>
            </a:endParaRPr>
          </a:p>
          <a:p>
            <a:pPr>
              <a:lnSpc>
                <a:spcPct val="90000"/>
              </a:lnSpc>
            </a:pPr>
            <a:endParaRPr lang="pt-BR" sz="2400" dirty="0">
              <a:cs typeface="Times New Roman" panose="02020603050405020304" pitchFamily="18" charset="0"/>
            </a:endParaRPr>
          </a:p>
          <a:p>
            <a:pPr>
              <a:lnSpc>
                <a:spcPct val="90000"/>
              </a:lnSpc>
            </a:pPr>
            <a:endParaRPr lang="pt-BR" sz="2400" dirty="0">
              <a:cs typeface="Times New Roman" panose="02020603050405020304" pitchFamily="18" charset="0"/>
            </a:endParaRPr>
          </a:p>
          <a:p>
            <a:pPr>
              <a:lnSpc>
                <a:spcPct val="90000"/>
              </a:lnSpc>
            </a:pPr>
            <a:endParaRPr lang="pt-BR" sz="2400" dirty="0">
              <a:cs typeface="Times New Roman" panose="02020603050405020304" pitchFamily="18" charset="0"/>
            </a:endParaRPr>
          </a:p>
          <a:p>
            <a:pPr>
              <a:lnSpc>
                <a:spcPct val="90000"/>
              </a:lnSpc>
            </a:pPr>
            <a:endParaRPr lang="pt-BR" sz="2400" dirty="0">
              <a:cs typeface="Times New Roman" panose="02020603050405020304" pitchFamily="18" charset="0"/>
            </a:endParaRPr>
          </a:p>
          <a:p>
            <a:pPr>
              <a:lnSpc>
                <a:spcPct val="90000"/>
              </a:lnSpc>
            </a:pPr>
            <a:r>
              <a:rPr lang="pt-BR" sz="2400" dirty="0">
                <a:cs typeface="Times New Roman" panose="02020603050405020304" pitchFamily="18" charset="0"/>
              </a:rPr>
              <a:t>Os valores de cada Gene pode assumir são chamados de </a:t>
            </a:r>
            <a:r>
              <a:rPr lang="pt-BR" sz="2400" b="1" dirty="0">
                <a:cs typeface="Times New Roman" panose="02020603050405020304" pitchFamily="18" charset="0"/>
              </a:rPr>
              <a:t>alelos</a:t>
            </a:r>
            <a:r>
              <a:rPr lang="pt-BR" sz="2400" dirty="0">
                <a:cs typeface="Times New Roman" panose="02020603050405020304" pitchFamily="18" charset="0"/>
              </a:rPr>
              <a:t>.</a:t>
            </a:r>
          </a:p>
          <a:p>
            <a:pPr>
              <a:lnSpc>
                <a:spcPct val="90000"/>
              </a:lnSpc>
            </a:pPr>
            <a:r>
              <a:rPr lang="pt-BR" sz="2400" dirty="0">
                <a:cs typeface="Times New Roman" panose="02020603050405020304" pitchFamily="18" charset="0"/>
              </a:rPr>
              <a:t>Por exemplo: um Gene é a cor dos olhos, e os alelos são as possíveis cores (</a:t>
            </a:r>
            <a:r>
              <a:rPr lang="pt-BR" sz="2400" b="1" dirty="0">
                <a:solidFill>
                  <a:srgbClr val="0070C0"/>
                </a:solidFill>
                <a:cs typeface="Times New Roman" panose="02020603050405020304" pitchFamily="18" charset="0"/>
              </a:rPr>
              <a:t>azul</a:t>
            </a:r>
            <a:r>
              <a:rPr lang="pt-BR" sz="2400" b="1" dirty="0">
                <a:cs typeface="Times New Roman" panose="02020603050405020304" pitchFamily="18" charset="0"/>
              </a:rPr>
              <a:t>, </a:t>
            </a:r>
            <a:r>
              <a:rPr lang="pt-BR" sz="2400" b="1" dirty="0">
                <a:solidFill>
                  <a:srgbClr val="00B050"/>
                </a:solidFill>
                <a:cs typeface="Times New Roman" panose="02020603050405020304" pitchFamily="18" charset="0"/>
              </a:rPr>
              <a:t>verde</a:t>
            </a:r>
            <a:r>
              <a:rPr lang="pt-BR" sz="2400" b="1" dirty="0">
                <a:cs typeface="Times New Roman" panose="02020603050405020304" pitchFamily="18" charset="0"/>
              </a:rPr>
              <a:t>, </a:t>
            </a:r>
            <a:r>
              <a:rPr lang="pt-BR" sz="2400" b="1" dirty="0">
                <a:solidFill>
                  <a:srgbClr val="AC670C"/>
                </a:solidFill>
                <a:cs typeface="Times New Roman" panose="02020603050405020304" pitchFamily="18" charset="0"/>
              </a:rPr>
              <a:t>castanho</a:t>
            </a:r>
            <a:r>
              <a:rPr lang="pt-BR" sz="2400" dirty="0">
                <a:cs typeface="Times New Roman" panose="02020603050405020304" pitchFamily="18" charset="0"/>
              </a:rPr>
              <a:t>, </a:t>
            </a:r>
            <a:r>
              <a:rPr lang="pt-BR" sz="2400" b="1" dirty="0">
                <a:cs typeface="Times New Roman" panose="02020603050405020304" pitchFamily="18" charset="0"/>
              </a:rPr>
              <a:t>preto</a:t>
            </a:r>
            <a:r>
              <a:rPr lang="pt-BR" sz="2400" dirty="0">
                <a:cs typeface="Times New Roman" panose="02020603050405020304" pitchFamily="18" charset="0"/>
              </a:rPr>
              <a:t>).</a:t>
            </a:r>
            <a:endParaRPr lang="en-US" sz="2400" dirty="0"/>
          </a:p>
        </p:txBody>
      </p:sp>
      <p:grpSp>
        <p:nvGrpSpPr>
          <p:cNvPr id="6" name="Group 226"/>
          <p:cNvGrpSpPr>
            <a:grpSpLocks/>
          </p:cNvGrpSpPr>
          <p:nvPr/>
        </p:nvGrpSpPr>
        <p:grpSpPr bwMode="auto">
          <a:xfrm>
            <a:off x="3549071" y="2598103"/>
            <a:ext cx="6555824" cy="873514"/>
            <a:chOff x="3997" y="6728"/>
            <a:chExt cx="3585" cy="357"/>
          </a:xfrm>
        </p:grpSpPr>
        <p:sp>
          <p:nvSpPr>
            <p:cNvPr id="7" name="Text Box 227"/>
            <p:cNvSpPr txBox="1">
              <a:spLocks noChangeArrowheads="1"/>
            </p:cNvSpPr>
            <p:nvPr/>
          </p:nvSpPr>
          <p:spPr bwMode="auto">
            <a:xfrm>
              <a:off x="3997" y="6733"/>
              <a:ext cx="359" cy="35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dirty="0">
                  <a:effectLst/>
                  <a:latin typeface="Times New Roman"/>
                  <a:ea typeface="Times New Roman"/>
                </a:rPr>
                <a:t>0</a:t>
              </a:r>
              <a:endParaRPr lang="pt-BR" sz="8000" dirty="0">
                <a:effectLst/>
                <a:latin typeface="Times New Roman"/>
                <a:ea typeface="Times New Roman"/>
              </a:endParaRPr>
            </a:p>
          </p:txBody>
        </p:sp>
        <p:sp>
          <p:nvSpPr>
            <p:cNvPr id="8" name="Text Box 228"/>
            <p:cNvSpPr txBox="1">
              <a:spLocks noChangeArrowheads="1"/>
            </p:cNvSpPr>
            <p:nvPr/>
          </p:nvSpPr>
          <p:spPr bwMode="auto">
            <a:xfrm>
              <a:off x="4356"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a:effectLst/>
                  <a:latin typeface="Times New Roman"/>
                  <a:ea typeface="Times New Roman"/>
                </a:rPr>
                <a:t>0</a:t>
              </a:r>
              <a:endParaRPr lang="pt-BR" sz="8000">
                <a:effectLst/>
                <a:latin typeface="Times New Roman"/>
                <a:ea typeface="Times New Roman"/>
              </a:endParaRPr>
            </a:p>
          </p:txBody>
        </p:sp>
        <p:sp>
          <p:nvSpPr>
            <p:cNvPr id="9" name="Text Box 229"/>
            <p:cNvSpPr txBox="1">
              <a:spLocks noChangeArrowheads="1"/>
            </p:cNvSpPr>
            <p:nvPr/>
          </p:nvSpPr>
          <p:spPr bwMode="auto">
            <a:xfrm>
              <a:off x="4714" y="6728"/>
              <a:ext cx="359"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a:effectLst/>
                  <a:latin typeface="Times New Roman"/>
                  <a:ea typeface="Times New Roman"/>
                </a:rPr>
                <a:t>0</a:t>
              </a:r>
              <a:endParaRPr lang="pt-BR" sz="8000">
                <a:effectLst/>
                <a:latin typeface="Times New Roman"/>
                <a:ea typeface="Times New Roman"/>
              </a:endParaRPr>
            </a:p>
          </p:txBody>
        </p:sp>
        <p:sp>
          <p:nvSpPr>
            <p:cNvPr id="10" name="Text Box 230"/>
            <p:cNvSpPr txBox="1">
              <a:spLocks noChangeArrowheads="1"/>
            </p:cNvSpPr>
            <p:nvPr/>
          </p:nvSpPr>
          <p:spPr bwMode="auto">
            <a:xfrm>
              <a:off x="5073"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a:effectLst/>
                  <a:latin typeface="Times New Roman"/>
                  <a:ea typeface="Times New Roman"/>
                </a:rPr>
                <a:t>0</a:t>
              </a:r>
              <a:endParaRPr lang="pt-BR" sz="8000">
                <a:effectLst/>
                <a:latin typeface="Times New Roman"/>
                <a:ea typeface="Times New Roman"/>
              </a:endParaRPr>
            </a:p>
          </p:txBody>
        </p:sp>
        <p:sp>
          <p:nvSpPr>
            <p:cNvPr id="11" name="Text Box 231"/>
            <p:cNvSpPr txBox="1">
              <a:spLocks noChangeArrowheads="1"/>
            </p:cNvSpPr>
            <p:nvPr/>
          </p:nvSpPr>
          <p:spPr bwMode="auto">
            <a:xfrm>
              <a:off x="5431" y="6728"/>
              <a:ext cx="359"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a:effectLst/>
                  <a:latin typeface="Times New Roman"/>
                  <a:ea typeface="Times New Roman"/>
                </a:rPr>
                <a:t>0</a:t>
              </a:r>
              <a:endParaRPr lang="pt-BR" sz="8000">
                <a:effectLst/>
                <a:latin typeface="Times New Roman"/>
                <a:ea typeface="Times New Roman"/>
              </a:endParaRPr>
            </a:p>
          </p:txBody>
        </p:sp>
        <p:sp>
          <p:nvSpPr>
            <p:cNvPr id="12" name="Text Box 232"/>
            <p:cNvSpPr txBox="1">
              <a:spLocks noChangeArrowheads="1"/>
            </p:cNvSpPr>
            <p:nvPr/>
          </p:nvSpPr>
          <p:spPr bwMode="auto">
            <a:xfrm>
              <a:off x="5790"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a:effectLst/>
                  <a:latin typeface="Times New Roman"/>
                  <a:ea typeface="Times New Roman"/>
                </a:rPr>
                <a:t>0</a:t>
              </a:r>
              <a:endParaRPr lang="pt-BR" sz="8000">
                <a:effectLst/>
                <a:latin typeface="Times New Roman"/>
                <a:ea typeface="Times New Roman"/>
              </a:endParaRPr>
            </a:p>
          </p:txBody>
        </p:sp>
        <p:sp>
          <p:nvSpPr>
            <p:cNvPr id="13" name="Text Box 233"/>
            <p:cNvSpPr txBox="1">
              <a:spLocks noChangeArrowheads="1"/>
            </p:cNvSpPr>
            <p:nvPr/>
          </p:nvSpPr>
          <p:spPr bwMode="auto">
            <a:xfrm>
              <a:off x="6148" y="6728"/>
              <a:ext cx="359"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a:effectLst/>
                  <a:latin typeface="Times New Roman"/>
                  <a:ea typeface="Times New Roman"/>
                </a:rPr>
                <a:t>0</a:t>
              </a:r>
              <a:endParaRPr lang="pt-BR" sz="8000">
                <a:effectLst/>
                <a:latin typeface="Times New Roman"/>
                <a:ea typeface="Times New Roman"/>
              </a:endParaRPr>
            </a:p>
          </p:txBody>
        </p:sp>
        <p:sp>
          <p:nvSpPr>
            <p:cNvPr id="14" name="Text Box 234"/>
            <p:cNvSpPr txBox="1">
              <a:spLocks noChangeArrowheads="1"/>
            </p:cNvSpPr>
            <p:nvPr/>
          </p:nvSpPr>
          <p:spPr bwMode="auto">
            <a:xfrm>
              <a:off x="6507"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a:effectLst/>
                  <a:latin typeface="Times New Roman"/>
                  <a:ea typeface="Times New Roman"/>
                </a:rPr>
                <a:t>0</a:t>
              </a:r>
              <a:endParaRPr lang="pt-BR" sz="8000">
                <a:effectLst/>
                <a:latin typeface="Times New Roman"/>
                <a:ea typeface="Times New Roman"/>
              </a:endParaRPr>
            </a:p>
          </p:txBody>
        </p:sp>
        <p:sp>
          <p:nvSpPr>
            <p:cNvPr id="15" name="Text Box 235"/>
            <p:cNvSpPr txBox="1">
              <a:spLocks noChangeArrowheads="1"/>
            </p:cNvSpPr>
            <p:nvPr/>
          </p:nvSpPr>
          <p:spPr bwMode="auto">
            <a:xfrm>
              <a:off x="6865" y="6728"/>
              <a:ext cx="359"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a:effectLst/>
                  <a:latin typeface="Times New Roman"/>
                  <a:ea typeface="Times New Roman"/>
                </a:rPr>
                <a:t>0</a:t>
              </a:r>
              <a:endParaRPr lang="pt-BR" sz="8000">
                <a:effectLst/>
                <a:latin typeface="Times New Roman"/>
                <a:ea typeface="Times New Roman"/>
              </a:endParaRPr>
            </a:p>
          </p:txBody>
        </p:sp>
        <p:sp>
          <p:nvSpPr>
            <p:cNvPr id="16" name="Text Box 236"/>
            <p:cNvSpPr txBox="1">
              <a:spLocks noChangeArrowheads="1"/>
            </p:cNvSpPr>
            <p:nvPr/>
          </p:nvSpPr>
          <p:spPr bwMode="auto">
            <a:xfrm>
              <a:off x="7224"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4800" b="1">
                  <a:effectLst/>
                  <a:latin typeface="Times New Roman"/>
                  <a:ea typeface="Times New Roman"/>
                </a:rPr>
                <a:t>0</a:t>
              </a:r>
              <a:endParaRPr lang="pt-BR" sz="8000">
                <a:effectLst/>
                <a:latin typeface="Times New Roman"/>
                <a:ea typeface="Times New Roman"/>
              </a:endParaRPr>
            </a:p>
          </p:txBody>
        </p:sp>
      </p:grpSp>
      <p:sp>
        <p:nvSpPr>
          <p:cNvPr id="2" name="CaixaDeTexto 1"/>
          <p:cNvSpPr txBox="1"/>
          <p:nvPr/>
        </p:nvSpPr>
        <p:spPr>
          <a:xfrm>
            <a:off x="3474805" y="2241826"/>
            <a:ext cx="805029" cy="369332"/>
          </a:xfrm>
          <a:prstGeom prst="rect">
            <a:avLst/>
          </a:prstGeom>
          <a:noFill/>
        </p:spPr>
        <p:txBody>
          <a:bodyPr wrap="none" rtlCol="0">
            <a:spAutoFit/>
          </a:bodyPr>
          <a:lstStyle/>
          <a:p>
            <a:r>
              <a:rPr lang="pt-BR" dirty="0"/>
              <a:t>GENE</a:t>
            </a:r>
          </a:p>
        </p:txBody>
      </p:sp>
    </p:spTree>
    <p:extLst>
      <p:ext uri="{BB962C8B-B14F-4D97-AF65-F5344CB8AC3E}">
        <p14:creationId xmlns:p14="http://schemas.microsoft.com/office/powerpoint/2010/main" val="710531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2589212" y="1389680"/>
                <a:ext cx="9602788" cy="479414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pt-BR" sz="2800" dirty="0"/>
                  <a:t>Vamos supor que queremos encontrar uma representação usando números binários (alfabeto binário), para isso vamos utilizar os números decimais </a:t>
                </a:r>
                <a14:m>
                  <m:oMath xmlns:m="http://schemas.openxmlformats.org/officeDocument/2006/math">
                    <m:r>
                      <a:rPr lang="pt-BR" sz="2800" b="1" i="1">
                        <a:latin typeface="Cambria Math" panose="02040503050406030204" pitchFamily="18" charset="0"/>
                      </a:rPr>
                      <m:t>𝟏</m:t>
                    </m:r>
                    <m:r>
                      <a:rPr lang="pt-BR" sz="2800" b="1" i="1" smtClean="0">
                        <a:latin typeface="Cambria Math" panose="02040503050406030204" pitchFamily="18" charset="0"/>
                      </a:rPr>
                      <m:t>.</m:t>
                    </m:r>
                    <m:r>
                      <a:rPr lang="pt-BR" sz="2800" b="1" i="1">
                        <a:latin typeface="Cambria Math" panose="02040503050406030204" pitchFamily="18" charset="0"/>
                      </a:rPr>
                      <m:t>𝟎𝟎</m:t>
                    </m:r>
                  </m:oMath>
                </a14:m>
                <a:r>
                  <a:rPr lang="pt-BR" sz="2800" dirty="0"/>
                  <a:t>, </a:t>
                </a:r>
                <a14:m>
                  <m:oMath xmlns:m="http://schemas.openxmlformats.org/officeDocument/2006/math">
                    <m:r>
                      <a:rPr lang="pt-BR" sz="2800" b="1" i="1">
                        <a:latin typeface="Cambria Math" panose="02040503050406030204" pitchFamily="18" charset="0"/>
                      </a:rPr>
                      <m:t>𝟏</m:t>
                    </m:r>
                    <m:r>
                      <a:rPr lang="pt-BR" sz="2800" b="1" i="1" smtClean="0">
                        <a:latin typeface="Cambria Math" panose="02040503050406030204" pitchFamily="18" charset="0"/>
                      </a:rPr>
                      <m:t>.</m:t>
                    </m:r>
                    <m:r>
                      <a:rPr lang="pt-BR" sz="2800" b="1" i="1">
                        <a:latin typeface="Cambria Math" panose="02040503050406030204" pitchFamily="18" charset="0"/>
                      </a:rPr>
                      <m:t>𝟓𝟎</m:t>
                    </m:r>
                  </m:oMath>
                </a14:m>
                <a:r>
                  <a:rPr lang="pt-BR" sz="2800" dirty="0"/>
                  <a:t> e </a:t>
                </a:r>
                <a14:m>
                  <m:oMath xmlns:m="http://schemas.openxmlformats.org/officeDocument/2006/math">
                    <m:r>
                      <a:rPr lang="pt-BR" sz="2800" b="1" i="1">
                        <a:latin typeface="Cambria Math" panose="02040503050406030204" pitchFamily="18" charset="0"/>
                      </a:rPr>
                      <m:t>𝟐</m:t>
                    </m:r>
                    <m:r>
                      <a:rPr lang="pt-BR" sz="2800" b="1" i="1" smtClean="0">
                        <a:latin typeface="Cambria Math" panose="02040503050406030204" pitchFamily="18" charset="0"/>
                      </a:rPr>
                      <m:t>.</m:t>
                    </m:r>
                    <m:r>
                      <a:rPr lang="pt-BR" sz="2800" b="1" i="1">
                        <a:latin typeface="Cambria Math" panose="02040503050406030204" pitchFamily="18" charset="0"/>
                      </a:rPr>
                      <m:t>𝟎𝟎</m:t>
                    </m:r>
                  </m:oMath>
                </a14:m>
                <a:r>
                  <a:rPr lang="pt-BR" sz="2800" dirty="0"/>
                  <a:t> com uma precisão de </a:t>
                </a:r>
                <a14:m>
                  <m:oMath xmlns:m="http://schemas.openxmlformats.org/officeDocument/2006/math">
                    <m:sSup>
                      <m:sSupPr>
                        <m:ctrlPr>
                          <a:rPr lang="pt-BR" sz="2800" i="1">
                            <a:latin typeface="Cambria Math" panose="02040503050406030204" pitchFamily="18" charset="0"/>
                          </a:rPr>
                        </m:ctrlPr>
                      </m:sSupPr>
                      <m:e>
                        <m:r>
                          <a:rPr lang="pt-BR" sz="2800" i="1">
                            <a:latin typeface="Cambria Math" panose="02040503050406030204" pitchFamily="18" charset="0"/>
                          </a:rPr>
                          <m:t>10</m:t>
                        </m:r>
                      </m:e>
                      <m:sup>
                        <m:r>
                          <a:rPr lang="pt-BR" sz="2800" i="1">
                            <a:latin typeface="Cambria Math" panose="02040503050406030204" pitchFamily="18" charset="0"/>
                          </a:rPr>
                          <m:t>−3</m:t>
                        </m:r>
                      </m:sup>
                    </m:sSup>
                  </m:oMath>
                </a14:m>
                <a:r>
                  <a:rPr lang="pt-BR" sz="2800" dirty="0"/>
                  <a:t>. </a:t>
                </a:r>
              </a:p>
              <a:p>
                <a:pPr>
                  <a:lnSpc>
                    <a:spcPct val="90000"/>
                  </a:lnSpc>
                </a:pPr>
                <a:r>
                  <a:rPr lang="pt-BR" sz="2800" dirty="0"/>
                  <a:t>Para representar esses números temos que levar em consideração dois fatores: a faixa de operação de cada variável e a precisão desejada. Esses dois parâmetros definem, em conjunto, quantos bits por variável vamos utilizar para representar nosso individuo.</a:t>
                </a:r>
                <a:endParaRPr lang="en-US" sz="2800" dirty="0"/>
              </a:p>
            </p:txBody>
          </p:sp>
        </mc:Choice>
        <mc:Fallback xmlns="">
          <p:sp>
            <p:nvSpPr>
              <p:cNvPr id="4" name="Rectangle 3"/>
              <p:cNvSpPr txBox="1">
                <a:spLocks noRot="1" noChangeAspect="1" noMove="1" noResize="1" noEditPoints="1" noAdjustHandles="1" noChangeArrowheads="1" noChangeShapeType="1" noTextEdit="1"/>
              </p:cNvSpPr>
              <p:nvPr/>
            </p:nvSpPr>
            <p:spPr>
              <a:xfrm>
                <a:off x="2589212" y="1389680"/>
                <a:ext cx="9602788" cy="4794143"/>
              </a:xfrm>
              <a:prstGeom prst="rect">
                <a:avLst/>
              </a:prstGeom>
              <a:blipFill rotWithShape="0">
                <a:blip r:embed="rId3"/>
                <a:stretch>
                  <a:fillRect l="-1206" t="-2290" r="-1333"/>
                </a:stretch>
              </a:blipFill>
            </p:spPr>
            <p:txBody>
              <a:bodyPr/>
              <a:lstStyle/>
              <a:p>
                <a:r>
                  <a:rPr lang="pt-BR">
                    <a:noFill/>
                  </a:rPr>
                  <a:t> </a:t>
                </a:r>
              </a:p>
            </p:txBody>
          </p:sp>
        </mc:Fallback>
      </mc:AlternateContent>
    </p:spTree>
    <p:extLst>
      <p:ext uri="{BB962C8B-B14F-4D97-AF65-F5344CB8AC3E}">
        <p14:creationId xmlns:p14="http://schemas.microsoft.com/office/powerpoint/2010/main" val="197782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mc:AlternateContent xmlns:mc="http://schemas.openxmlformats.org/markup-compatibility/2006" xmlns:a14="http://schemas.microsoft.com/office/drawing/2010/main">
        <mc:Choice Requires="a14">
          <p:sp>
            <p:nvSpPr>
              <p:cNvPr id="2" name="Retângulo 1"/>
              <p:cNvSpPr/>
              <p:nvPr/>
            </p:nvSpPr>
            <p:spPr>
              <a:xfrm>
                <a:off x="2546430" y="1657027"/>
                <a:ext cx="8621456" cy="12665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𝐶𝑜𝑚𝑝𝑟𝑖𝑚𝑒𝑛𝑡𝑜</m:t>
                      </m:r>
                      <m:r>
                        <a:rPr lang="pt-BR" sz="2800" i="0">
                          <a:latin typeface="Cambria Math" panose="02040503050406030204" pitchFamily="18" charset="0"/>
                        </a:rPr>
                        <m:t>=1+</m:t>
                      </m:r>
                      <m:r>
                        <a:rPr lang="pt-BR" sz="2800" i="1">
                          <a:latin typeface="Cambria Math" panose="02040503050406030204" pitchFamily="18" charset="0"/>
                        </a:rPr>
                        <m:t>𝐼𝑛𝑡𝑒𝑖𝑟𝑜</m:t>
                      </m:r>
                      <m:d>
                        <m:dPr>
                          <m:begChr m:val="{"/>
                          <m:endChr m:val="}"/>
                          <m:ctrlPr>
                            <a:rPr lang="pt-BR" sz="2800" i="1">
                              <a:latin typeface="Cambria Math" panose="02040503050406030204" pitchFamily="18" charset="0"/>
                            </a:rPr>
                          </m:ctrlPr>
                        </m:dPr>
                        <m:e>
                          <m:f>
                            <m:fPr>
                              <m:ctrlPr>
                                <a:rPr lang="pt-BR" sz="2800" i="1">
                                  <a:latin typeface="Cambria Math" panose="02040503050406030204" pitchFamily="18" charset="0"/>
                                </a:rPr>
                              </m:ctrlPr>
                            </m:fPr>
                            <m:num>
                              <m:func>
                                <m:funcPr>
                                  <m:ctrlPr>
                                    <a:rPr lang="pt-BR" sz="2800" i="1">
                                      <a:latin typeface="Cambria Math" panose="02040503050406030204" pitchFamily="18" charset="0"/>
                                    </a:rPr>
                                  </m:ctrlPr>
                                </m:funcPr>
                                <m:fName>
                                  <m:r>
                                    <m:rPr>
                                      <m:sty m:val="p"/>
                                    </m:rPr>
                                    <a:rPr lang="pt-BR" sz="2800" i="0">
                                      <a:latin typeface="Cambria Math" panose="02040503050406030204" pitchFamily="18" charset="0"/>
                                    </a:rPr>
                                    <m:t>log</m:t>
                                  </m:r>
                                </m:fName>
                                <m:e>
                                  <m:d>
                                    <m:dPr>
                                      <m:ctrlPr>
                                        <a:rPr lang="pt-BR" sz="2800" i="1">
                                          <a:latin typeface="Cambria Math" panose="02040503050406030204" pitchFamily="18" charset="0"/>
                                        </a:rPr>
                                      </m:ctrlPr>
                                    </m:dPr>
                                    <m:e>
                                      <m:r>
                                        <a:rPr lang="pt-BR" sz="2800" i="0">
                                          <a:latin typeface="Cambria Math" panose="02040503050406030204" pitchFamily="18" charset="0"/>
                                        </a:rPr>
                                        <m:t>1+</m:t>
                                      </m:r>
                                      <m:f>
                                        <m:fPr>
                                          <m:ctrlPr>
                                            <a:rPr lang="pt-BR" sz="2800" i="1">
                                              <a:latin typeface="Cambria Math" panose="02040503050406030204" pitchFamily="18" charset="0"/>
                                            </a:rPr>
                                          </m:ctrlPr>
                                        </m:fPr>
                                        <m:num>
                                          <m:r>
                                            <a:rPr lang="pt-BR" sz="2800" i="1">
                                              <a:latin typeface="Cambria Math" panose="02040503050406030204" pitchFamily="18" charset="0"/>
                                            </a:rPr>
                                            <m:t>𝐹𝑖𝑚</m:t>
                                          </m:r>
                                          <m:r>
                                            <a:rPr lang="pt-BR" sz="2800" i="0">
                                              <a:latin typeface="Cambria Math" panose="02040503050406030204" pitchFamily="18" charset="0"/>
                                            </a:rPr>
                                            <m:t>−</m:t>
                                          </m:r>
                                          <m:r>
                                            <a:rPr lang="pt-BR" sz="2800" i="1">
                                              <a:latin typeface="Cambria Math" panose="02040503050406030204" pitchFamily="18" charset="0"/>
                                            </a:rPr>
                                            <m:t>𝐼𝑛𝑖𝑐𝑖𝑜</m:t>
                                          </m:r>
                                        </m:num>
                                        <m:den>
                                          <m:r>
                                            <a:rPr lang="pt-BR" sz="2800" i="1">
                                              <a:latin typeface="Cambria Math" panose="02040503050406030204" pitchFamily="18" charset="0"/>
                                            </a:rPr>
                                            <m:t>𝑃𝑟𝑒𝑐𝑖𝑠</m:t>
                                          </m:r>
                                          <m:r>
                                            <a:rPr lang="pt-BR" sz="2800" i="0">
                                              <a:latin typeface="Cambria Math" panose="02040503050406030204" pitchFamily="18" charset="0"/>
                                            </a:rPr>
                                            <m:t>ã</m:t>
                                          </m:r>
                                          <m:r>
                                            <a:rPr lang="pt-BR" sz="2800" i="1">
                                              <a:latin typeface="Cambria Math" panose="02040503050406030204" pitchFamily="18" charset="0"/>
                                            </a:rPr>
                                            <m:t>𝑜</m:t>
                                          </m:r>
                                        </m:den>
                                      </m:f>
                                    </m:e>
                                  </m:d>
                                </m:e>
                              </m:func>
                            </m:num>
                            <m:den>
                              <m:func>
                                <m:funcPr>
                                  <m:ctrlPr>
                                    <a:rPr lang="pt-BR" sz="2800" i="1">
                                      <a:latin typeface="Cambria Math" panose="02040503050406030204" pitchFamily="18" charset="0"/>
                                    </a:rPr>
                                  </m:ctrlPr>
                                </m:funcPr>
                                <m:fName>
                                  <m:r>
                                    <m:rPr>
                                      <m:sty m:val="p"/>
                                    </m:rPr>
                                    <a:rPr lang="pt-BR" sz="2800" i="0">
                                      <a:latin typeface="Cambria Math" panose="02040503050406030204" pitchFamily="18" charset="0"/>
                                    </a:rPr>
                                    <m:t>log</m:t>
                                  </m:r>
                                </m:fName>
                                <m:e>
                                  <m:r>
                                    <a:rPr lang="pt-BR" sz="2800" i="0">
                                      <a:latin typeface="Cambria Math" panose="02040503050406030204" pitchFamily="18" charset="0"/>
                                    </a:rPr>
                                    <m:t>2</m:t>
                                  </m:r>
                                </m:e>
                              </m:func>
                            </m:den>
                          </m:f>
                        </m:e>
                      </m:d>
                    </m:oMath>
                  </m:oMathPara>
                </a14:m>
                <a:endParaRPr lang="pt-BR" sz="2800" dirty="0"/>
              </a:p>
            </p:txBody>
          </p:sp>
        </mc:Choice>
        <mc:Fallback xmlns="">
          <p:sp>
            <p:nvSpPr>
              <p:cNvPr id="2" name="Retângulo 1"/>
              <p:cNvSpPr>
                <a:spLocks noRot="1" noChangeAspect="1" noMove="1" noResize="1" noEditPoints="1" noAdjustHandles="1" noChangeArrowheads="1" noChangeShapeType="1" noTextEdit="1"/>
              </p:cNvSpPr>
              <p:nvPr/>
            </p:nvSpPr>
            <p:spPr>
              <a:xfrm>
                <a:off x="2546430" y="1657027"/>
                <a:ext cx="8621456" cy="1266565"/>
              </a:xfrm>
              <a:prstGeom prst="rect">
                <a:avLst/>
              </a:prstGeom>
              <a:blipFill rotWithShape="0">
                <a:blip r:embed="rId3"/>
                <a:stretch>
                  <a:fillRect/>
                </a:stretch>
              </a:blipFill>
            </p:spPr>
            <p:txBody>
              <a:bodyPr/>
              <a:lstStyle/>
              <a:p>
                <a:r>
                  <a:rPr lang="pt-BR">
                    <a:noFill/>
                  </a:rPr>
                  <a:t> </a:t>
                </a:r>
              </a:p>
            </p:txBody>
          </p:sp>
        </mc:Fallback>
      </mc:AlternateContent>
      <p:sp>
        <p:nvSpPr>
          <p:cNvPr id="3" name="Retângulo 2"/>
          <p:cNvSpPr/>
          <p:nvPr/>
        </p:nvSpPr>
        <p:spPr>
          <a:xfrm>
            <a:off x="2737408" y="3330068"/>
            <a:ext cx="6420347" cy="661207"/>
          </a:xfrm>
          <a:prstGeom prst="rect">
            <a:avLst/>
          </a:prstGeom>
        </p:spPr>
        <p:txBody>
          <a:bodyPr wrap="none">
            <a:spAutoFit/>
          </a:bodyPr>
          <a:lstStyle/>
          <a:p>
            <a:pPr algn="just">
              <a:lnSpc>
                <a:spcPct val="150000"/>
              </a:lnSpc>
              <a:spcAft>
                <a:spcPts val="0"/>
              </a:spcAft>
            </a:pPr>
            <a:r>
              <a:rPr lang="pt-BR" sz="2800" dirty="0">
                <a:latin typeface="Times New Roman" panose="02020603050405020304" pitchFamily="18" charset="0"/>
                <a:ea typeface="Times New Roman" panose="02020603050405020304" pitchFamily="18" charset="0"/>
              </a:rPr>
              <a:t>Substituído os valores na expressão, temos:</a:t>
            </a:r>
            <a:endParaRPr lang="pt-BR" sz="28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tângulo 4"/>
              <p:cNvSpPr/>
              <p:nvPr/>
            </p:nvSpPr>
            <p:spPr>
              <a:xfrm>
                <a:off x="2360079" y="4692219"/>
                <a:ext cx="8503418" cy="14781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3200" i="1">
                          <a:latin typeface="Cambria Math" panose="02040503050406030204" pitchFamily="18" charset="0"/>
                        </a:rPr>
                        <m:t>𝐶𝑜𝑚𝑝𝑟𝑖𝑚𝑒𝑛𝑡𝑜</m:t>
                      </m:r>
                      <m:r>
                        <a:rPr lang="pt-BR" sz="3200" i="0">
                          <a:latin typeface="Cambria Math" panose="02040503050406030204" pitchFamily="18" charset="0"/>
                        </a:rPr>
                        <m:t>=1+</m:t>
                      </m:r>
                      <m:r>
                        <a:rPr lang="pt-BR" sz="3200" i="1">
                          <a:latin typeface="Cambria Math" panose="02040503050406030204" pitchFamily="18" charset="0"/>
                        </a:rPr>
                        <m:t>𝐼𝑛𝑡𝑒𝑖𝑟𝑜</m:t>
                      </m:r>
                      <m:d>
                        <m:dPr>
                          <m:begChr m:val="{"/>
                          <m:endChr m:val="}"/>
                          <m:ctrlPr>
                            <a:rPr lang="pt-BR" sz="3200" i="1">
                              <a:latin typeface="Cambria Math" panose="02040503050406030204" pitchFamily="18" charset="0"/>
                            </a:rPr>
                          </m:ctrlPr>
                        </m:dPr>
                        <m:e>
                          <m:f>
                            <m:fPr>
                              <m:ctrlPr>
                                <a:rPr lang="pt-BR" sz="3200" i="1">
                                  <a:latin typeface="Cambria Math" panose="02040503050406030204" pitchFamily="18" charset="0"/>
                                </a:rPr>
                              </m:ctrlPr>
                            </m:fPr>
                            <m:num>
                              <m:func>
                                <m:funcPr>
                                  <m:ctrlPr>
                                    <a:rPr lang="pt-BR" sz="3200" i="1">
                                      <a:latin typeface="Cambria Math" panose="02040503050406030204" pitchFamily="18" charset="0"/>
                                    </a:rPr>
                                  </m:ctrlPr>
                                </m:funcPr>
                                <m:fName>
                                  <m:r>
                                    <m:rPr>
                                      <m:sty m:val="p"/>
                                    </m:rPr>
                                    <a:rPr lang="pt-BR" sz="3200" i="0">
                                      <a:latin typeface="Cambria Math" panose="02040503050406030204" pitchFamily="18" charset="0"/>
                                    </a:rPr>
                                    <m:t>log</m:t>
                                  </m:r>
                                </m:fName>
                                <m:e>
                                  <m:d>
                                    <m:dPr>
                                      <m:ctrlPr>
                                        <a:rPr lang="pt-BR" sz="3200" i="1">
                                          <a:latin typeface="Cambria Math" panose="02040503050406030204" pitchFamily="18" charset="0"/>
                                        </a:rPr>
                                      </m:ctrlPr>
                                    </m:dPr>
                                    <m:e>
                                      <m:r>
                                        <a:rPr lang="pt-BR" sz="3200" i="0">
                                          <a:latin typeface="Cambria Math" panose="02040503050406030204" pitchFamily="18" charset="0"/>
                                        </a:rPr>
                                        <m:t>1+</m:t>
                                      </m:r>
                                      <m:f>
                                        <m:fPr>
                                          <m:ctrlPr>
                                            <a:rPr lang="pt-BR" sz="3200" i="1">
                                              <a:latin typeface="Cambria Math" panose="02040503050406030204" pitchFamily="18" charset="0"/>
                                            </a:rPr>
                                          </m:ctrlPr>
                                        </m:fPr>
                                        <m:num>
                                          <m:r>
                                            <a:rPr lang="pt-BR" sz="3200" i="0">
                                              <a:latin typeface="Cambria Math" panose="02040503050406030204" pitchFamily="18" charset="0"/>
                                            </a:rPr>
                                            <m:t>2−1</m:t>
                                          </m:r>
                                        </m:num>
                                        <m:den>
                                          <m:r>
                                            <a:rPr lang="pt-BR" sz="3200" i="0">
                                              <a:latin typeface="Cambria Math" panose="02040503050406030204" pitchFamily="18" charset="0"/>
                                            </a:rPr>
                                            <m:t>0,001</m:t>
                                          </m:r>
                                        </m:den>
                                      </m:f>
                                    </m:e>
                                  </m:d>
                                </m:e>
                              </m:func>
                            </m:num>
                            <m:den>
                              <m:func>
                                <m:funcPr>
                                  <m:ctrlPr>
                                    <a:rPr lang="pt-BR" sz="3200" i="1">
                                      <a:latin typeface="Cambria Math" panose="02040503050406030204" pitchFamily="18" charset="0"/>
                                    </a:rPr>
                                  </m:ctrlPr>
                                </m:funcPr>
                                <m:fName>
                                  <m:r>
                                    <m:rPr>
                                      <m:sty m:val="p"/>
                                    </m:rPr>
                                    <a:rPr lang="pt-BR" sz="3200" i="0">
                                      <a:latin typeface="Cambria Math" panose="02040503050406030204" pitchFamily="18" charset="0"/>
                                    </a:rPr>
                                    <m:t>log</m:t>
                                  </m:r>
                                </m:fName>
                                <m:e>
                                  <m:r>
                                    <a:rPr lang="pt-BR" sz="3200" i="0">
                                      <a:latin typeface="Cambria Math" panose="02040503050406030204" pitchFamily="18" charset="0"/>
                                    </a:rPr>
                                    <m:t>2</m:t>
                                  </m:r>
                                </m:e>
                              </m:func>
                            </m:den>
                          </m:f>
                        </m:e>
                      </m:d>
                    </m:oMath>
                  </m:oMathPara>
                </a14:m>
                <a:endParaRPr lang="pt-BR" sz="3200" dirty="0"/>
              </a:p>
            </p:txBody>
          </p:sp>
        </mc:Choice>
        <mc:Fallback xmlns="">
          <p:sp>
            <p:nvSpPr>
              <p:cNvPr id="5" name="Retângulo 4"/>
              <p:cNvSpPr>
                <a:spLocks noRot="1" noChangeAspect="1" noMove="1" noResize="1" noEditPoints="1" noAdjustHandles="1" noChangeArrowheads="1" noChangeShapeType="1" noTextEdit="1"/>
              </p:cNvSpPr>
              <p:nvPr/>
            </p:nvSpPr>
            <p:spPr>
              <a:xfrm>
                <a:off x="2360079" y="4692219"/>
                <a:ext cx="8503418" cy="1478162"/>
              </a:xfrm>
              <a:prstGeom prst="rect">
                <a:avLst/>
              </a:prstGeom>
              <a:blipFill rotWithShape="0">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824739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mc:AlternateContent xmlns:mc="http://schemas.openxmlformats.org/markup-compatibility/2006" xmlns:a14="http://schemas.microsoft.com/office/drawing/2010/main">
        <mc:Choice Requires="a14">
          <p:sp>
            <p:nvSpPr>
              <p:cNvPr id="4" name="Retângulo 3"/>
              <p:cNvSpPr/>
              <p:nvPr/>
            </p:nvSpPr>
            <p:spPr>
              <a:xfrm>
                <a:off x="3662269" y="1472361"/>
                <a:ext cx="610737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800" i="1" smtClean="0">
                          <a:latin typeface="Cambria Math" panose="02040503050406030204" pitchFamily="18" charset="0"/>
                        </a:rPr>
                        <m:t>𝐶𝑜𝑚𝑝𝑟𝑖𝑚𝑒𝑛𝑡𝑜</m:t>
                      </m:r>
                      <m:r>
                        <a:rPr lang="pt-BR" sz="2800" i="0">
                          <a:latin typeface="Cambria Math" panose="02040503050406030204" pitchFamily="18" charset="0"/>
                        </a:rPr>
                        <m:t>=1+</m:t>
                      </m:r>
                      <m:r>
                        <a:rPr lang="pt-BR" sz="2800" i="1">
                          <a:latin typeface="Cambria Math" panose="02040503050406030204" pitchFamily="18" charset="0"/>
                        </a:rPr>
                        <m:t>𝐼𝑛𝑡𝑒𝑖𝑟𝑜</m:t>
                      </m:r>
                      <m:d>
                        <m:dPr>
                          <m:ctrlPr>
                            <a:rPr lang="pt-BR" sz="2800" i="1">
                              <a:latin typeface="Cambria Math" panose="02040503050406030204" pitchFamily="18" charset="0"/>
                            </a:rPr>
                          </m:ctrlPr>
                        </m:dPr>
                        <m:e>
                          <m:r>
                            <a:rPr lang="pt-BR" sz="2800" i="0">
                              <a:latin typeface="Cambria Math" panose="02040503050406030204" pitchFamily="18" charset="0"/>
                            </a:rPr>
                            <m:t>9,6772</m:t>
                          </m:r>
                        </m:e>
                      </m:d>
                    </m:oMath>
                  </m:oMathPara>
                </a14:m>
                <a:endParaRPr lang="pt-BR" sz="2800" dirty="0"/>
              </a:p>
            </p:txBody>
          </p:sp>
        </mc:Choice>
        <mc:Fallback xmlns="">
          <p:sp>
            <p:nvSpPr>
              <p:cNvPr id="4" name="Retângulo 3"/>
              <p:cNvSpPr>
                <a:spLocks noRot="1" noChangeAspect="1" noMove="1" noResize="1" noEditPoints="1" noAdjustHandles="1" noChangeArrowheads="1" noChangeShapeType="1" noTextEdit="1"/>
              </p:cNvSpPr>
              <p:nvPr/>
            </p:nvSpPr>
            <p:spPr>
              <a:xfrm>
                <a:off x="3662269" y="1472361"/>
                <a:ext cx="6107378" cy="523220"/>
              </a:xfrm>
              <a:prstGeom prst="rect">
                <a:avLst/>
              </a:prstGeom>
              <a:blipFill rotWithShape="0">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Retângulo 5"/>
              <p:cNvSpPr/>
              <p:nvPr/>
            </p:nvSpPr>
            <p:spPr>
              <a:xfrm>
                <a:off x="3869666" y="2491641"/>
                <a:ext cx="569258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𝐶𝑜𝑚𝑝𝑟𝑖𝑚𝑒𝑛𝑡𝑜</m:t>
                      </m:r>
                      <m:r>
                        <a:rPr lang="pt-BR" sz="2800" i="0">
                          <a:latin typeface="Cambria Math" panose="02040503050406030204" pitchFamily="18" charset="0"/>
                        </a:rPr>
                        <m:t>=1+9=10 </m:t>
                      </m:r>
                      <m:r>
                        <a:rPr lang="pt-BR" sz="2800" i="1">
                          <a:latin typeface="Cambria Math" panose="02040503050406030204" pitchFamily="18" charset="0"/>
                        </a:rPr>
                        <m:t>𝑔𝑒𝑛𝑒𝑠</m:t>
                      </m:r>
                    </m:oMath>
                  </m:oMathPara>
                </a14:m>
                <a:endParaRPr lang="pt-BR" sz="2800" dirty="0"/>
              </a:p>
            </p:txBody>
          </p:sp>
        </mc:Choice>
        <mc:Fallback xmlns="">
          <p:sp>
            <p:nvSpPr>
              <p:cNvPr id="6" name="Retângulo 5"/>
              <p:cNvSpPr>
                <a:spLocks noRot="1" noChangeAspect="1" noMove="1" noResize="1" noEditPoints="1" noAdjustHandles="1" noChangeArrowheads="1" noChangeShapeType="1" noTextEdit="1"/>
              </p:cNvSpPr>
              <p:nvPr/>
            </p:nvSpPr>
            <p:spPr>
              <a:xfrm>
                <a:off x="3869666" y="2491641"/>
                <a:ext cx="5692584" cy="52322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6"/>
              <p:cNvSpPr/>
              <p:nvPr/>
            </p:nvSpPr>
            <p:spPr>
              <a:xfrm>
                <a:off x="2247255" y="4409822"/>
                <a:ext cx="9732936" cy="1569660"/>
              </a:xfrm>
              <a:prstGeom prst="rect">
                <a:avLst/>
              </a:prstGeom>
            </p:spPr>
            <p:txBody>
              <a:bodyPr wrap="square">
                <a:spAutoFit/>
              </a:bodyPr>
              <a:lstStyle/>
              <a:p>
                <a:r>
                  <a:rPr lang="pt-BR" sz="3200" dirty="0">
                    <a:latin typeface="Times New Roman" panose="02020603050405020304" pitchFamily="18" charset="0"/>
                    <a:ea typeface="Times New Roman" panose="02020603050405020304" pitchFamily="18" charset="0"/>
                  </a:rPr>
                  <a:t>O comprimento é a quantidades de bits de cada indivíduo, Inteiro é uma função que retorna somente a parte inteira da expressão entre chaves, </a:t>
                </a:r>
                <a14:m>
                  <m:oMath xmlns:m="http://schemas.openxmlformats.org/officeDocument/2006/math">
                    <m:r>
                      <m:rPr>
                        <m:sty m:val="p"/>
                      </m:rPr>
                      <a:rPr lang="pt-BR" sz="3200">
                        <a:effectLst/>
                        <a:latin typeface="Cambria Math" panose="02040503050406030204" pitchFamily="18" charset="0"/>
                        <a:ea typeface="Times New Roman" panose="02020603050405020304" pitchFamily="18" charset="0"/>
                        <a:cs typeface="Times New Roman" panose="02020603050405020304" pitchFamily="18" charset="0"/>
                      </a:rPr>
                      <m:t>log</m:t>
                    </m:r>
                  </m:oMath>
                </a14:m>
                <a:r>
                  <a:rPr lang="pt-BR" sz="3200" dirty="0">
                    <a:effectLst/>
                    <a:latin typeface="Times New Roman" panose="02020603050405020304" pitchFamily="18" charset="0"/>
                    <a:ea typeface="Times New Roman" panose="02020603050405020304" pitchFamily="18" charset="0"/>
                  </a:rPr>
                  <a:t> é o logaritmo neperiano. </a:t>
                </a:r>
                <a:endParaRPr lang="pt-BR" sz="3200" dirty="0"/>
              </a:p>
            </p:txBody>
          </p:sp>
        </mc:Choice>
        <mc:Fallback xmlns="">
          <p:sp>
            <p:nvSpPr>
              <p:cNvPr id="7" name="Retângulo 6"/>
              <p:cNvSpPr>
                <a:spLocks noRot="1" noChangeAspect="1" noMove="1" noResize="1" noEditPoints="1" noAdjustHandles="1" noChangeArrowheads="1" noChangeShapeType="1" noTextEdit="1"/>
              </p:cNvSpPr>
              <p:nvPr/>
            </p:nvSpPr>
            <p:spPr>
              <a:xfrm>
                <a:off x="2247255" y="4409822"/>
                <a:ext cx="9732936" cy="1569660"/>
              </a:xfrm>
              <a:prstGeom prst="rect">
                <a:avLst/>
              </a:prstGeom>
              <a:blipFill rotWithShape="0">
                <a:blip r:embed="rId5"/>
                <a:stretch>
                  <a:fillRect l="-1629" t="-5426" r="-1504" b="-11628"/>
                </a:stretch>
              </a:blipFill>
            </p:spPr>
            <p:txBody>
              <a:bodyPr/>
              <a:lstStyle/>
              <a:p>
                <a:r>
                  <a:rPr lang="pt-BR">
                    <a:noFill/>
                  </a:rPr>
                  <a:t> </a:t>
                </a:r>
              </a:p>
            </p:txBody>
          </p:sp>
        </mc:Fallback>
      </mc:AlternateContent>
    </p:spTree>
    <p:extLst>
      <p:ext uri="{BB962C8B-B14F-4D97-AF65-F5344CB8AC3E}">
        <p14:creationId xmlns:p14="http://schemas.microsoft.com/office/powerpoint/2010/main" val="1783888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p:grpSp>
        <p:nvGrpSpPr>
          <p:cNvPr id="8" name="Tela 224"/>
          <p:cNvGrpSpPr/>
          <p:nvPr/>
        </p:nvGrpSpPr>
        <p:grpSpPr>
          <a:xfrm>
            <a:off x="2293749" y="1920499"/>
            <a:ext cx="9035511" cy="3286932"/>
            <a:chOff x="0" y="0"/>
            <a:chExt cx="3347720" cy="1111250"/>
          </a:xfrm>
        </p:grpSpPr>
        <p:sp>
          <p:nvSpPr>
            <p:cNvPr id="9" name="Retângulo 8"/>
            <p:cNvSpPr/>
            <p:nvPr/>
          </p:nvSpPr>
          <p:spPr>
            <a:xfrm>
              <a:off x="0" y="0"/>
              <a:ext cx="3347720" cy="1111250"/>
            </a:xfrm>
            <a:prstGeom prst="rect">
              <a:avLst/>
            </a:prstGeom>
            <a:noFill/>
          </p:spPr>
        </p:sp>
        <p:grpSp>
          <p:nvGrpSpPr>
            <p:cNvPr id="10" name="Group 226"/>
            <p:cNvGrpSpPr>
              <a:grpSpLocks/>
            </p:cNvGrpSpPr>
            <p:nvPr/>
          </p:nvGrpSpPr>
          <p:grpSpPr bwMode="auto">
            <a:xfrm>
              <a:off x="118110" y="45720"/>
              <a:ext cx="2276475" cy="227330"/>
              <a:chOff x="3997" y="6727"/>
              <a:chExt cx="3585" cy="358"/>
            </a:xfrm>
          </p:grpSpPr>
          <p:sp>
            <p:nvSpPr>
              <p:cNvPr id="36" name="Text Box 227"/>
              <p:cNvSpPr txBox="1">
                <a:spLocks noChangeArrowheads="1"/>
              </p:cNvSpPr>
              <p:nvPr/>
            </p:nvSpPr>
            <p:spPr bwMode="auto">
              <a:xfrm>
                <a:off x="3997" y="6727"/>
                <a:ext cx="359" cy="358"/>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37" name="Text Box 228"/>
              <p:cNvSpPr txBox="1">
                <a:spLocks noChangeArrowheads="1"/>
              </p:cNvSpPr>
              <p:nvPr/>
            </p:nvSpPr>
            <p:spPr bwMode="auto">
              <a:xfrm>
                <a:off x="4356"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38" name="Text Box 229"/>
              <p:cNvSpPr txBox="1">
                <a:spLocks noChangeArrowheads="1"/>
              </p:cNvSpPr>
              <p:nvPr/>
            </p:nvSpPr>
            <p:spPr bwMode="auto">
              <a:xfrm>
                <a:off x="4714" y="6728"/>
                <a:ext cx="359"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39" name="Text Box 230"/>
              <p:cNvSpPr txBox="1">
                <a:spLocks noChangeArrowheads="1"/>
              </p:cNvSpPr>
              <p:nvPr/>
            </p:nvSpPr>
            <p:spPr bwMode="auto">
              <a:xfrm>
                <a:off x="5073"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40" name="Text Box 231"/>
              <p:cNvSpPr txBox="1">
                <a:spLocks noChangeArrowheads="1"/>
              </p:cNvSpPr>
              <p:nvPr/>
            </p:nvSpPr>
            <p:spPr bwMode="auto">
              <a:xfrm>
                <a:off x="5431" y="6728"/>
                <a:ext cx="359"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41" name="Text Box 232"/>
              <p:cNvSpPr txBox="1">
                <a:spLocks noChangeArrowheads="1"/>
              </p:cNvSpPr>
              <p:nvPr/>
            </p:nvSpPr>
            <p:spPr bwMode="auto">
              <a:xfrm>
                <a:off x="5790"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42" name="Text Box 233"/>
              <p:cNvSpPr txBox="1">
                <a:spLocks noChangeArrowheads="1"/>
              </p:cNvSpPr>
              <p:nvPr/>
            </p:nvSpPr>
            <p:spPr bwMode="auto">
              <a:xfrm>
                <a:off x="6148" y="6728"/>
                <a:ext cx="359"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43" name="Text Box 234"/>
              <p:cNvSpPr txBox="1">
                <a:spLocks noChangeArrowheads="1"/>
              </p:cNvSpPr>
              <p:nvPr/>
            </p:nvSpPr>
            <p:spPr bwMode="auto">
              <a:xfrm>
                <a:off x="6507"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44" name="Text Box 235"/>
              <p:cNvSpPr txBox="1">
                <a:spLocks noChangeArrowheads="1"/>
              </p:cNvSpPr>
              <p:nvPr/>
            </p:nvSpPr>
            <p:spPr bwMode="auto">
              <a:xfrm>
                <a:off x="6865" y="6728"/>
                <a:ext cx="359"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45" name="Text Box 236"/>
              <p:cNvSpPr txBox="1">
                <a:spLocks noChangeArrowheads="1"/>
              </p:cNvSpPr>
              <p:nvPr/>
            </p:nvSpPr>
            <p:spPr bwMode="auto">
              <a:xfrm>
                <a:off x="7224" y="6728"/>
                <a:ext cx="358" cy="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grpSp>
        <p:grpSp>
          <p:nvGrpSpPr>
            <p:cNvPr id="11" name="Group 237"/>
            <p:cNvGrpSpPr>
              <a:grpSpLocks/>
            </p:cNvGrpSpPr>
            <p:nvPr/>
          </p:nvGrpSpPr>
          <p:grpSpPr bwMode="auto">
            <a:xfrm>
              <a:off x="118110" y="432435"/>
              <a:ext cx="2276475" cy="229870"/>
              <a:chOff x="3997" y="7336"/>
              <a:chExt cx="3585" cy="362"/>
            </a:xfrm>
          </p:grpSpPr>
          <p:sp>
            <p:nvSpPr>
              <p:cNvPr id="26" name="Text Box 238"/>
              <p:cNvSpPr txBox="1">
                <a:spLocks noChangeArrowheads="1"/>
              </p:cNvSpPr>
              <p:nvPr/>
            </p:nvSpPr>
            <p:spPr bwMode="auto">
              <a:xfrm>
                <a:off x="3997" y="7340"/>
                <a:ext cx="359" cy="358"/>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27" name="Text Box 239"/>
              <p:cNvSpPr txBox="1">
                <a:spLocks noChangeArrowheads="1"/>
              </p:cNvSpPr>
              <p:nvPr/>
            </p:nvSpPr>
            <p:spPr bwMode="auto">
              <a:xfrm>
                <a:off x="4356" y="7336"/>
                <a:ext cx="358" cy="36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28" name="Text Box 240"/>
              <p:cNvSpPr txBox="1">
                <a:spLocks noChangeArrowheads="1"/>
              </p:cNvSpPr>
              <p:nvPr/>
            </p:nvSpPr>
            <p:spPr bwMode="auto">
              <a:xfrm>
                <a:off x="4714" y="7336"/>
                <a:ext cx="359" cy="36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29" name="Text Box 241"/>
              <p:cNvSpPr txBox="1">
                <a:spLocks noChangeArrowheads="1"/>
              </p:cNvSpPr>
              <p:nvPr/>
            </p:nvSpPr>
            <p:spPr bwMode="auto">
              <a:xfrm>
                <a:off x="5073" y="7336"/>
                <a:ext cx="358" cy="36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30" name="Text Box 242"/>
              <p:cNvSpPr txBox="1">
                <a:spLocks noChangeArrowheads="1"/>
              </p:cNvSpPr>
              <p:nvPr/>
            </p:nvSpPr>
            <p:spPr bwMode="auto">
              <a:xfrm>
                <a:off x="5431" y="7336"/>
                <a:ext cx="359" cy="36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31" name="Text Box 243"/>
              <p:cNvSpPr txBox="1">
                <a:spLocks noChangeArrowheads="1"/>
              </p:cNvSpPr>
              <p:nvPr/>
            </p:nvSpPr>
            <p:spPr bwMode="auto">
              <a:xfrm>
                <a:off x="5790" y="7336"/>
                <a:ext cx="358" cy="36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32" name="Text Box 244"/>
              <p:cNvSpPr txBox="1">
                <a:spLocks noChangeArrowheads="1"/>
              </p:cNvSpPr>
              <p:nvPr/>
            </p:nvSpPr>
            <p:spPr bwMode="auto">
              <a:xfrm>
                <a:off x="6148" y="7336"/>
                <a:ext cx="359" cy="36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33" name="Text Box 245"/>
              <p:cNvSpPr txBox="1">
                <a:spLocks noChangeArrowheads="1"/>
              </p:cNvSpPr>
              <p:nvPr/>
            </p:nvSpPr>
            <p:spPr bwMode="auto">
              <a:xfrm>
                <a:off x="6507" y="7336"/>
                <a:ext cx="358" cy="36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34" name="Text Box 246"/>
              <p:cNvSpPr txBox="1">
                <a:spLocks noChangeArrowheads="1"/>
              </p:cNvSpPr>
              <p:nvPr/>
            </p:nvSpPr>
            <p:spPr bwMode="auto">
              <a:xfrm>
                <a:off x="6865" y="7336"/>
                <a:ext cx="359" cy="36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sp>
            <p:nvSpPr>
              <p:cNvPr id="35" name="Text Box 247"/>
              <p:cNvSpPr txBox="1">
                <a:spLocks noChangeArrowheads="1"/>
              </p:cNvSpPr>
              <p:nvPr/>
            </p:nvSpPr>
            <p:spPr bwMode="auto">
              <a:xfrm>
                <a:off x="7224" y="7336"/>
                <a:ext cx="358" cy="362"/>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0</a:t>
                </a:r>
                <a:endParaRPr lang="pt-BR" sz="4400">
                  <a:effectLst/>
                  <a:latin typeface="Times New Roman" panose="02020603050405020304" pitchFamily="18" charset="0"/>
                  <a:ea typeface="Times New Roman" panose="02020603050405020304" pitchFamily="18" charset="0"/>
                </a:endParaRPr>
              </a:p>
            </p:txBody>
          </p:sp>
        </p:grpSp>
        <p:grpSp>
          <p:nvGrpSpPr>
            <p:cNvPr id="12" name="Group 248"/>
            <p:cNvGrpSpPr>
              <a:grpSpLocks/>
            </p:cNvGrpSpPr>
            <p:nvPr/>
          </p:nvGrpSpPr>
          <p:grpSpPr bwMode="auto">
            <a:xfrm>
              <a:off x="118117" y="793115"/>
              <a:ext cx="2276480" cy="223520"/>
              <a:chOff x="3836" y="3576"/>
              <a:chExt cx="2860" cy="238"/>
            </a:xfrm>
          </p:grpSpPr>
          <p:sp>
            <p:nvSpPr>
              <p:cNvPr id="16" name="Text Box 249"/>
              <p:cNvSpPr txBox="1">
                <a:spLocks noChangeArrowheads="1"/>
              </p:cNvSpPr>
              <p:nvPr/>
            </p:nvSpPr>
            <p:spPr bwMode="auto">
              <a:xfrm>
                <a:off x="3836" y="3576"/>
                <a:ext cx="286" cy="238"/>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17" name="Text Box 250"/>
              <p:cNvSpPr txBox="1">
                <a:spLocks noChangeArrowheads="1"/>
              </p:cNvSpPr>
              <p:nvPr/>
            </p:nvSpPr>
            <p:spPr bwMode="auto">
              <a:xfrm>
                <a:off x="4122" y="3577"/>
                <a:ext cx="286" cy="23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18" name="Text Box 251"/>
              <p:cNvSpPr txBox="1">
                <a:spLocks noChangeArrowheads="1"/>
              </p:cNvSpPr>
              <p:nvPr/>
            </p:nvSpPr>
            <p:spPr bwMode="auto">
              <a:xfrm>
                <a:off x="4408" y="3577"/>
                <a:ext cx="286" cy="23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19" name="Text Box 252"/>
              <p:cNvSpPr txBox="1">
                <a:spLocks noChangeArrowheads="1"/>
              </p:cNvSpPr>
              <p:nvPr/>
            </p:nvSpPr>
            <p:spPr bwMode="auto">
              <a:xfrm>
                <a:off x="4694" y="3577"/>
                <a:ext cx="286" cy="23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20" name="Text Box 253"/>
              <p:cNvSpPr txBox="1">
                <a:spLocks noChangeArrowheads="1"/>
              </p:cNvSpPr>
              <p:nvPr/>
            </p:nvSpPr>
            <p:spPr bwMode="auto">
              <a:xfrm>
                <a:off x="4980" y="3577"/>
                <a:ext cx="286" cy="23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21" name="Text Box 254"/>
              <p:cNvSpPr txBox="1">
                <a:spLocks noChangeArrowheads="1"/>
              </p:cNvSpPr>
              <p:nvPr/>
            </p:nvSpPr>
            <p:spPr bwMode="auto">
              <a:xfrm>
                <a:off x="5266" y="3577"/>
                <a:ext cx="286" cy="23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22" name="Text Box 255"/>
              <p:cNvSpPr txBox="1">
                <a:spLocks noChangeArrowheads="1"/>
              </p:cNvSpPr>
              <p:nvPr/>
            </p:nvSpPr>
            <p:spPr bwMode="auto">
              <a:xfrm>
                <a:off x="5552" y="3577"/>
                <a:ext cx="286" cy="23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23" name="Text Box 256"/>
              <p:cNvSpPr txBox="1">
                <a:spLocks noChangeArrowheads="1"/>
              </p:cNvSpPr>
              <p:nvPr/>
            </p:nvSpPr>
            <p:spPr bwMode="auto">
              <a:xfrm>
                <a:off x="5838" y="3577"/>
                <a:ext cx="286" cy="23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24" name="Text Box 257"/>
              <p:cNvSpPr txBox="1">
                <a:spLocks noChangeArrowheads="1"/>
              </p:cNvSpPr>
              <p:nvPr/>
            </p:nvSpPr>
            <p:spPr bwMode="auto">
              <a:xfrm>
                <a:off x="6124" y="3577"/>
                <a:ext cx="286" cy="23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sp>
            <p:nvSpPr>
              <p:cNvPr id="25" name="Text Box 258"/>
              <p:cNvSpPr txBox="1">
                <a:spLocks noChangeArrowheads="1"/>
              </p:cNvSpPr>
              <p:nvPr/>
            </p:nvSpPr>
            <p:spPr bwMode="auto">
              <a:xfrm>
                <a:off x="6410" y="3577"/>
                <a:ext cx="286" cy="23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spcAft>
                    <a:spcPts val="0"/>
                  </a:spcAft>
                </a:pPr>
                <a:r>
                  <a:rPr lang="pt-BR" sz="2400" b="1">
                    <a:effectLst/>
                    <a:latin typeface="Times New Roman" panose="02020603050405020304" pitchFamily="18" charset="0"/>
                    <a:ea typeface="Times New Roman" panose="02020603050405020304" pitchFamily="18" charset="0"/>
                  </a:rPr>
                  <a:t>1</a:t>
                </a:r>
                <a:endParaRPr lang="pt-BR" sz="4400">
                  <a:effectLst/>
                  <a:latin typeface="Times New Roman" panose="02020603050405020304" pitchFamily="18" charset="0"/>
                  <a:ea typeface="Times New Roman" panose="02020603050405020304" pitchFamily="18" charset="0"/>
                </a:endParaRPr>
              </a:p>
            </p:txBody>
          </p:sp>
        </p:grpSp>
        <p:sp>
          <p:nvSpPr>
            <p:cNvPr id="13" name="Text Box 259"/>
            <p:cNvSpPr txBox="1">
              <a:spLocks noChangeArrowheads="1"/>
            </p:cNvSpPr>
            <p:nvPr/>
          </p:nvSpPr>
          <p:spPr bwMode="auto">
            <a:xfrm>
              <a:off x="2235835" y="434975"/>
              <a:ext cx="1111885" cy="262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pt-BR" sz="3200" b="1">
                  <a:effectLst/>
                  <a:latin typeface="Times New Roman" panose="02020603050405020304" pitchFamily="18" charset="0"/>
                  <a:ea typeface="Times New Roman" panose="02020603050405020304" pitchFamily="18" charset="0"/>
                </a:rPr>
                <a:t>Indivíduo B</a:t>
              </a:r>
              <a:endParaRPr lang="pt-BR" sz="4400">
                <a:effectLst/>
                <a:latin typeface="Times New Roman" panose="02020603050405020304" pitchFamily="18" charset="0"/>
                <a:ea typeface="Times New Roman" panose="02020603050405020304" pitchFamily="18" charset="0"/>
              </a:endParaRPr>
            </a:p>
          </p:txBody>
        </p:sp>
        <p:sp>
          <p:nvSpPr>
            <p:cNvPr id="14" name="Text Box 260"/>
            <p:cNvSpPr txBox="1">
              <a:spLocks noChangeArrowheads="1"/>
            </p:cNvSpPr>
            <p:nvPr/>
          </p:nvSpPr>
          <p:spPr bwMode="auto">
            <a:xfrm>
              <a:off x="2235835" y="47625"/>
              <a:ext cx="111188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pt-BR" sz="3200" b="1">
                  <a:effectLst/>
                  <a:latin typeface="Times New Roman" panose="02020603050405020304" pitchFamily="18" charset="0"/>
                  <a:ea typeface="Times New Roman" panose="02020603050405020304" pitchFamily="18" charset="0"/>
                </a:rPr>
                <a:t>Indivíduo A</a:t>
              </a:r>
              <a:endParaRPr lang="pt-BR" sz="4400">
                <a:effectLst/>
                <a:latin typeface="Times New Roman" panose="02020603050405020304" pitchFamily="18" charset="0"/>
                <a:ea typeface="Times New Roman" panose="02020603050405020304" pitchFamily="18" charset="0"/>
              </a:endParaRPr>
            </a:p>
          </p:txBody>
        </p:sp>
        <p:sp>
          <p:nvSpPr>
            <p:cNvPr id="15" name="Text Box 261"/>
            <p:cNvSpPr txBox="1">
              <a:spLocks noChangeArrowheads="1"/>
            </p:cNvSpPr>
            <p:nvPr/>
          </p:nvSpPr>
          <p:spPr bwMode="auto">
            <a:xfrm>
              <a:off x="2228215" y="793115"/>
              <a:ext cx="1111885" cy="262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pt-BR" sz="3200" b="1">
                  <a:effectLst/>
                  <a:latin typeface="Times New Roman" panose="02020603050405020304" pitchFamily="18" charset="0"/>
                  <a:ea typeface="Times New Roman" panose="02020603050405020304" pitchFamily="18" charset="0"/>
                </a:rPr>
                <a:t>Indivíduo C</a:t>
              </a:r>
              <a:endParaRPr lang="pt-BR" sz="4400">
                <a:effectLst/>
                <a:latin typeface="Times New Roman" panose="02020603050405020304" pitchFamily="18" charset="0"/>
                <a:ea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 name="Retângulo 1"/>
              <p:cNvSpPr/>
              <p:nvPr/>
            </p:nvSpPr>
            <p:spPr>
              <a:xfrm>
                <a:off x="3925609" y="5594350"/>
                <a:ext cx="4872907" cy="461665"/>
              </a:xfrm>
              <a:prstGeom prst="rect">
                <a:avLst/>
              </a:prstGeom>
            </p:spPr>
            <p:txBody>
              <a:bodyPr wrap="square">
                <a:spAutoFit/>
              </a:bodyPr>
              <a:lstStyle/>
              <a:p>
                <a14:m>
                  <m:oMath xmlns:m="http://schemas.openxmlformats.org/officeDocument/2006/math">
                    <m:r>
                      <a:rPr lang="pt-BR" sz="2400" b="0" i="1" smtClean="0">
                        <a:latin typeface="Cambria Math" panose="02040503050406030204" pitchFamily="18" charset="0"/>
                      </a:rPr>
                      <m:t>𝑉𝑎𝑙𝑜𝑟𝑒𝑠</m:t>
                    </m:r>
                    <m:r>
                      <a:rPr lang="pt-BR" sz="2400" b="0" i="1" smtClean="0">
                        <a:latin typeface="Cambria Math" panose="02040503050406030204" pitchFamily="18" charset="0"/>
                      </a:rPr>
                      <m:t>: 1.00</m:t>
                    </m:r>
                  </m:oMath>
                </a14:m>
                <a:r>
                  <a:rPr lang="pt-BR" sz="2400" dirty="0"/>
                  <a:t>, </a:t>
                </a:r>
                <a14:m>
                  <m:oMath xmlns:m="http://schemas.openxmlformats.org/officeDocument/2006/math">
                    <m:r>
                      <a:rPr lang="pt-BR" sz="2400" i="1">
                        <a:latin typeface="Cambria Math" panose="02040503050406030204" pitchFamily="18" charset="0"/>
                      </a:rPr>
                      <m:t>1</m:t>
                    </m:r>
                    <m:r>
                      <a:rPr lang="pt-BR" sz="2400" b="0" i="1" smtClean="0">
                        <a:latin typeface="Cambria Math" panose="02040503050406030204" pitchFamily="18" charset="0"/>
                      </a:rPr>
                      <m:t>.</m:t>
                    </m:r>
                    <m:r>
                      <a:rPr lang="pt-BR" sz="2400" i="1">
                        <a:latin typeface="Cambria Math" panose="02040503050406030204" pitchFamily="18" charset="0"/>
                      </a:rPr>
                      <m:t>50</m:t>
                    </m:r>
                  </m:oMath>
                </a14:m>
                <a:r>
                  <a:rPr lang="pt-BR" sz="2400" dirty="0"/>
                  <a:t> e </a:t>
                </a:r>
                <a14:m>
                  <m:oMath xmlns:m="http://schemas.openxmlformats.org/officeDocument/2006/math">
                    <m:r>
                      <a:rPr lang="pt-BR" sz="2400" i="1">
                        <a:latin typeface="Cambria Math" panose="02040503050406030204" pitchFamily="18" charset="0"/>
                      </a:rPr>
                      <m:t>2</m:t>
                    </m:r>
                    <m:r>
                      <a:rPr lang="pt-BR" sz="2400" b="0" i="1" smtClean="0">
                        <a:latin typeface="Cambria Math" panose="02040503050406030204" pitchFamily="18" charset="0"/>
                      </a:rPr>
                      <m:t>.</m:t>
                    </m:r>
                    <m:r>
                      <a:rPr lang="pt-BR" sz="2400" i="1">
                        <a:latin typeface="Cambria Math" panose="02040503050406030204" pitchFamily="18" charset="0"/>
                      </a:rPr>
                      <m:t>00</m:t>
                    </m:r>
                  </m:oMath>
                </a14:m>
                <a:r>
                  <a:rPr lang="pt-BR" sz="2400" dirty="0"/>
                  <a:t> </a:t>
                </a:r>
              </a:p>
            </p:txBody>
          </p:sp>
        </mc:Choice>
        <mc:Fallback xmlns="">
          <p:sp>
            <p:nvSpPr>
              <p:cNvPr id="2" name="Retângulo 1"/>
              <p:cNvSpPr>
                <a:spLocks noRot="1" noChangeAspect="1" noMove="1" noResize="1" noEditPoints="1" noAdjustHandles="1" noChangeArrowheads="1" noChangeShapeType="1" noTextEdit="1"/>
              </p:cNvSpPr>
              <p:nvPr/>
            </p:nvSpPr>
            <p:spPr>
              <a:xfrm>
                <a:off x="3925609" y="5594350"/>
                <a:ext cx="4872907" cy="461665"/>
              </a:xfrm>
              <a:prstGeom prst="rect">
                <a:avLst/>
              </a:prstGeom>
              <a:blipFill rotWithShape="0">
                <a:blip r:embed="rId3"/>
                <a:stretch>
                  <a:fillRect l="-375" t="-10667" b="-30667"/>
                </a:stretch>
              </a:blipFill>
            </p:spPr>
            <p:txBody>
              <a:bodyPr/>
              <a:lstStyle/>
              <a:p>
                <a:r>
                  <a:rPr lang="pt-BR">
                    <a:noFill/>
                  </a:rPr>
                  <a:t> </a:t>
                </a:r>
              </a:p>
            </p:txBody>
          </p:sp>
        </mc:Fallback>
      </mc:AlternateContent>
    </p:spTree>
    <p:extLst>
      <p:ext uri="{BB962C8B-B14F-4D97-AF65-F5344CB8AC3E}">
        <p14:creationId xmlns:p14="http://schemas.microsoft.com/office/powerpoint/2010/main" val="3184718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p:sp>
        <p:nvSpPr>
          <p:cNvPr id="3" name="Retângulo 2"/>
          <p:cNvSpPr/>
          <p:nvPr/>
        </p:nvSpPr>
        <p:spPr>
          <a:xfrm>
            <a:off x="2722536" y="1195361"/>
            <a:ext cx="8854698" cy="1384995"/>
          </a:xfrm>
          <a:prstGeom prst="rect">
            <a:avLst/>
          </a:prstGeom>
        </p:spPr>
        <p:txBody>
          <a:bodyPr wrap="square">
            <a:spAutoFit/>
          </a:bodyPr>
          <a:lstStyle/>
          <a:p>
            <a:r>
              <a:rPr lang="pt-BR" sz="2800" dirty="0">
                <a:latin typeface="Times New Roman" panose="02020603050405020304" pitchFamily="18" charset="0"/>
                <a:ea typeface="Times New Roman" panose="02020603050405020304" pitchFamily="18" charset="0"/>
              </a:rPr>
              <a:t>Na codificação real, o cromossomo é representado semelhante à codificação binária, no qual cada posição do gene contém um valor real, conforme figura a seguir.</a:t>
            </a:r>
            <a:endParaRPr lang="pt-BR" sz="2800" dirty="0"/>
          </a:p>
        </p:txBody>
      </p:sp>
      <p:grpSp>
        <p:nvGrpSpPr>
          <p:cNvPr id="46" name="Tela 215"/>
          <p:cNvGrpSpPr/>
          <p:nvPr/>
        </p:nvGrpSpPr>
        <p:grpSpPr>
          <a:xfrm>
            <a:off x="2309246" y="3554564"/>
            <a:ext cx="9391973" cy="753966"/>
            <a:chOff x="0" y="0"/>
            <a:chExt cx="3228975" cy="224155"/>
          </a:xfrm>
        </p:grpSpPr>
        <p:sp>
          <p:nvSpPr>
            <p:cNvPr id="47" name="Retângulo 46"/>
            <p:cNvSpPr/>
            <p:nvPr/>
          </p:nvSpPr>
          <p:spPr>
            <a:xfrm>
              <a:off x="0" y="0"/>
              <a:ext cx="3228975" cy="224155"/>
            </a:xfrm>
            <a:prstGeom prst="rect">
              <a:avLst/>
            </a:prstGeom>
            <a:noFill/>
          </p:spPr>
        </p:sp>
        <p:sp>
          <p:nvSpPr>
            <p:cNvPr id="48" name="Text Box 217"/>
            <p:cNvSpPr txBox="1">
              <a:spLocks noChangeArrowheads="1"/>
            </p:cNvSpPr>
            <p:nvPr/>
          </p:nvSpPr>
          <p:spPr bwMode="auto">
            <a:xfrm>
              <a:off x="41397" y="4608"/>
              <a:ext cx="455368" cy="218749"/>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lgn="ctr">
                <a:spcAft>
                  <a:spcPts val="0"/>
                </a:spcAft>
              </a:pPr>
              <a:r>
                <a:rPr lang="pt-BR" sz="3600" b="1" dirty="0">
                  <a:effectLst/>
                  <a:latin typeface="Times New Roman" panose="02020603050405020304" pitchFamily="18" charset="0"/>
                  <a:ea typeface="Times New Roman" panose="02020603050405020304" pitchFamily="18" charset="0"/>
                </a:rPr>
                <a:t>1.029</a:t>
              </a:r>
              <a:endParaRPr lang="pt-BR" sz="6000" dirty="0">
                <a:effectLst/>
                <a:latin typeface="Times New Roman" panose="02020603050405020304" pitchFamily="18" charset="0"/>
                <a:ea typeface="Times New Roman" panose="02020603050405020304" pitchFamily="18" charset="0"/>
              </a:endParaRPr>
            </a:p>
          </p:txBody>
        </p:sp>
        <p:sp>
          <p:nvSpPr>
            <p:cNvPr id="49" name="Text Box 218"/>
            <p:cNvSpPr txBox="1">
              <a:spLocks noChangeArrowheads="1"/>
            </p:cNvSpPr>
            <p:nvPr/>
          </p:nvSpPr>
          <p:spPr bwMode="auto">
            <a:xfrm>
              <a:off x="496765" y="798"/>
              <a:ext cx="455368" cy="223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lgn="ctr">
                <a:spcAft>
                  <a:spcPts val="0"/>
                </a:spcAft>
              </a:pPr>
              <a:r>
                <a:rPr lang="pt-BR" sz="3600" b="1" dirty="0">
                  <a:effectLst/>
                  <a:latin typeface="Times New Roman" panose="02020603050405020304" pitchFamily="18" charset="0"/>
                  <a:ea typeface="Times New Roman" panose="02020603050405020304" pitchFamily="18" charset="0"/>
                </a:rPr>
                <a:t>0.039</a:t>
              </a:r>
              <a:endParaRPr lang="pt-BR" sz="6000" dirty="0">
                <a:effectLst/>
                <a:latin typeface="Times New Roman" panose="02020603050405020304" pitchFamily="18" charset="0"/>
                <a:ea typeface="Times New Roman" panose="02020603050405020304" pitchFamily="18" charset="0"/>
              </a:endParaRPr>
            </a:p>
          </p:txBody>
        </p:sp>
        <p:sp>
          <p:nvSpPr>
            <p:cNvPr id="50" name="Text Box 219"/>
            <p:cNvSpPr txBox="1">
              <a:spLocks noChangeArrowheads="1"/>
            </p:cNvSpPr>
            <p:nvPr/>
          </p:nvSpPr>
          <p:spPr bwMode="auto">
            <a:xfrm>
              <a:off x="952134" y="798"/>
              <a:ext cx="455368" cy="223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lgn="ctr">
                <a:spcAft>
                  <a:spcPts val="0"/>
                </a:spcAft>
              </a:pPr>
              <a:r>
                <a:rPr lang="pt-BR" sz="3600" b="1" dirty="0">
                  <a:effectLst/>
                  <a:latin typeface="Times New Roman" panose="02020603050405020304" pitchFamily="18" charset="0"/>
                  <a:ea typeface="Times New Roman" panose="02020603050405020304" pitchFamily="18" charset="0"/>
                </a:rPr>
                <a:t>2.07</a:t>
              </a:r>
              <a:endParaRPr lang="pt-BR" sz="6000" dirty="0">
                <a:effectLst/>
                <a:latin typeface="Times New Roman" panose="02020603050405020304" pitchFamily="18" charset="0"/>
                <a:ea typeface="Times New Roman" panose="02020603050405020304" pitchFamily="18" charset="0"/>
              </a:endParaRPr>
            </a:p>
          </p:txBody>
        </p:sp>
        <p:sp>
          <p:nvSpPr>
            <p:cNvPr id="51" name="Text Box 220"/>
            <p:cNvSpPr txBox="1">
              <a:spLocks noChangeArrowheads="1"/>
            </p:cNvSpPr>
            <p:nvPr/>
          </p:nvSpPr>
          <p:spPr bwMode="auto">
            <a:xfrm>
              <a:off x="1407502" y="798"/>
              <a:ext cx="455368" cy="223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lgn="ctr">
                <a:spcAft>
                  <a:spcPts val="0"/>
                </a:spcAft>
              </a:pPr>
              <a:r>
                <a:rPr lang="pt-BR" sz="3600" b="1" dirty="0">
                  <a:effectLst/>
                  <a:latin typeface="Times New Roman" panose="02020603050405020304" pitchFamily="18" charset="0"/>
                  <a:ea typeface="Times New Roman" panose="02020603050405020304" pitchFamily="18" charset="0"/>
                </a:rPr>
                <a:t>0.247</a:t>
              </a:r>
              <a:endParaRPr lang="pt-BR" sz="6000" dirty="0">
                <a:effectLst/>
                <a:latin typeface="Times New Roman" panose="02020603050405020304" pitchFamily="18" charset="0"/>
                <a:ea typeface="Times New Roman" panose="02020603050405020304" pitchFamily="18" charset="0"/>
              </a:endParaRPr>
            </a:p>
          </p:txBody>
        </p:sp>
        <p:sp>
          <p:nvSpPr>
            <p:cNvPr id="52" name="Text Box 221"/>
            <p:cNvSpPr txBox="1">
              <a:spLocks noChangeArrowheads="1"/>
            </p:cNvSpPr>
            <p:nvPr/>
          </p:nvSpPr>
          <p:spPr bwMode="auto">
            <a:xfrm>
              <a:off x="1862870" y="798"/>
              <a:ext cx="455368" cy="223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lgn="ctr">
                <a:spcAft>
                  <a:spcPts val="0"/>
                </a:spcAft>
              </a:pPr>
              <a:r>
                <a:rPr lang="pt-BR" sz="3600" b="1" dirty="0">
                  <a:effectLst/>
                  <a:latin typeface="Times New Roman" panose="02020603050405020304" pitchFamily="18" charset="0"/>
                  <a:ea typeface="Times New Roman" panose="02020603050405020304" pitchFamily="18" charset="0"/>
                </a:rPr>
                <a:t>1.240</a:t>
              </a:r>
              <a:endParaRPr lang="pt-BR" sz="6000" dirty="0">
                <a:effectLst/>
                <a:latin typeface="Times New Roman" panose="02020603050405020304" pitchFamily="18" charset="0"/>
                <a:ea typeface="Times New Roman" panose="02020603050405020304" pitchFamily="18" charset="0"/>
              </a:endParaRPr>
            </a:p>
          </p:txBody>
        </p:sp>
        <p:sp>
          <p:nvSpPr>
            <p:cNvPr id="53" name="Text Box 222"/>
            <p:cNvSpPr txBox="1">
              <a:spLocks noChangeArrowheads="1"/>
            </p:cNvSpPr>
            <p:nvPr/>
          </p:nvSpPr>
          <p:spPr bwMode="auto">
            <a:xfrm>
              <a:off x="2318238" y="798"/>
              <a:ext cx="455368" cy="223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lgn="ctr">
                <a:spcAft>
                  <a:spcPts val="0"/>
                </a:spcAft>
              </a:pPr>
              <a:r>
                <a:rPr lang="pt-BR" sz="3600" b="1" dirty="0">
                  <a:effectLst/>
                  <a:latin typeface="Times New Roman" panose="02020603050405020304" pitchFamily="18" charset="0"/>
                  <a:ea typeface="Times New Roman" panose="02020603050405020304" pitchFamily="18" charset="0"/>
                </a:rPr>
                <a:t>1.734</a:t>
              </a:r>
              <a:endParaRPr lang="pt-BR" sz="6000" dirty="0">
                <a:effectLst/>
                <a:latin typeface="Times New Roman" panose="02020603050405020304" pitchFamily="18" charset="0"/>
                <a:ea typeface="Times New Roman" panose="02020603050405020304" pitchFamily="18" charset="0"/>
              </a:endParaRPr>
            </a:p>
          </p:txBody>
        </p:sp>
        <p:sp>
          <p:nvSpPr>
            <p:cNvPr id="54" name="Text Box 223"/>
            <p:cNvSpPr txBox="1">
              <a:spLocks noChangeArrowheads="1"/>
            </p:cNvSpPr>
            <p:nvPr/>
          </p:nvSpPr>
          <p:spPr bwMode="auto">
            <a:xfrm>
              <a:off x="2773607" y="0"/>
              <a:ext cx="455368" cy="223357"/>
            </a:xfrm>
            <a:prstGeom prst="rect">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algn="ctr">
                <a:spcAft>
                  <a:spcPts val="0"/>
                </a:spcAft>
              </a:pPr>
              <a:r>
                <a:rPr lang="pt-BR" sz="3600" b="1" dirty="0">
                  <a:effectLst/>
                  <a:latin typeface="Times New Roman" panose="02020603050405020304" pitchFamily="18" charset="0"/>
                  <a:ea typeface="Times New Roman" panose="02020603050405020304" pitchFamily="18" charset="0"/>
                </a:rPr>
                <a:t>0.456</a:t>
              </a:r>
              <a:endParaRPr lang="pt-BR" sz="60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53449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t-BR"/>
              <a:t>Teoria da Evolução</a:t>
            </a:r>
            <a:endParaRPr lang="en-US"/>
          </a:p>
        </p:txBody>
      </p:sp>
      <p:sp>
        <p:nvSpPr>
          <p:cNvPr id="5123" name="Rectangle 3"/>
          <p:cNvSpPr>
            <a:spLocks noGrp="1" noChangeArrowheads="1"/>
          </p:cNvSpPr>
          <p:nvPr>
            <p:ph type="body" idx="1"/>
          </p:nvPr>
        </p:nvSpPr>
        <p:spPr>
          <a:xfrm>
            <a:off x="1642820" y="1389680"/>
            <a:ext cx="10549180" cy="5468319"/>
          </a:xfrm>
        </p:spPr>
        <p:txBody>
          <a:bodyPr>
            <a:noAutofit/>
          </a:bodyPr>
          <a:lstStyle/>
          <a:p>
            <a:r>
              <a:rPr lang="pt-BR" sz="2400" dirty="0"/>
              <a:t>A teoria da evolução diz que na natureza todos os indivíduos dentro de um ecossistema </a:t>
            </a:r>
            <a:r>
              <a:rPr lang="pt-BR" sz="2400" b="1" i="1" dirty="0">
                <a:solidFill>
                  <a:srgbClr val="FF3300"/>
                </a:solidFill>
              </a:rPr>
              <a:t>competem</a:t>
            </a:r>
            <a:r>
              <a:rPr lang="pt-BR" sz="2400" dirty="0"/>
              <a:t> entre si por recursos limitados, tais como comida e água. </a:t>
            </a:r>
          </a:p>
          <a:p>
            <a:r>
              <a:rPr lang="pt-BR" sz="2400" dirty="0"/>
              <a:t>Aqueles dentre os indivíduos (animais, vegetais, insetos, </a:t>
            </a:r>
            <a:r>
              <a:rPr lang="pt-BR" sz="2400" dirty="0" err="1"/>
              <a:t>etc</a:t>
            </a:r>
            <a:r>
              <a:rPr lang="pt-BR" sz="2400" dirty="0"/>
              <a:t>) de uma mesma espécie que não obtêm êxito tendem a ter uma prole menor </a:t>
            </a:r>
          </a:p>
          <a:p>
            <a:r>
              <a:rPr lang="pt-BR" sz="2400" dirty="0"/>
              <a:t>Esta descendência reduzida faz com que a probabilidade de ter seus genes propagados ao longo de sucessivas gerações seja menor. </a:t>
            </a:r>
          </a:p>
          <a:p>
            <a:r>
              <a:rPr lang="pt-BR" sz="2400" dirty="0"/>
              <a:t>A combinação entre os genes dos indivíduos que sobrevivem </a:t>
            </a:r>
            <a:r>
              <a:rPr lang="pt-BR" sz="2400" b="1" i="1" dirty="0">
                <a:solidFill>
                  <a:srgbClr val="FF3300"/>
                </a:solidFill>
              </a:rPr>
              <a:t>pode</a:t>
            </a:r>
            <a:r>
              <a:rPr lang="pt-BR" sz="2400" dirty="0"/>
              <a:t> produzir um novo indivíduo muito </a:t>
            </a:r>
            <a:r>
              <a:rPr lang="pt-BR" sz="2400" b="1" i="1" dirty="0">
                <a:solidFill>
                  <a:srgbClr val="FF3300"/>
                </a:solidFill>
              </a:rPr>
              <a:t>melhor adaptado</a:t>
            </a:r>
            <a:r>
              <a:rPr lang="pt-BR" sz="2400" b="1" dirty="0"/>
              <a:t> </a:t>
            </a:r>
            <a:r>
              <a:rPr lang="pt-BR" sz="2400" dirty="0"/>
              <a:t>às características de seu meio ambiente ao combinar características </a:t>
            </a:r>
            <a:r>
              <a:rPr lang="pt-BR" sz="2400" b="1" i="1" dirty="0">
                <a:solidFill>
                  <a:srgbClr val="FF3300"/>
                </a:solidFill>
              </a:rPr>
              <a:t>possivelmente positivas</a:t>
            </a:r>
            <a:r>
              <a:rPr lang="pt-BR" sz="2400" b="1" dirty="0"/>
              <a:t> </a:t>
            </a:r>
            <a:r>
              <a:rPr lang="pt-BR" sz="2400" dirty="0"/>
              <a:t>de cada um dos reprodutores.</a:t>
            </a:r>
          </a:p>
          <a:p>
            <a:endParaRPr lang="en-US" sz="2400" dirty="0"/>
          </a:p>
        </p:txBody>
      </p:sp>
    </p:spTree>
    <p:extLst>
      <p:ext uri="{BB962C8B-B14F-4D97-AF65-F5344CB8AC3E}">
        <p14:creationId xmlns:p14="http://schemas.microsoft.com/office/powerpoint/2010/main" val="236435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p:sp>
        <p:nvSpPr>
          <p:cNvPr id="4" name="Retângulo 3"/>
          <p:cNvSpPr/>
          <p:nvPr/>
        </p:nvSpPr>
        <p:spPr>
          <a:xfrm>
            <a:off x="2546430" y="1199544"/>
            <a:ext cx="9645570" cy="1077218"/>
          </a:xfrm>
          <a:prstGeom prst="rect">
            <a:avLst/>
          </a:prstGeom>
        </p:spPr>
        <p:txBody>
          <a:bodyPr wrap="square">
            <a:spAutoFit/>
          </a:bodyPr>
          <a:lstStyle/>
          <a:p>
            <a:r>
              <a:rPr lang="pt-BR" sz="3200" dirty="0">
                <a:latin typeface="Times New Roman" panose="02020603050405020304" pitchFamily="18" charset="0"/>
                <a:ea typeface="Times New Roman" panose="02020603050405020304" pitchFamily="18" charset="0"/>
              </a:rPr>
              <a:t>Qual será o valor do indivíduo intermediário?</a:t>
            </a:r>
          </a:p>
          <a:p>
            <a:r>
              <a:rPr lang="pt-BR" sz="3200" dirty="0">
                <a:latin typeface="Times New Roman" panose="02020603050405020304" pitchFamily="18" charset="0"/>
              </a:rPr>
              <a:t>Por exemplo: 0011010100</a:t>
            </a:r>
            <a:endParaRPr lang="pt-BR" sz="3200" dirty="0"/>
          </a:p>
        </p:txBody>
      </p:sp>
      <p:sp>
        <p:nvSpPr>
          <p:cNvPr id="6" name="Retângulo 5"/>
          <p:cNvSpPr/>
          <p:nvPr/>
        </p:nvSpPr>
        <p:spPr>
          <a:xfrm>
            <a:off x="2546430" y="2852574"/>
            <a:ext cx="9350644" cy="2031325"/>
          </a:xfrm>
          <a:prstGeom prst="rect">
            <a:avLst/>
          </a:prstGeom>
        </p:spPr>
        <p:txBody>
          <a:bodyPr wrap="square">
            <a:spAutoFit/>
          </a:bodyPr>
          <a:lstStyle/>
          <a:p>
            <a:pPr algn="just">
              <a:lnSpc>
                <a:spcPct val="150000"/>
              </a:lnSpc>
              <a:spcAft>
                <a:spcPts val="0"/>
              </a:spcAft>
            </a:pPr>
            <a:r>
              <a:rPr lang="pt-BR" sz="2800" dirty="0">
                <a:latin typeface="Times New Roman" panose="02020603050405020304" pitchFamily="18" charset="0"/>
                <a:ea typeface="Times New Roman" panose="02020603050405020304" pitchFamily="18" charset="0"/>
              </a:rPr>
              <a:t>Temos que calcular o valor decimal do cromossomo intermediário usando uma formulação. Mas antes, temos que encontrar o valor de VDI e VDS.</a:t>
            </a:r>
            <a:endParaRPr lang="pt-B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5961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p:sp>
        <p:nvSpPr>
          <p:cNvPr id="4" name="Retângulo 3"/>
          <p:cNvSpPr/>
          <p:nvPr/>
        </p:nvSpPr>
        <p:spPr>
          <a:xfrm>
            <a:off x="2546430" y="1199544"/>
            <a:ext cx="9645570" cy="1077218"/>
          </a:xfrm>
          <a:prstGeom prst="rect">
            <a:avLst/>
          </a:prstGeom>
        </p:spPr>
        <p:txBody>
          <a:bodyPr wrap="square">
            <a:spAutoFit/>
          </a:bodyPr>
          <a:lstStyle/>
          <a:p>
            <a:r>
              <a:rPr lang="pt-BR" sz="3200" dirty="0">
                <a:latin typeface="Times New Roman" panose="02020603050405020304" pitchFamily="18" charset="0"/>
                <a:ea typeface="Times New Roman" panose="02020603050405020304" pitchFamily="18" charset="0"/>
              </a:rPr>
              <a:t>Quando utilizamos valores binários precisamos codificá-los para valores reais dentro do seu espaço de busca</a:t>
            </a:r>
            <a:endParaRPr lang="pt-BR" sz="3200" dirty="0"/>
          </a:p>
        </p:txBody>
      </p:sp>
      <mc:AlternateContent xmlns:mc="http://schemas.openxmlformats.org/markup-compatibility/2006" xmlns:a14="http://schemas.microsoft.com/office/drawing/2010/main">
        <mc:Choice Requires="a14">
          <p:sp>
            <p:nvSpPr>
              <p:cNvPr id="5" name="Retângulo 4"/>
              <p:cNvSpPr/>
              <p:nvPr/>
            </p:nvSpPr>
            <p:spPr>
              <a:xfrm>
                <a:off x="4564595" y="2794701"/>
                <a:ext cx="4795672" cy="8991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𝑥</m:t>
                      </m:r>
                      <m:r>
                        <a:rPr lang="pt-BR" sz="2800" i="0">
                          <a:latin typeface="Cambria Math" panose="02040503050406030204" pitchFamily="18" charset="0"/>
                        </a:rPr>
                        <m:t>=</m:t>
                      </m:r>
                      <m:r>
                        <a:rPr lang="pt-BR" sz="2800" i="1">
                          <a:latin typeface="Cambria Math" panose="02040503050406030204" pitchFamily="18" charset="0"/>
                        </a:rPr>
                        <m:t>𝑚𝑖𝑛</m:t>
                      </m:r>
                      <m:r>
                        <a:rPr lang="pt-BR" sz="2800" i="0">
                          <a:latin typeface="Cambria Math" panose="02040503050406030204" pitchFamily="18" charset="0"/>
                        </a:rPr>
                        <m:t>+(</m:t>
                      </m:r>
                      <m:r>
                        <a:rPr lang="pt-BR" sz="2800" i="1">
                          <a:latin typeface="Cambria Math" panose="02040503050406030204" pitchFamily="18" charset="0"/>
                        </a:rPr>
                        <m:t>𝑚𝑎𝑥</m:t>
                      </m:r>
                      <m:r>
                        <a:rPr lang="pt-BR" sz="2800" i="0">
                          <a:latin typeface="Cambria Math" panose="02040503050406030204" pitchFamily="18" charset="0"/>
                        </a:rPr>
                        <m:t>−</m:t>
                      </m:r>
                      <m:r>
                        <a:rPr lang="pt-BR" sz="2800" i="1">
                          <a:latin typeface="Cambria Math" panose="02040503050406030204" pitchFamily="18" charset="0"/>
                        </a:rPr>
                        <m:t>𝑚𝑖𝑛</m:t>
                      </m:r>
                      <m:r>
                        <a:rPr lang="pt-BR" sz="2800" i="0">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𝑉𝐷𝐼</m:t>
                          </m:r>
                        </m:num>
                        <m:den>
                          <m:r>
                            <a:rPr lang="pt-BR" sz="2800" i="1">
                              <a:latin typeface="Cambria Math" panose="02040503050406030204" pitchFamily="18" charset="0"/>
                            </a:rPr>
                            <m:t>𝑉𝐷𝑆</m:t>
                          </m:r>
                        </m:den>
                      </m:f>
                    </m:oMath>
                  </m:oMathPara>
                </a14:m>
                <a:endParaRPr lang="pt-BR" sz="2800" dirty="0"/>
              </a:p>
            </p:txBody>
          </p:sp>
        </mc:Choice>
        <mc:Fallback xmlns="">
          <p:sp>
            <p:nvSpPr>
              <p:cNvPr id="5" name="Retângulo 4"/>
              <p:cNvSpPr>
                <a:spLocks noRot="1" noChangeAspect="1" noMove="1" noResize="1" noEditPoints="1" noAdjustHandles="1" noChangeArrowheads="1" noChangeShapeType="1" noTextEdit="1"/>
              </p:cNvSpPr>
              <p:nvPr/>
            </p:nvSpPr>
            <p:spPr>
              <a:xfrm>
                <a:off x="4564595" y="2794701"/>
                <a:ext cx="4795672" cy="899157"/>
              </a:xfrm>
              <a:prstGeom prst="rect">
                <a:avLst/>
              </a:prstGeom>
              <a:blipFill rotWithShape="0">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Retângulo 5"/>
              <p:cNvSpPr/>
              <p:nvPr/>
            </p:nvSpPr>
            <p:spPr>
              <a:xfrm>
                <a:off x="2546430" y="4045944"/>
                <a:ext cx="9350644" cy="1953868"/>
              </a:xfrm>
              <a:prstGeom prst="rect">
                <a:avLst/>
              </a:prstGeom>
            </p:spPr>
            <p:txBody>
              <a:bodyPr wrap="square">
                <a:spAutoFit/>
              </a:bodyPr>
              <a:lstStyle/>
              <a:p>
                <a:pPr algn="just">
                  <a:lnSpc>
                    <a:spcPct val="150000"/>
                  </a:lnSpc>
                  <a:spcAft>
                    <a:spcPts val="0"/>
                  </a:spcAft>
                </a:pPr>
                <a:r>
                  <a:rPr lang="pt-BR" sz="2800" dirty="0">
                    <a:latin typeface="Times New Roman" panose="02020603050405020304" pitchFamily="18" charset="0"/>
                    <a:ea typeface="Times New Roman" panose="02020603050405020304" pitchFamily="18" charset="0"/>
                  </a:rPr>
                  <a:t>onde </a:t>
                </a:r>
                <a14:m>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𝑉𝐷𝐼</m:t>
                    </m:r>
                  </m:oMath>
                </a14:m>
                <a:r>
                  <a:rPr lang="pt-BR" sz="2800" dirty="0">
                    <a:effectLst/>
                    <a:latin typeface="Times New Roman" panose="02020603050405020304" pitchFamily="18" charset="0"/>
                    <a:ea typeface="Times New Roman" panose="02020603050405020304" pitchFamily="18" charset="0"/>
                  </a:rPr>
                  <a:t> é o valor decimal do individuo corrente (ou gene), </a:t>
                </a:r>
                <a14:m>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𝑉𝐷𝑆</m:t>
                    </m:r>
                  </m:oMath>
                </a14:m>
                <a:r>
                  <a:rPr lang="pt-BR" sz="2800" dirty="0">
                    <a:effectLst/>
                    <a:latin typeface="Times New Roman" panose="02020603050405020304" pitchFamily="18" charset="0"/>
                    <a:ea typeface="Times New Roman" panose="02020603050405020304" pitchFamily="18" charset="0"/>
                  </a:rPr>
                  <a:t> é o valor decimal correspondente ao individuo binário superior.</a:t>
                </a:r>
              </a:p>
            </p:txBody>
          </p:sp>
        </mc:Choice>
        <mc:Fallback xmlns="">
          <p:sp>
            <p:nvSpPr>
              <p:cNvPr id="6" name="Retângulo 5"/>
              <p:cNvSpPr>
                <a:spLocks noRot="1" noChangeAspect="1" noMove="1" noResize="1" noEditPoints="1" noAdjustHandles="1" noChangeArrowheads="1" noChangeShapeType="1" noTextEdit="1"/>
              </p:cNvSpPr>
              <p:nvPr/>
            </p:nvSpPr>
            <p:spPr>
              <a:xfrm>
                <a:off x="2546430" y="4045944"/>
                <a:ext cx="9350644" cy="1953868"/>
              </a:xfrm>
              <a:prstGeom prst="rect">
                <a:avLst/>
              </a:prstGeom>
              <a:blipFill rotWithShape="0">
                <a:blip r:embed="rId4"/>
                <a:stretch>
                  <a:fillRect l="-1369" r="-1304" b="-8125"/>
                </a:stretch>
              </a:blipFill>
            </p:spPr>
            <p:txBody>
              <a:bodyPr/>
              <a:lstStyle/>
              <a:p>
                <a:r>
                  <a:rPr lang="pt-BR">
                    <a:noFill/>
                  </a:rPr>
                  <a:t> </a:t>
                </a:r>
              </a:p>
            </p:txBody>
          </p:sp>
        </mc:Fallback>
      </mc:AlternateContent>
    </p:spTree>
    <p:extLst>
      <p:ext uri="{BB962C8B-B14F-4D97-AF65-F5344CB8AC3E}">
        <p14:creationId xmlns:p14="http://schemas.microsoft.com/office/powerpoint/2010/main" val="3887840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p:sp>
        <p:nvSpPr>
          <p:cNvPr id="4" name="Retângulo 3"/>
          <p:cNvSpPr/>
          <p:nvPr/>
        </p:nvSpPr>
        <p:spPr>
          <a:xfrm>
            <a:off x="2546430" y="1199544"/>
            <a:ext cx="9645570" cy="1077218"/>
          </a:xfrm>
          <a:prstGeom prst="rect">
            <a:avLst/>
          </a:prstGeom>
        </p:spPr>
        <p:txBody>
          <a:bodyPr wrap="square">
            <a:spAutoFit/>
          </a:bodyPr>
          <a:lstStyle/>
          <a:p>
            <a:r>
              <a:rPr lang="pt-BR" sz="3200" dirty="0">
                <a:latin typeface="Times New Roman" panose="02020603050405020304" pitchFamily="18" charset="0"/>
                <a:ea typeface="Times New Roman" panose="02020603050405020304" pitchFamily="18" charset="0"/>
              </a:rPr>
              <a:t>No exemplo anterior que é dado por: </a:t>
            </a:r>
            <a:r>
              <a:rPr lang="pt-BR" sz="3200" dirty="0">
                <a:latin typeface="Times New Roman" panose="02020603050405020304" pitchFamily="18" charset="0"/>
              </a:rPr>
              <a:t>0011010100</a:t>
            </a:r>
            <a:endParaRPr lang="pt-BR" sz="3200" dirty="0"/>
          </a:p>
          <a:p>
            <a:endParaRPr lang="pt-BR" sz="3200" dirty="0"/>
          </a:p>
        </p:txBody>
      </p:sp>
      <p:sp>
        <p:nvSpPr>
          <p:cNvPr id="6" name="Retângulo 5"/>
          <p:cNvSpPr/>
          <p:nvPr/>
        </p:nvSpPr>
        <p:spPr>
          <a:xfrm>
            <a:off x="2546430" y="2276762"/>
            <a:ext cx="9350644" cy="2031325"/>
          </a:xfrm>
          <a:prstGeom prst="rect">
            <a:avLst/>
          </a:prstGeom>
        </p:spPr>
        <p:txBody>
          <a:bodyPr wrap="square">
            <a:spAutoFit/>
          </a:bodyPr>
          <a:lstStyle/>
          <a:p>
            <a:pPr algn="just">
              <a:lnSpc>
                <a:spcPct val="150000"/>
              </a:lnSpc>
              <a:spcAft>
                <a:spcPts val="0"/>
              </a:spcAft>
            </a:pPr>
            <a:r>
              <a:rPr lang="pt-BR" sz="2800" dirty="0">
                <a:latin typeface="Times New Roman" panose="02020603050405020304" pitchFamily="18" charset="0"/>
                <a:ea typeface="Times New Roman" panose="02020603050405020304" pitchFamily="18" charset="0"/>
              </a:rPr>
              <a:t>VDI = 212</a:t>
            </a:r>
          </a:p>
          <a:p>
            <a:pPr algn="just">
              <a:lnSpc>
                <a:spcPct val="150000"/>
              </a:lnSpc>
              <a:spcAft>
                <a:spcPts val="0"/>
              </a:spcAft>
            </a:pPr>
            <a:r>
              <a:rPr lang="pt-BR" sz="2800" dirty="0">
                <a:effectLst/>
                <a:latin typeface="Times New Roman" panose="02020603050405020304" pitchFamily="18" charset="0"/>
                <a:ea typeface="Times New Roman" panose="02020603050405020304" pitchFamily="18" charset="0"/>
              </a:rPr>
              <a:t>VDS = 1023</a:t>
            </a:r>
          </a:p>
          <a:p>
            <a:pPr algn="just">
              <a:lnSpc>
                <a:spcPct val="150000"/>
              </a:lnSpc>
              <a:spcAft>
                <a:spcPts val="0"/>
              </a:spcAft>
            </a:pPr>
            <a:r>
              <a:rPr lang="pt-BR" sz="2800" dirty="0">
                <a:latin typeface="Times New Roman" panose="02020603050405020304" pitchFamily="18" charset="0"/>
                <a:ea typeface="Times New Roman" panose="02020603050405020304" pitchFamily="18" charset="0"/>
              </a:rPr>
              <a:t>Substituindo os valores calculados, virá</a:t>
            </a:r>
          </a:p>
        </p:txBody>
      </p:sp>
      <mc:AlternateContent xmlns:mc="http://schemas.openxmlformats.org/markup-compatibility/2006" xmlns:a14="http://schemas.microsoft.com/office/drawing/2010/main">
        <mc:Choice Requires="a14">
          <p:sp>
            <p:nvSpPr>
              <p:cNvPr id="7" name="Retângulo 6"/>
              <p:cNvSpPr/>
              <p:nvPr/>
            </p:nvSpPr>
            <p:spPr>
              <a:xfrm>
                <a:off x="3758682" y="4338445"/>
                <a:ext cx="4970655"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800" i="1" smtClean="0">
                          <a:latin typeface="Cambria Math" panose="02040503050406030204" pitchFamily="18" charset="0"/>
                        </a:rPr>
                        <m:t>𝑥</m:t>
                      </m:r>
                      <m:r>
                        <a:rPr lang="pt-BR" sz="2800" i="0">
                          <a:latin typeface="Cambria Math" panose="02040503050406030204" pitchFamily="18" charset="0"/>
                        </a:rPr>
                        <m:t>=</m:t>
                      </m:r>
                      <m:r>
                        <a:rPr lang="pt-BR" sz="2800" b="0" i="0" smtClean="0">
                          <a:latin typeface="Cambria Math" panose="02040503050406030204" pitchFamily="18" charset="0"/>
                        </a:rPr>
                        <m:t>1,00</m:t>
                      </m:r>
                      <m:r>
                        <a:rPr lang="pt-BR" sz="2800" i="0">
                          <a:latin typeface="Cambria Math" panose="02040503050406030204" pitchFamily="18" charset="0"/>
                        </a:rPr>
                        <m:t>+(</m:t>
                      </m:r>
                      <m:r>
                        <a:rPr lang="pt-BR" sz="2800" b="0" i="0" smtClean="0">
                          <a:latin typeface="Cambria Math" panose="02040503050406030204" pitchFamily="18" charset="0"/>
                        </a:rPr>
                        <m:t>2,00</m:t>
                      </m:r>
                      <m:r>
                        <a:rPr lang="pt-BR" sz="2800" i="0">
                          <a:latin typeface="Cambria Math" panose="02040503050406030204" pitchFamily="18" charset="0"/>
                        </a:rPr>
                        <m:t>−</m:t>
                      </m:r>
                      <m:r>
                        <a:rPr lang="pt-BR" sz="2800" b="0" i="0" smtClean="0">
                          <a:latin typeface="Cambria Math" panose="02040503050406030204" pitchFamily="18" charset="0"/>
                        </a:rPr>
                        <m:t>1,00</m:t>
                      </m:r>
                      <m:r>
                        <a:rPr lang="pt-BR" sz="2800" i="0">
                          <a:latin typeface="Cambria Math" panose="02040503050406030204" pitchFamily="18" charset="0"/>
                        </a:rPr>
                        <m:t>)</m:t>
                      </m:r>
                      <m:f>
                        <m:fPr>
                          <m:ctrlPr>
                            <a:rPr lang="pt-BR" sz="2800" i="1">
                              <a:latin typeface="Cambria Math" panose="02040503050406030204" pitchFamily="18" charset="0"/>
                            </a:rPr>
                          </m:ctrlPr>
                        </m:fPr>
                        <m:num>
                          <m:r>
                            <a:rPr lang="pt-BR" sz="2800" b="0" i="1" smtClean="0">
                              <a:latin typeface="Cambria Math" panose="02040503050406030204" pitchFamily="18" charset="0"/>
                            </a:rPr>
                            <m:t>212</m:t>
                          </m:r>
                        </m:num>
                        <m:den>
                          <m:r>
                            <a:rPr lang="pt-BR" sz="2800" b="0" i="1" smtClean="0">
                              <a:latin typeface="Cambria Math" panose="02040503050406030204" pitchFamily="18" charset="0"/>
                            </a:rPr>
                            <m:t>1023</m:t>
                          </m:r>
                        </m:den>
                      </m:f>
                    </m:oMath>
                  </m:oMathPara>
                </a14:m>
                <a:endParaRPr lang="pt-BR" sz="2800" dirty="0"/>
              </a:p>
            </p:txBody>
          </p:sp>
        </mc:Choice>
        <mc:Fallback xmlns="">
          <p:sp>
            <p:nvSpPr>
              <p:cNvPr id="7" name="Retângulo 6"/>
              <p:cNvSpPr>
                <a:spLocks noRot="1" noChangeAspect="1" noMove="1" noResize="1" noEditPoints="1" noAdjustHandles="1" noChangeArrowheads="1" noChangeShapeType="1" noTextEdit="1"/>
              </p:cNvSpPr>
              <p:nvPr/>
            </p:nvSpPr>
            <p:spPr>
              <a:xfrm>
                <a:off x="3758682" y="4338445"/>
                <a:ext cx="4970655" cy="901785"/>
              </a:xfrm>
              <a:prstGeom prst="rect">
                <a:avLst/>
              </a:prstGeom>
              <a:blipFill rotWithShape="0">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Retângulo 7"/>
              <p:cNvSpPr/>
              <p:nvPr/>
            </p:nvSpPr>
            <p:spPr>
              <a:xfrm>
                <a:off x="3758682" y="5547557"/>
                <a:ext cx="241809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800" i="1" smtClean="0">
                          <a:latin typeface="Cambria Math" panose="02040503050406030204" pitchFamily="18" charset="0"/>
                        </a:rPr>
                        <m:t>𝑥</m:t>
                      </m:r>
                      <m:r>
                        <a:rPr lang="pt-BR" sz="2800" i="0">
                          <a:latin typeface="Cambria Math" panose="02040503050406030204" pitchFamily="18" charset="0"/>
                        </a:rPr>
                        <m:t>=</m:t>
                      </m:r>
                      <m:r>
                        <a:rPr lang="pt-BR" sz="2800" b="0" i="1" smtClean="0">
                          <a:latin typeface="Cambria Math" panose="02040503050406030204" pitchFamily="18" charset="0"/>
                        </a:rPr>
                        <m:t>1,207234</m:t>
                      </m:r>
                    </m:oMath>
                  </m:oMathPara>
                </a14:m>
                <a:endParaRPr lang="pt-BR" sz="2800" dirty="0"/>
              </a:p>
            </p:txBody>
          </p:sp>
        </mc:Choice>
        <mc:Fallback xmlns="">
          <p:sp>
            <p:nvSpPr>
              <p:cNvPr id="8" name="Retângulo 7"/>
              <p:cNvSpPr>
                <a:spLocks noRot="1" noChangeAspect="1" noMove="1" noResize="1" noEditPoints="1" noAdjustHandles="1" noChangeArrowheads="1" noChangeShapeType="1" noTextEdit="1"/>
              </p:cNvSpPr>
              <p:nvPr/>
            </p:nvSpPr>
            <p:spPr>
              <a:xfrm>
                <a:off x="3758682" y="5547557"/>
                <a:ext cx="2418098" cy="523220"/>
              </a:xfrm>
              <a:prstGeom prst="rect">
                <a:avLst/>
              </a:prstGeom>
              <a:blipFill rotWithShape="0">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003392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mc:AlternateContent xmlns:mc="http://schemas.openxmlformats.org/markup-compatibility/2006" xmlns:a14="http://schemas.microsoft.com/office/drawing/2010/main">
        <mc:Choice Requires="a14">
          <p:sp>
            <p:nvSpPr>
              <p:cNvPr id="2" name="Retângulo 1"/>
              <p:cNvSpPr/>
              <p:nvPr/>
            </p:nvSpPr>
            <p:spPr>
              <a:xfrm>
                <a:off x="2546430" y="1195362"/>
                <a:ext cx="9123794" cy="1307537"/>
              </a:xfrm>
              <a:prstGeom prst="rect">
                <a:avLst/>
              </a:prstGeom>
            </p:spPr>
            <p:txBody>
              <a:bodyPr wrap="square">
                <a:spAutoFit/>
              </a:bodyPr>
              <a:lstStyle/>
              <a:p>
                <a:pPr algn="just">
                  <a:lnSpc>
                    <a:spcPct val="150000"/>
                  </a:lnSpc>
                  <a:spcAft>
                    <a:spcPts val="0"/>
                  </a:spcAft>
                </a:pPr>
                <a:r>
                  <a:rPr lang="pt-BR" sz="2800" dirty="0">
                    <a:latin typeface="Times New Roman" panose="02020603050405020304" pitchFamily="18" charset="0"/>
                    <a:ea typeface="Times New Roman" panose="02020603050405020304" pitchFamily="18" charset="0"/>
                  </a:rPr>
                  <a:t>Exemplo: Considere um individuo com 03 genes e cada gene representa 03 bits. Temos um intervalo de busca de </a:t>
                </a:r>
                <a14:m>
                  <m:oMath xmlns:m="http://schemas.openxmlformats.org/officeDocument/2006/math">
                    <m:d>
                      <m:dPr>
                        <m:begChr m:val="["/>
                        <m:endChr m:val="]"/>
                        <m:ctrlPr>
                          <a:rPr lang="pt-BR" sz="2800" i="1">
                            <a:effectLst/>
                            <a:latin typeface="Cambria Math" panose="02040503050406030204" pitchFamily="18" charset="0"/>
                            <a:ea typeface="Times New Roman" panose="02020603050405020304" pitchFamily="18" charset="0"/>
                          </a:rPr>
                        </m:ctrlPr>
                      </m:dPr>
                      <m:e>
                        <m:r>
                          <a:rPr lang="pt-BR" sz="2800" i="1">
                            <a:effectLst/>
                            <a:latin typeface="Cambria Math" panose="02040503050406030204" pitchFamily="18" charset="0"/>
                            <a:ea typeface="Times New Roman" panose="02020603050405020304" pitchFamily="18" charset="0"/>
                          </a:rPr>
                          <m:t>−10,10</m:t>
                        </m:r>
                      </m:e>
                    </m:d>
                  </m:oMath>
                </a14:m>
                <a:r>
                  <a:rPr lang="pt-BR" sz="2800" dirty="0">
                    <a:effectLst/>
                    <a:latin typeface="Times New Roman" panose="02020603050405020304" pitchFamily="18" charset="0"/>
                    <a:ea typeface="Times New Roman" panose="02020603050405020304" pitchFamily="18" charset="0"/>
                  </a:rPr>
                  <a:t>.</a:t>
                </a:r>
              </a:p>
            </p:txBody>
          </p:sp>
        </mc:Choice>
        <mc:Fallback xmlns="">
          <p:sp>
            <p:nvSpPr>
              <p:cNvPr id="2" name="Retângulo 1"/>
              <p:cNvSpPr>
                <a:spLocks noRot="1" noChangeAspect="1" noMove="1" noResize="1" noEditPoints="1" noAdjustHandles="1" noChangeArrowheads="1" noChangeShapeType="1" noTextEdit="1"/>
              </p:cNvSpPr>
              <p:nvPr/>
            </p:nvSpPr>
            <p:spPr>
              <a:xfrm>
                <a:off x="2546430" y="1195362"/>
                <a:ext cx="9123794" cy="1307537"/>
              </a:xfrm>
              <a:prstGeom prst="rect">
                <a:avLst/>
              </a:prstGeom>
              <a:blipFill rotWithShape="0">
                <a:blip r:embed="rId3"/>
                <a:stretch>
                  <a:fillRect l="-1404" r="-1404" b="-12093"/>
                </a:stretch>
              </a:blipFill>
            </p:spPr>
            <p:txBody>
              <a:bodyPr/>
              <a:lstStyle/>
              <a:p>
                <a:r>
                  <a:rPr lang="pt-BR">
                    <a:noFill/>
                  </a:rPr>
                  <a:t> </a:t>
                </a:r>
              </a:p>
            </p:txBody>
          </p:sp>
        </mc:Fallback>
      </mc:AlternateContent>
      <p:sp>
        <p:nvSpPr>
          <p:cNvPr id="3" name="Retângulo 2"/>
          <p:cNvSpPr/>
          <p:nvPr/>
        </p:nvSpPr>
        <p:spPr>
          <a:xfrm>
            <a:off x="2546429" y="3091321"/>
            <a:ext cx="8911687" cy="1384995"/>
          </a:xfrm>
          <a:prstGeom prst="rect">
            <a:avLst/>
          </a:prstGeom>
        </p:spPr>
        <p:txBody>
          <a:bodyPr wrap="square">
            <a:spAutoFit/>
          </a:bodyPr>
          <a:lstStyle/>
          <a:p>
            <a:pPr algn="just">
              <a:lnSpc>
                <a:spcPct val="150000"/>
              </a:lnSpc>
              <a:spcAft>
                <a:spcPts val="0"/>
              </a:spcAft>
            </a:pPr>
            <a:r>
              <a:rPr lang="pt-BR" sz="2800" dirty="0">
                <a:latin typeface="Times New Roman" panose="02020603050405020304" pitchFamily="18" charset="0"/>
                <a:ea typeface="Times New Roman" panose="02020603050405020304" pitchFamily="18" charset="0"/>
              </a:rPr>
              <a:t>Representamos o indivíduo pela seguinte cadeia binária:</a:t>
            </a:r>
          </a:p>
          <a:p>
            <a:pPr algn="ctr">
              <a:lnSpc>
                <a:spcPct val="150000"/>
              </a:lnSpc>
              <a:spcAft>
                <a:spcPts val="0"/>
              </a:spcAft>
            </a:pPr>
            <a:r>
              <a:rPr lang="pt-BR" sz="2800" b="1" dirty="0">
                <a:solidFill>
                  <a:srgbClr val="4F81BD"/>
                </a:solidFill>
                <a:latin typeface="Times New Roman" panose="02020603050405020304" pitchFamily="18" charset="0"/>
                <a:ea typeface="Times New Roman" panose="02020603050405020304" pitchFamily="18" charset="0"/>
              </a:rPr>
              <a:t>1     0     0</a:t>
            </a:r>
            <a:r>
              <a:rPr lang="pt-BR" sz="2800" dirty="0">
                <a:solidFill>
                  <a:srgbClr val="4F81BD"/>
                </a:solidFill>
                <a:latin typeface="Times New Roman" panose="02020603050405020304" pitchFamily="18" charset="0"/>
                <a:ea typeface="Times New Roman" panose="02020603050405020304" pitchFamily="18" charset="0"/>
              </a:rPr>
              <a:t> </a:t>
            </a:r>
            <a:r>
              <a:rPr lang="pt-BR" sz="2800" dirty="0">
                <a:latin typeface="Times New Roman" panose="02020603050405020304" pitchFamily="18" charset="0"/>
                <a:ea typeface="Times New Roman" panose="02020603050405020304" pitchFamily="18" charset="0"/>
              </a:rPr>
              <a:t>    </a:t>
            </a:r>
            <a:r>
              <a:rPr lang="pt-BR" sz="2800" b="1" dirty="0">
                <a:solidFill>
                  <a:srgbClr val="404040"/>
                </a:solidFill>
                <a:latin typeface="Times New Roman" panose="02020603050405020304" pitchFamily="18" charset="0"/>
                <a:ea typeface="Times New Roman" panose="02020603050405020304" pitchFamily="18" charset="0"/>
              </a:rPr>
              <a:t>1     1     0</a:t>
            </a:r>
            <a:r>
              <a:rPr lang="pt-BR" sz="2800" dirty="0">
                <a:latin typeface="Times New Roman" panose="02020603050405020304" pitchFamily="18" charset="0"/>
                <a:ea typeface="Times New Roman" panose="02020603050405020304" pitchFamily="18" charset="0"/>
              </a:rPr>
              <a:t>     </a:t>
            </a:r>
            <a:r>
              <a:rPr lang="pt-BR" sz="2800" b="1" dirty="0">
                <a:solidFill>
                  <a:srgbClr val="C0504D"/>
                </a:solidFill>
                <a:latin typeface="Times New Roman" panose="02020603050405020304" pitchFamily="18" charset="0"/>
                <a:ea typeface="Times New Roman" panose="02020603050405020304" pitchFamily="18" charset="0"/>
              </a:rPr>
              <a:t>0     1     0</a:t>
            </a:r>
            <a:endParaRPr lang="pt-B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8160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mc:AlternateContent xmlns:mc="http://schemas.openxmlformats.org/markup-compatibility/2006" xmlns:a14="http://schemas.microsoft.com/office/drawing/2010/main">
        <mc:Choice Requires="a14">
          <p:sp>
            <p:nvSpPr>
              <p:cNvPr id="4" name="Retângulo 3"/>
              <p:cNvSpPr/>
              <p:nvPr/>
            </p:nvSpPr>
            <p:spPr>
              <a:xfrm>
                <a:off x="1503336" y="1016582"/>
                <a:ext cx="10688664" cy="5424562"/>
              </a:xfrm>
              <a:prstGeom prst="rect">
                <a:avLst/>
              </a:prstGeom>
            </p:spPr>
            <p:txBody>
              <a:bodyPr wrap="square">
                <a:spAutoFit/>
              </a:bodyPr>
              <a:lstStyle/>
              <a:p>
                <a:pPr indent="449580" algn="just">
                  <a:lnSpc>
                    <a:spcPct val="150000"/>
                  </a:lnSpc>
                  <a:spcAft>
                    <a:spcPts val="0"/>
                  </a:spcAft>
                </a:pPr>
                <a:r>
                  <a:rPr lang="pt-BR" sz="2800" b="1" dirty="0">
                    <a:latin typeface="Times New Roman" panose="02020603050405020304" pitchFamily="18" charset="0"/>
                    <a:ea typeface="Times New Roman" panose="02020603050405020304" pitchFamily="18" charset="0"/>
                  </a:rPr>
                  <a:t>Gene 1</a:t>
                </a:r>
                <a:endParaRPr lang="pt-BR" sz="2800" dirty="0">
                  <a:effectLst/>
                  <a:latin typeface="Times New Roman" panose="02020603050405020304" pitchFamily="18" charset="0"/>
                  <a:ea typeface="Times New Roman" panose="02020603050405020304" pitchFamily="18" charset="0"/>
                </a:endParaRPr>
              </a:p>
              <a:p>
                <a:pPr indent="449580" algn="just">
                  <a:spcAft>
                    <a:spcPts val="0"/>
                  </a:spcAft>
                </a:pPr>
                <a:r>
                  <a:rPr lang="pt-BR" sz="2800" dirty="0">
                    <a:effectLst/>
                    <a:latin typeface="Times New Roman" panose="02020603050405020304" pitchFamily="18" charset="0"/>
                    <a:ea typeface="Times New Roman" panose="02020603050405020304" pitchFamily="18" charset="0"/>
                  </a:rPr>
                  <a:t>Vamos achar o valor de </a:t>
                </a:r>
                <a14:m>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𝑉𝐷𝐼</m:t>
                    </m:r>
                  </m:oMath>
                </a14:m>
                <a:r>
                  <a:rPr lang="pt-BR" sz="2800" dirty="0">
                    <a:effectLst/>
                    <a:latin typeface="Times New Roman" panose="02020603050405020304" pitchFamily="18" charset="0"/>
                    <a:ea typeface="Times New Roman" panose="02020603050405020304" pitchFamily="18" charset="0"/>
                  </a:rPr>
                  <a:t>, pegando os primeiro gene (</a:t>
                </a:r>
                <a:r>
                  <a:rPr lang="pt-BR" sz="2800" b="1" dirty="0">
                    <a:solidFill>
                      <a:srgbClr val="4F81BD"/>
                    </a:solidFill>
                    <a:effectLst/>
                    <a:latin typeface="Times New Roman" panose="02020603050405020304" pitchFamily="18" charset="0"/>
                    <a:ea typeface="Times New Roman" panose="02020603050405020304" pitchFamily="18" charset="0"/>
                  </a:rPr>
                  <a:t>1 0 0</a:t>
                </a:r>
                <a:r>
                  <a:rPr lang="pt-BR" sz="2800" dirty="0">
                    <a:effectLst/>
                    <a:latin typeface="Times New Roman" panose="02020603050405020304" pitchFamily="18" charset="0"/>
                    <a:ea typeface="Times New Roman" panose="02020603050405020304" pitchFamily="18" charset="0"/>
                  </a:rPr>
                  <a:t>) do individuo e convertemos para decimal.</a:t>
                </a:r>
              </a:p>
              <a:p>
                <a:pPr indent="449580" algn="ctr">
                  <a:spcAft>
                    <a:spcPts val="0"/>
                  </a:spcAft>
                </a:pPr>
                <a14:m>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𝑉𝐷𝐼</m:t>
                    </m:r>
                    <m:r>
                      <a:rPr lang="pt-BR" sz="2800" i="1">
                        <a:effectLst/>
                        <a:latin typeface="Cambria Math" panose="02040503050406030204" pitchFamily="18" charset="0"/>
                        <a:ea typeface="Times New Roman" panose="02020603050405020304" pitchFamily="18" charset="0"/>
                        <a:cs typeface="Arial" panose="020B0604020202020204" pitchFamily="34" charset="0"/>
                      </a:rPr>
                      <m:t>=4</m:t>
                    </m:r>
                  </m:oMath>
                </a14:m>
                <a:r>
                  <a:rPr lang="pt-BR" sz="2800" dirty="0">
                    <a:effectLst/>
                    <a:latin typeface="Times New Roman" panose="02020603050405020304" pitchFamily="18" charset="0"/>
                    <a:ea typeface="Times New Roman" panose="02020603050405020304" pitchFamily="18" charset="0"/>
                  </a:rPr>
                  <a:t>.</a:t>
                </a:r>
              </a:p>
              <a:p>
                <a:pPr indent="449580" algn="just">
                  <a:spcAft>
                    <a:spcPts val="0"/>
                  </a:spcAft>
                </a:pPr>
                <a:r>
                  <a:rPr lang="pt-BR" sz="2800" dirty="0">
                    <a:effectLst/>
                    <a:latin typeface="Times New Roman" panose="02020603050405020304" pitchFamily="18" charset="0"/>
                    <a:ea typeface="Times New Roman" panose="02020603050405020304" pitchFamily="18" charset="0"/>
                  </a:rPr>
                  <a:t>Agora vamos achar o valor de </a:t>
                </a:r>
                <a14:m>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𝑉𝐷𝑆</m:t>
                    </m:r>
                  </m:oMath>
                </a14:m>
                <a:r>
                  <a:rPr lang="pt-BR" sz="2800" dirty="0">
                    <a:effectLst/>
                    <a:latin typeface="Times New Roman" panose="02020603050405020304" pitchFamily="18" charset="0"/>
                    <a:ea typeface="Times New Roman" panose="02020603050405020304" pitchFamily="18" charset="0"/>
                  </a:rPr>
                  <a:t>, assim temos a fórmula:</a:t>
                </a:r>
              </a:p>
              <a:p>
                <a:pPr indent="449580" algn="ctr">
                  <a:spcAft>
                    <a:spcPts val="0"/>
                  </a:spcAft>
                </a:pPr>
                <a14:m>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𝑉𝐷𝑆</m:t>
                    </m:r>
                    <m:r>
                      <a:rPr lang="pt-BR" sz="2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sSupPr>
                      <m:e>
                        <m:r>
                          <a:rPr lang="pt-BR" sz="2800" i="1">
                            <a:effectLst/>
                            <a:latin typeface="Cambria Math" panose="02040503050406030204" pitchFamily="18" charset="0"/>
                            <a:ea typeface="Times New Roman" panose="02020603050405020304" pitchFamily="18" charset="0"/>
                            <a:cs typeface="Arial" panose="020B0604020202020204" pitchFamily="34" charset="0"/>
                          </a:rPr>
                          <m:t>2</m:t>
                        </m:r>
                      </m:e>
                      <m:sup>
                        <m:r>
                          <a:rPr lang="pt-BR" sz="2800" i="1">
                            <a:effectLst/>
                            <a:latin typeface="Cambria Math" panose="02040503050406030204" pitchFamily="18" charset="0"/>
                            <a:ea typeface="Times New Roman" panose="02020603050405020304" pitchFamily="18" charset="0"/>
                            <a:cs typeface="Arial" panose="020B0604020202020204" pitchFamily="34" charset="0"/>
                          </a:rPr>
                          <m:t>𝐿</m:t>
                        </m:r>
                      </m:sup>
                    </m:sSup>
                  </m:oMath>
                </a14:m>
                <a:r>
                  <a:rPr lang="pt-BR" sz="2800" dirty="0">
                    <a:effectLst/>
                    <a:latin typeface="Times New Roman" panose="02020603050405020304" pitchFamily="18" charset="0"/>
                    <a:ea typeface="Times New Roman" panose="02020603050405020304" pitchFamily="18" charset="0"/>
                  </a:rPr>
                  <a:t>,</a:t>
                </a:r>
              </a:p>
              <a:p>
                <a:pPr algn="just">
                  <a:spcAft>
                    <a:spcPts val="0"/>
                  </a:spcAft>
                </a:pPr>
                <a:r>
                  <a:rPr lang="pt-BR" sz="2800" dirty="0">
                    <a:effectLst/>
                    <a:latin typeface="Times New Roman" panose="02020603050405020304" pitchFamily="18" charset="0"/>
                    <a:ea typeface="Times New Roman" panose="02020603050405020304" pitchFamily="18" charset="0"/>
                  </a:rPr>
                  <a:t>onde L é o número de bits, assim: </a:t>
                </a:r>
              </a:p>
              <a:p>
                <a:pPr indent="449580" algn="just">
                  <a:spcAft>
                    <a:spcPts val="0"/>
                  </a:spcAft>
                </a:pPr>
                <a14:m>
                  <m:oMathPara xmlns:m="http://schemas.openxmlformats.org/officeDocument/2006/math">
                    <m:oMathParaPr>
                      <m:jc m:val="centerGroup"/>
                    </m:oMathParaPr>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𝑉𝐷𝑆</m:t>
                      </m:r>
                      <m:r>
                        <a:rPr lang="pt-BR" sz="2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sSupPr>
                        <m:e>
                          <m:r>
                            <a:rPr lang="pt-BR" sz="2800" i="1">
                              <a:effectLst/>
                              <a:latin typeface="Cambria Math" panose="02040503050406030204" pitchFamily="18" charset="0"/>
                              <a:ea typeface="Times New Roman" panose="02020603050405020304" pitchFamily="18" charset="0"/>
                              <a:cs typeface="Arial" panose="020B0604020202020204" pitchFamily="34" charset="0"/>
                            </a:rPr>
                            <m:t>2</m:t>
                          </m:r>
                        </m:e>
                        <m:sup>
                          <m:r>
                            <a:rPr lang="pt-BR" sz="2800" i="1">
                              <a:effectLst/>
                              <a:latin typeface="Cambria Math" panose="02040503050406030204" pitchFamily="18" charset="0"/>
                              <a:ea typeface="Times New Roman" panose="02020603050405020304" pitchFamily="18" charset="0"/>
                              <a:cs typeface="Arial" panose="020B0604020202020204" pitchFamily="34" charset="0"/>
                            </a:rPr>
                            <m:t>3</m:t>
                          </m:r>
                        </m:sup>
                      </m:sSup>
                      <m:r>
                        <a:rPr lang="pt-BR" sz="2800" i="1">
                          <a:effectLst/>
                          <a:latin typeface="Cambria Math" panose="02040503050406030204" pitchFamily="18" charset="0"/>
                          <a:ea typeface="Times New Roman" panose="02020603050405020304" pitchFamily="18" charset="0"/>
                          <a:cs typeface="Arial" panose="020B0604020202020204" pitchFamily="34" charset="0"/>
                        </a:rPr>
                        <m:t>=8</m:t>
                      </m:r>
                    </m:oMath>
                  </m:oMathPara>
                </a14:m>
                <a:endParaRPr lang="pt-BR" sz="2800" dirty="0">
                  <a:effectLst/>
                  <a:latin typeface="Times New Roman" panose="02020603050405020304" pitchFamily="18" charset="0"/>
                  <a:ea typeface="Times New Roman" panose="02020603050405020304" pitchFamily="18" charset="0"/>
                </a:endParaRPr>
              </a:p>
              <a:p>
                <a:pPr algn="just">
                  <a:spcAft>
                    <a:spcPts val="0"/>
                  </a:spcAft>
                </a:pPr>
                <a:r>
                  <a:rPr lang="pt-BR" sz="2800" dirty="0">
                    <a:effectLst/>
                    <a:latin typeface="Times New Roman" panose="02020603050405020304" pitchFamily="18" charset="0"/>
                    <a:ea typeface="Times New Roman" panose="02020603050405020304" pitchFamily="18" charset="0"/>
                  </a:rPr>
                  <a:t>	Fazemos o calculo para o primeiro gene:</a:t>
                </a:r>
              </a:p>
              <a:p>
                <a:pPr algn="just">
                  <a:spcAft>
                    <a:spcPts val="0"/>
                  </a:spcAft>
                </a:pPr>
                <a14:m>
                  <m:oMathPara xmlns:m="http://schemas.openxmlformats.org/officeDocument/2006/math">
                    <m:oMathParaPr>
                      <m:jc m:val="centerGroup"/>
                    </m:oMathParaPr>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𝑔𝑒𝑛𝑒</m:t>
                      </m:r>
                      <m:r>
                        <a:rPr lang="pt-BR" sz="2800" i="1">
                          <a:effectLst/>
                          <a:latin typeface="Cambria Math" panose="02040503050406030204" pitchFamily="18" charset="0"/>
                          <a:ea typeface="Times New Roman" panose="02020603050405020304" pitchFamily="18" charset="0"/>
                          <a:cs typeface="Arial" panose="020B0604020202020204" pitchFamily="34" charset="0"/>
                        </a:rPr>
                        <m:t>1=−10+</m:t>
                      </m:r>
                      <m:d>
                        <m:d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dPr>
                        <m:e>
                          <m:r>
                            <a:rPr lang="pt-BR" sz="2800" i="1">
                              <a:effectLst/>
                              <a:latin typeface="Cambria Math" panose="02040503050406030204" pitchFamily="18" charset="0"/>
                              <a:ea typeface="Times New Roman" panose="02020603050405020304" pitchFamily="18" charset="0"/>
                              <a:cs typeface="Arial" panose="020B0604020202020204" pitchFamily="34" charset="0"/>
                            </a:rPr>
                            <m:t>10−</m:t>
                          </m:r>
                          <m:d>
                            <m:d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dPr>
                            <m:e>
                              <m:r>
                                <a:rPr lang="pt-BR" sz="2800" i="1">
                                  <a:effectLst/>
                                  <a:latin typeface="Cambria Math" panose="02040503050406030204" pitchFamily="18" charset="0"/>
                                  <a:ea typeface="Times New Roman" panose="02020603050405020304" pitchFamily="18" charset="0"/>
                                  <a:cs typeface="Arial" panose="020B0604020202020204" pitchFamily="34" charset="0"/>
                                </a:rPr>
                                <m:t>−10</m:t>
                              </m:r>
                            </m:e>
                          </m:d>
                        </m:e>
                      </m:d>
                      <m:r>
                        <a:rPr lang="pt-BR"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fPr>
                        <m:num>
                          <m:r>
                            <a:rPr lang="pt-BR" sz="2800" i="1">
                              <a:effectLst/>
                              <a:latin typeface="Cambria Math" panose="02040503050406030204" pitchFamily="18" charset="0"/>
                              <a:ea typeface="Times New Roman" panose="02020603050405020304" pitchFamily="18" charset="0"/>
                              <a:cs typeface="Arial" panose="020B0604020202020204" pitchFamily="34" charset="0"/>
                            </a:rPr>
                            <m:t>4</m:t>
                          </m:r>
                        </m:num>
                        <m:den>
                          <m:r>
                            <a:rPr lang="pt-BR" sz="2800" i="1">
                              <a:effectLst/>
                              <a:latin typeface="Cambria Math" panose="02040503050406030204" pitchFamily="18" charset="0"/>
                              <a:ea typeface="Times New Roman" panose="02020603050405020304" pitchFamily="18" charset="0"/>
                              <a:cs typeface="Arial" panose="020B0604020202020204" pitchFamily="34" charset="0"/>
                            </a:rPr>
                            <m:t>8</m:t>
                          </m:r>
                        </m:den>
                      </m:f>
                    </m:oMath>
                  </m:oMathPara>
                </a14:m>
                <a:endParaRPr lang="pt-BR" sz="2800" dirty="0">
                  <a:effectLst/>
                  <a:latin typeface="Times New Roman" panose="02020603050405020304" pitchFamily="18" charset="0"/>
                  <a:ea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𝑔𝑒𝑛𝑒</m:t>
                      </m:r>
                      <m:r>
                        <a:rPr lang="pt-BR" sz="2800" i="1">
                          <a:effectLst/>
                          <a:latin typeface="Cambria Math" panose="02040503050406030204" pitchFamily="18" charset="0"/>
                          <a:ea typeface="Times New Roman" panose="02020603050405020304" pitchFamily="18" charset="0"/>
                          <a:cs typeface="Arial" panose="020B0604020202020204" pitchFamily="34" charset="0"/>
                        </a:rPr>
                        <m:t>1=0</m:t>
                      </m:r>
                    </m:oMath>
                  </m:oMathPara>
                </a14:m>
                <a:endParaRPr lang="pt-BR" sz="2800" dirty="0">
                  <a:effectLst/>
                  <a:latin typeface="Times New Roman" panose="02020603050405020304" pitchFamily="18" charset="0"/>
                  <a:ea typeface="Times New Roman" panose="02020603050405020304" pitchFamily="18" charset="0"/>
                </a:endParaRPr>
              </a:p>
            </p:txBody>
          </p:sp>
        </mc:Choice>
        <mc:Fallback xmlns="">
          <p:sp>
            <p:nvSpPr>
              <p:cNvPr id="4" name="Retângulo 3"/>
              <p:cNvSpPr>
                <a:spLocks noRot="1" noChangeAspect="1" noMove="1" noResize="1" noEditPoints="1" noAdjustHandles="1" noChangeArrowheads="1" noChangeShapeType="1" noTextEdit="1"/>
              </p:cNvSpPr>
              <p:nvPr/>
            </p:nvSpPr>
            <p:spPr>
              <a:xfrm>
                <a:off x="1503336" y="1016582"/>
                <a:ext cx="10688664" cy="5424562"/>
              </a:xfrm>
              <a:prstGeom prst="rect">
                <a:avLst/>
              </a:prstGeom>
              <a:blipFill rotWithShape="0">
                <a:blip r:embed="rId3"/>
                <a:stretch>
                  <a:fillRect l="-1198" r="-1141"/>
                </a:stretch>
              </a:blipFill>
            </p:spPr>
            <p:txBody>
              <a:bodyPr/>
              <a:lstStyle/>
              <a:p>
                <a:r>
                  <a:rPr lang="pt-BR">
                    <a:noFill/>
                  </a:rPr>
                  <a:t> </a:t>
                </a:r>
              </a:p>
            </p:txBody>
          </p:sp>
        </mc:Fallback>
      </mc:AlternateContent>
    </p:spTree>
    <p:extLst>
      <p:ext uri="{BB962C8B-B14F-4D97-AF65-F5344CB8AC3E}">
        <p14:creationId xmlns:p14="http://schemas.microsoft.com/office/powerpoint/2010/main" val="2285242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mc:AlternateContent xmlns:mc="http://schemas.openxmlformats.org/markup-compatibility/2006" xmlns:a14="http://schemas.microsoft.com/office/drawing/2010/main">
        <mc:Choice Requires="a14">
          <p:sp>
            <p:nvSpPr>
              <p:cNvPr id="2" name="Retângulo 1"/>
              <p:cNvSpPr/>
              <p:nvPr/>
            </p:nvSpPr>
            <p:spPr>
              <a:xfrm>
                <a:off x="2192780" y="1233559"/>
                <a:ext cx="9618985" cy="4538165"/>
              </a:xfrm>
              <a:prstGeom prst="rect">
                <a:avLst/>
              </a:prstGeom>
            </p:spPr>
            <p:txBody>
              <a:bodyPr wrap="square">
                <a:spAutoFit/>
              </a:bodyPr>
              <a:lstStyle/>
              <a:p>
                <a:pPr indent="449580" algn="just">
                  <a:lnSpc>
                    <a:spcPct val="150000"/>
                  </a:lnSpc>
                  <a:spcAft>
                    <a:spcPts val="0"/>
                  </a:spcAft>
                </a:pPr>
                <a:r>
                  <a:rPr lang="pt-BR" sz="2800" b="1" dirty="0">
                    <a:latin typeface="Times New Roman" panose="02020603050405020304" pitchFamily="18" charset="0"/>
                    <a:ea typeface="Times New Roman" panose="02020603050405020304" pitchFamily="18" charset="0"/>
                  </a:rPr>
                  <a:t>Gene 2</a:t>
                </a:r>
                <a:endParaRPr lang="pt-BR" sz="2800" dirty="0">
                  <a:effectLst/>
                  <a:latin typeface="Times New Roman" panose="02020603050405020304" pitchFamily="18" charset="0"/>
                  <a:ea typeface="Times New Roman" panose="02020603050405020304" pitchFamily="18" charset="0"/>
                </a:endParaRPr>
              </a:p>
              <a:p>
                <a:pPr indent="449580" algn="just">
                  <a:lnSpc>
                    <a:spcPct val="150000"/>
                  </a:lnSpc>
                  <a:spcAft>
                    <a:spcPts val="0"/>
                  </a:spcAft>
                </a:pPr>
                <a:r>
                  <a:rPr lang="pt-BR" sz="2800" dirty="0">
                    <a:effectLst/>
                    <a:latin typeface="Times New Roman" panose="02020603050405020304" pitchFamily="18" charset="0"/>
                    <a:ea typeface="Times New Roman" panose="02020603050405020304" pitchFamily="18" charset="0"/>
                  </a:rPr>
                  <a:t>Pegamos o segundo gene (</a:t>
                </a:r>
                <a:r>
                  <a:rPr lang="pt-BR" sz="2800" b="1" dirty="0">
                    <a:effectLst/>
                    <a:latin typeface="Times New Roman" panose="02020603050405020304" pitchFamily="18" charset="0"/>
                    <a:ea typeface="Times New Roman" panose="02020603050405020304" pitchFamily="18" charset="0"/>
                  </a:rPr>
                  <a:t>1 1 0</a:t>
                </a:r>
                <a:r>
                  <a:rPr lang="pt-BR" sz="2800" dirty="0">
                    <a:effectLst/>
                    <a:latin typeface="Times New Roman" panose="02020603050405020304" pitchFamily="18" charset="0"/>
                    <a:ea typeface="Times New Roman" panose="02020603050405020304" pitchFamily="18" charset="0"/>
                  </a:rPr>
                  <a:t>) do individuo temos:</a:t>
                </a:r>
              </a:p>
              <a:p>
                <a:pPr indent="449580" algn="just">
                  <a:lnSpc>
                    <a:spcPct val="150000"/>
                  </a:lnSpc>
                  <a:spcAft>
                    <a:spcPts val="0"/>
                  </a:spcAft>
                </a:pPr>
                <a14:m>
                  <m:oMathPara xmlns:m="http://schemas.openxmlformats.org/officeDocument/2006/math">
                    <m:oMathParaPr>
                      <m:jc m:val="centerGroup"/>
                    </m:oMathParaPr>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𝑉𝐷𝐼</m:t>
                      </m:r>
                      <m:r>
                        <a:rPr lang="pt-BR" sz="2800" i="1">
                          <a:effectLst/>
                          <a:latin typeface="Cambria Math" panose="02040503050406030204" pitchFamily="18" charset="0"/>
                          <a:ea typeface="Times New Roman" panose="02020603050405020304" pitchFamily="18" charset="0"/>
                          <a:cs typeface="Arial" panose="020B0604020202020204" pitchFamily="34" charset="0"/>
                        </a:rPr>
                        <m:t>=6</m:t>
                      </m:r>
                    </m:oMath>
                  </m:oMathPara>
                </a14:m>
                <a:endParaRPr lang="pt-BR" sz="2800" dirty="0">
                  <a:effectLst/>
                  <a:latin typeface="Times New Roman" panose="02020603050405020304" pitchFamily="18" charset="0"/>
                  <a:ea typeface="Times New Roman" panose="02020603050405020304" pitchFamily="18" charset="0"/>
                </a:endParaRPr>
              </a:p>
              <a:p>
                <a:pPr algn="just">
                  <a:lnSpc>
                    <a:spcPct val="150000"/>
                  </a:lnSpc>
                  <a:spcAft>
                    <a:spcPts val="0"/>
                  </a:spcAft>
                </a:pPr>
                <a:r>
                  <a:rPr lang="pt-BR" sz="2800" dirty="0">
                    <a:effectLst/>
                    <a:latin typeface="Times New Roman" panose="02020603050405020304" pitchFamily="18" charset="0"/>
                    <a:ea typeface="Times New Roman" panose="02020603050405020304" pitchFamily="18" charset="0"/>
                  </a:rPr>
                  <a:t>	Já sabemos que o </a:t>
                </a:r>
                <a14:m>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𝑉𝐷𝑆</m:t>
                    </m:r>
                    <m:r>
                      <a:rPr lang="pt-BR" sz="2800" i="1">
                        <a:effectLst/>
                        <a:latin typeface="Cambria Math" panose="02040503050406030204" pitchFamily="18" charset="0"/>
                        <a:ea typeface="Times New Roman" panose="02020603050405020304" pitchFamily="18" charset="0"/>
                        <a:cs typeface="Arial" panose="020B0604020202020204" pitchFamily="34" charset="0"/>
                      </a:rPr>
                      <m:t>=8</m:t>
                    </m:r>
                  </m:oMath>
                </a14:m>
                <a:r>
                  <a:rPr lang="pt-BR" sz="2800" dirty="0">
                    <a:effectLst/>
                    <a:latin typeface="Times New Roman" panose="02020603050405020304" pitchFamily="18" charset="0"/>
                    <a:ea typeface="Times New Roman" panose="02020603050405020304" pitchFamily="18" charset="0"/>
                  </a:rPr>
                  <a:t>, então virá:</a:t>
                </a:r>
              </a:p>
              <a:p>
                <a:pPr algn="just">
                  <a:lnSpc>
                    <a:spcPct val="150000"/>
                  </a:lnSpc>
                  <a:spcAft>
                    <a:spcPts val="0"/>
                  </a:spcAft>
                </a:pPr>
                <a14:m>
                  <m:oMathPara xmlns:m="http://schemas.openxmlformats.org/officeDocument/2006/math">
                    <m:oMathParaPr>
                      <m:jc m:val="centerGroup"/>
                    </m:oMathParaPr>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𝑔𝑒𝑛𝑒</m:t>
                      </m:r>
                      <m:r>
                        <a:rPr lang="pt-BR" sz="2800" i="1">
                          <a:effectLst/>
                          <a:latin typeface="Cambria Math" panose="02040503050406030204" pitchFamily="18" charset="0"/>
                          <a:ea typeface="Times New Roman" panose="02020603050405020304" pitchFamily="18" charset="0"/>
                          <a:cs typeface="Arial" panose="020B0604020202020204" pitchFamily="34" charset="0"/>
                        </a:rPr>
                        <m:t>2=−10+</m:t>
                      </m:r>
                      <m:d>
                        <m:d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dPr>
                        <m:e>
                          <m:r>
                            <a:rPr lang="pt-BR" sz="2800" i="1">
                              <a:effectLst/>
                              <a:latin typeface="Cambria Math" panose="02040503050406030204" pitchFamily="18" charset="0"/>
                              <a:ea typeface="Times New Roman" panose="02020603050405020304" pitchFamily="18" charset="0"/>
                              <a:cs typeface="Arial" panose="020B0604020202020204" pitchFamily="34" charset="0"/>
                            </a:rPr>
                            <m:t>10−</m:t>
                          </m:r>
                          <m:d>
                            <m:d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dPr>
                            <m:e>
                              <m:r>
                                <a:rPr lang="pt-BR" sz="2800" i="1">
                                  <a:effectLst/>
                                  <a:latin typeface="Cambria Math" panose="02040503050406030204" pitchFamily="18" charset="0"/>
                                  <a:ea typeface="Times New Roman" panose="02020603050405020304" pitchFamily="18" charset="0"/>
                                  <a:cs typeface="Arial" panose="020B0604020202020204" pitchFamily="34" charset="0"/>
                                </a:rPr>
                                <m:t>−10</m:t>
                              </m:r>
                            </m:e>
                          </m:d>
                        </m:e>
                      </m:d>
                      <m:r>
                        <a:rPr lang="pt-BR"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fPr>
                        <m:num>
                          <m:r>
                            <a:rPr lang="pt-BR" sz="2800" i="1">
                              <a:effectLst/>
                              <a:latin typeface="Cambria Math" panose="02040503050406030204" pitchFamily="18" charset="0"/>
                              <a:ea typeface="Times New Roman" panose="02020603050405020304" pitchFamily="18" charset="0"/>
                              <a:cs typeface="Arial" panose="020B0604020202020204" pitchFamily="34" charset="0"/>
                            </a:rPr>
                            <m:t>6</m:t>
                          </m:r>
                        </m:num>
                        <m:den>
                          <m:r>
                            <a:rPr lang="pt-BR" sz="2800" i="1">
                              <a:effectLst/>
                              <a:latin typeface="Cambria Math" panose="02040503050406030204" pitchFamily="18" charset="0"/>
                              <a:ea typeface="Times New Roman" panose="02020603050405020304" pitchFamily="18" charset="0"/>
                              <a:cs typeface="Arial" panose="020B0604020202020204" pitchFamily="34" charset="0"/>
                            </a:rPr>
                            <m:t>8</m:t>
                          </m:r>
                        </m:den>
                      </m:f>
                    </m:oMath>
                  </m:oMathPara>
                </a14:m>
                <a:endParaRPr lang="pt-BR" sz="2800" dirty="0">
                  <a:effectLst/>
                  <a:latin typeface="Times New Roman" panose="02020603050405020304" pitchFamily="18" charset="0"/>
                  <a:ea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𝑔𝑒𝑛𝑒</m:t>
                      </m:r>
                      <m:r>
                        <a:rPr lang="pt-BR" sz="2800" i="1">
                          <a:effectLst/>
                          <a:latin typeface="Cambria Math" panose="02040503050406030204" pitchFamily="18" charset="0"/>
                          <a:ea typeface="Times New Roman" panose="02020603050405020304" pitchFamily="18" charset="0"/>
                          <a:cs typeface="Arial" panose="020B0604020202020204" pitchFamily="34" charset="0"/>
                        </a:rPr>
                        <m:t>2=5</m:t>
                      </m:r>
                    </m:oMath>
                  </m:oMathPara>
                </a14:m>
                <a:endParaRPr lang="pt-BR" sz="2800" dirty="0">
                  <a:effectLst/>
                  <a:latin typeface="Times New Roman" panose="02020603050405020304" pitchFamily="18" charset="0"/>
                  <a:ea typeface="Times New Roman" panose="02020603050405020304" pitchFamily="18" charset="0"/>
                </a:endParaRPr>
              </a:p>
            </p:txBody>
          </p:sp>
        </mc:Choice>
        <mc:Fallback xmlns="">
          <p:sp>
            <p:nvSpPr>
              <p:cNvPr id="2" name="Retângulo 1"/>
              <p:cNvSpPr>
                <a:spLocks noRot="1" noChangeAspect="1" noMove="1" noResize="1" noEditPoints="1" noAdjustHandles="1" noChangeArrowheads="1" noChangeShapeType="1" noTextEdit="1"/>
              </p:cNvSpPr>
              <p:nvPr/>
            </p:nvSpPr>
            <p:spPr>
              <a:xfrm>
                <a:off x="2192780" y="1233559"/>
                <a:ext cx="9618985" cy="4538165"/>
              </a:xfrm>
              <a:prstGeom prst="rect">
                <a:avLst/>
              </a:prstGeom>
              <a:blipFill rotWithShape="0">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599501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mc:AlternateContent xmlns:mc="http://schemas.openxmlformats.org/markup-compatibility/2006" xmlns:a14="http://schemas.microsoft.com/office/drawing/2010/main">
        <mc:Choice Requires="a14">
          <p:sp>
            <p:nvSpPr>
              <p:cNvPr id="3" name="Retângulo 2"/>
              <p:cNvSpPr/>
              <p:nvPr/>
            </p:nvSpPr>
            <p:spPr>
              <a:xfrm>
                <a:off x="2546430" y="1309131"/>
                <a:ext cx="9263278" cy="3891835"/>
              </a:xfrm>
              <a:prstGeom prst="rect">
                <a:avLst/>
              </a:prstGeom>
            </p:spPr>
            <p:txBody>
              <a:bodyPr wrap="square">
                <a:spAutoFit/>
              </a:bodyPr>
              <a:lstStyle/>
              <a:p>
                <a:pPr indent="449580">
                  <a:lnSpc>
                    <a:spcPct val="150000"/>
                  </a:lnSpc>
                  <a:spcAft>
                    <a:spcPts val="0"/>
                  </a:spcAft>
                </a:pPr>
                <a:r>
                  <a:rPr lang="pt-BR" sz="2800" b="1" dirty="0">
                    <a:latin typeface="Times New Roman" panose="02020603050405020304" pitchFamily="18" charset="0"/>
                    <a:ea typeface="Times New Roman" panose="02020603050405020304" pitchFamily="18" charset="0"/>
                  </a:rPr>
                  <a:t>Gene 3</a:t>
                </a:r>
                <a:endParaRPr lang="pt-BR" sz="2800" dirty="0">
                  <a:effectLst/>
                  <a:latin typeface="Times New Roman" panose="02020603050405020304" pitchFamily="18" charset="0"/>
                  <a:ea typeface="Times New Roman" panose="02020603050405020304" pitchFamily="18" charset="0"/>
                </a:endParaRPr>
              </a:p>
              <a:p>
                <a:pPr>
                  <a:lnSpc>
                    <a:spcPct val="150000"/>
                  </a:lnSpc>
                  <a:spcAft>
                    <a:spcPts val="0"/>
                  </a:spcAft>
                </a:pPr>
                <a:r>
                  <a:rPr lang="pt-BR" sz="2800" dirty="0">
                    <a:effectLst/>
                    <a:latin typeface="Times New Roman" panose="02020603050405020304" pitchFamily="18" charset="0"/>
                    <a:ea typeface="Times New Roman" panose="02020603050405020304" pitchFamily="18" charset="0"/>
                  </a:rPr>
                  <a:t>	Pega-se o terceiro gene (</a:t>
                </a:r>
                <a:r>
                  <a:rPr lang="pt-BR" sz="2800" b="1" dirty="0">
                    <a:solidFill>
                      <a:srgbClr val="C0504D"/>
                    </a:solidFill>
                    <a:effectLst/>
                    <a:latin typeface="Times New Roman" panose="02020603050405020304" pitchFamily="18" charset="0"/>
                    <a:ea typeface="Times New Roman" panose="02020603050405020304" pitchFamily="18" charset="0"/>
                  </a:rPr>
                  <a:t>0  1  0</a:t>
                </a:r>
                <a:r>
                  <a:rPr lang="pt-BR" sz="2800" dirty="0">
                    <a:effectLst/>
                    <a:latin typeface="Times New Roman" panose="02020603050405020304" pitchFamily="18" charset="0"/>
                    <a:ea typeface="Times New Roman" panose="02020603050405020304" pitchFamily="18" charset="0"/>
                  </a:rPr>
                  <a:t>):</a:t>
                </a:r>
              </a:p>
              <a:p>
                <a:pPr indent="449580" algn="just">
                  <a:lnSpc>
                    <a:spcPct val="150000"/>
                  </a:lnSpc>
                  <a:spcAft>
                    <a:spcPts val="0"/>
                  </a:spcAft>
                </a:pPr>
                <a14:m>
                  <m:oMathPara xmlns:m="http://schemas.openxmlformats.org/officeDocument/2006/math">
                    <m:oMathParaPr>
                      <m:jc m:val="centerGroup"/>
                    </m:oMathParaPr>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𝑉𝐷𝐼</m:t>
                      </m:r>
                      <m:r>
                        <a:rPr lang="pt-BR" sz="2800" i="1">
                          <a:effectLst/>
                          <a:latin typeface="Cambria Math" panose="02040503050406030204" pitchFamily="18" charset="0"/>
                          <a:ea typeface="Times New Roman" panose="02020603050405020304" pitchFamily="18" charset="0"/>
                          <a:cs typeface="Arial" panose="020B0604020202020204" pitchFamily="34" charset="0"/>
                        </a:rPr>
                        <m:t>=2</m:t>
                      </m:r>
                    </m:oMath>
                  </m:oMathPara>
                </a14:m>
                <a:endParaRPr lang="pt-BR" sz="2800" dirty="0">
                  <a:effectLst/>
                  <a:latin typeface="Times New Roman" panose="02020603050405020304" pitchFamily="18" charset="0"/>
                  <a:ea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𝑔𝑒𝑛𝑒</m:t>
                      </m:r>
                      <m:r>
                        <a:rPr lang="pt-BR" sz="2800" i="1">
                          <a:effectLst/>
                          <a:latin typeface="Cambria Math" panose="02040503050406030204" pitchFamily="18" charset="0"/>
                          <a:ea typeface="Times New Roman" panose="02020603050405020304" pitchFamily="18" charset="0"/>
                          <a:cs typeface="Arial" panose="020B0604020202020204" pitchFamily="34" charset="0"/>
                        </a:rPr>
                        <m:t>3=−10+</m:t>
                      </m:r>
                      <m:d>
                        <m:d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dPr>
                        <m:e>
                          <m:r>
                            <a:rPr lang="pt-BR" sz="2800" i="1">
                              <a:effectLst/>
                              <a:latin typeface="Cambria Math" panose="02040503050406030204" pitchFamily="18" charset="0"/>
                              <a:ea typeface="Times New Roman" panose="02020603050405020304" pitchFamily="18" charset="0"/>
                              <a:cs typeface="Arial" panose="020B0604020202020204" pitchFamily="34" charset="0"/>
                            </a:rPr>
                            <m:t>10−</m:t>
                          </m:r>
                          <m:d>
                            <m:d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dPr>
                            <m:e>
                              <m:r>
                                <a:rPr lang="pt-BR" sz="2800" i="1">
                                  <a:effectLst/>
                                  <a:latin typeface="Cambria Math" panose="02040503050406030204" pitchFamily="18" charset="0"/>
                                  <a:ea typeface="Times New Roman" panose="02020603050405020304" pitchFamily="18" charset="0"/>
                                  <a:cs typeface="Arial" panose="020B0604020202020204" pitchFamily="34" charset="0"/>
                                </a:rPr>
                                <m:t>−10</m:t>
                              </m:r>
                            </m:e>
                          </m:d>
                        </m:e>
                      </m:d>
                      <m:r>
                        <a:rPr lang="pt-BR"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pt-BR" sz="2800" i="1">
                              <a:effectLst/>
                              <a:latin typeface="Cambria Math" panose="02040503050406030204" pitchFamily="18" charset="0"/>
                              <a:ea typeface="Times New Roman" panose="02020603050405020304" pitchFamily="18" charset="0"/>
                              <a:cs typeface="Arial" panose="020B0604020202020204" pitchFamily="34" charset="0"/>
                            </a:rPr>
                          </m:ctrlPr>
                        </m:fPr>
                        <m:num>
                          <m:r>
                            <a:rPr lang="pt-BR" sz="2800" i="1">
                              <a:effectLst/>
                              <a:latin typeface="Cambria Math" panose="02040503050406030204" pitchFamily="18" charset="0"/>
                              <a:ea typeface="Times New Roman" panose="02020603050405020304" pitchFamily="18" charset="0"/>
                              <a:cs typeface="Arial" panose="020B0604020202020204" pitchFamily="34" charset="0"/>
                            </a:rPr>
                            <m:t>2</m:t>
                          </m:r>
                        </m:num>
                        <m:den>
                          <m:r>
                            <a:rPr lang="pt-BR" sz="2800" i="1">
                              <a:effectLst/>
                              <a:latin typeface="Cambria Math" panose="02040503050406030204" pitchFamily="18" charset="0"/>
                              <a:ea typeface="Times New Roman" panose="02020603050405020304" pitchFamily="18" charset="0"/>
                              <a:cs typeface="Arial" panose="020B0604020202020204" pitchFamily="34" charset="0"/>
                            </a:rPr>
                            <m:t>8</m:t>
                          </m:r>
                        </m:den>
                      </m:f>
                    </m:oMath>
                  </m:oMathPara>
                </a14:m>
                <a:endParaRPr lang="pt-BR" sz="2800" dirty="0">
                  <a:effectLst/>
                  <a:latin typeface="Times New Roman" panose="02020603050405020304" pitchFamily="18" charset="0"/>
                  <a:ea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r>
                        <a:rPr lang="pt-BR" sz="2800" i="1">
                          <a:effectLst/>
                          <a:latin typeface="Cambria Math" panose="02040503050406030204" pitchFamily="18" charset="0"/>
                          <a:ea typeface="Times New Roman" panose="02020603050405020304" pitchFamily="18" charset="0"/>
                          <a:cs typeface="Arial" panose="020B0604020202020204" pitchFamily="34" charset="0"/>
                        </a:rPr>
                        <m:t>𝑔𝑒𝑛𝑒</m:t>
                      </m:r>
                      <m:r>
                        <a:rPr lang="pt-BR" sz="2800" i="1">
                          <a:effectLst/>
                          <a:latin typeface="Cambria Math" panose="02040503050406030204" pitchFamily="18" charset="0"/>
                          <a:ea typeface="Times New Roman" panose="02020603050405020304" pitchFamily="18" charset="0"/>
                          <a:cs typeface="Arial" panose="020B0604020202020204" pitchFamily="34" charset="0"/>
                        </a:rPr>
                        <m:t>3=−5</m:t>
                      </m:r>
                    </m:oMath>
                  </m:oMathPara>
                </a14:m>
                <a:endParaRPr lang="pt-BR" sz="2800" dirty="0">
                  <a:effectLst/>
                  <a:latin typeface="Times New Roman" panose="02020603050405020304" pitchFamily="18" charset="0"/>
                  <a:ea typeface="Times New Roman" panose="02020603050405020304" pitchFamily="18" charset="0"/>
                </a:endParaRPr>
              </a:p>
            </p:txBody>
          </p:sp>
        </mc:Choice>
        <mc:Fallback xmlns="">
          <p:sp>
            <p:nvSpPr>
              <p:cNvPr id="3" name="Retângulo 2"/>
              <p:cNvSpPr>
                <a:spLocks noRot="1" noChangeAspect="1" noMove="1" noResize="1" noEditPoints="1" noAdjustHandles="1" noChangeArrowheads="1" noChangeShapeType="1" noTextEdit="1"/>
              </p:cNvSpPr>
              <p:nvPr/>
            </p:nvSpPr>
            <p:spPr>
              <a:xfrm>
                <a:off x="2546430" y="1309131"/>
                <a:ext cx="9263278" cy="3891835"/>
              </a:xfrm>
              <a:prstGeom prst="rect">
                <a:avLst/>
              </a:prstGeom>
              <a:blipFill rotWithShape="0">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663616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Representação cromossômica</a:t>
            </a:r>
            <a:endParaRPr lang="en-US" dirty="0"/>
          </a:p>
        </p:txBody>
      </p:sp>
      <mc:AlternateContent xmlns:mc="http://schemas.openxmlformats.org/markup-compatibility/2006" xmlns:a14="http://schemas.microsoft.com/office/drawing/2010/main">
        <mc:Choice Requires="a14">
          <p:sp>
            <p:nvSpPr>
              <p:cNvPr id="2" name="Retângulo 1"/>
              <p:cNvSpPr/>
              <p:nvPr/>
            </p:nvSpPr>
            <p:spPr>
              <a:xfrm>
                <a:off x="2342448" y="1846290"/>
                <a:ext cx="9319649" cy="1569660"/>
              </a:xfrm>
              <a:prstGeom prst="rect">
                <a:avLst/>
              </a:prstGeom>
            </p:spPr>
            <p:txBody>
              <a:bodyPr wrap="square">
                <a:spAutoFit/>
              </a:bodyPr>
              <a:lstStyle/>
              <a:p>
                <a:pPr algn="just">
                  <a:lnSpc>
                    <a:spcPct val="150000"/>
                  </a:lnSpc>
                  <a:spcAft>
                    <a:spcPts val="0"/>
                  </a:spcAft>
                </a:pPr>
                <a:r>
                  <a:rPr lang="pt-BR" sz="3200" dirty="0">
                    <a:latin typeface="Times New Roman" panose="02020603050405020304" pitchFamily="18" charset="0"/>
                    <a:ea typeface="Times New Roman" panose="02020603050405020304" pitchFamily="18" charset="0"/>
                  </a:rPr>
                  <a:t>Finalmente, o vetor </a:t>
                </a:r>
                <a14:m>
                  <m:oMath xmlns:m="http://schemas.openxmlformats.org/officeDocument/2006/math">
                    <m:d>
                      <m:dPr>
                        <m:begChr m:val="["/>
                        <m:endChr m:val="]"/>
                        <m:ctrlPr>
                          <a:rPr lang="pt-BR" sz="3200" i="1">
                            <a:effectLst/>
                            <a:latin typeface="Cambria Math" panose="02040503050406030204" pitchFamily="18" charset="0"/>
                            <a:ea typeface="Times New Roman" panose="02020603050405020304" pitchFamily="18" charset="0"/>
                          </a:rPr>
                        </m:ctrlPr>
                      </m:dPr>
                      <m:e>
                        <m:m>
                          <m:mPr>
                            <m:mcs>
                              <m:mc>
                                <m:mcPr>
                                  <m:count m:val="3"/>
                                  <m:mcJc m:val="center"/>
                                </m:mcPr>
                              </m:mc>
                            </m:mcs>
                            <m:ctrlPr>
                              <a:rPr lang="pt-BR" sz="3200" i="1">
                                <a:effectLst/>
                                <a:latin typeface="Cambria Math" panose="02040503050406030204" pitchFamily="18" charset="0"/>
                                <a:ea typeface="Times New Roman" panose="02020603050405020304" pitchFamily="18" charset="0"/>
                              </a:rPr>
                            </m:ctrlPr>
                          </m:mPr>
                          <m:mr>
                            <m:e>
                              <m:r>
                                <a:rPr lang="pt-BR" sz="3200" i="1">
                                  <a:effectLst/>
                                  <a:latin typeface="Cambria Math" panose="02040503050406030204" pitchFamily="18" charset="0"/>
                                  <a:ea typeface="Times New Roman" panose="02020603050405020304" pitchFamily="18" charset="0"/>
                                </a:rPr>
                                <m:t>0</m:t>
                              </m:r>
                            </m:e>
                            <m:e>
                              <m:r>
                                <a:rPr lang="pt-BR" sz="3200" i="1">
                                  <a:effectLst/>
                                  <a:latin typeface="Cambria Math" panose="02040503050406030204" pitchFamily="18" charset="0"/>
                                  <a:ea typeface="Times New Roman" panose="02020603050405020304" pitchFamily="18" charset="0"/>
                                </a:rPr>
                                <m:t>5</m:t>
                              </m:r>
                            </m:e>
                            <m:e>
                              <m:r>
                                <a:rPr lang="pt-BR" sz="3200" i="1">
                                  <a:effectLst/>
                                  <a:latin typeface="Cambria Math" panose="02040503050406030204" pitchFamily="18" charset="0"/>
                                  <a:ea typeface="Times New Roman" panose="02020603050405020304" pitchFamily="18" charset="0"/>
                                </a:rPr>
                                <m:t>−5</m:t>
                              </m:r>
                            </m:e>
                          </m:mr>
                        </m:m>
                      </m:e>
                    </m:d>
                  </m:oMath>
                </a14:m>
                <a:r>
                  <a:rPr lang="pt-BR" sz="3200" dirty="0">
                    <a:effectLst/>
                    <a:latin typeface="Times New Roman" panose="02020603050405020304" pitchFamily="18" charset="0"/>
                    <a:ea typeface="Times New Roman" panose="02020603050405020304" pitchFamily="18" charset="0"/>
                  </a:rPr>
                  <a:t> representa os valores da cadeira binária convertida para números decimais.</a:t>
                </a:r>
              </a:p>
            </p:txBody>
          </p:sp>
        </mc:Choice>
        <mc:Fallback xmlns="">
          <p:sp>
            <p:nvSpPr>
              <p:cNvPr id="2" name="Retângulo 1"/>
              <p:cNvSpPr>
                <a:spLocks noRot="1" noChangeAspect="1" noMove="1" noResize="1" noEditPoints="1" noAdjustHandles="1" noChangeArrowheads="1" noChangeShapeType="1" noTextEdit="1"/>
              </p:cNvSpPr>
              <p:nvPr/>
            </p:nvSpPr>
            <p:spPr>
              <a:xfrm>
                <a:off x="2342448" y="1846290"/>
                <a:ext cx="9319649" cy="1569660"/>
              </a:xfrm>
              <a:prstGeom prst="rect">
                <a:avLst/>
              </a:prstGeom>
              <a:blipFill rotWithShape="0">
                <a:blip r:embed="rId3"/>
                <a:stretch>
                  <a:fillRect l="-1635" r="-1700" b="-6226"/>
                </a:stretch>
              </a:blipFill>
            </p:spPr>
            <p:txBody>
              <a:bodyPr/>
              <a:lstStyle/>
              <a:p>
                <a:r>
                  <a:rPr lang="pt-BR">
                    <a:noFill/>
                  </a:rPr>
                  <a:t> </a:t>
                </a:r>
              </a:p>
            </p:txBody>
          </p:sp>
        </mc:Fallback>
      </mc:AlternateContent>
    </p:spTree>
    <p:extLst>
      <p:ext uri="{BB962C8B-B14F-4D97-AF65-F5344CB8AC3E}">
        <p14:creationId xmlns:p14="http://schemas.microsoft.com/office/powerpoint/2010/main" val="1213517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Inicialização da População</a:t>
            </a:r>
            <a:endParaRPr lang="en-US" dirty="0"/>
          </a:p>
        </p:txBody>
      </p:sp>
      <p:sp>
        <p:nvSpPr>
          <p:cNvPr id="3" name="Retângulo 2"/>
          <p:cNvSpPr/>
          <p:nvPr/>
        </p:nvSpPr>
        <p:spPr>
          <a:xfrm>
            <a:off x="2056108" y="1286888"/>
            <a:ext cx="9831092" cy="5185522"/>
          </a:xfrm>
          <a:prstGeom prst="rect">
            <a:avLst/>
          </a:prstGeom>
        </p:spPr>
        <p:txBody>
          <a:bodyPr wrap="square">
            <a:spAutoFit/>
          </a:bodyPr>
          <a:lstStyle/>
          <a:p>
            <a:pPr indent="449580" algn="just">
              <a:lnSpc>
                <a:spcPct val="150000"/>
              </a:lnSpc>
              <a:spcAft>
                <a:spcPts val="0"/>
              </a:spcAft>
            </a:pPr>
            <a:r>
              <a:rPr lang="pt-BR" sz="2800" dirty="0">
                <a:latin typeface="Times New Roman" panose="02020603050405020304" pitchFamily="18" charset="0"/>
                <a:ea typeface="Times New Roman" panose="02020603050405020304" pitchFamily="18" charset="0"/>
              </a:rPr>
              <a:t>O tamanho da população é extremamente sensível ao desempenho do algoritmo genético, esse parâmetro deve ser escolhido com bastante cuidado, e geralmente a primeira população deve ser inicializado de forma aleatória. </a:t>
            </a:r>
          </a:p>
          <a:p>
            <a:pPr indent="449580" algn="just">
              <a:lnSpc>
                <a:spcPct val="150000"/>
              </a:lnSpc>
              <a:spcAft>
                <a:spcPts val="0"/>
              </a:spcAft>
            </a:pPr>
            <a:r>
              <a:rPr lang="pt-BR" sz="2800" dirty="0">
                <a:latin typeface="Times New Roman" panose="02020603050405020304" pitchFamily="18" charset="0"/>
                <a:ea typeface="Times New Roman" panose="02020603050405020304" pitchFamily="18" charset="0"/>
              </a:rPr>
              <a:t>Para o nosso propósito, podemos representar uma população através de uma matriz com cada linha correspondente a um cromossomo, e pode ser representada conforme a expressão a seguir.</a:t>
            </a:r>
            <a:endParaRPr lang="pt-B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6389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Inicialização da População</a:t>
            </a:r>
            <a:endParaRPr lang="en-US" dirty="0"/>
          </a:p>
        </p:txBody>
      </p:sp>
      <mc:AlternateContent xmlns:mc="http://schemas.openxmlformats.org/markup-compatibility/2006" xmlns:a14="http://schemas.microsoft.com/office/drawing/2010/main">
        <mc:Choice Requires="a14">
          <p:sp>
            <p:nvSpPr>
              <p:cNvPr id="2" name="Retângulo 1"/>
              <p:cNvSpPr/>
              <p:nvPr/>
            </p:nvSpPr>
            <p:spPr>
              <a:xfrm>
                <a:off x="2861155" y="2230464"/>
                <a:ext cx="7706790"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𝑝𝑜𝑝𝑢𝑙𝑎</m:t>
                      </m:r>
                      <m:r>
                        <a:rPr lang="pt-BR" sz="2800" i="0">
                          <a:latin typeface="Cambria Math" panose="02040503050406030204" pitchFamily="18" charset="0"/>
                        </a:rPr>
                        <m:t>çã</m:t>
                      </m:r>
                      <m:r>
                        <a:rPr lang="pt-BR" sz="2800" i="1">
                          <a:latin typeface="Cambria Math" panose="02040503050406030204" pitchFamily="18" charset="0"/>
                        </a:rPr>
                        <m:t>𝑜</m:t>
                      </m:r>
                      <m:r>
                        <a:rPr lang="pt-BR" sz="2800" i="0">
                          <a:latin typeface="Cambria Math" panose="02040503050406030204" pitchFamily="18" charset="0"/>
                        </a:rPr>
                        <m:t>=</m:t>
                      </m:r>
                      <m:d>
                        <m:dPr>
                          <m:begChr m:val="["/>
                          <m:endChr m:val="]"/>
                          <m:ctrlPr>
                            <a:rPr lang="pt-BR" sz="2800" i="1">
                              <a:latin typeface="Cambria Math" panose="02040503050406030204" pitchFamily="18" charset="0"/>
                            </a:rPr>
                          </m:ctrlPr>
                        </m:dPr>
                        <m:e>
                          <m:m>
                            <m:mPr>
                              <m:mcs>
                                <m:mc>
                                  <m:mcPr>
                                    <m:count m:val="1"/>
                                    <m:mcJc m:val="center"/>
                                  </m:mcPr>
                                </m:mc>
                              </m:mcs>
                              <m:ctrlPr>
                                <a:rPr lang="pt-BR" sz="2800" i="1">
                                  <a:latin typeface="Cambria Math" panose="02040503050406030204" pitchFamily="18" charset="0"/>
                                </a:rPr>
                              </m:ctrlPr>
                            </m:mPr>
                            <m:mr>
                              <m:e>
                                <m:sSub>
                                  <m:sSubPr>
                                    <m:ctrlPr>
                                      <a:rPr lang="pt-BR" sz="2800" i="1">
                                        <a:latin typeface="Cambria Math" panose="02040503050406030204" pitchFamily="18" charset="0"/>
                                      </a:rPr>
                                    </m:ctrlPr>
                                  </m:sSubPr>
                                  <m:e>
                                    <m:r>
                                      <a:rPr lang="pt-BR" sz="2800" i="1">
                                        <a:latin typeface="Cambria Math" panose="02040503050406030204" pitchFamily="18" charset="0"/>
                                      </a:rPr>
                                      <m:t>𝑐𝑟𝑜𝑚</m:t>
                                    </m:r>
                                  </m:e>
                                  <m:sub>
                                    <m:r>
                                      <a:rPr lang="pt-BR" sz="2800" i="0">
                                        <a:latin typeface="Cambria Math" panose="02040503050406030204" pitchFamily="18" charset="0"/>
                                      </a:rPr>
                                      <m:t>1</m:t>
                                    </m:r>
                                  </m:sub>
                                </m:sSub>
                              </m:e>
                            </m:mr>
                            <m:mr>
                              <m:e>
                                <m:sSub>
                                  <m:sSubPr>
                                    <m:ctrlPr>
                                      <a:rPr lang="pt-BR" sz="2800" i="1">
                                        <a:latin typeface="Cambria Math" panose="02040503050406030204" pitchFamily="18" charset="0"/>
                                      </a:rPr>
                                    </m:ctrlPr>
                                  </m:sSubPr>
                                  <m:e>
                                    <m:r>
                                      <a:rPr lang="pt-BR" sz="2800" i="1">
                                        <a:latin typeface="Cambria Math" panose="02040503050406030204" pitchFamily="18" charset="0"/>
                                      </a:rPr>
                                      <m:t>𝑐𝑟𝑜𝑚</m:t>
                                    </m:r>
                                  </m:e>
                                  <m:sub>
                                    <m:r>
                                      <a:rPr lang="pt-BR" sz="2800" i="0">
                                        <a:latin typeface="Cambria Math" panose="02040503050406030204" pitchFamily="18" charset="0"/>
                                      </a:rPr>
                                      <m:t>2</m:t>
                                    </m:r>
                                  </m:sub>
                                </m:sSub>
                              </m:e>
                            </m:mr>
                            <m:mr>
                              <m:e>
                                <m:r>
                                  <a:rPr lang="pt-BR" sz="2800" i="0">
                                    <a:latin typeface="Cambria Math" panose="02040503050406030204" pitchFamily="18" charset="0"/>
                                  </a:rPr>
                                  <m:t>⋮</m:t>
                                </m:r>
                              </m:e>
                            </m:mr>
                            <m:mr>
                              <m:e>
                                <m:sSub>
                                  <m:sSubPr>
                                    <m:ctrlPr>
                                      <a:rPr lang="pt-BR" sz="2800" i="1">
                                        <a:latin typeface="Cambria Math" panose="02040503050406030204" pitchFamily="18" charset="0"/>
                                      </a:rPr>
                                    </m:ctrlPr>
                                  </m:sSubPr>
                                  <m:e>
                                    <m:r>
                                      <a:rPr lang="pt-BR" sz="2800" i="1">
                                        <a:latin typeface="Cambria Math" panose="02040503050406030204" pitchFamily="18" charset="0"/>
                                      </a:rPr>
                                      <m:t>𝑐𝑟𝑜𝑚</m:t>
                                    </m:r>
                                  </m:e>
                                  <m:sub>
                                    <m:r>
                                      <a:rPr lang="pt-BR" sz="2800" i="1">
                                        <a:latin typeface="Cambria Math" panose="02040503050406030204" pitchFamily="18" charset="0"/>
                                      </a:rPr>
                                      <m:t>𝑁</m:t>
                                    </m:r>
                                  </m:sub>
                                </m:sSub>
                              </m:e>
                            </m:mr>
                          </m:m>
                        </m:e>
                      </m:d>
                      <m:r>
                        <a:rPr lang="pt-BR" sz="2800" i="0">
                          <a:latin typeface="Cambria Math" panose="02040503050406030204" pitchFamily="18" charset="0"/>
                        </a:rPr>
                        <m:t>=</m:t>
                      </m:r>
                      <m:d>
                        <m:dPr>
                          <m:begChr m:val="["/>
                          <m:endChr m:val="]"/>
                          <m:ctrlPr>
                            <a:rPr lang="pt-BR" sz="2800" i="1">
                              <a:latin typeface="Cambria Math" panose="02040503050406030204" pitchFamily="18" charset="0"/>
                            </a:rPr>
                          </m:ctrlPr>
                        </m:dPr>
                        <m:e>
                          <m:m>
                            <m:mPr>
                              <m:mcs>
                                <m:mc>
                                  <m:mcPr>
                                    <m:count m:val="4"/>
                                    <m:mcJc m:val="center"/>
                                  </m:mcPr>
                                </m:mc>
                              </m:mcs>
                              <m:ctrlPr>
                                <a:rPr lang="pt-BR" sz="2800" i="1">
                                  <a:latin typeface="Cambria Math" panose="02040503050406030204" pitchFamily="18" charset="0"/>
                                </a:rPr>
                              </m:ctrlPr>
                            </m:mPr>
                            <m:mr>
                              <m:e>
                                <m:sSub>
                                  <m:sSubPr>
                                    <m:ctrlPr>
                                      <a:rPr lang="pt-BR" sz="2800" i="1">
                                        <a:latin typeface="Cambria Math" panose="02040503050406030204" pitchFamily="18" charset="0"/>
                                      </a:rPr>
                                    </m:ctrlPr>
                                  </m:sSubPr>
                                  <m:e>
                                    <m:r>
                                      <a:rPr lang="pt-BR" sz="2800" i="1">
                                        <a:latin typeface="Cambria Math" panose="02040503050406030204" pitchFamily="18" charset="0"/>
                                      </a:rPr>
                                      <m:t>𝑔</m:t>
                                    </m:r>
                                  </m:e>
                                  <m:sub>
                                    <m:r>
                                      <a:rPr lang="pt-BR" sz="2800" i="0">
                                        <a:latin typeface="Cambria Math" panose="02040503050406030204" pitchFamily="18" charset="0"/>
                                      </a:rPr>
                                      <m:t>11</m:t>
                                    </m:r>
                                  </m:sub>
                                </m:sSub>
                              </m:e>
                              <m:e>
                                <m:sSub>
                                  <m:sSubPr>
                                    <m:ctrlPr>
                                      <a:rPr lang="pt-BR" sz="2800" i="1">
                                        <a:latin typeface="Cambria Math" panose="02040503050406030204" pitchFamily="18" charset="0"/>
                                      </a:rPr>
                                    </m:ctrlPr>
                                  </m:sSubPr>
                                  <m:e>
                                    <m:r>
                                      <a:rPr lang="pt-BR" sz="2800" i="1">
                                        <a:latin typeface="Cambria Math" panose="02040503050406030204" pitchFamily="18" charset="0"/>
                                      </a:rPr>
                                      <m:t>𝑔</m:t>
                                    </m:r>
                                  </m:e>
                                  <m:sub>
                                    <m:r>
                                      <a:rPr lang="pt-BR" sz="2800" i="0">
                                        <a:latin typeface="Cambria Math" panose="02040503050406030204" pitchFamily="18" charset="0"/>
                                      </a:rPr>
                                      <m:t>12</m:t>
                                    </m:r>
                                  </m:sub>
                                </m:sSub>
                              </m:e>
                              <m:e>
                                <m:r>
                                  <a:rPr lang="pt-BR" sz="2800" i="0">
                                    <a:latin typeface="Cambria Math" panose="02040503050406030204" pitchFamily="18" charset="0"/>
                                  </a:rPr>
                                  <m:t>⋯</m:t>
                                </m:r>
                              </m:e>
                              <m:e>
                                <m:sSub>
                                  <m:sSubPr>
                                    <m:ctrlPr>
                                      <a:rPr lang="pt-BR" sz="2800" i="1">
                                        <a:latin typeface="Cambria Math" panose="02040503050406030204" pitchFamily="18" charset="0"/>
                                      </a:rPr>
                                    </m:ctrlPr>
                                  </m:sSubPr>
                                  <m:e>
                                    <m:r>
                                      <a:rPr lang="pt-BR" sz="2800" i="1">
                                        <a:latin typeface="Cambria Math" panose="02040503050406030204" pitchFamily="18" charset="0"/>
                                      </a:rPr>
                                      <m:t>𝑔</m:t>
                                    </m:r>
                                  </m:e>
                                  <m:sub>
                                    <m:r>
                                      <a:rPr lang="pt-BR" sz="2800" i="0">
                                        <a:latin typeface="Cambria Math" panose="02040503050406030204" pitchFamily="18" charset="0"/>
                                      </a:rPr>
                                      <m:t>1</m:t>
                                    </m:r>
                                    <m:r>
                                      <a:rPr lang="pt-BR" sz="2800" i="1">
                                        <a:latin typeface="Cambria Math" panose="02040503050406030204" pitchFamily="18" charset="0"/>
                                      </a:rPr>
                                      <m:t>𝑀</m:t>
                                    </m:r>
                                  </m:sub>
                                </m:sSub>
                              </m:e>
                            </m:mr>
                            <m:mr>
                              <m:e>
                                <m:sSub>
                                  <m:sSubPr>
                                    <m:ctrlPr>
                                      <a:rPr lang="pt-BR" sz="2800" i="1">
                                        <a:latin typeface="Cambria Math" panose="02040503050406030204" pitchFamily="18" charset="0"/>
                                      </a:rPr>
                                    </m:ctrlPr>
                                  </m:sSubPr>
                                  <m:e>
                                    <m:r>
                                      <a:rPr lang="pt-BR" sz="2800" i="1">
                                        <a:latin typeface="Cambria Math" panose="02040503050406030204" pitchFamily="18" charset="0"/>
                                      </a:rPr>
                                      <m:t>𝑔</m:t>
                                    </m:r>
                                  </m:e>
                                  <m:sub>
                                    <m:r>
                                      <a:rPr lang="pt-BR" sz="2800" i="0">
                                        <a:latin typeface="Cambria Math" panose="02040503050406030204" pitchFamily="18" charset="0"/>
                                      </a:rPr>
                                      <m:t>21</m:t>
                                    </m:r>
                                  </m:sub>
                                </m:sSub>
                              </m:e>
                              <m:e>
                                <m:sSub>
                                  <m:sSubPr>
                                    <m:ctrlPr>
                                      <a:rPr lang="pt-BR" sz="2800" i="1">
                                        <a:latin typeface="Cambria Math" panose="02040503050406030204" pitchFamily="18" charset="0"/>
                                      </a:rPr>
                                    </m:ctrlPr>
                                  </m:sSubPr>
                                  <m:e>
                                    <m:r>
                                      <a:rPr lang="pt-BR" sz="2800" i="1">
                                        <a:latin typeface="Cambria Math" panose="02040503050406030204" pitchFamily="18" charset="0"/>
                                      </a:rPr>
                                      <m:t>𝑔</m:t>
                                    </m:r>
                                  </m:e>
                                  <m:sub>
                                    <m:r>
                                      <a:rPr lang="pt-BR" sz="2800" i="0">
                                        <a:latin typeface="Cambria Math" panose="02040503050406030204" pitchFamily="18" charset="0"/>
                                      </a:rPr>
                                      <m:t>22</m:t>
                                    </m:r>
                                  </m:sub>
                                </m:sSub>
                              </m:e>
                              <m:e>
                                <m:r>
                                  <a:rPr lang="pt-BR" sz="2800" i="0">
                                    <a:latin typeface="Cambria Math" panose="02040503050406030204" pitchFamily="18" charset="0"/>
                                  </a:rPr>
                                  <m:t>⋯</m:t>
                                </m:r>
                              </m:e>
                              <m:e>
                                <m:sSub>
                                  <m:sSubPr>
                                    <m:ctrlPr>
                                      <a:rPr lang="pt-BR" sz="2800" i="1">
                                        <a:latin typeface="Cambria Math" panose="02040503050406030204" pitchFamily="18" charset="0"/>
                                      </a:rPr>
                                    </m:ctrlPr>
                                  </m:sSubPr>
                                  <m:e>
                                    <m:r>
                                      <a:rPr lang="pt-BR" sz="2800" i="1">
                                        <a:latin typeface="Cambria Math" panose="02040503050406030204" pitchFamily="18" charset="0"/>
                                      </a:rPr>
                                      <m:t>𝑔</m:t>
                                    </m:r>
                                  </m:e>
                                  <m:sub>
                                    <m:r>
                                      <a:rPr lang="pt-BR" sz="2800" i="0">
                                        <a:latin typeface="Cambria Math" panose="02040503050406030204" pitchFamily="18" charset="0"/>
                                      </a:rPr>
                                      <m:t>2</m:t>
                                    </m:r>
                                    <m:r>
                                      <a:rPr lang="pt-BR" sz="2800" i="1">
                                        <a:latin typeface="Cambria Math" panose="02040503050406030204" pitchFamily="18" charset="0"/>
                                      </a:rPr>
                                      <m:t>𝑀</m:t>
                                    </m:r>
                                  </m:sub>
                                </m:sSub>
                              </m:e>
                            </m:mr>
                            <m:mr>
                              <m:e>
                                <m:r>
                                  <a:rPr lang="pt-BR" sz="2800" i="0">
                                    <a:latin typeface="Cambria Math" panose="02040503050406030204" pitchFamily="18" charset="0"/>
                                  </a:rPr>
                                  <m:t>⋮</m:t>
                                </m:r>
                              </m:e>
                              <m:e>
                                <m:r>
                                  <a:rPr lang="pt-BR" sz="2800" i="0">
                                    <a:latin typeface="Cambria Math" panose="02040503050406030204" pitchFamily="18" charset="0"/>
                                  </a:rPr>
                                  <m:t>⋮</m:t>
                                </m:r>
                              </m:e>
                              <m:e>
                                <m:r>
                                  <a:rPr lang="pt-BR" sz="2800" i="0">
                                    <a:latin typeface="Cambria Math" panose="02040503050406030204" pitchFamily="18" charset="0"/>
                                  </a:rPr>
                                  <m:t>⋱</m:t>
                                </m:r>
                              </m:e>
                              <m:e>
                                <m:r>
                                  <a:rPr lang="pt-BR" sz="2800" i="0">
                                    <a:latin typeface="Cambria Math" panose="02040503050406030204" pitchFamily="18" charset="0"/>
                                  </a:rPr>
                                  <m:t>⋮</m:t>
                                </m:r>
                              </m:e>
                            </m:mr>
                            <m:mr>
                              <m:e>
                                <m:sSub>
                                  <m:sSubPr>
                                    <m:ctrlPr>
                                      <a:rPr lang="pt-BR" sz="2800" i="1">
                                        <a:latin typeface="Cambria Math" panose="02040503050406030204" pitchFamily="18" charset="0"/>
                                      </a:rPr>
                                    </m:ctrlPr>
                                  </m:sSubPr>
                                  <m:e>
                                    <m:r>
                                      <a:rPr lang="pt-BR" sz="2800" i="1">
                                        <a:latin typeface="Cambria Math" panose="02040503050406030204" pitchFamily="18" charset="0"/>
                                      </a:rPr>
                                      <m:t>𝑔</m:t>
                                    </m:r>
                                  </m:e>
                                  <m:sub>
                                    <m:r>
                                      <a:rPr lang="pt-BR" sz="2800" i="1">
                                        <a:latin typeface="Cambria Math" panose="02040503050406030204" pitchFamily="18" charset="0"/>
                                      </a:rPr>
                                      <m:t>𝑁</m:t>
                                    </m:r>
                                    <m:r>
                                      <a:rPr lang="pt-BR" sz="2800" i="0">
                                        <a:latin typeface="Cambria Math" panose="02040503050406030204" pitchFamily="18" charset="0"/>
                                      </a:rPr>
                                      <m:t>1</m:t>
                                    </m:r>
                                  </m:sub>
                                </m:sSub>
                              </m:e>
                              <m:e>
                                <m:sSub>
                                  <m:sSubPr>
                                    <m:ctrlPr>
                                      <a:rPr lang="pt-BR" sz="2800" i="1">
                                        <a:latin typeface="Cambria Math" panose="02040503050406030204" pitchFamily="18" charset="0"/>
                                      </a:rPr>
                                    </m:ctrlPr>
                                  </m:sSubPr>
                                  <m:e>
                                    <m:r>
                                      <a:rPr lang="pt-BR" sz="2800" i="1">
                                        <a:latin typeface="Cambria Math" panose="02040503050406030204" pitchFamily="18" charset="0"/>
                                      </a:rPr>
                                      <m:t>𝑔</m:t>
                                    </m:r>
                                  </m:e>
                                  <m:sub>
                                    <m:r>
                                      <a:rPr lang="pt-BR" sz="2800" i="1">
                                        <a:latin typeface="Cambria Math" panose="02040503050406030204" pitchFamily="18" charset="0"/>
                                      </a:rPr>
                                      <m:t>𝑁</m:t>
                                    </m:r>
                                    <m:r>
                                      <a:rPr lang="pt-BR" sz="2800" i="0">
                                        <a:latin typeface="Cambria Math" panose="02040503050406030204" pitchFamily="18" charset="0"/>
                                      </a:rPr>
                                      <m:t>2</m:t>
                                    </m:r>
                                  </m:sub>
                                </m:sSub>
                              </m:e>
                              <m:e>
                                <m:r>
                                  <a:rPr lang="pt-BR" sz="2800" i="0">
                                    <a:latin typeface="Cambria Math" panose="02040503050406030204" pitchFamily="18" charset="0"/>
                                  </a:rPr>
                                  <m:t>⋯</m:t>
                                </m:r>
                              </m:e>
                              <m:e>
                                <m:sSub>
                                  <m:sSubPr>
                                    <m:ctrlPr>
                                      <a:rPr lang="pt-BR" sz="2800" i="1">
                                        <a:latin typeface="Cambria Math" panose="02040503050406030204" pitchFamily="18" charset="0"/>
                                      </a:rPr>
                                    </m:ctrlPr>
                                  </m:sSubPr>
                                  <m:e>
                                    <m:r>
                                      <a:rPr lang="pt-BR" sz="2800" i="1">
                                        <a:latin typeface="Cambria Math" panose="02040503050406030204" pitchFamily="18" charset="0"/>
                                      </a:rPr>
                                      <m:t>𝑔</m:t>
                                    </m:r>
                                  </m:e>
                                  <m:sub>
                                    <m:r>
                                      <a:rPr lang="pt-BR" sz="2800" i="1">
                                        <a:latin typeface="Cambria Math" panose="02040503050406030204" pitchFamily="18" charset="0"/>
                                      </a:rPr>
                                      <m:t>𝑁𝑀</m:t>
                                    </m:r>
                                  </m:sub>
                                </m:sSub>
                              </m:e>
                            </m:mr>
                          </m:m>
                        </m:e>
                      </m:d>
                    </m:oMath>
                  </m:oMathPara>
                </a14:m>
                <a:endParaRPr lang="pt-BR" sz="2800" dirty="0"/>
              </a:p>
            </p:txBody>
          </p:sp>
        </mc:Choice>
        <mc:Fallback xmlns="">
          <p:sp>
            <p:nvSpPr>
              <p:cNvPr id="2" name="Retângulo 1"/>
              <p:cNvSpPr>
                <a:spLocks noRot="1" noChangeAspect="1" noMove="1" noResize="1" noEditPoints="1" noAdjustHandles="1" noChangeArrowheads="1" noChangeShapeType="1" noTextEdit="1"/>
              </p:cNvSpPr>
              <p:nvPr/>
            </p:nvSpPr>
            <p:spPr>
              <a:xfrm>
                <a:off x="2861155" y="2230464"/>
                <a:ext cx="7706790" cy="1679755"/>
              </a:xfrm>
              <a:prstGeom prst="rect">
                <a:avLst/>
              </a:prstGeom>
              <a:blipFill rotWithShape="0">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1181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pt-BR"/>
              <a:t>Teoria da Evolução e os Genes</a:t>
            </a:r>
            <a:endParaRPr lang="en-US"/>
          </a:p>
        </p:txBody>
      </p:sp>
      <p:sp>
        <p:nvSpPr>
          <p:cNvPr id="31747" name="Rectangle 3"/>
          <p:cNvSpPr>
            <a:spLocks noGrp="1" noChangeArrowheads="1"/>
          </p:cNvSpPr>
          <p:nvPr>
            <p:ph type="body" idx="1"/>
          </p:nvPr>
        </p:nvSpPr>
        <p:spPr>
          <a:xfrm>
            <a:off x="2589211" y="1529166"/>
            <a:ext cx="9452971" cy="5328834"/>
          </a:xfrm>
        </p:spPr>
        <p:txBody>
          <a:bodyPr>
            <a:noAutofit/>
          </a:bodyPr>
          <a:lstStyle/>
          <a:p>
            <a:pPr>
              <a:lnSpc>
                <a:spcPct val="90000"/>
              </a:lnSpc>
            </a:pPr>
            <a:r>
              <a:rPr lang="pt-BR" sz="2400" dirty="0">
                <a:cs typeface="Times New Roman" panose="02020603050405020304" pitchFamily="18" charset="0"/>
              </a:rPr>
              <a:t>Darwin não sabia quais eram os mecanismos básicos através dos quais a adaptação acontecia;</a:t>
            </a:r>
          </a:p>
          <a:p>
            <a:pPr>
              <a:lnSpc>
                <a:spcPct val="90000"/>
              </a:lnSpc>
            </a:pPr>
            <a:endParaRPr lang="pt-BR" sz="2400" dirty="0">
              <a:cs typeface="Times New Roman" panose="02020603050405020304" pitchFamily="18" charset="0"/>
            </a:endParaRPr>
          </a:p>
          <a:p>
            <a:pPr>
              <a:lnSpc>
                <a:spcPct val="90000"/>
              </a:lnSpc>
            </a:pPr>
            <a:r>
              <a:rPr lang="pt-BR" sz="2400" dirty="0">
                <a:cs typeface="Times New Roman" panose="02020603050405020304" pitchFamily="18" charset="0"/>
              </a:rPr>
              <a:t>O processo de transmissão de informação genética ainda era desconhecido; </a:t>
            </a:r>
          </a:p>
          <a:p>
            <a:pPr>
              <a:lnSpc>
                <a:spcPct val="90000"/>
              </a:lnSpc>
            </a:pPr>
            <a:endParaRPr lang="pt-BR" sz="2400" dirty="0">
              <a:cs typeface="Times New Roman" panose="02020603050405020304" pitchFamily="18" charset="0"/>
            </a:endParaRPr>
          </a:p>
          <a:p>
            <a:pPr>
              <a:lnSpc>
                <a:spcPct val="90000"/>
              </a:lnSpc>
            </a:pPr>
            <a:r>
              <a:rPr lang="pt-BR" sz="2400" dirty="0">
                <a:cs typeface="Times New Roman" panose="02020603050405020304" pitchFamily="18" charset="0"/>
              </a:rPr>
              <a:t>Um pouco mais adiante, no início do século XX, um padre chamado </a:t>
            </a:r>
            <a:r>
              <a:rPr lang="pt-BR" sz="2400" b="1" dirty="0" err="1">
                <a:cs typeface="Times New Roman" panose="02020603050405020304" pitchFamily="18" charset="0"/>
              </a:rPr>
              <a:t>Gregor</a:t>
            </a:r>
            <a:r>
              <a:rPr lang="pt-BR" sz="2400" b="1" dirty="0">
                <a:cs typeface="Times New Roman" panose="02020603050405020304" pitchFamily="18" charset="0"/>
              </a:rPr>
              <a:t> Mendel </a:t>
            </a:r>
            <a:r>
              <a:rPr lang="pt-BR" sz="2400" dirty="0">
                <a:cs typeface="Times New Roman" panose="02020603050405020304" pitchFamily="18" charset="0"/>
              </a:rPr>
              <a:t>compreendeu que este processo; </a:t>
            </a:r>
          </a:p>
          <a:p>
            <a:pPr>
              <a:lnSpc>
                <a:spcPct val="90000"/>
              </a:lnSpc>
            </a:pPr>
            <a:endParaRPr lang="pt-BR" sz="2400" dirty="0">
              <a:cs typeface="Times New Roman" panose="02020603050405020304" pitchFamily="18" charset="0"/>
            </a:endParaRPr>
          </a:p>
          <a:p>
            <a:pPr>
              <a:lnSpc>
                <a:spcPct val="90000"/>
              </a:lnSpc>
            </a:pPr>
            <a:r>
              <a:rPr lang="pt-BR" sz="2400" dirty="0">
                <a:cs typeface="Times New Roman" panose="02020603050405020304" pitchFamily="18" charset="0"/>
              </a:rPr>
              <a:t>A transmissão de características positivas estava associada a uma unidade básica de informação, o </a:t>
            </a:r>
            <a:r>
              <a:rPr lang="pt-BR" sz="2400" b="1" dirty="0">
                <a:solidFill>
                  <a:srgbClr val="FF0000"/>
                </a:solidFill>
                <a:cs typeface="Times New Roman" panose="02020603050405020304" pitchFamily="18" charset="0"/>
              </a:rPr>
              <a:t>gene</a:t>
            </a:r>
            <a:r>
              <a:rPr lang="pt-BR" sz="2400" dirty="0">
                <a:cs typeface="Times New Roman" panose="02020603050405020304" pitchFamily="18" charset="0"/>
              </a:rPr>
              <a:t>;</a:t>
            </a:r>
            <a:r>
              <a:rPr lang="en-US" sz="2400" dirty="0"/>
              <a:t> </a:t>
            </a:r>
          </a:p>
        </p:txBody>
      </p:sp>
    </p:spTree>
    <p:extLst>
      <p:ext uri="{BB962C8B-B14F-4D97-AF65-F5344CB8AC3E}">
        <p14:creationId xmlns:p14="http://schemas.microsoft.com/office/powerpoint/2010/main" val="3764928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Codificação da População</a:t>
            </a:r>
            <a:endParaRPr lang="en-US" dirty="0"/>
          </a:p>
        </p:txBody>
      </p:sp>
      <p:sp>
        <p:nvSpPr>
          <p:cNvPr id="3" name="Content Placeholder 2"/>
          <p:cNvSpPr>
            <a:spLocks noGrp="1"/>
          </p:cNvSpPr>
          <p:nvPr>
            <p:ph idx="1"/>
          </p:nvPr>
        </p:nvSpPr>
        <p:spPr>
          <a:xfrm>
            <a:off x="1775520" y="1600201"/>
            <a:ext cx="8579296" cy="4525963"/>
          </a:xfrm>
        </p:spPr>
        <p:txBody>
          <a:bodyPr>
            <a:normAutofit/>
          </a:bodyPr>
          <a:lstStyle/>
          <a:p>
            <a:r>
              <a:rPr lang="pt-BR" sz="2800" dirty="0"/>
              <a:t>É importante notar que a representação computacional dos cromossomos é </a:t>
            </a:r>
            <a:r>
              <a:rPr lang="pt-BR" sz="2800" b="1" dirty="0"/>
              <a:t>completamente arbitrária</a:t>
            </a:r>
            <a:r>
              <a:rPr lang="pt-BR" sz="2800" dirty="0"/>
              <a:t>.</a:t>
            </a:r>
          </a:p>
          <a:p>
            <a:endParaRPr lang="pt-BR" sz="2800" dirty="0"/>
          </a:p>
          <a:p>
            <a:r>
              <a:rPr lang="pt-BR" sz="2800" b="1" dirty="0"/>
              <a:t>Cromossomos podem ser</a:t>
            </a:r>
            <a:r>
              <a:rPr lang="pt-BR" sz="2800" dirty="0"/>
              <a:t>:</a:t>
            </a:r>
          </a:p>
          <a:p>
            <a:pPr lvl="1"/>
            <a:r>
              <a:rPr lang="pt-BR" sz="2400" dirty="0" err="1"/>
              <a:t>Strings</a:t>
            </a:r>
            <a:r>
              <a:rPr lang="pt-BR" sz="2400" dirty="0"/>
              <a:t> de bits (0101 ... 1100)</a:t>
            </a:r>
          </a:p>
          <a:p>
            <a:pPr lvl="1"/>
            <a:r>
              <a:rPr lang="pt-BR" sz="2400" dirty="0"/>
              <a:t>Números reais (43.2 -33.1 ... 0.0 89.2) </a:t>
            </a:r>
          </a:p>
          <a:p>
            <a:pPr lvl="1"/>
            <a:r>
              <a:rPr lang="pt-BR" sz="2400" dirty="0"/>
              <a:t>Listas de regras (R1 R2 R3 ... R22 R23)</a:t>
            </a:r>
          </a:p>
          <a:p>
            <a:pPr lvl="1"/>
            <a:r>
              <a:rPr lang="pt-BR" sz="2400" dirty="0"/>
              <a:t>Qualquer estrutura de dados imaginável!</a:t>
            </a:r>
          </a:p>
          <a:p>
            <a:endParaRPr lang="en-US" sz="3600" dirty="0"/>
          </a:p>
        </p:txBody>
      </p:sp>
    </p:spTree>
    <p:extLst>
      <p:ext uri="{BB962C8B-B14F-4D97-AF65-F5344CB8AC3E}">
        <p14:creationId xmlns:p14="http://schemas.microsoft.com/office/powerpoint/2010/main" val="1566498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Avaliação</a:t>
            </a:r>
            <a:endParaRPr lang="en-US" dirty="0"/>
          </a:p>
        </p:txBody>
      </p:sp>
      <p:sp>
        <p:nvSpPr>
          <p:cNvPr id="3" name="Retângulo 2"/>
          <p:cNvSpPr/>
          <p:nvPr/>
        </p:nvSpPr>
        <p:spPr>
          <a:xfrm>
            <a:off x="2242088" y="1233495"/>
            <a:ext cx="9474632" cy="3046988"/>
          </a:xfrm>
          <a:prstGeom prst="rect">
            <a:avLst/>
          </a:prstGeom>
        </p:spPr>
        <p:txBody>
          <a:bodyPr wrap="square">
            <a:spAutoFit/>
          </a:bodyPr>
          <a:lstStyle/>
          <a:p>
            <a:pPr algn="just"/>
            <a:r>
              <a:rPr lang="pt-BR" sz="3200" dirty="0">
                <a:latin typeface="Times New Roman" panose="02020603050405020304" pitchFamily="18" charset="0"/>
                <a:ea typeface="Times New Roman" panose="02020603050405020304" pitchFamily="18" charset="0"/>
              </a:rPr>
              <a:t>Avaliação ou função de avaliação ou função custo é utilizada para determinar a qualidade de cada cromossomo ao problema em questão, ou seja, cada cromossomo de uma determinada população será avaliado de acordo com uma função matemática que traduz o seu comportamento.</a:t>
            </a:r>
            <a:endParaRPr lang="pt-BR" sz="3200" dirty="0"/>
          </a:p>
        </p:txBody>
      </p:sp>
    </p:spTree>
    <p:extLst>
      <p:ext uri="{BB962C8B-B14F-4D97-AF65-F5344CB8AC3E}">
        <p14:creationId xmlns:p14="http://schemas.microsoft.com/office/powerpoint/2010/main" val="804629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2592925" y="1806844"/>
            <a:ext cx="9357396" cy="4175502"/>
          </a:xfrm>
        </p:spPr>
        <p:txBody>
          <a:bodyPr>
            <a:normAutofit/>
          </a:bodyPr>
          <a:lstStyle/>
          <a:p>
            <a:r>
              <a:rPr lang="pt-BR" sz="2800" dirty="0"/>
              <a:t>Cada cromossomo será avaliado de acordo com uma função matemática que traduz seu comportamento.</a:t>
            </a:r>
          </a:p>
          <a:p>
            <a:r>
              <a:rPr lang="pt-BR" sz="2800" dirty="0"/>
              <a:t>No caso do PCV, a função deverá avaliar o lucro máximo a ser auferido por um viajante que sai de uma determinada cidade e tem que percorrer várias outras cidades para entregar diversos produtos (ou carga), retornando à cidade de origem.</a:t>
            </a:r>
            <a:endParaRPr lang="en-US" sz="2600" dirty="0"/>
          </a:p>
        </p:txBody>
      </p:sp>
      <p:sp>
        <p:nvSpPr>
          <p:cNvPr id="100" name="Rectangle 2"/>
          <p:cNvSpPr>
            <a:spLocks noGrp="1" noChangeArrowheads="1"/>
          </p:cNvSpPr>
          <p:nvPr>
            <p:ph type="title"/>
          </p:nvPr>
        </p:nvSpPr>
        <p:spPr>
          <a:xfrm>
            <a:off x="2592925" y="624110"/>
            <a:ext cx="8911687" cy="671290"/>
          </a:xfrm>
        </p:spPr>
        <p:txBody>
          <a:bodyPr/>
          <a:lstStyle/>
          <a:p>
            <a:r>
              <a:rPr lang="pt-BR" dirty="0"/>
              <a:t>Função de avaliação para o PCV</a:t>
            </a:r>
            <a:endParaRPr lang="en-US" dirty="0"/>
          </a:p>
        </p:txBody>
      </p:sp>
    </p:spTree>
    <p:extLst>
      <p:ext uri="{BB962C8B-B14F-4D97-AF65-F5344CB8AC3E}">
        <p14:creationId xmlns:p14="http://schemas.microsoft.com/office/powerpoint/2010/main" val="219345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2592925" y="1806844"/>
            <a:ext cx="9357396" cy="4175502"/>
          </a:xfrm>
        </p:spPr>
        <p:txBody>
          <a:bodyPr>
            <a:normAutofit/>
          </a:bodyPr>
          <a:lstStyle/>
          <a:p>
            <a:r>
              <a:rPr lang="pt-BR" sz="2800" dirty="0"/>
              <a:t>O valor do lucro é então calculado como sendo o total obtido com a venda dos produto (receitas) em cada cidade por onde ele passa, menos as despesas com o consumo de combustível.</a:t>
            </a:r>
            <a:endParaRPr lang="en-US" sz="2600" dirty="0"/>
          </a:p>
        </p:txBody>
      </p:sp>
      <p:sp>
        <p:nvSpPr>
          <p:cNvPr id="100" name="Rectangle 2"/>
          <p:cNvSpPr>
            <a:spLocks noGrp="1" noChangeArrowheads="1"/>
          </p:cNvSpPr>
          <p:nvPr>
            <p:ph type="title"/>
          </p:nvPr>
        </p:nvSpPr>
        <p:spPr>
          <a:xfrm>
            <a:off x="2592925" y="624110"/>
            <a:ext cx="8911687" cy="671290"/>
          </a:xfrm>
        </p:spPr>
        <p:txBody>
          <a:bodyPr/>
          <a:lstStyle/>
          <a:p>
            <a:r>
              <a:rPr lang="pt-BR" dirty="0"/>
              <a:t>Função de avaliação para o PCV</a:t>
            </a:r>
            <a:endParaRPr lang="en-US" dirty="0"/>
          </a:p>
        </p:txBody>
      </p:sp>
      <p:graphicFrame>
        <p:nvGraphicFramePr>
          <p:cNvPr id="4" name="Object 6"/>
          <p:cNvGraphicFramePr>
            <a:graphicFrameLocks noChangeAspect="1"/>
          </p:cNvGraphicFramePr>
          <p:nvPr/>
        </p:nvGraphicFramePr>
        <p:xfrm>
          <a:off x="2552700" y="4175125"/>
          <a:ext cx="9002713" cy="650875"/>
        </p:xfrm>
        <a:graphic>
          <a:graphicData uri="http://schemas.openxmlformats.org/presentationml/2006/ole">
            <mc:AlternateContent xmlns:mc="http://schemas.openxmlformats.org/markup-compatibility/2006">
              <mc:Choice xmlns:v="urn:schemas-microsoft-com:vml" Requires="v">
                <p:oleObj spid="_x0000_s6215" name="Equação" r:id="rId3" imgW="3454200" imgH="253800" progId="Equation.3">
                  <p:embed/>
                </p:oleObj>
              </mc:Choice>
              <mc:Fallback>
                <p:oleObj name="Equação" r:id="rId3" imgW="3454200" imgH="253800" progId="Equation.3">
                  <p:embed/>
                  <p:pic>
                    <p:nvPicPr>
                      <p:cNvPr id="0" name=""/>
                      <p:cNvPicPr>
                        <a:picLocks noChangeAspect="1" noChangeArrowheads="1"/>
                      </p:cNvPicPr>
                      <p:nvPr/>
                    </p:nvPicPr>
                    <p:blipFill>
                      <a:blip r:embed="rId4"/>
                      <a:srcRect/>
                      <a:stretch>
                        <a:fillRect/>
                      </a:stretch>
                    </p:blipFill>
                    <p:spPr bwMode="auto">
                      <a:xfrm>
                        <a:off x="2552700" y="4175125"/>
                        <a:ext cx="9002713"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54217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Seleção</a:t>
            </a:r>
            <a:endParaRPr lang="en-US" dirty="0"/>
          </a:p>
        </p:txBody>
      </p:sp>
      <p:sp>
        <p:nvSpPr>
          <p:cNvPr id="2" name="Retângulo 1"/>
          <p:cNvSpPr/>
          <p:nvPr/>
        </p:nvSpPr>
        <p:spPr>
          <a:xfrm>
            <a:off x="2546430" y="1285067"/>
            <a:ext cx="9526750" cy="3046988"/>
          </a:xfrm>
          <a:prstGeom prst="rect">
            <a:avLst/>
          </a:prstGeom>
        </p:spPr>
        <p:txBody>
          <a:bodyPr wrap="square">
            <a:spAutoFit/>
          </a:bodyPr>
          <a:lstStyle/>
          <a:p>
            <a:r>
              <a:rPr lang="pt-BR" sz="3200" dirty="0">
                <a:latin typeface="Times New Roman" panose="02020603050405020304" pitchFamily="18" charset="0"/>
                <a:ea typeface="Times New Roman" panose="02020603050405020304" pitchFamily="18" charset="0"/>
              </a:rPr>
              <a:t>O método de seleção deve ser parecido com o processo biológico (seleção natural), em que apenas os membros mais saudáveis ou melhores da população são permitidos para sobreviver na próxima geração. Os indivíduos selecionados são chamados de pais, existem três tipos de seleção: </a:t>
            </a:r>
            <a:r>
              <a:rPr lang="pt-BR" sz="3200" b="1" dirty="0">
                <a:latin typeface="Times New Roman" panose="02020603050405020304" pitchFamily="18" charset="0"/>
                <a:ea typeface="Times New Roman" panose="02020603050405020304" pitchFamily="18" charset="0"/>
              </a:rPr>
              <a:t>Determinísticas, Estocástica e Híbrida</a:t>
            </a:r>
            <a:r>
              <a:rPr lang="pt-BR" sz="3200" dirty="0">
                <a:latin typeface="Times New Roman" panose="02020603050405020304" pitchFamily="18" charset="0"/>
                <a:ea typeface="Times New Roman" panose="02020603050405020304" pitchFamily="18" charset="0"/>
              </a:rPr>
              <a:t>.</a:t>
            </a:r>
            <a:endParaRPr lang="pt-BR" sz="3200" dirty="0"/>
          </a:p>
        </p:txBody>
      </p:sp>
    </p:spTree>
    <p:extLst>
      <p:ext uri="{BB962C8B-B14F-4D97-AF65-F5344CB8AC3E}">
        <p14:creationId xmlns:p14="http://schemas.microsoft.com/office/powerpoint/2010/main" val="302916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Seleção</a:t>
            </a:r>
            <a:endParaRPr lang="en-US" dirty="0"/>
          </a:p>
        </p:txBody>
      </p:sp>
      <p:sp>
        <p:nvSpPr>
          <p:cNvPr id="3" name="Retângulo 2"/>
          <p:cNvSpPr/>
          <p:nvPr/>
        </p:nvSpPr>
        <p:spPr>
          <a:xfrm>
            <a:off x="2769030" y="1290203"/>
            <a:ext cx="9040678" cy="3323987"/>
          </a:xfrm>
          <a:prstGeom prst="rect">
            <a:avLst/>
          </a:prstGeom>
        </p:spPr>
        <p:txBody>
          <a:bodyPr wrap="square">
            <a:spAutoFit/>
          </a:bodyPr>
          <a:lstStyle/>
          <a:p>
            <a:pPr algn="just">
              <a:lnSpc>
                <a:spcPct val="150000"/>
              </a:lnSpc>
              <a:spcAft>
                <a:spcPts val="0"/>
              </a:spcAft>
            </a:pPr>
            <a:r>
              <a:rPr lang="pt-BR" sz="2800" dirty="0">
                <a:latin typeface="Times New Roman" panose="02020603050405020304" pitchFamily="18" charset="0"/>
                <a:ea typeface="Times New Roman" panose="02020603050405020304" pitchFamily="18" charset="0"/>
              </a:rPr>
              <a:t>A </a:t>
            </a:r>
            <a:r>
              <a:rPr lang="pt-BR" sz="2800" b="1" dirty="0">
                <a:latin typeface="Times New Roman" panose="02020603050405020304" pitchFamily="18" charset="0"/>
                <a:ea typeface="Times New Roman" panose="02020603050405020304" pitchFamily="18" charset="0"/>
              </a:rPr>
              <a:t>Determinística</a:t>
            </a:r>
            <a:r>
              <a:rPr lang="pt-BR" sz="2800" dirty="0">
                <a:latin typeface="Times New Roman" panose="02020603050405020304" pitchFamily="18" charset="0"/>
                <a:ea typeface="Times New Roman" panose="02020603050405020304" pitchFamily="18" charset="0"/>
              </a:rPr>
              <a:t> atende a um critério desejado ou um critério previamente estabelecido. A </a:t>
            </a:r>
            <a:r>
              <a:rPr lang="pt-BR" sz="2800" b="1" dirty="0">
                <a:latin typeface="Times New Roman" panose="02020603050405020304" pitchFamily="18" charset="0"/>
                <a:ea typeface="Times New Roman" panose="02020603050405020304" pitchFamily="18" charset="0"/>
              </a:rPr>
              <a:t>estocástica</a:t>
            </a:r>
            <a:r>
              <a:rPr lang="pt-BR" sz="2800" dirty="0">
                <a:latin typeface="Times New Roman" panose="02020603050405020304" pitchFamily="18" charset="0"/>
                <a:ea typeface="Times New Roman" panose="02020603050405020304" pitchFamily="18" charset="0"/>
              </a:rPr>
              <a:t> quando os seus eventos possuem probabilidade de ocorre em função do tempo. </a:t>
            </a:r>
            <a:r>
              <a:rPr lang="pt-BR" sz="2800" b="1" dirty="0">
                <a:latin typeface="Times New Roman" panose="02020603050405020304" pitchFamily="18" charset="0"/>
                <a:ea typeface="Times New Roman" panose="02020603050405020304" pitchFamily="18" charset="0"/>
              </a:rPr>
              <a:t>Híbrida</a:t>
            </a:r>
            <a:r>
              <a:rPr lang="pt-BR" sz="2800" dirty="0">
                <a:latin typeface="Times New Roman" panose="02020603050405020304" pitchFamily="18" charset="0"/>
                <a:ea typeface="Times New Roman" panose="02020603050405020304" pitchFamily="18" charset="0"/>
              </a:rPr>
              <a:t> quando parte do processo segue na forma determinística e outra parte estocástica.</a:t>
            </a:r>
            <a:endParaRPr lang="pt-B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9109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Seleção</a:t>
            </a:r>
            <a:endParaRPr lang="en-US" dirty="0"/>
          </a:p>
        </p:txBody>
      </p:sp>
      <p:sp>
        <p:nvSpPr>
          <p:cNvPr id="2" name="Retângulo 1"/>
          <p:cNvSpPr/>
          <p:nvPr/>
        </p:nvSpPr>
        <p:spPr>
          <a:xfrm>
            <a:off x="2753533" y="1373965"/>
            <a:ext cx="8839200" cy="2677656"/>
          </a:xfrm>
          <a:prstGeom prst="rect">
            <a:avLst/>
          </a:prstGeom>
        </p:spPr>
        <p:txBody>
          <a:bodyPr wrap="square">
            <a:spAutoFit/>
          </a:bodyPr>
          <a:lstStyle/>
          <a:p>
            <a:pPr algn="just"/>
            <a:r>
              <a:rPr lang="pt-BR" sz="2800" dirty="0">
                <a:latin typeface="Times New Roman" panose="02020603050405020304" pitchFamily="18" charset="0"/>
                <a:ea typeface="Times New Roman" panose="02020603050405020304" pitchFamily="18" charset="0"/>
              </a:rPr>
              <a:t>Um dos processos de seleção mais utilizado é o método da </a:t>
            </a:r>
            <a:r>
              <a:rPr lang="pt-BR" sz="2800">
                <a:latin typeface="Times New Roman" panose="02020603050405020304" pitchFamily="18" charset="0"/>
                <a:ea typeface="Times New Roman" panose="02020603050405020304" pitchFamily="18" charset="0"/>
              </a:rPr>
              <a:t>roleta também </a:t>
            </a:r>
            <a:r>
              <a:rPr lang="pt-BR" sz="2800" dirty="0">
                <a:latin typeface="Times New Roman" panose="02020603050405020304" pitchFamily="18" charset="0"/>
                <a:ea typeface="Times New Roman" panose="02020603050405020304" pitchFamily="18" charset="0"/>
              </a:rPr>
              <a:t>conhecida do inglês como </a:t>
            </a:r>
            <a:r>
              <a:rPr lang="pt-BR" sz="2800" b="1" i="1" dirty="0" err="1">
                <a:latin typeface="Times New Roman" panose="02020603050405020304" pitchFamily="18" charset="0"/>
                <a:ea typeface="Times New Roman" panose="02020603050405020304" pitchFamily="18" charset="0"/>
              </a:rPr>
              <a:t>roullete</a:t>
            </a:r>
            <a:r>
              <a:rPr lang="pt-BR" sz="2800" b="1" i="1" dirty="0">
                <a:latin typeface="Times New Roman" panose="02020603050405020304" pitchFamily="18" charset="0"/>
                <a:ea typeface="Times New Roman" panose="02020603050405020304" pitchFamily="18" charset="0"/>
              </a:rPr>
              <a:t> </a:t>
            </a:r>
            <a:r>
              <a:rPr lang="pt-BR" sz="2800" b="1" i="1" dirty="0" err="1">
                <a:latin typeface="Times New Roman" panose="02020603050405020304" pitchFamily="18" charset="0"/>
                <a:ea typeface="Times New Roman" panose="02020603050405020304" pitchFamily="18" charset="0"/>
              </a:rPr>
              <a:t>wheel</a:t>
            </a:r>
            <a:r>
              <a:rPr lang="pt-BR" sz="2800" dirty="0">
                <a:latin typeface="Times New Roman" panose="02020603050405020304" pitchFamily="18" charset="0"/>
                <a:ea typeface="Times New Roman" panose="02020603050405020304" pitchFamily="18" charset="0"/>
              </a:rPr>
              <a:t>. Este processo é estocástico é probabilístico e variante de geração a geração. Funciona similar a uma roleta de cassino, cada cromossomo recebe um pedaço proporcional à sua avaliação.</a:t>
            </a:r>
            <a:endParaRPr lang="pt-BR" sz="2800" dirty="0"/>
          </a:p>
        </p:txBody>
      </p:sp>
    </p:spTree>
    <p:extLst>
      <p:ext uri="{BB962C8B-B14F-4D97-AF65-F5344CB8AC3E}">
        <p14:creationId xmlns:p14="http://schemas.microsoft.com/office/powerpoint/2010/main" val="967139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Seleção</a:t>
            </a:r>
            <a:endParaRPr lang="en-US" dirty="0"/>
          </a:p>
        </p:txBody>
      </p:sp>
      <p:pic>
        <p:nvPicPr>
          <p:cNvPr id="8" name="Imagem 7"/>
          <p:cNvPicPr>
            <a:picLocks noChangeAspect="1"/>
          </p:cNvPicPr>
          <p:nvPr/>
        </p:nvPicPr>
        <p:blipFill>
          <a:blip r:embed="rId3"/>
          <a:stretch>
            <a:fillRect/>
          </a:stretch>
        </p:blipFill>
        <p:spPr>
          <a:xfrm>
            <a:off x="3857867" y="1016582"/>
            <a:ext cx="4991665" cy="5070398"/>
          </a:xfrm>
          <a:prstGeom prst="rect">
            <a:avLst/>
          </a:prstGeom>
        </p:spPr>
      </p:pic>
    </p:spTree>
    <p:extLst>
      <p:ext uri="{BB962C8B-B14F-4D97-AF65-F5344CB8AC3E}">
        <p14:creationId xmlns:p14="http://schemas.microsoft.com/office/powerpoint/2010/main" val="1351552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Reprodução</a:t>
            </a:r>
            <a:endParaRPr lang="en-US" dirty="0"/>
          </a:p>
        </p:txBody>
      </p:sp>
      <p:sp>
        <p:nvSpPr>
          <p:cNvPr id="2" name="Retângulo 1"/>
          <p:cNvSpPr/>
          <p:nvPr/>
        </p:nvSpPr>
        <p:spPr>
          <a:xfrm>
            <a:off x="2676040" y="1398691"/>
            <a:ext cx="9211159" cy="3323987"/>
          </a:xfrm>
          <a:prstGeom prst="rect">
            <a:avLst/>
          </a:prstGeom>
        </p:spPr>
        <p:txBody>
          <a:bodyPr wrap="square">
            <a:spAutoFit/>
          </a:bodyPr>
          <a:lstStyle/>
          <a:p>
            <a:pPr algn="just">
              <a:lnSpc>
                <a:spcPct val="150000"/>
              </a:lnSpc>
              <a:spcAft>
                <a:spcPts val="0"/>
              </a:spcAft>
            </a:pPr>
            <a:r>
              <a:rPr lang="pt-BR" sz="2800" dirty="0">
                <a:latin typeface="Times New Roman" panose="02020603050405020304" pitchFamily="18" charset="0"/>
                <a:ea typeface="Times New Roman" panose="02020603050405020304" pitchFamily="18" charset="0"/>
              </a:rPr>
              <a:t>Na reprodução é a fase onde são gerados os novos indivíduos com objetivo de completar a nova geração. As reproduções são implementadas através da ação dos operadores genéticos. Os operadores genéticos mais utilizados são: </a:t>
            </a:r>
            <a:r>
              <a:rPr lang="pt-BR" sz="2800" b="1" dirty="0">
                <a:latin typeface="Times New Roman" panose="02020603050405020304" pitchFamily="18" charset="0"/>
                <a:ea typeface="Times New Roman" panose="02020603050405020304" pitchFamily="18" charset="0"/>
              </a:rPr>
              <a:t>recombinação</a:t>
            </a:r>
            <a:r>
              <a:rPr lang="pt-BR" sz="2800" dirty="0">
                <a:latin typeface="Times New Roman" panose="02020603050405020304" pitchFamily="18" charset="0"/>
                <a:ea typeface="Times New Roman" panose="02020603050405020304" pitchFamily="18" charset="0"/>
              </a:rPr>
              <a:t>, </a:t>
            </a:r>
            <a:r>
              <a:rPr lang="pt-BR" sz="2800" b="1" dirty="0">
                <a:latin typeface="Times New Roman" panose="02020603050405020304" pitchFamily="18" charset="0"/>
                <a:ea typeface="Times New Roman" panose="02020603050405020304" pitchFamily="18" charset="0"/>
              </a:rPr>
              <a:t>mutação</a:t>
            </a:r>
            <a:r>
              <a:rPr lang="pt-BR" sz="2800" dirty="0">
                <a:latin typeface="Times New Roman" panose="02020603050405020304" pitchFamily="18" charset="0"/>
                <a:ea typeface="Times New Roman" panose="02020603050405020304" pitchFamily="18" charset="0"/>
              </a:rPr>
              <a:t>, </a:t>
            </a:r>
            <a:r>
              <a:rPr lang="pt-BR" sz="2800" b="1" dirty="0">
                <a:latin typeface="Times New Roman" panose="02020603050405020304" pitchFamily="18" charset="0"/>
                <a:ea typeface="Times New Roman" panose="02020603050405020304" pitchFamily="18" charset="0"/>
              </a:rPr>
              <a:t>inversão</a:t>
            </a:r>
            <a:r>
              <a:rPr lang="pt-BR" sz="2800" dirty="0">
                <a:latin typeface="Times New Roman" panose="02020603050405020304" pitchFamily="18" charset="0"/>
                <a:ea typeface="Times New Roman" panose="02020603050405020304" pitchFamily="18" charset="0"/>
              </a:rPr>
              <a:t> e </a:t>
            </a:r>
            <a:r>
              <a:rPr lang="pt-BR" sz="2800" b="1" dirty="0">
                <a:latin typeface="Times New Roman" panose="02020603050405020304" pitchFamily="18" charset="0"/>
                <a:ea typeface="Times New Roman" panose="02020603050405020304" pitchFamily="18" charset="0"/>
              </a:rPr>
              <a:t>rotação</a:t>
            </a:r>
            <a:r>
              <a:rPr lang="pt-BR" sz="2800" dirty="0">
                <a:latin typeface="Times New Roman" panose="02020603050405020304" pitchFamily="18" charset="0"/>
                <a:ea typeface="Times New Roman" panose="02020603050405020304" pitchFamily="18" charset="0"/>
              </a:rPr>
              <a:t>.</a:t>
            </a:r>
            <a:endParaRPr lang="pt-B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2629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Recombinação</a:t>
            </a:r>
            <a:endParaRPr lang="en-US" dirty="0"/>
          </a:p>
        </p:txBody>
      </p:sp>
      <p:sp>
        <p:nvSpPr>
          <p:cNvPr id="3" name="Retângulo 2"/>
          <p:cNvSpPr/>
          <p:nvPr/>
        </p:nvSpPr>
        <p:spPr>
          <a:xfrm>
            <a:off x="2546430" y="1929934"/>
            <a:ext cx="9278777" cy="2554545"/>
          </a:xfrm>
          <a:prstGeom prst="rect">
            <a:avLst/>
          </a:prstGeom>
        </p:spPr>
        <p:txBody>
          <a:bodyPr wrap="square">
            <a:spAutoFit/>
          </a:bodyPr>
          <a:lstStyle/>
          <a:p>
            <a:r>
              <a:rPr lang="pt-BR" sz="3200" dirty="0">
                <a:latin typeface="Times New Roman" panose="02020603050405020304" pitchFamily="18" charset="0"/>
                <a:ea typeface="Times New Roman" panose="02020603050405020304" pitchFamily="18" charset="0"/>
              </a:rPr>
              <a:t>A </a:t>
            </a:r>
            <a:r>
              <a:rPr lang="pt-BR" sz="3200" b="1" dirty="0">
                <a:latin typeface="Times New Roman" panose="02020603050405020304" pitchFamily="18" charset="0"/>
                <a:ea typeface="Times New Roman" panose="02020603050405020304" pitchFamily="18" charset="0"/>
              </a:rPr>
              <a:t>recombinação</a:t>
            </a:r>
            <a:r>
              <a:rPr lang="pt-BR" sz="3200" dirty="0">
                <a:latin typeface="Times New Roman" panose="02020603050405020304" pitchFamily="18" charset="0"/>
                <a:ea typeface="Times New Roman" panose="02020603050405020304" pitchFamily="18" charset="0"/>
              </a:rPr>
              <a:t> também conhecido do inglês como </a:t>
            </a:r>
            <a:r>
              <a:rPr lang="pt-BR" sz="3200" b="1" i="1" dirty="0">
                <a:latin typeface="Times New Roman" panose="02020603050405020304" pitchFamily="18" charset="0"/>
                <a:ea typeface="Times New Roman" panose="02020603050405020304" pitchFamily="18" charset="0"/>
              </a:rPr>
              <a:t>crossover</a:t>
            </a:r>
            <a:r>
              <a:rPr lang="pt-BR" sz="3200" dirty="0">
                <a:latin typeface="Times New Roman" panose="02020603050405020304" pitchFamily="18" charset="0"/>
                <a:ea typeface="Times New Roman" panose="02020603050405020304" pitchFamily="18" charset="0"/>
              </a:rPr>
              <a:t> é um operador genético que envolve a participação de dois cromossomos. Objetivo principal desta técnica consiste na troca de material genético entre os pais, gerando dois filhos. </a:t>
            </a:r>
            <a:endParaRPr lang="pt-BR" sz="3200" dirty="0"/>
          </a:p>
        </p:txBody>
      </p:sp>
    </p:spTree>
    <p:extLst>
      <p:ext uri="{BB962C8B-B14F-4D97-AF65-F5344CB8AC3E}">
        <p14:creationId xmlns:p14="http://schemas.microsoft.com/office/powerpoint/2010/main" val="149437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685800"/>
            <a:ext cx="7772400" cy="1066800"/>
          </a:xfrm>
        </p:spPr>
        <p:txBody>
          <a:bodyPr/>
          <a:lstStyle/>
          <a:p>
            <a:r>
              <a:rPr lang="pt-BR"/>
              <a:t>Fundamentos Biológicos</a:t>
            </a:r>
          </a:p>
        </p:txBody>
      </p:sp>
      <p:sp>
        <p:nvSpPr>
          <p:cNvPr id="17411" name="Rectangle 3"/>
          <p:cNvSpPr>
            <a:spLocks noGrp="1" noChangeArrowheads="1"/>
          </p:cNvSpPr>
          <p:nvPr>
            <p:ph type="body" idx="1"/>
          </p:nvPr>
        </p:nvSpPr>
        <p:spPr>
          <a:xfrm>
            <a:off x="2209800" y="1439405"/>
            <a:ext cx="9982200" cy="2159430"/>
          </a:xfrm>
        </p:spPr>
        <p:txBody>
          <a:bodyPr>
            <a:normAutofit/>
          </a:bodyPr>
          <a:lstStyle/>
          <a:p>
            <a:pPr algn="just"/>
            <a:r>
              <a:rPr lang="pt-BR" sz="2400" dirty="0"/>
              <a:t>Para entender como isto funciona na prática, precisamos entender um pouco dos mecanismos biológicos por trás da evolução.</a:t>
            </a:r>
          </a:p>
          <a:p>
            <a:r>
              <a:rPr lang="pt-BR" sz="2400" dirty="0"/>
              <a:t>Todo indivíduo é formado por uma ou mais células</a:t>
            </a:r>
          </a:p>
          <a:p>
            <a:endParaRPr lang="pt-BR" sz="2400" dirty="0"/>
          </a:p>
        </p:txBody>
      </p:sp>
      <p:graphicFrame>
        <p:nvGraphicFramePr>
          <p:cNvPr id="17412" name="Object 4"/>
          <p:cNvGraphicFramePr>
            <a:graphicFrameLocks noChangeAspect="1"/>
          </p:cNvGraphicFramePr>
          <p:nvPr>
            <p:extLst>
              <p:ext uri="{D42A27DB-BD31-4B8C-83A1-F6EECF244321}">
                <p14:modId xmlns:p14="http://schemas.microsoft.com/office/powerpoint/2010/main" val="2369560980"/>
              </p:ext>
            </p:extLst>
          </p:nvPr>
        </p:nvGraphicFramePr>
        <p:xfrm>
          <a:off x="4897464" y="3231896"/>
          <a:ext cx="3325181" cy="3285064"/>
        </p:xfrm>
        <a:graphic>
          <a:graphicData uri="http://schemas.openxmlformats.org/presentationml/2006/ole">
            <mc:AlternateContent xmlns:mc="http://schemas.openxmlformats.org/markup-compatibility/2006">
              <mc:Choice xmlns:v="urn:schemas-microsoft-com:vml" Requires="v">
                <p:oleObj spid="_x0000_s1178" name="Documento" r:id="rId3" imgW="1810440" imgH="1787040" progId="Word.Document.8">
                  <p:embed/>
                </p:oleObj>
              </mc:Choice>
              <mc:Fallback>
                <p:oleObj name="Documento" r:id="rId3" imgW="1810440" imgH="17870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464" y="3231896"/>
                        <a:ext cx="3325181" cy="328506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35760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Recombinação</a:t>
            </a:r>
            <a:endParaRPr lang="en-US" dirty="0"/>
          </a:p>
        </p:txBody>
      </p:sp>
      <p:sp>
        <p:nvSpPr>
          <p:cNvPr id="2" name="Retângulo 1"/>
          <p:cNvSpPr/>
          <p:nvPr/>
        </p:nvSpPr>
        <p:spPr>
          <a:xfrm>
            <a:off x="2758468" y="1655735"/>
            <a:ext cx="8487609" cy="3046988"/>
          </a:xfrm>
          <a:prstGeom prst="rect">
            <a:avLst/>
          </a:prstGeom>
        </p:spPr>
        <p:txBody>
          <a:bodyPr wrap="square">
            <a:spAutoFit/>
          </a:bodyPr>
          <a:lstStyle/>
          <a:p>
            <a:r>
              <a:rPr lang="pt-BR" sz="3200" dirty="0">
                <a:latin typeface="Times New Roman" panose="02020603050405020304" pitchFamily="18" charset="0"/>
                <a:ea typeface="Times New Roman" panose="02020603050405020304" pitchFamily="18" charset="0"/>
              </a:rPr>
              <a:t>Uma maneira simples de implementar o </a:t>
            </a:r>
            <a:r>
              <a:rPr lang="pt-BR" sz="3200" i="1" dirty="0">
                <a:latin typeface="Times New Roman" panose="02020603050405020304" pitchFamily="18" charset="0"/>
                <a:ea typeface="Times New Roman" panose="02020603050405020304" pitchFamily="18" charset="0"/>
              </a:rPr>
              <a:t>crossover</a:t>
            </a:r>
            <a:r>
              <a:rPr lang="pt-BR" sz="3200" dirty="0">
                <a:latin typeface="Times New Roman" panose="02020603050405020304" pitchFamily="18" charset="0"/>
                <a:ea typeface="Times New Roman" panose="02020603050405020304" pitchFamily="18" charset="0"/>
              </a:rPr>
              <a:t> entre dois indivíduos e a escolha de um ponto de corte. O ponto de corte consiste uma posição entre dois genes de um cromossomo, ou seja, o ponto de corte é o ponto de separação entre cada um dos genes que compõe o material genético de cada pai. </a:t>
            </a:r>
            <a:endParaRPr lang="pt-BR" sz="3200" dirty="0"/>
          </a:p>
        </p:txBody>
      </p:sp>
    </p:spTree>
    <p:extLst>
      <p:ext uri="{BB962C8B-B14F-4D97-AF65-F5344CB8AC3E}">
        <p14:creationId xmlns:p14="http://schemas.microsoft.com/office/powerpoint/2010/main" val="210444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Recombinação</a:t>
            </a:r>
            <a:endParaRPr lang="en-US" dirty="0"/>
          </a:p>
        </p:txBody>
      </p:sp>
      <p:pic>
        <p:nvPicPr>
          <p:cNvPr id="3" name="Imagem 2"/>
          <p:cNvPicPr>
            <a:picLocks noChangeAspect="1"/>
          </p:cNvPicPr>
          <p:nvPr/>
        </p:nvPicPr>
        <p:blipFill>
          <a:blip r:embed="rId3"/>
          <a:stretch>
            <a:fillRect/>
          </a:stretch>
        </p:blipFill>
        <p:spPr>
          <a:xfrm>
            <a:off x="3092315" y="1016582"/>
            <a:ext cx="6532132" cy="5242002"/>
          </a:xfrm>
          <a:prstGeom prst="rect">
            <a:avLst/>
          </a:prstGeom>
        </p:spPr>
      </p:pic>
    </p:spTree>
    <p:extLst>
      <p:ext uri="{BB962C8B-B14F-4D97-AF65-F5344CB8AC3E}">
        <p14:creationId xmlns:p14="http://schemas.microsoft.com/office/powerpoint/2010/main" val="2928611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Recombinação</a:t>
            </a:r>
            <a:endParaRPr lang="en-US" dirty="0"/>
          </a:p>
        </p:txBody>
      </p:sp>
      <p:sp>
        <p:nvSpPr>
          <p:cNvPr id="2" name="Retângulo 1"/>
          <p:cNvSpPr/>
          <p:nvPr/>
        </p:nvSpPr>
        <p:spPr>
          <a:xfrm>
            <a:off x="2877517" y="1265477"/>
            <a:ext cx="8839201" cy="3697166"/>
          </a:xfrm>
          <a:prstGeom prst="rect">
            <a:avLst/>
          </a:prstGeom>
        </p:spPr>
        <p:txBody>
          <a:bodyPr wrap="square">
            <a:spAutoFit/>
          </a:bodyPr>
          <a:lstStyle/>
          <a:p>
            <a:pPr algn="just">
              <a:lnSpc>
                <a:spcPct val="150000"/>
              </a:lnSpc>
              <a:spcAft>
                <a:spcPts val="0"/>
              </a:spcAft>
            </a:pPr>
            <a:r>
              <a:rPr lang="pt-BR" sz="3200" dirty="0">
                <a:latin typeface="Times New Roman" panose="02020603050405020304" pitchFamily="18" charset="0"/>
                <a:ea typeface="Times New Roman" panose="02020603050405020304" pitchFamily="18" charset="0"/>
              </a:rPr>
              <a:t>Existe outras maneiras de implementar a recombinação, por exemplo: dois pontos, uniforme, etc. A seguir vamos descrever o processo de recombinação usando dois pontos, está técnica será utilizado neste trabalho.</a:t>
            </a:r>
            <a:endParaRPr lang="pt-B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4527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Recombinação</a:t>
            </a:r>
            <a:endParaRPr lang="en-US" dirty="0"/>
          </a:p>
        </p:txBody>
      </p:sp>
      <p:pic>
        <p:nvPicPr>
          <p:cNvPr id="3" name="Imagem 2"/>
          <p:cNvPicPr>
            <a:picLocks noChangeAspect="1"/>
          </p:cNvPicPr>
          <p:nvPr/>
        </p:nvPicPr>
        <p:blipFill>
          <a:blip r:embed="rId3"/>
          <a:stretch>
            <a:fillRect/>
          </a:stretch>
        </p:blipFill>
        <p:spPr>
          <a:xfrm>
            <a:off x="3099902" y="1200957"/>
            <a:ext cx="7393465" cy="5447816"/>
          </a:xfrm>
          <a:prstGeom prst="rect">
            <a:avLst/>
          </a:prstGeom>
        </p:spPr>
      </p:pic>
    </p:spTree>
    <p:extLst>
      <p:ext uri="{BB962C8B-B14F-4D97-AF65-F5344CB8AC3E}">
        <p14:creationId xmlns:p14="http://schemas.microsoft.com/office/powerpoint/2010/main" val="1262476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Recombinação Uniforme</a:t>
            </a:r>
            <a:endParaRPr lang="en-US" dirty="0"/>
          </a:p>
        </p:txBody>
      </p:sp>
      <p:sp>
        <p:nvSpPr>
          <p:cNvPr id="3" name="Content Placeholder 2"/>
          <p:cNvSpPr>
            <a:spLocks noGrp="1"/>
          </p:cNvSpPr>
          <p:nvPr>
            <p:ph idx="1"/>
          </p:nvPr>
        </p:nvSpPr>
        <p:spPr>
          <a:xfrm>
            <a:off x="2592925" y="1389681"/>
            <a:ext cx="8915400" cy="3777622"/>
          </a:xfrm>
        </p:spPr>
        <p:txBody>
          <a:bodyPr>
            <a:normAutofit/>
          </a:bodyPr>
          <a:lstStyle/>
          <a:p>
            <a:r>
              <a:rPr lang="pt-BR" sz="2800" dirty="0"/>
              <a:t>Para cada gene é sorteado um número zero ou um. </a:t>
            </a:r>
          </a:p>
          <a:p>
            <a:pPr lvl="1"/>
            <a:r>
              <a:rPr lang="pt-BR" sz="2000" dirty="0"/>
              <a:t>Se o sorteado for 1, um filho recebe o gene do primeiro pai e o segundo filho o gene do segundo pai. </a:t>
            </a:r>
          </a:p>
          <a:p>
            <a:pPr lvl="1"/>
            <a:r>
              <a:rPr lang="pt-BR" sz="2000" dirty="0"/>
              <a:t>Se o sorteado for 0, o primeiro filho recebe o gene do segundo pai e o segundo filho recebe o gene do primeiro pai.</a:t>
            </a:r>
          </a:p>
          <a:p>
            <a:endParaRPr lang="en-US" sz="4000" dirty="0"/>
          </a:p>
        </p:txBody>
      </p:sp>
      <p:pic>
        <p:nvPicPr>
          <p:cNvPr id="4" name="Picture 4" descr="C:\Book\Slides\Illustrations\03-GA\GA-unif-xover.jpg"/>
          <p:cNvPicPr>
            <a:picLocks noChangeAspect="1" noChangeArrowheads="1"/>
          </p:cNvPicPr>
          <p:nvPr/>
        </p:nvPicPr>
        <p:blipFill>
          <a:blip r:embed="rId2" cstate="print"/>
          <a:srcRect/>
          <a:stretch>
            <a:fillRect/>
          </a:stretch>
        </p:blipFill>
        <p:spPr bwMode="auto">
          <a:xfrm>
            <a:off x="3969240" y="3908330"/>
            <a:ext cx="5369024" cy="2517946"/>
          </a:xfrm>
          <a:prstGeom prst="rect">
            <a:avLst/>
          </a:prstGeom>
          <a:noFill/>
        </p:spPr>
      </p:pic>
    </p:spTree>
    <p:extLst>
      <p:ext uri="{BB962C8B-B14F-4D97-AF65-F5344CB8AC3E}">
        <p14:creationId xmlns:p14="http://schemas.microsoft.com/office/powerpoint/2010/main" val="38245332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Mutação</a:t>
            </a:r>
            <a:endParaRPr lang="en-US" dirty="0"/>
          </a:p>
        </p:txBody>
      </p:sp>
      <p:sp>
        <p:nvSpPr>
          <p:cNvPr id="2" name="Retângulo 1"/>
          <p:cNvSpPr/>
          <p:nvPr/>
        </p:nvSpPr>
        <p:spPr>
          <a:xfrm>
            <a:off x="2546430" y="1347061"/>
            <a:ext cx="9118169" cy="2554545"/>
          </a:xfrm>
          <a:prstGeom prst="rect">
            <a:avLst/>
          </a:prstGeom>
        </p:spPr>
        <p:txBody>
          <a:bodyPr wrap="square">
            <a:spAutoFit/>
          </a:bodyPr>
          <a:lstStyle/>
          <a:p>
            <a:r>
              <a:rPr lang="pt-BR" sz="3200" dirty="0">
                <a:latin typeface="Times New Roman" panose="02020603050405020304" pitchFamily="18" charset="0"/>
                <a:ea typeface="Times New Roman" panose="02020603050405020304" pitchFamily="18" charset="0"/>
              </a:rPr>
              <a:t>O operador de mutação é fundamental nos algoritmos genéticos, pois este garante a continuidade de diversidade genética na população. Este operador é </a:t>
            </a:r>
            <a:r>
              <a:rPr lang="pt-BR" sz="3200" dirty="0" err="1">
                <a:latin typeface="Times New Roman" panose="02020603050405020304" pitchFamily="18" charset="0"/>
                <a:ea typeface="Times New Roman" panose="02020603050405020304" pitchFamily="18" charset="0"/>
              </a:rPr>
              <a:t>monoparticipativo</a:t>
            </a:r>
            <a:r>
              <a:rPr lang="pt-BR" sz="3200" dirty="0">
                <a:latin typeface="Times New Roman" panose="02020603050405020304" pitchFamily="18" charset="0"/>
                <a:ea typeface="Times New Roman" panose="02020603050405020304" pitchFamily="18" charset="0"/>
              </a:rPr>
              <a:t>, ou seja, envolve a participação de apenas um indivíduo (Pai).</a:t>
            </a:r>
            <a:endParaRPr lang="pt-BR" sz="3200" dirty="0"/>
          </a:p>
        </p:txBody>
      </p:sp>
      <p:pic>
        <p:nvPicPr>
          <p:cNvPr id="5" name="Imagem 4"/>
          <p:cNvPicPr>
            <a:picLocks noChangeAspect="1"/>
          </p:cNvPicPr>
          <p:nvPr/>
        </p:nvPicPr>
        <p:blipFill>
          <a:blip r:embed="rId3"/>
          <a:stretch>
            <a:fillRect/>
          </a:stretch>
        </p:blipFill>
        <p:spPr>
          <a:xfrm>
            <a:off x="3161399" y="4490541"/>
            <a:ext cx="7888229" cy="1832767"/>
          </a:xfrm>
          <a:prstGeom prst="rect">
            <a:avLst/>
          </a:prstGeom>
        </p:spPr>
      </p:pic>
    </p:spTree>
    <p:extLst>
      <p:ext uri="{BB962C8B-B14F-4D97-AF65-F5344CB8AC3E}">
        <p14:creationId xmlns:p14="http://schemas.microsoft.com/office/powerpoint/2010/main" val="476700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Mutação</a:t>
            </a:r>
            <a:endParaRPr lang="en-US" dirty="0"/>
          </a:p>
        </p:txBody>
      </p:sp>
      <p:sp>
        <p:nvSpPr>
          <p:cNvPr id="3" name="Content Placeholder 2"/>
          <p:cNvSpPr>
            <a:spLocks noGrp="1"/>
          </p:cNvSpPr>
          <p:nvPr>
            <p:ph idx="1"/>
          </p:nvPr>
        </p:nvSpPr>
        <p:spPr>
          <a:xfrm>
            <a:off x="2053208" y="1600201"/>
            <a:ext cx="7859216" cy="4525963"/>
          </a:xfrm>
        </p:spPr>
        <p:txBody>
          <a:bodyPr>
            <a:normAutofit fontScale="92500" lnSpcReduction="10000"/>
          </a:bodyPr>
          <a:lstStyle/>
          <a:p>
            <a:r>
              <a:rPr lang="pt-BR" sz="2400" dirty="0"/>
              <a:t>Depois de compostos os filhos, entra em ação o operador de </a:t>
            </a:r>
            <a:r>
              <a:rPr lang="pt-BR" sz="2400" b="1" dirty="0"/>
              <a:t>mutação</a:t>
            </a:r>
            <a:r>
              <a:rPr lang="pt-BR" sz="2400" dirty="0"/>
              <a:t>.</a:t>
            </a:r>
          </a:p>
          <a:p>
            <a:endParaRPr lang="pt-BR" sz="2400" dirty="0"/>
          </a:p>
          <a:p>
            <a:r>
              <a:rPr lang="pt-BR" sz="2400" dirty="0"/>
              <a:t>O operador atua com base em uma </a:t>
            </a:r>
            <a:r>
              <a:rPr lang="pt-BR" sz="2400" b="1" dirty="0"/>
              <a:t>probabilidade </a:t>
            </a:r>
            <a:r>
              <a:rPr lang="pt-BR" sz="2400" dirty="0"/>
              <a:t>extremamente baixa (da ordem de 5%) de </a:t>
            </a:r>
            <a:r>
              <a:rPr lang="pt-BR" sz="2400" b="1" dirty="0"/>
              <a:t>alteração aleatória </a:t>
            </a:r>
            <a:r>
              <a:rPr lang="pt-BR" sz="2400" dirty="0"/>
              <a:t>do valor de um gene ou mais genes dos filhos.</a:t>
            </a:r>
          </a:p>
          <a:p>
            <a:endParaRPr lang="en-US" sz="2400" dirty="0"/>
          </a:p>
          <a:p>
            <a:r>
              <a:rPr lang="pt-BR" sz="2400" dirty="0"/>
              <a:t>O valor da probabilidade que decide se o operador de mutação será ou não aplicado é um dos parâmetros do algoritmo genético que pode alterar o resultado alcançado pelo algoritmo.</a:t>
            </a:r>
          </a:p>
          <a:p>
            <a:endParaRPr lang="en-US" sz="2400" dirty="0"/>
          </a:p>
        </p:txBody>
      </p:sp>
    </p:spTree>
    <p:extLst>
      <p:ext uri="{BB962C8B-B14F-4D97-AF65-F5344CB8AC3E}">
        <p14:creationId xmlns:p14="http://schemas.microsoft.com/office/powerpoint/2010/main" val="4285463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46430" y="376137"/>
            <a:ext cx="8911687" cy="1280890"/>
          </a:xfrm>
        </p:spPr>
        <p:txBody>
          <a:bodyPr/>
          <a:lstStyle/>
          <a:p>
            <a:r>
              <a:rPr lang="pt-BR" dirty="0"/>
              <a:t>Número máximo de gerações</a:t>
            </a:r>
            <a:endParaRPr lang="en-US" dirty="0"/>
          </a:p>
        </p:txBody>
      </p:sp>
      <p:sp>
        <p:nvSpPr>
          <p:cNvPr id="2" name="Retângulo 1"/>
          <p:cNvSpPr/>
          <p:nvPr/>
        </p:nvSpPr>
        <p:spPr>
          <a:xfrm>
            <a:off x="2546430" y="2013488"/>
            <a:ext cx="9118169" cy="2062103"/>
          </a:xfrm>
          <a:prstGeom prst="rect">
            <a:avLst/>
          </a:prstGeom>
        </p:spPr>
        <p:txBody>
          <a:bodyPr wrap="square">
            <a:spAutoFit/>
          </a:bodyPr>
          <a:lstStyle/>
          <a:p>
            <a:pPr marL="457200" indent="-457200">
              <a:buFont typeface="Arial" panose="020B0604020202020204" pitchFamily="34" charset="0"/>
              <a:buChar char="•"/>
            </a:pPr>
            <a:r>
              <a:rPr lang="pt-BR" sz="3200" dirty="0"/>
              <a:t>Quantas gerações devem ser criadas até que a execução do algoritmo finalize.</a:t>
            </a:r>
          </a:p>
          <a:p>
            <a:pPr marL="457200" indent="-457200">
              <a:buFont typeface="Arial" panose="020B0604020202020204" pitchFamily="34" charset="0"/>
              <a:buChar char="•"/>
            </a:pPr>
            <a:r>
              <a:rPr lang="pt-BR" sz="3200" dirty="0"/>
              <a:t>Utilizada como critério de parada para este problema.</a:t>
            </a:r>
          </a:p>
        </p:txBody>
      </p:sp>
    </p:spTree>
    <p:extLst>
      <p:ext uri="{BB962C8B-B14F-4D97-AF65-F5344CB8AC3E}">
        <p14:creationId xmlns:p14="http://schemas.microsoft.com/office/powerpoint/2010/main" val="2278763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t-BR" dirty="0" err="1"/>
              <a:t>Pseudo-código</a:t>
            </a:r>
            <a:endParaRPr lang="en-US" dirty="0"/>
          </a:p>
        </p:txBody>
      </p:sp>
      <p:sp>
        <p:nvSpPr>
          <p:cNvPr id="8197" name="Text Box 5"/>
          <p:cNvSpPr txBox="1">
            <a:spLocks noChangeArrowheads="1"/>
          </p:cNvSpPr>
          <p:nvPr/>
        </p:nvSpPr>
        <p:spPr bwMode="auto">
          <a:xfrm>
            <a:off x="3375693" y="1750020"/>
            <a:ext cx="7282763" cy="44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20000"/>
              </a:spcBef>
            </a:pPr>
            <a:r>
              <a:rPr lang="pt-BR" sz="2400" i="1" dirty="0">
                <a:latin typeface="Verdana" panose="020B0604030504040204" pitchFamily="34" charset="0"/>
                <a:cs typeface="Courier New" panose="02070309020205020404" pitchFamily="49" charset="0"/>
              </a:rPr>
              <a:t>t:=0 </a:t>
            </a:r>
            <a:r>
              <a:rPr lang="pt-BR" sz="2400" dirty="0">
                <a:latin typeface="Verdana" panose="020B0604030504040204" pitchFamily="34" charset="0"/>
                <a:cs typeface="Times New Roman" panose="02020603050405020304" pitchFamily="18" charset="0"/>
              </a:rPr>
              <a:t>					</a:t>
            </a:r>
          </a:p>
          <a:p>
            <a:pPr algn="just">
              <a:spcBef>
                <a:spcPct val="20000"/>
              </a:spcBef>
            </a:pPr>
            <a:r>
              <a:rPr lang="pt-BR" sz="2400" i="1" dirty="0" err="1">
                <a:latin typeface="Verdana" panose="020B0604030504040204" pitchFamily="34" charset="0"/>
                <a:cs typeface="Courier New" panose="02070309020205020404" pitchFamily="49" charset="0"/>
              </a:rPr>
              <a:t>Inicializa_População</a:t>
            </a:r>
            <a:r>
              <a:rPr lang="pt-BR" sz="2400" i="1" dirty="0">
                <a:latin typeface="Verdana" panose="020B0604030504040204" pitchFamily="34" charset="0"/>
                <a:cs typeface="Courier New" panose="02070309020205020404" pitchFamily="49" charset="0"/>
              </a:rPr>
              <a:t> P(0) </a:t>
            </a:r>
          </a:p>
          <a:p>
            <a:pPr algn="just">
              <a:spcBef>
                <a:spcPct val="20000"/>
              </a:spcBef>
            </a:pPr>
            <a:r>
              <a:rPr lang="pt-BR" sz="2400" b="1" i="1" dirty="0">
                <a:latin typeface="Verdana" panose="020B0604030504040204" pitchFamily="34" charset="0"/>
                <a:cs typeface="Courier New" panose="02070309020205020404" pitchFamily="49" charset="0"/>
              </a:rPr>
              <a:t>Enquanto não terminar faça   </a:t>
            </a:r>
            <a:r>
              <a:rPr lang="pt-BR" sz="2400" b="1" i="1" dirty="0">
                <a:latin typeface="Verdana" panose="020B0604030504040204" pitchFamily="34" charset="0"/>
                <a:cs typeface="Times New Roman" panose="02020603050405020304" pitchFamily="18" charset="0"/>
              </a:rPr>
              <a:t>	</a:t>
            </a:r>
          </a:p>
          <a:p>
            <a:pPr algn="just">
              <a:spcBef>
                <a:spcPct val="20000"/>
              </a:spcBef>
            </a:pPr>
            <a:r>
              <a:rPr lang="pt-BR" sz="2400" i="1" dirty="0">
                <a:latin typeface="Verdana" panose="020B0604030504040204" pitchFamily="34" charset="0"/>
                <a:cs typeface="Courier New" panose="02070309020205020404" pitchFamily="49" charset="0"/>
              </a:rPr>
              <a:t>	</a:t>
            </a:r>
            <a:r>
              <a:rPr lang="pt-BR" sz="2400" i="1" dirty="0" err="1">
                <a:latin typeface="Verdana" panose="020B0604030504040204" pitchFamily="34" charset="0"/>
                <a:cs typeface="Courier New" panose="02070309020205020404" pitchFamily="49" charset="0"/>
              </a:rPr>
              <a:t>Avalie_População</a:t>
            </a:r>
            <a:r>
              <a:rPr lang="pt-BR" sz="2400" i="1" dirty="0">
                <a:latin typeface="Verdana" panose="020B0604030504040204" pitchFamily="34" charset="0"/>
                <a:cs typeface="Courier New" panose="02070309020205020404" pitchFamily="49" charset="0"/>
              </a:rPr>
              <a:t> P(t) </a:t>
            </a:r>
            <a:r>
              <a:rPr lang="pt-BR" sz="2400" dirty="0">
                <a:latin typeface="Verdana" panose="020B0604030504040204" pitchFamily="34" charset="0"/>
                <a:cs typeface="Times New Roman" panose="02020603050405020304" pitchFamily="18" charset="0"/>
              </a:rPr>
              <a:t>	</a:t>
            </a:r>
            <a:r>
              <a:rPr lang="pt-BR" sz="2400" i="1" dirty="0">
                <a:latin typeface="Verdana" panose="020B0604030504040204" pitchFamily="34" charset="0"/>
                <a:cs typeface="Courier New" panose="02070309020205020404" pitchFamily="49" charset="0"/>
              </a:rPr>
              <a:t>	</a:t>
            </a:r>
            <a:endParaRPr lang="en-US" sz="2400" dirty="0">
              <a:latin typeface="Verdana" panose="020B0604030504040204" pitchFamily="34" charset="0"/>
              <a:cs typeface="Times New Roman" panose="02020603050405020304" pitchFamily="18" charset="0"/>
            </a:endParaRPr>
          </a:p>
          <a:p>
            <a:pPr algn="just">
              <a:spcBef>
                <a:spcPct val="20000"/>
              </a:spcBef>
            </a:pPr>
            <a:r>
              <a:rPr lang="pt-BR" sz="2400" i="1" dirty="0">
                <a:latin typeface="Verdana" panose="020B0604030504040204" pitchFamily="34" charset="0"/>
                <a:cs typeface="Courier New" panose="02070309020205020404" pitchFamily="49" charset="0"/>
              </a:rPr>
              <a:t>	P':=</a:t>
            </a:r>
            <a:r>
              <a:rPr lang="pt-BR" sz="2400" i="1" dirty="0" err="1">
                <a:latin typeface="Verdana" panose="020B0604030504040204" pitchFamily="34" charset="0"/>
                <a:cs typeface="Courier New" panose="02070309020205020404" pitchFamily="49" charset="0"/>
              </a:rPr>
              <a:t>Selecione_Pais</a:t>
            </a:r>
            <a:r>
              <a:rPr lang="pt-BR" sz="2400" i="1" dirty="0">
                <a:latin typeface="Verdana" panose="020B0604030504040204" pitchFamily="34" charset="0"/>
                <a:cs typeface="Courier New" panose="02070309020205020404" pitchFamily="49" charset="0"/>
              </a:rPr>
              <a:t> P(t)	</a:t>
            </a:r>
            <a:endParaRPr lang="en-US" sz="2400" dirty="0">
              <a:latin typeface="Verdana" panose="020B0604030504040204" pitchFamily="34" charset="0"/>
              <a:cs typeface="Times New Roman" panose="02020603050405020304" pitchFamily="18" charset="0"/>
            </a:endParaRPr>
          </a:p>
          <a:p>
            <a:pPr algn="just">
              <a:spcBef>
                <a:spcPct val="20000"/>
              </a:spcBef>
            </a:pPr>
            <a:r>
              <a:rPr lang="pt-BR" sz="2400" i="1" dirty="0">
                <a:latin typeface="Verdana" panose="020B0604030504040204" pitchFamily="34" charset="0"/>
                <a:cs typeface="Courier New" panose="02070309020205020404" pitchFamily="49" charset="0"/>
              </a:rPr>
              <a:t>	P'=</a:t>
            </a:r>
            <a:r>
              <a:rPr lang="pt-BR" sz="2400" i="1" dirty="0" err="1">
                <a:latin typeface="Verdana" panose="020B0604030504040204" pitchFamily="34" charset="0"/>
                <a:cs typeface="Courier New" panose="02070309020205020404" pitchFamily="49" charset="0"/>
              </a:rPr>
              <a:t>Recombinação_e_mutação</a:t>
            </a:r>
            <a:r>
              <a:rPr lang="pt-BR" sz="2400" i="1" dirty="0">
                <a:latin typeface="Verdana" panose="020B0604030504040204" pitchFamily="34" charset="0"/>
                <a:cs typeface="Courier New" panose="02070309020205020404" pitchFamily="49" charset="0"/>
              </a:rPr>
              <a:t> P'</a:t>
            </a:r>
            <a:endParaRPr lang="en-US" sz="2400" dirty="0">
              <a:latin typeface="Verdana" panose="020B0604030504040204" pitchFamily="34" charset="0"/>
              <a:cs typeface="Times New Roman" panose="02020603050405020304" pitchFamily="18" charset="0"/>
            </a:endParaRPr>
          </a:p>
          <a:p>
            <a:pPr algn="just">
              <a:spcBef>
                <a:spcPct val="20000"/>
              </a:spcBef>
            </a:pPr>
            <a:r>
              <a:rPr lang="pt-BR" sz="2400" i="1" dirty="0">
                <a:latin typeface="Verdana" panose="020B0604030504040204" pitchFamily="34" charset="0"/>
                <a:cs typeface="Courier New" panose="02070309020205020404" pitchFamily="49" charset="0"/>
              </a:rPr>
              <a:t>	</a:t>
            </a:r>
            <a:r>
              <a:rPr lang="pt-BR" sz="2400" i="1" dirty="0" err="1">
                <a:latin typeface="Verdana" panose="020B0604030504040204" pitchFamily="34" charset="0"/>
                <a:cs typeface="Courier New" panose="02070309020205020404" pitchFamily="49" charset="0"/>
              </a:rPr>
              <a:t>Avalie_População</a:t>
            </a:r>
            <a:r>
              <a:rPr lang="pt-BR" sz="2400" i="1" dirty="0">
                <a:latin typeface="Verdana" panose="020B0604030504040204" pitchFamily="34" charset="0"/>
                <a:cs typeface="Courier New" panose="02070309020205020404" pitchFamily="49" charset="0"/>
              </a:rPr>
              <a:t> P' 		</a:t>
            </a:r>
            <a:endParaRPr lang="en-US" sz="2400" dirty="0">
              <a:latin typeface="Verdana" panose="020B0604030504040204" pitchFamily="34" charset="0"/>
              <a:cs typeface="Times New Roman" panose="02020603050405020304" pitchFamily="18" charset="0"/>
            </a:endParaRPr>
          </a:p>
          <a:p>
            <a:pPr algn="just">
              <a:spcBef>
                <a:spcPct val="20000"/>
              </a:spcBef>
            </a:pPr>
            <a:r>
              <a:rPr lang="pt-BR" sz="2400" i="1" dirty="0">
                <a:latin typeface="Verdana" panose="020B0604030504040204" pitchFamily="34" charset="0"/>
                <a:cs typeface="Courier New" panose="02070309020205020404" pitchFamily="49" charset="0"/>
              </a:rPr>
              <a:t>	P(t+1)=</a:t>
            </a:r>
            <a:r>
              <a:rPr lang="pt-BR" sz="2400" i="1" dirty="0" err="1">
                <a:latin typeface="Verdana" panose="020B0604030504040204" pitchFamily="34" charset="0"/>
                <a:cs typeface="Courier New" panose="02070309020205020404" pitchFamily="49" charset="0"/>
              </a:rPr>
              <a:t>Selecione_sobreviventes</a:t>
            </a:r>
            <a:r>
              <a:rPr lang="pt-BR" sz="2400" i="1" dirty="0">
                <a:latin typeface="Verdana" panose="020B0604030504040204" pitchFamily="34" charset="0"/>
                <a:cs typeface="Courier New" panose="02070309020205020404" pitchFamily="49" charset="0"/>
              </a:rPr>
              <a:t> P(t),P'</a:t>
            </a:r>
            <a:endParaRPr lang="en-US" sz="2400" dirty="0">
              <a:latin typeface="Verdana" panose="020B0604030504040204" pitchFamily="34" charset="0"/>
              <a:cs typeface="Times New Roman" panose="02020603050405020304" pitchFamily="18" charset="0"/>
            </a:endParaRPr>
          </a:p>
          <a:p>
            <a:pPr algn="just">
              <a:spcBef>
                <a:spcPct val="20000"/>
              </a:spcBef>
            </a:pPr>
            <a:r>
              <a:rPr lang="pt-BR" sz="2400" i="1" dirty="0">
                <a:latin typeface="Verdana" panose="020B0604030504040204" pitchFamily="34" charset="0"/>
                <a:cs typeface="Courier New" panose="02070309020205020404" pitchFamily="49" charset="0"/>
              </a:rPr>
              <a:t>	t:=t+1 </a:t>
            </a:r>
            <a:r>
              <a:rPr lang="pt-BR" sz="2400" dirty="0">
                <a:latin typeface="Verdana" panose="020B0604030504040204" pitchFamily="34" charset="0"/>
                <a:cs typeface="Times New Roman" panose="02020603050405020304" pitchFamily="18" charset="0"/>
              </a:rPr>
              <a:t>			</a:t>
            </a:r>
            <a:endParaRPr lang="en-US" sz="2400" dirty="0">
              <a:latin typeface="Verdana" panose="020B0604030504040204" pitchFamily="34" charset="0"/>
              <a:cs typeface="Times New Roman" panose="02020603050405020304" pitchFamily="18" charset="0"/>
            </a:endParaRPr>
          </a:p>
          <a:p>
            <a:pPr algn="just">
              <a:spcBef>
                <a:spcPct val="20000"/>
              </a:spcBef>
            </a:pPr>
            <a:r>
              <a:rPr lang="pt-BR" sz="2400" b="1" dirty="0">
                <a:latin typeface="Verdana" panose="020B0604030504040204" pitchFamily="34" charset="0"/>
                <a:cs typeface="Courier New" panose="02070309020205020404" pitchFamily="49" charset="0"/>
              </a:rPr>
              <a:t>Fim enquanto</a:t>
            </a:r>
            <a:r>
              <a:rPr lang="en-US" sz="2400" b="1" dirty="0">
                <a:latin typeface="Verdana" panose="020B0604030504040204" pitchFamily="34" charset="0"/>
              </a:rPr>
              <a:t> </a:t>
            </a:r>
          </a:p>
        </p:txBody>
      </p:sp>
    </p:spTree>
    <p:extLst>
      <p:ext uri="{BB962C8B-B14F-4D97-AF65-F5344CB8AC3E}">
        <p14:creationId xmlns:p14="http://schemas.microsoft.com/office/powerpoint/2010/main" val="4276960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pt-BR" dirty="0"/>
              <a:t>Processo de codificação</a:t>
            </a:r>
            <a:endParaRPr lang="en-US" dirty="0"/>
          </a:p>
        </p:txBody>
      </p:sp>
      <p:pic>
        <p:nvPicPr>
          <p:cNvPr id="2" name="Imagem 1"/>
          <p:cNvPicPr>
            <a:picLocks noChangeAspect="1"/>
          </p:cNvPicPr>
          <p:nvPr/>
        </p:nvPicPr>
        <p:blipFill>
          <a:blip r:embed="rId2"/>
          <a:stretch>
            <a:fillRect/>
          </a:stretch>
        </p:blipFill>
        <p:spPr>
          <a:xfrm>
            <a:off x="3007572" y="1905000"/>
            <a:ext cx="8082391" cy="2703567"/>
          </a:xfrm>
          <a:prstGeom prst="rect">
            <a:avLst/>
          </a:prstGeom>
        </p:spPr>
      </p:pic>
    </p:spTree>
    <p:extLst>
      <p:ext uri="{BB962C8B-B14F-4D97-AF65-F5344CB8AC3E}">
        <p14:creationId xmlns:p14="http://schemas.microsoft.com/office/powerpoint/2010/main" val="192076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9800" y="609600"/>
            <a:ext cx="7772400" cy="1066800"/>
          </a:xfrm>
        </p:spPr>
        <p:txBody>
          <a:bodyPr/>
          <a:lstStyle/>
          <a:p>
            <a:r>
              <a:rPr lang="pt-BR"/>
              <a:t>Cromossomos</a:t>
            </a:r>
          </a:p>
        </p:txBody>
      </p:sp>
      <p:sp>
        <p:nvSpPr>
          <p:cNvPr id="18435" name="Rectangle 3"/>
          <p:cNvSpPr>
            <a:spLocks noGrp="1" noChangeArrowheads="1"/>
          </p:cNvSpPr>
          <p:nvPr>
            <p:ph type="body" idx="1"/>
          </p:nvPr>
        </p:nvSpPr>
        <p:spPr>
          <a:xfrm>
            <a:off x="2347992" y="1291525"/>
            <a:ext cx="9647695" cy="1489856"/>
          </a:xfrm>
        </p:spPr>
        <p:txBody>
          <a:bodyPr>
            <a:normAutofit/>
          </a:bodyPr>
          <a:lstStyle/>
          <a:p>
            <a:r>
              <a:rPr lang="pt-BR" sz="3200" dirty="0"/>
              <a:t>Dentro de cada célula, temos um conjunto de cromossomos</a:t>
            </a:r>
          </a:p>
        </p:txBody>
      </p:sp>
      <p:pic>
        <p:nvPicPr>
          <p:cNvPr id="2" name="Imagem 1"/>
          <p:cNvPicPr>
            <a:picLocks noChangeAspect="1"/>
          </p:cNvPicPr>
          <p:nvPr/>
        </p:nvPicPr>
        <p:blipFill>
          <a:blip r:embed="rId2"/>
          <a:stretch>
            <a:fillRect/>
          </a:stretch>
        </p:blipFill>
        <p:spPr>
          <a:xfrm>
            <a:off x="4461735" y="2548906"/>
            <a:ext cx="4945735" cy="4034678"/>
          </a:xfrm>
          <a:prstGeom prst="rect">
            <a:avLst/>
          </a:prstGeom>
        </p:spPr>
      </p:pic>
    </p:spTree>
    <p:extLst>
      <p:ext uri="{BB962C8B-B14F-4D97-AF65-F5344CB8AC3E}">
        <p14:creationId xmlns:p14="http://schemas.microsoft.com/office/powerpoint/2010/main" val="2140891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endParaRPr lang="en-US" dirty="0"/>
          </a:p>
        </p:txBody>
      </p:sp>
      <p:sp>
        <p:nvSpPr>
          <p:cNvPr id="3" name="Content Placeholder 2"/>
          <p:cNvSpPr>
            <a:spLocks noGrp="1"/>
          </p:cNvSpPr>
          <p:nvPr>
            <p:ph idx="1"/>
          </p:nvPr>
        </p:nvSpPr>
        <p:spPr>
          <a:xfrm>
            <a:off x="2401532" y="1356232"/>
            <a:ext cx="9470169" cy="5501768"/>
          </a:xfrm>
        </p:spPr>
        <p:txBody>
          <a:bodyPr>
            <a:noAutofit/>
          </a:bodyPr>
          <a:lstStyle/>
          <a:p>
            <a:r>
              <a:rPr lang="en-US" sz="2000" b="1" dirty="0" err="1"/>
              <a:t>Objetivo</a:t>
            </a:r>
            <a:r>
              <a:rPr lang="en-US" sz="2000" b="1" dirty="0"/>
              <a:t>:</a:t>
            </a:r>
            <a:r>
              <a:rPr lang="en-US" sz="2000" dirty="0"/>
              <a:t> </a:t>
            </a:r>
            <a:r>
              <a:rPr lang="pt-BR" sz="2000" dirty="0"/>
              <a:t>Encontrar o máximo da função </a:t>
            </a:r>
            <a:r>
              <a:rPr lang="pt-BR" sz="2000" b="1" dirty="0"/>
              <a:t>f(x)=x</a:t>
            </a:r>
            <a:r>
              <a:rPr lang="pt-BR" sz="2000" b="1" baseline="30000" dirty="0"/>
              <a:t>2</a:t>
            </a:r>
            <a:r>
              <a:rPr lang="pt-BR" sz="2000" b="1" dirty="0"/>
              <a:t> </a:t>
            </a:r>
            <a:r>
              <a:rPr lang="pt-BR" sz="2000" dirty="0"/>
              <a:t>no intervalo [0,31].</a:t>
            </a:r>
          </a:p>
          <a:p>
            <a:endParaRPr lang="en-US" sz="2000" dirty="0"/>
          </a:p>
          <a:p>
            <a:r>
              <a:rPr lang="pt-BR" sz="2000" dirty="0"/>
              <a:t>Os indivíduos da população precisam armazenar o valor de uma </a:t>
            </a:r>
            <a:r>
              <a:rPr lang="pt-BR" sz="2000" b="1" dirty="0"/>
              <a:t>variável inteira</a:t>
            </a:r>
            <a:r>
              <a:rPr lang="pt-BR" sz="2000" dirty="0"/>
              <a:t>.</a:t>
            </a:r>
          </a:p>
          <a:p>
            <a:endParaRPr lang="en-US" sz="2000" dirty="0"/>
          </a:p>
          <a:p>
            <a:r>
              <a:rPr lang="pt-BR" sz="2000" dirty="0"/>
              <a:t>Podemos </a:t>
            </a:r>
            <a:r>
              <a:rPr lang="pt-BR" sz="2000" b="1" dirty="0"/>
              <a:t>codificar cada indivíduo da população</a:t>
            </a:r>
            <a:r>
              <a:rPr lang="pt-BR" sz="2000" dirty="0"/>
              <a:t> como uma sequência de </a:t>
            </a:r>
            <a:r>
              <a:rPr lang="pt-BR" sz="2000" b="1" dirty="0"/>
              <a:t>5 bits</a:t>
            </a:r>
            <a:r>
              <a:rPr lang="pt-BR" sz="2000" dirty="0"/>
              <a:t>.</a:t>
            </a:r>
          </a:p>
          <a:p>
            <a:endParaRPr lang="pt-BR" sz="2000" dirty="0"/>
          </a:p>
          <a:p>
            <a:r>
              <a:rPr lang="pt-BR" sz="2000" dirty="0"/>
              <a:t>                        </a:t>
            </a:r>
            <a:r>
              <a:rPr lang="pt-BR" sz="2000" b="1" dirty="0"/>
              <a:t>x=20</a:t>
            </a:r>
          </a:p>
          <a:p>
            <a:endParaRPr lang="pt-BR" sz="2000" dirty="0"/>
          </a:p>
          <a:p>
            <a:r>
              <a:rPr lang="pt-BR" sz="2000" dirty="0"/>
              <a:t>                         </a:t>
            </a:r>
            <a:r>
              <a:rPr lang="pt-BR" sz="2000" b="1" dirty="0"/>
              <a:t>x=3</a:t>
            </a:r>
          </a:p>
          <a:p>
            <a:endParaRPr lang="pt-BR" sz="2000" dirty="0"/>
          </a:p>
          <a:p>
            <a:endParaRPr lang="pt-BR" sz="2000" dirty="0"/>
          </a:p>
          <a:p>
            <a:endParaRPr lang="en-US" sz="2000" dirty="0"/>
          </a:p>
        </p:txBody>
      </p:sp>
      <p:grpSp>
        <p:nvGrpSpPr>
          <p:cNvPr id="4" name="Group 9"/>
          <p:cNvGrpSpPr>
            <a:grpSpLocks/>
          </p:cNvGrpSpPr>
          <p:nvPr/>
        </p:nvGrpSpPr>
        <p:grpSpPr bwMode="auto">
          <a:xfrm>
            <a:off x="2706333" y="4576430"/>
            <a:ext cx="1524000" cy="381000"/>
            <a:chOff x="864" y="3792"/>
            <a:chExt cx="960" cy="240"/>
          </a:xfrm>
          <a:noFill/>
        </p:grpSpPr>
        <p:sp>
          <p:nvSpPr>
            <p:cNvPr id="5" name="Rectangle 4"/>
            <p:cNvSpPr>
              <a:spLocks noChangeArrowheads="1"/>
            </p:cNvSpPr>
            <p:nvPr/>
          </p:nvSpPr>
          <p:spPr bwMode="auto">
            <a:xfrm>
              <a:off x="864" y="3792"/>
              <a:ext cx="192" cy="240"/>
            </a:xfrm>
            <a:prstGeom prst="rect">
              <a:avLst/>
            </a:prstGeom>
            <a:grpFill/>
            <a:ln w="9525">
              <a:solidFill>
                <a:schemeClr val="tx1"/>
              </a:solidFill>
              <a:miter lim="800000"/>
              <a:headEnd/>
              <a:tailEnd/>
            </a:ln>
            <a:effectLst/>
          </p:spPr>
          <p:txBody>
            <a:bodyPr wrap="none" anchor="ctr"/>
            <a:lstStyle/>
            <a:p>
              <a:pPr algn="ctr"/>
              <a:r>
                <a:rPr lang="pt-BR" dirty="0"/>
                <a:t>1</a:t>
              </a:r>
            </a:p>
          </p:txBody>
        </p:sp>
        <p:sp>
          <p:nvSpPr>
            <p:cNvPr id="6" name="Rectangle 5"/>
            <p:cNvSpPr>
              <a:spLocks noChangeArrowheads="1"/>
            </p:cNvSpPr>
            <p:nvPr/>
          </p:nvSpPr>
          <p:spPr bwMode="auto">
            <a:xfrm>
              <a:off x="1056" y="3792"/>
              <a:ext cx="192" cy="240"/>
            </a:xfrm>
            <a:prstGeom prst="rect">
              <a:avLst/>
            </a:prstGeom>
            <a:grpFill/>
            <a:ln w="9525">
              <a:solidFill>
                <a:schemeClr val="tx1"/>
              </a:solidFill>
              <a:miter lim="800000"/>
              <a:headEnd/>
              <a:tailEnd/>
            </a:ln>
            <a:effectLst/>
          </p:spPr>
          <p:txBody>
            <a:bodyPr wrap="none" anchor="ctr"/>
            <a:lstStyle/>
            <a:p>
              <a:pPr algn="ctr"/>
              <a:r>
                <a:rPr lang="pt-BR"/>
                <a:t>0</a:t>
              </a:r>
            </a:p>
          </p:txBody>
        </p:sp>
        <p:sp>
          <p:nvSpPr>
            <p:cNvPr id="7" name="Rectangle 6"/>
            <p:cNvSpPr>
              <a:spLocks noChangeArrowheads="1"/>
            </p:cNvSpPr>
            <p:nvPr/>
          </p:nvSpPr>
          <p:spPr bwMode="auto">
            <a:xfrm>
              <a:off x="1248" y="3792"/>
              <a:ext cx="192" cy="240"/>
            </a:xfrm>
            <a:prstGeom prst="rect">
              <a:avLst/>
            </a:prstGeom>
            <a:grpFill/>
            <a:ln w="9525">
              <a:solidFill>
                <a:schemeClr val="tx1"/>
              </a:solidFill>
              <a:miter lim="800000"/>
              <a:headEnd/>
              <a:tailEnd/>
            </a:ln>
            <a:effectLst/>
          </p:spPr>
          <p:txBody>
            <a:bodyPr wrap="none" anchor="ctr"/>
            <a:lstStyle/>
            <a:p>
              <a:pPr algn="ctr"/>
              <a:r>
                <a:rPr lang="pt-BR" dirty="0"/>
                <a:t>1</a:t>
              </a:r>
            </a:p>
          </p:txBody>
        </p:sp>
        <p:sp>
          <p:nvSpPr>
            <p:cNvPr id="8" name="Rectangle 7"/>
            <p:cNvSpPr>
              <a:spLocks noChangeArrowheads="1"/>
            </p:cNvSpPr>
            <p:nvPr/>
          </p:nvSpPr>
          <p:spPr bwMode="auto">
            <a:xfrm>
              <a:off x="1440" y="3792"/>
              <a:ext cx="192" cy="240"/>
            </a:xfrm>
            <a:prstGeom prst="rect">
              <a:avLst/>
            </a:prstGeom>
            <a:grpFill/>
            <a:ln w="9525">
              <a:solidFill>
                <a:schemeClr val="tx1"/>
              </a:solidFill>
              <a:miter lim="800000"/>
              <a:headEnd/>
              <a:tailEnd/>
            </a:ln>
            <a:effectLst/>
          </p:spPr>
          <p:txBody>
            <a:bodyPr wrap="none" anchor="ctr"/>
            <a:lstStyle/>
            <a:p>
              <a:pPr algn="ctr"/>
              <a:r>
                <a:rPr lang="pt-BR"/>
                <a:t>0</a:t>
              </a:r>
            </a:p>
          </p:txBody>
        </p:sp>
        <p:sp>
          <p:nvSpPr>
            <p:cNvPr id="9" name="Rectangle 8"/>
            <p:cNvSpPr>
              <a:spLocks noChangeArrowheads="1"/>
            </p:cNvSpPr>
            <p:nvPr/>
          </p:nvSpPr>
          <p:spPr bwMode="auto">
            <a:xfrm>
              <a:off x="1632" y="3792"/>
              <a:ext cx="192" cy="240"/>
            </a:xfrm>
            <a:prstGeom prst="rect">
              <a:avLst/>
            </a:prstGeom>
            <a:grpFill/>
            <a:ln w="9525">
              <a:solidFill>
                <a:schemeClr val="tx1"/>
              </a:solidFill>
              <a:miter lim="800000"/>
              <a:headEnd/>
              <a:tailEnd/>
            </a:ln>
            <a:effectLst/>
          </p:spPr>
          <p:txBody>
            <a:bodyPr wrap="none" anchor="ctr"/>
            <a:lstStyle/>
            <a:p>
              <a:pPr algn="ctr"/>
              <a:r>
                <a:rPr lang="en-US" dirty="0"/>
                <a:t>0</a:t>
              </a:r>
              <a:endParaRPr lang="pt-BR" dirty="0"/>
            </a:p>
          </p:txBody>
        </p:sp>
      </p:grpSp>
      <p:grpSp>
        <p:nvGrpSpPr>
          <p:cNvPr id="10" name="Group 10"/>
          <p:cNvGrpSpPr>
            <a:grpSpLocks/>
          </p:cNvGrpSpPr>
          <p:nvPr/>
        </p:nvGrpSpPr>
        <p:grpSpPr bwMode="auto">
          <a:xfrm>
            <a:off x="2706333" y="5499052"/>
            <a:ext cx="1524000" cy="381000"/>
            <a:chOff x="864" y="3792"/>
            <a:chExt cx="960" cy="240"/>
          </a:xfrm>
          <a:noFill/>
        </p:grpSpPr>
        <p:sp>
          <p:nvSpPr>
            <p:cNvPr id="11" name="Rectangle 11"/>
            <p:cNvSpPr>
              <a:spLocks noChangeArrowheads="1"/>
            </p:cNvSpPr>
            <p:nvPr/>
          </p:nvSpPr>
          <p:spPr bwMode="auto">
            <a:xfrm>
              <a:off x="864" y="3792"/>
              <a:ext cx="192" cy="240"/>
            </a:xfrm>
            <a:prstGeom prst="rect">
              <a:avLst/>
            </a:prstGeom>
            <a:grpFill/>
            <a:ln w="9525">
              <a:solidFill>
                <a:schemeClr val="tx1"/>
              </a:solidFill>
              <a:miter lim="800000"/>
              <a:headEnd/>
              <a:tailEnd/>
            </a:ln>
            <a:effectLst/>
          </p:spPr>
          <p:txBody>
            <a:bodyPr wrap="none" anchor="ctr"/>
            <a:lstStyle/>
            <a:p>
              <a:pPr algn="ctr"/>
              <a:r>
                <a:rPr lang="pt-BR" dirty="0"/>
                <a:t>0</a:t>
              </a:r>
            </a:p>
          </p:txBody>
        </p:sp>
        <p:sp>
          <p:nvSpPr>
            <p:cNvPr id="12" name="Rectangle 12"/>
            <p:cNvSpPr>
              <a:spLocks noChangeArrowheads="1"/>
            </p:cNvSpPr>
            <p:nvPr/>
          </p:nvSpPr>
          <p:spPr bwMode="auto">
            <a:xfrm>
              <a:off x="1056" y="3792"/>
              <a:ext cx="192" cy="240"/>
            </a:xfrm>
            <a:prstGeom prst="rect">
              <a:avLst/>
            </a:prstGeom>
            <a:grpFill/>
            <a:ln w="9525">
              <a:solidFill>
                <a:schemeClr val="tx1"/>
              </a:solidFill>
              <a:miter lim="800000"/>
              <a:headEnd/>
              <a:tailEnd/>
            </a:ln>
            <a:effectLst/>
          </p:spPr>
          <p:txBody>
            <a:bodyPr wrap="none" anchor="ctr"/>
            <a:lstStyle/>
            <a:p>
              <a:pPr algn="ctr"/>
              <a:r>
                <a:rPr lang="pt-BR"/>
                <a:t>0</a:t>
              </a:r>
            </a:p>
          </p:txBody>
        </p:sp>
        <p:sp>
          <p:nvSpPr>
            <p:cNvPr id="13" name="Rectangle 13"/>
            <p:cNvSpPr>
              <a:spLocks noChangeArrowheads="1"/>
            </p:cNvSpPr>
            <p:nvPr/>
          </p:nvSpPr>
          <p:spPr bwMode="auto">
            <a:xfrm>
              <a:off x="1248" y="3792"/>
              <a:ext cx="192" cy="240"/>
            </a:xfrm>
            <a:prstGeom prst="rect">
              <a:avLst/>
            </a:prstGeom>
            <a:grpFill/>
            <a:ln w="9525">
              <a:solidFill>
                <a:schemeClr val="tx1"/>
              </a:solidFill>
              <a:miter lim="800000"/>
              <a:headEnd/>
              <a:tailEnd/>
            </a:ln>
            <a:effectLst/>
          </p:spPr>
          <p:txBody>
            <a:bodyPr wrap="none" anchor="ctr"/>
            <a:lstStyle/>
            <a:p>
              <a:pPr algn="ctr"/>
              <a:r>
                <a:rPr lang="pt-BR" dirty="0"/>
                <a:t>0</a:t>
              </a:r>
            </a:p>
          </p:txBody>
        </p:sp>
        <p:sp>
          <p:nvSpPr>
            <p:cNvPr id="14" name="Rectangle 14"/>
            <p:cNvSpPr>
              <a:spLocks noChangeArrowheads="1"/>
            </p:cNvSpPr>
            <p:nvPr/>
          </p:nvSpPr>
          <p:spPr bwMode="auto">
            <a:xfrm>
              <a:off x="1440" y="3792"/>
              <a:ext cx="192" cy="240"/>
            </a:xfrm>
            <a:prstGeom prst="rect">
              <a:avLst/>
            </a:prstGeom>
            <a:grpFill/>
            <a:ln w="9525">
              <a:solidFill>
                <a:schemeClr val="tx1"/>
              </a:solidFill>
              <a:miter lim="800000"/>
              <a:headEnd/>
              <a:tailEnd/>
            </a:ln>
            <a:effectLst/>
          </p:spPr>
          <p:txBody>
            <a:bodyPr wrap="none" anchor="ctr"/>
            <a:lstStyle/>
            <a:p>
              <a:pPr algn="ctr"/>
              <a:r>
                <a:rPr lang="pt-BR"/>
                <a:t>1</a:t>
              </a:r>
            </a:p>
          </p:txBody>
        </p:sp>
        <p:sp>
          <p:nvSpPr>
            <p:cNvPr id="15" name="Rectangle 15"/>
            <p:cNvSpPr>
              <a:spLocks noChangeArrowheads="1"/>
            </p:cNvSpPr>
            <p:nvPr/>
          </p:nvSpPr>
          <p:spPr bwMode="auto">
            <a:xfrm>
              <a:off x="1632" y="3792"/>
              <a:ext cx="192" cy="240"/>
            </a:xfrm>
            <a:prstGeom prst="rect">
              <a:avLst/>
            </a:prstGeom>
            <a:grpFill/>
            <a:ln w="9525">
              <a:solidFill>
                <a:schemeClr val="tx1"/>
              </a:solidFill>
              <a:miter lim="800000"/>
              <a:headEnd/>
              <a:tailEnd/>
            </a:ln>
            <a:effectLst/>
          </p:spPr>
          <p:txBody>
            <a:bodyPr wrap="none" anchor="ctr"/>
            <a:lstStyle/>
            <a:p>
              <a:pPr algn="ctr"/>
              <a:r>
                <a:rPr lang="pt-BR"/>
                <a:t>1</a:t>
              </a:r>
            </a:p>
          </p:txBody>
        </p:sp>
      </p:grpSp>
    </p:spTree>
    <p:extLst>
      <p:ext uri="{BB962C8B-B14F-4D97-AF65-F5344CB8AC3E}">
        <p14:creationId xmlns:p14="http://schemas.microsoft.com/office/powerpoint/2010/main" val="743283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 </a:t>
            </a:r>
            <a:r>
              <a:rPr lang="en-US" dirty="0" err="1"/>
              <a:t>Função</a:t>
            </a:r>
            <a:r>
              <a:rPr lang="en-US" dirty="0"/>
              <a:t> de </a:t>
            </a:r>
            <a:r>
              <a:rPr lang="en-US" dirty="0" err="1"/>
              <a:t>Avaliação</a:t>
            </a:r>
            <a:endParaRPr lang="en-US" dirty="0"/>
          </a:p>
        </p:txBody>
      </p:sp>
      <p:sp>
        <p:nvSpPr>
          <p:cNvPr id="3" name="Content Placeholder 2"/>
          <p:cNvSpPr>
            <a:spLocks noGrp="1"/>
          </p:cNvSpPr>
          <p:nvPr>
            <p:ph idx="1"/>
          </p:nvPr>
        </p:nvSpPr>
        <p:spPr/>
        <p:txBody>
          <a:bodyPr>
            <a:normAutofit fontScale="92500" lnSpcReduction="20000"/>
          </a:bodyPr>
          <a:lstStyle/>
          <a:p>
            <a:r>
              <a:rPr lang="pt-BR" sz="2800" b="1" dirty="0"/>
              <a:t>Objetivo:</a:t>
            </a:r>
            <a:r>
              <a:rPr lang="pt-BR" sz="2800" dirty="0"/>
              <a:t> Encontrar o máximo da função f(x)=x</a:t>
            </a:r>
            <a:r>
              <a:rPr lang="pt-BR" sz="2800" baseline="30000" dirty="0"/>
              <a:t>2</a:t>
            </a:r>
            <a:r>
              <a:rPr lang="pt-BR" sz="2800" dirty="0"/>
              <a:t> no intervalo [0,31].</a:t>
            </a:r>
          </a:p>
          <a:p>
            <a:endParaRPr lang="pt-BR" sz="2800" dirty="0"/>
          </a:p>
          <a:p>
            <a:r>
              <a:rPr lang="pt-BR" sz="2800" dirty="0"/>
              <a:t>A função de avaliação para este caso consiste simplesmente em converter o número de binário para inteiro e depois elevá-lo ao quadrado.</a:t>
            </a:r>
          </a:p>
          <a:p>
            <a:endParaRPr lang="pt-BR" sz="2800" dirty="0"/>
          </a:p>
          <a:p>
            <a:r>
              <a:rPr lang="pt-BR" sz="2800" dirty="0"/>
              <a:t>Indivíduos que tiverem maiores valores na função de avaliação são os mais aptos.</a:t>
            </a:r>
          </a:p>
          <a:p>
            <a:endParaRPr lang="pt-BR" sz="2800" dirty="0"/>
          </a:p>
          <a:p>
            <a:endParaRPr lang="en-US" sz="2800" dirty="0"/>
          </a:p>
        </p:txBody>
      </p:sp>
    </p:spTree>
    <p:extLst>
      <p:ext uri="{BB962C8B-B14F-4D97-AF65-F5344CB8AC3E}">
        <p14:creationId xmlns:p14="http://schemas.microsoft.com/office/powerpoint/2010/main" val="296429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 Seleção dos Pais</a:t>
            </a:r>
            <a:endParaRPr lang="en-US" dirty="0"/>
          </a:p>
        </p:txBody>
      </p:sp>
      <p:sp>
        <p:nvSpPr>
          <p:cNvPr id="3" name="Content Placeholder 2"/>
          <p:cNvSpPr>
            <a:spLocks noGrp="1"/>
          </p:cNvSpPr>
          <p:nvPr>
            <p:ph idx="1"/>
          </p:nvPr>
        </p:nvSpPr>
        <p:spPr>
          <a:xfrm>
            <a:off x="1775520" y="1600201"/>
            <a:ext cx="8579296" cy="4525963"/>
          </a:xfrm>
        </p:spPr>
        <p:txBody>
          <a:bodyPr>
            <a:normAutofit/>
          </a:bodyPr>
          <a:lstStyle/>
          <a:p>
            <a:r>
              <a:rPr lang="pt-BR" sz="2600" dirty="0"/>
              <a:t>Considerando a seguinte população gerada aleatoriamente para o problema de maximização de f(x)=x</a:t>
            </a:r>
            <a:r>
              <a:rPr lang="pt-BR" sz="2600" baseline="30000" dirty="0"/>
              <a:t>2</a:t>
            </a:r>
            <a:r>
              <a:rPr lang="pt-BR" sz="2600" dirty="0"/>
              <a:t> no intervalo [0,31]</a:t>
            </a:r>
          </a:p>
          <a:p>
            <a:endParaRPr lang="en-US" sz="2600" dirty="0"/>
          </a:p>
        </p:txBody>
      </p:sp>
      <p:graphicFrame>
        <p:nvGraphicFramePr>
          <p:cNvPr id="4" name="Object 3"/>
          <p:cNvGraphicFramePr>
            <a:graphicFrameLocks noChangeAspect="1"/>
          </p:cNvGraphicFramePr>
          <p:nvPr/>
        </p:nvGraphicFramePr>
        <p:xfrm>
          <a:off x="1214437" y="3295651"/>
          <a:ext cx="9418638" cy="2365375"/>
        </p:xfrm>
        <a:graphic>
          <a:graphicData uri="http://schemas.openxmlformats.org/presentationml/2006/ole">
            <mc:AlternateContent xmlns:mc="http://schemas.openxmlformats.org/markup-compatibility/2006">
              <mc:Choice xmlns:v="urn:schemas-microsoft-com:vml" Requires="v">
                <p:oleObj spid="_x0000_s8221" name="Document" r:id="rId3" imgW="6007777" imgH="1513807" progId="Word.Document.8">
                  <p:embed/>
                </p:oleObj>
              </mc:Choice>
              <mc:Fallback>
                <p:oleObj name="Document" r:id="rId3" imgW="6007777" imgH="151380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7" y="3295651"/>
                        <a:ext cx="9418638"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31605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 Seleção dos Pais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95352444"/>
              </p:ext>
            </p:extLst>
          </p:nvPr>
        </p:nvGraphicFramePr>
        <p:xfrm>
          <a:off x="2633662" y="1916114"/>
          <a:ext cx="8323639" cy="4503111"/>
        </p:xfrm>
        <a:graphic>
          <a:graphicData uri="http://schemas.openxmlformats.org/presentationml/2006/ole">
            <mc:AlternateContent xmlns:mc="http://schemas.openxmlformats.org/markup-compatibility/2006">
              <mc:Choice xmlns:v="urn:schemas-microsoft-com:vml" Requires="v">
                <p:oleObj spid="_x0000_s9245" name="Worksheet" r:id="rId3" imgW="5191041" imgH="2809943" progId="Excel.Sheet.8">
                  <p:embed/>
                </p:oleObj>
              </mc:Choice>
              <mc:Fallback>
                <p:oleObj name="Worksheet" r:id="rId3" imgW="5191041" imgH="2809943"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662" y="1916114"/>
                        <a:ext cx="8323639" cy="450311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9411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Elitismo</a:t>
            </a:r>
            <a:endParaRPr lang="en-US" dirty="0"/>
          </a:p>
        </p:txBody>
      </p:sp>
      <p:sp>
        <p:nvSpPr>
          <p:cNvPr id="3" name="Content Placeholder 2"/>
          <p:cNvSpPr>
            <a:spLocks noGrp="1"/>
          </p:cNvSpPr>
          <p:nvPr>
            <p:ph idx="1"/>
          </p:nvPr>
        </p:nvSpPr>
        <p:spPr/>
        <p:txBody>
          <a:bodyPr>
            <a:normAutofit fontScale="92500" lnSpcReduction="10000"/>
          </a:bodyPr>
          <a:lstStyle/>
          <a:p>
            <a:r>
              <a:rPr lang="pt-BR" sz="2800" dirty="0"/>
              <a:t>A ideia básica por trás do elitismo é a seguinte:</a:t>
            </a:r>
          </a:p>
          <a:p>
            <a:endParaRPr lang="pt-BR" sz="2800" dirty="0"/>
          </a:p>
          <a:p>
            <a:pPr lvl="1"/>
            <a:r>
              <a:rPr lang="pt-BR" sz="2400" dirty="0"/>
              <a:t>Os n melhores indivíduos de cada geração não devem "morrer" junto com a sua geração, mas sim passar para a próxima geração para garantir que seus genomas sejam preservado.</a:t>
            </a:r>
          </a:p>
          <a:p>
            <a:endParaRPr lang="pt-BR" sz="2800" dirty="0"/>
          </a:p>
          <a:p>
            <a:r>
              <a:rPr lang="pt-BR" sz="2800" b="1" dirty="0"/>
              <a:t>É uma forma de garantir que o algoritmo nunca regrida.</a:t>
            </a:r>
            <a:endParaRPr lang="en-US" b="1" dirty="0"/>
          </a:p>
        </p:txBody>
      </p:sp>
    </p:spTree>
    <p:extLst>
      <p:ext uri="{BB962C8B-B14F-4D97-AF65-F5344CB8AC3E}">
        <p14:creationId xmlns:p14="http://schemas.microsoft.com/office/powerpoint/2010/main" val="35333306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Genéticos - Exemplo 2</a:t>
            </a:r>
            <a:endParaRPr lang="en-US" dirty="0"/>
          </a:p>
        </p:txBody>
      </p:sp>
      <p:sp>
        <p:nvSpPr>
          <p:cNvPr id="3" name="Content Placeholder 2"/>
          <p:cNvSpPr>
            <a:spLocks noGrp="1"/>
          </p:cNvSpPr>
          <p:nvPr>
            <p:ph idx="1"/>
          </p:nvPr>
        </p:nvSpPr>
        <p:spPr>
          <a:xfrm>
            <a:off x="2589212" y="1544664"/>
            <a:ext cx="8915400" cy="3777622"/>
          </a:xfrm>
        </p:spPr>
        <p:txBody>
          <a:bodyPr>
            <a:normAutofit fontScale="92500" lnSpcReduction="20000"/>
          </a:bodyPr>
          <a:lstStyle/>
          <a:p>
            <a:r>
              <a:rPr lang="pt-BR" sz="2800" b="1" dirty="0"/>
              <a:t>Problema do caixeiro viajante:</a:t>
            </a:r>
            <a:r>
              <a:rPr lang="pt-BR" sz="2800" dirty="0"/>
              <a:t> Deve-se encontrar o caminho mais curto para percorrer </a:t>
            </a:r>
            <a:r>
              <a:rPr lang="pt-BR" sz="2800" i="1" dirty="0"/>
              <a:t>n</a:t>
            </a:r>
            <a:r>
              <a:rPr lang="pt-BR" sz="2800" dirty="0"/>
              <a:t> cidades sem repetição.</a:t>
            </a:r>
          </a:p>
          <a:p>
            <a:endParaRPr lang="en-US" sz="2800" dirty="0"/>
          </a:p>
          <a:p>
            <a:r>
              <a:rPr lang="pt-BR" sz="2800" b="1" dirty="0"/>
              <a:t>Como representar os indivíduos?</a:t>
            </a:r>
          </a:p>
          <a:p>
            <a:pPr lvl="1"/>
            <a:r>
              <a:rPr lang="pt-BR" sz="2400" dirty="0"/>
              <a:t>Cada indivíduo pode ser representador por uma lista ordenada de cidades, que indica a ordem em que cada uma será visitada.</a:t>
            </a:r>
          </a:p>
          <a:p>
            <a:endParaRPr lang="pt-BR" sz="2800" dirty="0"/>
          </a:p>
          <a:p>
            <a:pPr lvl="1"/>
            <a:r>
              <a:rPr lang="pt-BR" sz="2400" b="1" dirty="0"/>
              <a:t>Exemplo:</a:t>
            </a:r>
            <a:r>
              <a:rPr lang="pt-BR" sz="2400" dirty="0"/>
              <a:t> (3 5 7 2 1 6 4 8)</a:t>
            </a:r>
          </a:p>
          <a:p>
            <a:endParaRPr lang="pt-BR" sz="2800" dirty="0"/>
          </a:p>
          <a:p>
            <a:endParaRPr lang="en-US" sz="2800" dirty="0"/>
          </a:p>
        </p:txBody>
      </p:sp>
    </p:spTree>
    <p:extLst>
      <p:ext uri="{BB962C8B-B14F-4D97-AF65-F5344CB8AC3E}">
        <p14:creationId xmlns:p14="http://schemas.microsoft.com/office/powerpoint/2010/main" val="210420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Genéticos – Exemplo 2 </a:t>
            </a:r>
            <a:endParaRPr lang="en-US" dirty="0"/>
          </a:p>
        </p:txBody>
      </p:sp>
      <p:sp>
        <p:nvSpPr>
          <p:cNvPr id="3" name="Content Placeholder 2"/>
          <p:cNvSpPr>
            <a:spLocks noGrp="1"/>
          </p:cNvSpPr>
          <p:nvPr>
            <p:ph idx="1"/>
          </p:nvPr>
        </p:nvSpPr>
        <p:spPr>
          <a:xfrm>
            <a:off x="2589212" y="1591159"/>
            <a:ext cx="8915400" cy="3777622"/>
          </a:xfrm>
        </p:spPr>
        <p:txBody>
          <a:bodyPr>
            <a:normAutofit fontScale="92500" lnSpcReduction="20000"/>
          </a:bodyPr>
          <a:lstStyle/>
          <a:p>
            <a:r>
              <a:rPr lang="pt-BR" sz="2800" dirty="0"/>
              <a:t>Cada cromossomo tem que conter </a:t>
            </a:r>
            <a:r>
              <a:rPr lang="pt-BR" sz="2800" b="1" dirty="0"/>
              <a:t>todas as cidades</a:t>
            </a:r>
            <a:r>
              <a:rPr lang="pt-BR" sz="2800" dirty="0"/>
              <a:t> do percurso, </a:t>
            </a:r>
            <a:r>
              <a:rPr lang="pt-BR" sz="2800" b="1" dirty="0"/>
              <a:t>apenas uma vez</a:t>
            </a:r>
            <a:r>
              <a:rPr lang="pt-BR" sz="2800" dirty="0"/>
              <a:t>.</a:t>
            </a:r>
          </a:p>
          <a:p>
            <a:endParaRPr lang="pt-BR" sz="2800" dirty="0"/>
          </a:p>
          <a:p>
            <a:r>
              <a:rPr lang="pt-BR" sz="2800" b="1" dirty="0"/>
              <a:t>Considerando 8 cidades:</a:t>
            </a:r>
          </a:p>
          <a:p>
            <a:pPr lvl="1"/>
            <a:r>
              <a:rPr lang="pt-BR" sz="2400" b="1" dirty="0">
                <a:solidFill>
                  <a:srgbClr val="00B050"/>
                </a:solidFill>
              </a:rPr>
              <a:t>Cromossomos válidos:</a:t>
            </a:r>
            <a:r>
              <a:rPr lang="pt-BR" sz="2400" dirty="0">
                <a:solidFill>
                  <a:srgbClr val="00B050"/>
                </a:solidFill>
              </a:rPr>
              <a:t> </a:t>
            </a:r>
            <a:r>
              <a:rPr lang="pt-BR" sz="2400" dirty="0"/>
              <a:t>(1 2 3 4 5 6 7 8), (8 7 6 5 4 3 2 1), (1 3 5 7 2 4 6 8)...</a:t>
            </a:r>
          </a:p>
          <a:p>
            <a:endParaRPr lang="pt-BR" sz="2800" dirty="0"/>
          </a:p>
          <a:p>
            <a:pPr lvl="1"/>
            <a:r>
              <a:rPr lang="pt-BR" sz="2400" b="1" dirty="0">
                <a:solidFill>
                  <a:srgbClr val="FF0000"/>
                </a:solidFill>
              </a:rPr>
              <a:t>Cromossomos inválidos:</a:t>
            </a:r>
            <a:r>
              <a:rPr lang="pt-BR" sz="2400" dirty="0"/>
              <a:t> (1 5 7 8 2 3 6) - Falta a cidade 4, (1 5 7 8 2 3 6 5) - Falta a cidade 4 e a cidade 5 está representada 2 vezes...</a:t>
            </a:r>
          </a:p>
        </p:txBody>
      </p:sp>
    </p:spTree>
    <p:extLst>
      <p:ext uri="{BB962C8B-B14F-4D97-AF65-F5344CB8AC3E}">
        <p14:creationId xmlns:p14="http://schemas.microsoft.com/office/powerpoint/2010/main" val="29355035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Genéticos – Exemplo 2 </a:t>
            </a:r>
            <a:endParaRPr lang="en-US" dirty="0"/>
          </a:p>
        </p:txBody>
      </p:sp>
      <p:sp>
        <p:nvSpPr>
          <p:cNvPr id="3" name="Content Placeholder 2"/>
          <p:cNvSpPr>
            <a:spLocks noGrp="1"/>
          </p:cNvSpPr>
          <p:nvPr>
            <p:ph idx="1"/>
          </p:nvPr>
        </p:nvSpPr>
        <p:spPr>
          <a:xfrm>
            <a:off x="1552600" y="1241330"/>
            <a:ext cx="8928992" cy="4525963"/>
          </a:xfrm>
        </p:spPr>
        <p:txBody>
          <a:bodyPr>
            <a:noAutofit/>
          </a:bodyPr>
          <a:lstStyle/>
          <a:p>
            <a:r>
              <a:rPr lang="pt-BR" sz="2800" b="1" dirty="0"/>
              <a:t>Qual a função de avaliação?</a:t>
            </a:r>
          </a:p>
          <a:p>
            <a:endParaRPr lang="pt-BR" sz="2800" b="1" dirty="0"/>
          </a:p>
          <a:p>
            <a:pPr lvl="1"/>
            <a:r>
              <a:rPr lang="pt-BR" sz="2000" dirty="0"/>
              <a:t>A </a:t>
            </a:r>
            <a:r>
              <a:rPr lang="pt-BR" sz="2000" b="1" dirty="0"/>
              <a:t>função de avaliação</a:t>
            </a:r>
            <a:r>
              <a:rPr lang="pt-BR" sz="2000" dirty="0"/>
              <a:t> consiste em somar todas as distâncias entre cidades consecutivas.</a:t>
            </a:r>
            <a:endParaRPr lang="pt-BR" sz="2200" dirty="0"/>
          </a:p>
          <a:p>
            <a:endParaRPr lang="pt-BR" sz="2600" dirty="0"/>
          </a:p>
          <a:p>
            <a:pPr lvl="1"/>
            <a:r>
              <a:rPr lang="pt-BR" sz="2200" b="1" dirty="0"/>
              <a:t>Exemplo:</a:t>
            </a:r>
          </a:p>
          <a:p>
            <a:endParaRPr lang="pt-BR" sz="2600" dirty="0"/>
          </a:p>
          <a:p>
            <a:endParaRPr lang="pt-BR" sz="2600" dirty="0"/>
          </a:p>
          <a:p>
            <a:endParaRPr lang="pt-BR" sz="2600" dirty="0"/>
          </a:p>
          <a:p>
            <a:pPr lvl="1"/>
            <a:r>
              <a:rPr lang="pt-BR" sz="2200" dirty="0"/>
              <a:t>O cromossomo (1 3 5 4 2) tem avaliação igual a 35+ 80 + 50 + 65 = 230</a:t>
            </a:r>
          </a:p>
          <a:p>
            <a:endParaRPr lang="en-US" sz="2600" dirty="0"/>
          </a:p>
        </p:txBody>
      </p:sp>
      <p:grpSp>
        <p:nvGrpSpPr>
          <p:cNvPr id="27" name="Group 26"/>
          <p:cNvGrpSpPr/>
          <p:nvPr/>
        </p:nvGrpSpPr>
        <p:grpSpPr>
          <a:xfrm>
            <a:off x="5331296" y="3085212"/>
            <a:ext cx="3429000" cy="2288004"/>
            <a:chOff x="3159224" y="2780928"/>
            <a:chExt cx="3429000" cy="2288004"/>
          </a:xfrm>
        </p:grpSpPr>
        <p:sp>
          <p:nvSpPr>
            <p:cNvPr id="4" name="Line 9"/>
            <p:cNvSpPr>
              <a:spLocks noChangeShapeType="1"/>
            </p:cNvSpPr>
            <p:nvPr/>
          </p:nvSpPr>
          <p:spPr bwMode="auto">
            <a:xfrm flipV="1">
              <a:off x="3845024" y="3085728"/>
              <a:ext cx="990600" cy="76200"/>
            </a:xfrm>
            <a:prstGeom prst="line">
              <a:avLst/>
            </a:prstGeom>
            <a:noFill/>
            <a:ln w="9525">
              <a:solidFill>
                <a:schemeClr val="tx1"/>
              </a:solidFill>
              <a:round/>
              <a:headEnd/>
              <a:tailEnd/>
            </a:ln>
            <a:effectLst/>
          </p:spPr>
          <p:txBody>
            <a:bodyPr wrap="none" anchor="ctr"/>
            <a:lstStyle/>
            <a:p>
              <a:endParaRPr lang="pt-BR"/>
            </a:p>
          </p:txBody>
        </p:sp>
        <p:sp>
          <p:nvSpPr>
            <p:cNvPr id="5" name="Line 10"/>
            <p:cNvSpPr>
              <a:spLocks noChangeShapeType="1"/>
            </p:cNvSpPr>
            <p:nvPr/>
          </p:nvSpPr>
          <p:spPr bwMode="auto">
            <a:xfrm>
              <a:off x="3616424" y="3466727"/>
              <a:ext cx="0" cy="685801"/>
            </a:xfrm>
            <a:prstGeom prst="line">
              <a:avLst/>
            </a:prstGeom>
            <a:noFill/>
            <a:ln w="9525">
              <a:solidFill>
                <a:schemeClr val="tx1"/>
              </a:solidFill>
              <a:round/>
              <a:headEnd/>
              <a:tailEnd/>
            </a:ln>
            <a:effectLst/>
          </p:spPr>
          <p:txBody>
            <a:bodyPr wrap="none" anchor="ctr"/>
            <a:lstStyle/>
            <a:p>
              <a:endParaRPr lang="pt-BR"/>
            </a:p>
          </p:txBody>
        </p:sp>
        <p:sp>
          <p:nvSpPr>
            <p:cNvPr id="6" name="Line 11"/>
            <p:cNvSpPr>
              <a:spLocks noChangeShapeType="1"/>
            </p:cNvSpPr>
            <p:nvPr/>
          </p:nvSpPr>
          <p:spPr bwMode="auto">
            <a:xfrm>
              <a:off x="3768824" y="4609728"/>
              <a:ext cx="1066800" cy="228600"/>
            </a:xfrm>
            <a:prstGeom prst="line">
              <a:avLst/>
            </a:prstGeom>
            <a:noFill/>
            <a:ln w="9525">
              <a:solidFill>
                <a:schemeClr val="tx1"/>
              </a:solidFill>
              <a:round/>
              <a:headEnd/>
              <a:tailEnd/>
            </a:ln>
            <a:effectLst/>
          </p:spPr>
          <p:txBody>
            <a:bodyPr wrap="none" anchor="ctr"/>
            <a:lstStyle/>
            <a:p>
              <a:endParaRPr lang="pt-BR"/>
            </a:p>
          </p:txBody>
        </p:sp>
        <p:sp>
          <p:nvSpPr>
            <p:cNvPr id="7" name="Line 12"/>
            <p:cNvSpPr>
              <a:spLocks noChangeShapeType="1"/>
            </p:cNvSpPr>
            <p:nvPr/>
          </p:nvSpPr>
          <p:spPr bwMode="auto">
            <a:xfrm flipV="1">
              <a:off x="5292824" y="3881482"/>
              <a:ext cx="871902" cy="956846"/>
            </a:xfrm>
            <a:prstGeom prst="line">
              <a:avLst/>
            </a:prstGeom>
            <a:noFill/>
            <a:ln w="9525">
              <a:solidFill>
                <a:schemeClr val="tx1"/>
              </a:solidFill>
              <a:round/>
              <a:headEnd/>
              <a:tailEnd/>
            </a:ln>
            <a:effectLst/>
          </p:spPr>
          <p:txBody>
            <a:bodyPr wrap="none" anchor="ctr"/>
            <a:lstStyle/>
            <a:p>
              <a:endParaRPr lang="pt-BR"/>
            </a:p>
          </p:txBody>
        </p:sp>
        <p:sp>
          <p:nvSpPr>
            <p:cNvPr id="8" name="Line 13"/>
            <p:cNvSpPr>
              <a:spLocks noChangeShapeType="1"/>
            </p:cNvSpPr>
            <p:nvPr/>
          </p:nvSpPr>
          <p:spPr bwMode="auto">
            <a:xfrm>
              <a:off x="5292824" y="3161927"/>
              <a:ext cx="871902" cy="442913"/>
            </a:xfrm>
            <a:prstGeom prst="line">
              <a:avLst/>
            </a:prstGeom>
            <a:noFill/>
            <a:ln w="9525">
              <a:solidFill>
                <a:schemeClr val="tx1"/>
              </a:solidFill>
              <a:round/>
              <a:headEnd/>
              <a:tailEnd/>
            </a:ln>
            <a:effectLst/>
          </p:spPr>
          <p:txBody>
            <a:bodyPr wrap="none" anchor="ctr"/>
            <a:lstStyle/>
            <a:p>
              <a:endParaRPr lang="pt-BR"/>
            </a:p>
          </p:txBody>
        </p:sp>
        <p:sp>
          <p:nvSpPr>
            <p:cNvPr id="9" name="Line 14"/>
            <p:cNvSpPr>
              <a:spLocks noChangeShapeType="1"/>
            </p:cNvSpPr>
            <p:nvPr/>
          </p:nvSpPr>
          <p:spPr bwMode="auto">
            <a:xfrm flipH="1">
              <a:off x="3845024" y="3695328"/>
              <a:ext cx="2286000" cy="685800"/>
            </a:xfrm>
            <a:prstGeom prst="line">
              <a:avLst/>
            </a:prstGeom>
            <a:noFill/>
            <a:ln w="9525">
              <a:solidFill>
                <a:schemeClr val="tx1"/>
              </a:solidFill>
              <a:round/>
              <a:headEnd/>
              <a:tailEnd/>
            </a:ln>
            <a:effectLst/>
          </p:spPr>
          <p:txBody>
            <a:bodyPr wrap="none" anchor="ctr"/>
            <a:lstStyle/>
            <a:p>
              <a:endParaRPr lang="pt-BR"/>
            </a:p>
          </p:txBody>
        </p:sp>
        <p:sp>
          <p:nvSpPr>
            <p:cNvPr id="10" name="Line 15"/>
            <p:cNvSpPr>
              <a:spLocks noChangeShapeType="1"/>
            </p:cNvSpPr>
            <p:nvPr/>
          </p:nvSpPr>
          <p:spPr bwMode="auto">
            <a:xfrm flipH="1" flipV="1">
              <a:off x="3845024" y="3314328"/>
              <a:ext cx="2286000" cy="381000"/>
            </a:xfrm>
            <a:prstGeom prst="line">
              <a:avLst/>
            </a:prstGeom>
            <a:noFill/>
            <a:ln w="9525">
              <a:solidFill>
                <a:schemeClr val="tx1"/>
              </a:solidFill>
              <a:round/>
              <a:headEnd/>
              <a:tailEnd/>
            </a:ln>
            <a:effectLst/>
          </p:spPr>
          <p:txBody>
            <a:bodyPr wrap="none" anchor="ctr"/>
            <a:lstStyle/>
            <a:p>
              <a:endParaRPr lang="pt-BR"/>
            </a:p>
          </p:txBody>
        </p:sp>
        <p:sp>
          <p:nvSpPr>
            <p:cNvPr id="11" name="Line 16"/>
            <p:cNvSpPr>
              <a:spLocks noChangeShapeType="1"/>
            </p:cNvSpPr>
            <p:nvPr/>
          </p:nvSpPr>
          <p:spPr bwMode="auto">
            <a:xfrm flipV="1">
              <a:off x="5064224" y="3331204"/>
              <a:ext cx="0" cy="1202323"/>
            </a:xfrm>
            <a:prstGeom prst="line">
              <a:avLst/>
            </a:prstGeom>
            <a:noFill/>
            <a:ln w="9525">
              <a:solidFill>
                <a:schemeClr val="tx1"/>
              </a:solidFill>
              <a:round/>
              <a:headEnd/>
              <a:tailEnd/>
            </a:ln>
            <a:effectLst/>
          </p:spPr>
          <p:txBody>
            <a:bodyPr wrap="none" anchor="ctr"/>
            <a:lstStyle/>
            <a:p>
              <a:endParaRPr lang="pt-BR"/>
            </a:p>
          </p:txBody>
        </p:sp>
        <p:sp>
          <p:nvSpPr>
            <p:cNvPr id="12" name="Line 17"/>
            <p:cNvSpPr>
              <a:spLocks noChangeShapeType="1"/>
            </p:cNvSpPr>
            <p:nvPr/>
          </p:nvSpPr>
          <p:spPr bwMode="auto">
            <a:xfrm flipH="1" flipV="1">
              <a:off x="3768824" y="3390528"/>
              <a:ext cx="1143000" cy="1219200"/>
            </a:xfrm>
            <a:prstGeom prst="line">
              <a:avLst/>
            </a:prstGeom>
            <a:noFill/>
            <a:ln w="9525">
              <a:solidFill>
                <a:schemeClr val="tx1"/>
              </a:solidFill>
              <a:round/>
              <a:headEnd/>
              <a:tailEnd/>
            </a:ln>
            <a:effectLst/>
          </p:spPr>
          <p:txBody>
            <a:bodyPr wrap="none" anchor="ctr"/>
            <a:lstStyle/>
            <a:p>
              <a:endParaRPr lang="pt-BR"/>
            </a:p>
          </p:txBody>
        </p:sp>
        <p:sp>
          <p:nvSpPr>
            <p:cNvPr id="13" name="Oval 4"/>
            <p:cNvSpPr>
              <a:spLocks noChangeArrowheads="1"/>
            </p:cNvSpPr>
            <p:nvPr/>
          </p:nvSpPr>
          <p:spPr bwMode="auto">
            <a:xfrm>
              <a:off x="4835624" y="2780928"/>
              <a:ext cx="457200" cy="533400"/>
            </a:xfrm>
            <a:prstGeom prst="ellipse">
              <a:avLst/>
            </a:prstGeom>
            <a:noFill/>
            <a:ln w="9525">
              <a:solidFill>
                <a:schemeClr val="tx1"/>
              </a:solidFill>
              <a:round/>
              <a:headEnd/>
              <a:tailEnd/>
            </a:ln>
            <a:effectLst/>
          </p:spPr>
          <p:txBody>
            <a:bodyPr wrap="none" anchor="ctr"/>
            <a:lstStyle/>
            <a:p>
              <a:pPr algn="ctr"/>
              <a:r>
                <a:rPr lang="pt-BR"/>
                <a:t>1</a:t>
              </a:r>
            </a:p>
          </p:txBody>
        </p:sp>
        <p:sp>
          <p:nvSpPr>
            <p:cNvPr id="14" name="Oval 5"/>
            <p:cNvSpPr>
              <a:spLocks noChangeArrowheads="1"/>
            </p:cNvSpPr>
            <p:nvPr/>
          </p:nvSpPr>
          <p:spPr bwMode="auto">
            <a:xfrm>
              <a:off x="6131024" y="3466728"/>
              <a:ext cx="457200" cy="533400"/>
            </a:xfrm>
            <a:prstGeom prst="ellipse">
              <a:avLst/>
            </a:prstGeom>
            <a:noFill/>
            <a:ln w="9525">
              <a:solidFill>
                <a:schemeClr val="tx1"/>
              </a:solidFill>
              <a:round/>
              <a:headEnd/>
              <a:tailEnd/>
            </a:ln>
            <a:effectLst/>
          </p:spPr>
          <p:txBody>
            <a:bodyPr wrap="none" anchor="ctr"/>
            <a:lstStyle/>
            <a:p>
              <a:pPr algn="ctr"/>
              <a:r>
                <a:rPr lang="pt-BR"/>
                <a:t>2</a:t>
              </a:r>
            </a:p>
          </p:txBody>
        </p:sp>
        <p:sp>
          <p:nvSpPr>
            <p:cNvPr id="15" name="Oval 6"/>
            <p:cNvSpPr>
              <a:spLocks noChangeArrowheads="1"/>
            </p:cNvSpPr>
            <p:nvPr/>
          </p:nvSpPr>
          <p:spPr bwMode="auto">
            <a:xfrm>
              <a:off x="4835624" y="4533528"/>
              <a:ext cx="457200" cy="533400"/>
            </a:xfrm>
            <a:prstGeom prst="ellipse">
              <a:avLst/>
            </a:prstGeom>
            <a:noFill/>
            <a:ln w="9525">
              <a:solidFill>
                <a:schemeClr val="tx1"/>
              </a:solidFill>
              <a:round/>
              <a:headEnd/>
              <a:tailEnd/>
            </a:ln>
            <a:effectLst/>
          </p:spPr>
          <p:txBody>
            <a:bodyPr wrap="none" anchor="ctr"/>
            <a:lstStyle/>
            <a:p>
              <a:pPr algn="ctr"/>
              <a:r>
                <a:rPr lang="pt-BR"/>
                <a:t>3</a:t>
              </a:r>
            </a:p>
          </p:txBody>
        </p:sp>
        <p:sp>
          <p:nvSpPr>
            <p:cNvPr id="16" name="Oval 7"/>
            <p:cNvSpPr>
              <a:spLocks noChangeArrowheads="1"/>
            </p:cNvSpPr>
            <p:nvPr/>
          </p:nvSpPr>
          <p:spPr bwMode="auto">
            <a:xfrm>
              <a:off x="3387824" y="4152528"/>
              <a:ext cx="457200" cy="533400"/>
            </a:xfrm>
            <a:prstGeom prst="ellipse">
              <a:avLst/>
            </a:prstGeom>
            <a:noFill/>
            <a:ln w="9525">
              <a:solidFill>
                <a:schemeClr val="tx1"/>
              </a:solidFill>
              <a:round/>
              <a:headEnd/>
              <a:tailEnd/>
            </a:ln>
            <a:effectLst/>
          </p:spPr>
          <p:txBody>
            <a:bodyPr wrap="none" anchor="ctr"/>
            <a:lstStyle/>
            <a:p>
              <a:pPr algn="ctr"/>
              <a:r>
                <a:rPr lang="pt-BR"/>
                <a:t>4</a:t>
              </a:r>
            </a:p>
          </p:txBody>
        </p:sp>
        <p:sp>
          <p:nvSpPr>
            <p:cNvPr id="17" name="Oval 8"/>
            <p:cNvSpPr>
              <a:spLocks noChangeArrowheads="1"/>
            </p:cNvSpPr>
            <p:nvPr/>
          </p:nvSpPr>
          <p:spPr bwMode="auto">
            <a:xfrm>
              <a:off x="3387824" y="2933328"/>
              <a:ext cx="457200" cy="533400"/>
            </a:xfrm>
            <a:prstGeom prst="ellipse">
              <a:avLst/>
            </a:prstGeom>
            <a:noFill/>
            <a:ln w="9525">
              <a:solidFill>
                <a:schemeClr val="tx1"/>
              </a:solidFill>
              <a:round/>
              <a:headEnd/>
              <a:tailEnd/>
            </a:ln>
            <a:effectLst/>
          </p:spPr>
          <p:txBody>
            <a:bodyPr wrap="none" anchor="ctr"/>
            <a:lstStyle/>
            <a:p>
              <a:pPr algn="ctr"/>
              <a:r>
                <a:rPr lang="pt-BR" dirty="0"/>
                <a:t>5</a:t>
              </a:r>
            </a:p>
          </p:txBody>
        </p:sp>
        <p:sp>
          <p:nvSpPr>
            <p:cNvPr id="18" name="Text Box 18"/>
            <p:cNvSpPr txBox="1">
              <a:spLocks noChangeArrowheads="1"/>
            </p:cNvSpPr>
            <p:nvPr/>
          </p:nvSpPr>
          <p:spPr bwMode="auto">
            <a:xfrm>
              <a:off x="3159224" y="3604841"/>
              <a:ext cx="412292" cy="338554"/>
            </a:xfrm>
            <a:prstGeom prst="rect">
              <a:avLst/>
            </a:prstGeom>
            <a:noFill/>
            <a:ln w="9525">
              <a:noFill/>
              <a:miter lim="800000"/>
              <a:headEnd/>
              <a:tailEnd/>
            </a:ln>
            <a:effectLst/>
          </p:spPr>
          <p:txBody>
            <a:bodyPr wrap="none">
              <a:spAutoFit/>
            </a:bodyPr>
            <a:lstStyle/>
            <a:p>
              <a:r>
                <a:rPr lang="pt-BR" sz="1600"/>
                <a:t>50</a:t>
              </a:r>
            </a:p>
          </p:txBody>
        </p:sp>
        <p:sp>
          <p:nvSpPr>
            <p:cNvPr id="19" name="Text Box 19"/>
            <p:cNvSpPr txBox="1">
              <a:spLocks noChangeArrowheads="1"/>
            </p:cNvSpPr>
            <p:nvPr/>
          </p:nvSpPr>
          <p:spPr bwMode="auto">
            <a:xfrm>
              <a:off x="4067274" y="2780928"/>
              <a:ext cx="412292" cy="338554"/>
            </a:xfrm>
            <a:prstGeom prst="rect">
              <a:avLst/>
            </a:prstGeom>
            <a:noFill/>
            <a:ln w="9525">
              <a:noFill/>
              <a:miter lim="800000"/>
              <a:headEnd/>
              <a:tailEnd/>
            </a:ln>
            <a:effectLst/>
          </p:spPr>
          <p:txBody>
            <a:bodyPr wrap="none">
              <a:spAutoFit/>
            </a:bodyPr>
            <a:lstStyle/>
            <a:p>
              <a:r>
                <a:rPr lang="pt-BR" sz="1600"/>
                <a:t>30</a:t>
              </a:r>
            </a:p>
          </p:txBody>
        </p:sp>
        <p:sp>
          <p:nvSpPr>
            <p:cNvPr id="20" name="Text Box 20"/>
            <p:cNvSpPr txBox="1">
              <a:spLocks noChangeArrowheads="1"/>
            </p:cNvSpPr>
            <p:nvPr/>
          </p:nvSpPr>
          <p:spPr bwMode="auto">
            <a:xfrm>
              <a:off x="5667474" y="2977778"/>
              <a:ext cx="526106" cy="338554"/>
            </a:xfrm>
            <a:prstGeom prst="rect">
              <a:avLst/>
            </a:prstGeom>
            <a:noFill/>
            <a:ln w="9525">
              <a:noFill/>
              <a:miter lim="800000"/>
              <a:headEnd/>
              <a:tailEnd/>
            </a:ln>
            <a:effectLst/>
          </p:spPr>
          <p:txBody>
            <a:bodyPr wrap="none">
              <a:spAutoFit/>
            </a:bodyPr>
            <a:lstStyle/>
            <a:p>
              <a:r>
                <a:rPr lang="pt-BR" sz="1600" dirty="0"/>
                <a:t>100</a:t>
              </a:r>
            </a:p>
          </p:txBody>
        </p:sp>
        <p:sp>
          <p:nvSpPr>
            <p:cNvPr id="21" name="Text Box 21"/>
            <p:cNvSpPr txBox="1">
              <a:spLocks noChangeArrowheads="1"/>
            </p:cNvSpPr>
            <p:nvPr/>
          </p:nvSpPr>
          <p:spPr bwMode="auto">
            <a:xfrm>
              <a:off x="5750024" y="4425578"/>
              <a:ext cx="412292" cy="338554"/>
            </a:xfrm>
            <a:prstGeom prst="rect">
              <a:avLst/>
            </a:prstGeom>
            <a:noFill/>
            <a:ln w="9525">
              <a:noFill/>
              <a:miter lim="800000"/>
              <a:headEnd/>
              <a:tailEnd/>
            </a:ln>
            <a:effectLst/>
          </p:spPr>
          <p:txBody>
            <a:bodyPr wrap="none">
              <a:spAutoFit/>
            </a:bodyPr>
            <a:lstStyle/>
            <a:p>
              <a:r>
                <a:rPr lang="pt-BR" sz="1600"/>
                <a:t>25</a:t>
              </a:r>
            </a:p>
          </p:txBody>
        </p:sp>
        <p:sp>
          <p:nvSpPr>
            <p:cNvPr id="22" name="Text Box 22"/>
            <p:cNvSpPr txBox="1">
              <a:spLocks noChangeArrowheads="1"/>
            </p:cNvSpPr>
            <p:nvPr/>
          </p:nvSpPr>
          <p:spPr bwMode="auto">
            <a:xfrm>
              <a:off x="3921224" y="4730378"/>
              <a:ext cx="412292" cy="338554"/>
            </a:xfrm>
            <a:prstGeom prst="rect">
              <a:avLst/>
            </a:prstGeom>
            <a:noFill/>
            <a:ln w="9525">
              <a:noFill/>
              <a:miter lim="800000"/>
              <a:headEnd/>
              <a:tailEnd/>
            </a:ln>
            <a:effectLst/>
          </p:spPr>
          <p:txBody>
            <a:bodyPr wrap="none">
              <a:spAutoFit/>
            </a:bodyPr>
            <a:lstStyle/>
            <a:p>
              <a:r>
                <a:rPr lang="pt-BR" sz="1600"/>
                <a:t>10</a:t>
              </a:r>
            </a:p>
          </p:txBody>
        </p:sp>
        <p:sp>
          <p:nvSpPr>
            <p:cNvPr id="23" name="Text Box 23"/>
            <p:cNvSpPr txBox="1">
              <a:spLocks noChangeArrowheads="1"/>
            </p:cNvSpPr>
            <p:nvPr/>
          </p:nvSpPr>
          <p:spPr bwMode="auto">
            <a:xfrm>
              <a:off x="3845024" y="4012828"/>
              <a:ext cx="412292" cy="338554"/>
            </a:xfrm>
            <a:prstGeom prst="rect">
              <a:avLst/>
            </a:prstGeom>
            <a:noFill/>
            <a:ln w="9525">
              <a:noFill/>
              <a:miter lim="800000"/>
              <a:headEnd/>
              <a:tailEnd/>
            </a:ln>
            <a:effectLst/>
          </p:spPr>
          <p:txBody>
            <a:bodyPr wrap="none">
              <a:spAutoFit/>
            </a:bodyPr>
            <a:lstStyle/>
            <a:p>
              <a:r>
                <a:rPr lang="pt-BR" sz="1600"/>
                <a:t>65</a:t>
              </a:r>
            </a:p>
          </p:txBody>
        </p:sp>
        <p:sp>
          <p:nvSpPr>
            <p:cNvPr id="24" name="Text Box 24"/>
            <p:cNvSpPr txBox="1">
              <a:spLocks noChangeArrowheads="1"/>
            </p:cNvSpPr>
            <p:nvPr/>
          </p:nvSpPr>
          <p:spPr bwMode="auto">
            <a:xfrm>
              <a:off x="4067274" y="3542928"/>
              <a:ext cx="412292" cy="338554"/>
            </a:xfrm>
            <a:prstGeom prst="rect">
              <a:avLst/>
            </a:prstGeom>
            <a:noFill/>
            <a:ln w="9525">
              <a:noFill/>
              <a:miter lim="800000"/>
              <a:headEnd/>
              <a:tailEnd/>
            </a:ln>
            <a:effectLst/>
          </p:spPr>
          <p:txBody>
            <a:bodyPr wrap="none">
              <a:spAutoFit/>
            </a:bodyPr>
            <a:lstStyle/>
            <a:p>
              <a:r>
                <a:rPr lang="pt-BR" sz="1600"/>
                <a:t>80</a:t>
              </a:r>
            </a:p>
          </p:txBody>
        </p:sp>
        <p:sp>
          <p:nvSpPr>
            <p:cNvPr id="25" name="Text Box 25"/>
            <p:cNvSpPr txBox="1">
              <a:spLocks noChangeArrowheads="1"/>
            </p:cNvSpPr>
            <p:nvPr/>
          </p:nvSpPr>
          <p:spPr bwMode="auto">
            <a:xfrm>
              <a:off x="4283174" y="3161928"/>
              <a:ext cx="412292" cy="338554"/>
            </a:xfrm>
            <a:prstGeom prst="rect">
              <a:avLst/>
            </a:prstGeom>
            <a:noFill/>
            <a:ln w="9525">
              <a:noFill/>
              <a:miter lim="800000"/>
              <a:headEnd/>
              <a:tailEnd/>
            </a:ln>
            <a:effectLst/>
          </p:spPr>
          <p:txBody>
            <a:bodyPr wrap="none">
              <a:spAutoFit/>
            </a:bodyPr>
            <a:lstStyle/>
            <a:p>
              <a:r>
                <a:rPr lang="pt-BR" sz="1600"/>
                <a:t>90</a:t>
              </a:r>
            </a:p>
          </p:txBody>
        </p:sp>
        <p:sp>
          <p:nvSpPr>
            <p:cNvPr id="26" name="Text Box 26"/>
            <p:cNvSpPr txBox="1">
              <a:spLocks noChangeArrowheads="1"/>
            </p:cNvSpPr>
            <p:nvPr/>
          </p:nvSpPr>
          <p:spPr bwMode="auto">
            <a:xfrm>
              <a:off x="5064224" y="4044578"/>
              <a:ext cx="412292" cy="338554"/>
            </a:xfrm>
            <a:prstGeom prst="rect">
              <a:avLst/>
            </a:prstGeom>
            <a:noFill/>
            <a:ln w="9525">
              <a:noFill/>
              <a:miter lim="800000"/>
              <a:headEnd/>
              <a:tailEnd/>
            </a:ln>
            <a:effectLst/>
          </p:spPr>
          <p:txBody>
            <a:bodyPr wrap="none">
              <a:spAutoFit/>
            </a:bodyPr>
            <a:lstStyle/>
            <a:p>
              <a:r>
                <a:rPr lang="pt-BR" sz="1600"/>
                <a:t>35</a:t>
              </a:r>
            </a:p>
          </p:txBody>
        </p:sp>
      </p:grpSp>
    </p:spTree>
    <p:extLst>
      <p:ext uri="{BB962C8B-B14F-4D97-AF65-F5344CB8AC3E}">
        <p14:creationId xmlns:p14="http://schemas.microsoft.com/office/powerpoint/2010/main" val="23685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Genéticos – Exemplo 2 </a:t>
            </a:r>
            <a:endParaRPr lang="en-US" dirty="0"/>
          </a:p>
        </p:txBody>
      </p:sp>
      <p:sp>
        <p:nvSpPr>
          <p:cNvPr id="3" name="Content Placeholder 2"/>
          <p:cNvSpPr>
            <a:spLocks noGrp="1"/>
          </p:cNvSpPr>
          <p:nvPr>
            <p:ph idx="1"/>
          </p:nvPr>
        </p:nvSpPr>
        <p:spPr>
          <a:xfrm>
            <a:off x="1996698" y="1233559"/>
            <a:ext cx="9782014" cy="5322225"/>
          </a:xfrm>
        </p:spPr>
        <p:txBody>
          <a:bodyPr>
            <a:noAutofit/>
          </a:bodyPr>
          <a:lstStyle/>
          <a:p>
            <a:r>
              <a:rPr lang="pt-BR" sz="2800" b="1" dirty="0"/>
              <a:t>Recombinação (uniforme):</a:t>
            </a:r>
          </a:p>
          <a:p>
            <a:pPr lvl="1"/>
            <a:r>
              <a:rPr lang="pt-BR" sz="2000" dirty="0"/>
              <a:t>Pai1 (</a:t>
            </a:r>
            <a:r>
              <a:rPr lang="pt-BR" sz="2000" dirty="0">
                <a:solidFill>
                  <a:srgbClr val="FF0000"/>
                </a:solidFill>
              </a:rPr>
              <a:t>3   5   7   2   1   6   4   8</a:t>
            </a:r>
            <a:r>
              <a:rPr lang="pt-BR" sz="2000" dirty="0"/>
              <a:t>)</a:t>
            </a:r>
          </a:p>
          <a:p>
            <a:pPr lvl="1"/>
            <a:r>
              <a:rPr lang="pt-BR" sz="2000" dirty="0"/>
              <a:t>Pai2 (</a:t>
            </a:r>
            <a:r>
              <a:rPr lang="pt-BR" sz="2000" dirty="0">
                <a:solidFill>
                  <a:srgbClr val="4161A9"/>
                </a:solidFill>
              </a:rPr>
              <a:t>2   5   7   6   8   4   3   1</a:t>
            </a:r>
            <a:r>
              <a:rPr lang="pt-BR" sz="2000" dirty="0"/>
              <a:t>)</a:t>
            </a:r>
          </a:p>
          <a:p>
            <a:endParaRPr lang="pt-BR" sz="1000" dirty="0"/>
          </a:p>
          <a:p>
            <a:r>
              <a:rPr lang="pt-BR" b="1" dirty="0"/>
              <a:t>1) </a:t>
            </a:r>
            <a:r>
              <a:rPr lang="pt-BR" dirty="0"/>
              <a:t>Gera-se uma </a:t>
            </a:r>
            <a:r>
              <a:rPr lang="pt-BR" dirty="0" err="1"/>
              <a:t>string</a:t>
            </a:r>
            <a:r>
              <a:rPr lang="pt-BR" dirty="0"/>
              <a:t> de bits aleatória do mesmo tamanho que os pais:</a:t>
            </a:r>
          </a:p>
          <a:p>
            <a:pPr>
              <a:buNone/>
            </a:pPr>
            <a:r>
              <a:rPr lang="pt-BR" dirty="0"/>
              <a:t>	1 0 0 1 0 1 0 1</a:t>
            </a:r>
          </a:p>
          <a:p>
            <a:r>
              <a:rPr lang="pt-BR" b="1" dirty="0"/>
              <a:t>2)</a:t>
            </a:r>
            <a:r>
              <a:rPr lang="pt-BR" dirty="0"/>
              <a:t> Copia-se para o filho 1 os elementos do pai 1 referentes àquelas posições onde a </a:t>
            </a:r>
            <a:r>
              <a:rPr lang="pt-BR" dirty="0" err="1"/>
              <a:t>string</a:t>
            </a:r>
            <a:r>
              <a:rPr lang="pt-BR" dirty="0"/>
              <a:t> de bits possui um 1:	</a:t>
            </a:r>
          </a:p>
          <a:p>
            <a:pPr>
              <a:buNone/>
            </a:pPr>
            <a:r>
              <a:rPr lang="pt-BR" dirty="0"/>
              <a:t>	</a:t>
            </a:r>
            <a:r>
              <a:rPr lang="pt-BR" dirty="0">
                <a:solidFill>
                  <a:srgbClr val="FF0000"/>
                </a:solidFill>
              </a:rPr>
              <a:t>3</a:t>
            </a:r>
            <a:r>
              <a:rPr lang="pt-BR" dirty="0"/>
              <a:t> _ _ </a:t>
            </a:r>
            <a:r>
              <a:rPr lang="pt-BR" dirty="0">
                <a:solidFill>
                  <a:srgbClr val="FF0000"/>
                </a:solidFill>
              </a:rPr>
              <a:t>2</a:t>
            </a:r>
            <a:r>
              <a:rPr lang="pt-BR" dirty="0"/>
              <a:t> _ </a:t>
            </a:r>
            <a:r>
              <a:rPr lang="pt-BR" dirty="0">
                <a:solidFill>
                  <a:srgbClr val="FF0000"/>
                </a:solidFill>
              </a:rPr>
              <a:t>6</a:t>
            </a:r>
            <a:r>
              <a:rPr lang="pt-BR" dirty="0"/>
              <a:t> _ </a:t>
            </a:r>
            <a:r>
              <a:rPr lang="pt-BR" dirty="0">
                <a:solidFill>
                  <a:srgbClr val="FF0000"/>
                </a:solidFill>
              </a:rPr>
              <a:t>8</a:t>
            </a:r>
          </a:p>
          <a:p>
            <a:r>
              <a:rPr lang="pt-BR" b="1" dirty="0"/>
              <a:t>3) </a:t>
            </a:r>
            <a:r>
              <a:rPr lang="pt-BR" dirty="0"/>
              <a:t>Elementos não copiados do pai1: </a:t>
            </a:r>
          </a:p>
          <a:p>
            <a:pPr>
              <a:buNone/>
            </a:pPr>
            <a:r>
              <a:rPr lang="pt-BR" dirty="0"/>
              <a:t>	</a:t>
            </a:r>
            <a:r>
              <a:rPr lang="pt-BR" dirty="0">
                <a:solidFill>
                  <a:srgbClr val="FF0000"/>
                </a:solidFill>
              </a:rPr>
              <a:t> 5 7 1 4</a:t>
            </a:r>
            <a:endParaRPr lang="pt-BR" b="1" dirty="0">
              <a:solidFill>
                <a:srgbClr val="FF0000"/>
              </a:solidFill>
            </a:endParaRPr>
          </a:p>
          <a:p>
            <a:r>
              <a:rPr lang="pt-BR" b="1" dirty="0"/>
              <a:t>3)</a:t>
            </a:r>
            <a:r>
              <a:rPr lang="pt-BR" dirty="0"/>
              <a:t> Permuta-se essa lista de forma que os elementos apareçam na mesma ordem que no pai 2 e copia-se eles para dentro do Filho1:	</a:t>
            </a:r>
          </a:p>
          <a:p>
            <a:pPr>
              <a:buNone/>
            </a:pPr>
            <a:r>
              <a:rPr lang="pt-BR" dirty="0"/>
              <a:t>	3 </a:t>
            </a:r>
            <a:r>
              <a:rPr lang="pt-BR" dirty="0">
                <a:solidFill>
                  <a:srgbClr val="FF0000"/>
                </a:solidFill>
              </a:rPr>
              <a:t>5 7</a:t>
            </a:r>
            <a:r>
              <a:rPr lang="pt-BR" dirty="0"/>
              <a:t> 2 </a:t>
            </a:r>
            <a:r>
              <a:rPr lang="pt-BR" dirty="0">
                <a:solidFill>
                  <a:srgbClr val="FF0000"/>
                </a:solidFill>
              </a:rPr>
              <a:t>4</a:t>
            </a:r>
            <a:r>
              <a:rPr lang="pt-BR" dirty="0"/>
              <a:t> 6 </a:t>
            </a:r>
            <a:r>
              <a:rPr lang="pt-BR" dirty="0">
                <a:solidFill>
                  <a:srgbClr val="FF0000"/>
                </a:solidFill>
              </a:rPr>
              <a:t>1</a:t>
            </a:r>
            <a:r>
              <a:rPr lang="pt-BR" dirty="0"/>
              <a:t> 8</a:t>
            </a:r>
          </a:p>
        </p:txBody>
      </p:sp>
    </p:spTree>
    <p:extLst>
      <p:ext uri="{BB962C8B-B14F-4D97-AF65-F5344CB8AC3E}">
        <p14:creationId xmlns:p14="http://schemas.microsoft.com/office/powerpoint/2010/main" val="39529980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Genéticos – Exemplo 2 </a:t>
            </a:r>
            <a:endParaRPr lang="en-US" dirty="0"/>
          </a:p>
        </p:txBody>
      </p:sp>
      <p:sp>
        <p:nvSpPr>
          <p:cNvPr id="3" name="Content Placeholder 2"/>
          <p:cNvSpPr>
            <a:spLocks noGrp="1"/>
          </p:cNvSpPr>
          <p:nvPr>
            <p:ph idx="1"/>
          </p:nvPr>
        </p:nvSpPr>
        <p:spPr>
          <a:xfrm>
            <a:off x="1981200" y="1600201"/>
            <a:ext cx="8507288" cy="4525963"/>
          </a:xfrm>
        </p:spPr>
        <p:txBody>
          <a:bodyPr>
            <a:normAutofit fontScale="92500" lnSpcReduction="10000"/>
          </a:bodyPr>
          <a:lstStyle/>
          <a:p>
            <a:r>
              <a:rPr lang="pt-BR" sz="2800" b="1" dirty="0"/>
              <a:t>Mutação:</a:t>
            </a:r>
          </a:p>
          <a:p>
            <a:pPr lvl="1"/>
            <a:r>
              <a:rPr lang="pt-BR" sz="2000" dirty="0"/>
              <a:t>Individuo (3   5   7   2   1   6   4   8)</a:t>
            </a:r>
          </a:p>
          <a:p>
            <a:endParaRPr lang="pt-BR" sz="1200" dirty="0"/>
          </a:p>
          <a:p>
            <a:endParaRPr lang="pt-BR" sz="1200" dirty="0"/>
          </a:p>
          <a:p>
            <a:r>
              <a:rPr lang="pt-BR" sz="2400" dirty="0"/>
              <a:t>Escolhem-se dois elementos aleatórios dentro do cromossomo e trocam-se as suas posições:</a:t>
            </a:r>
          </a:p>
          <a:p>
            <a:pPr>
              <a:buNone/>
            </a:pPr>
            <a:r>
              <a:rPr lang="pt-BR" sz="2400" dirty="0"/>
              <a:t>    (3   </a:t>
            </a:r>
            <a:r>
              <a:rPr lang="pt-BR" sz="2400" dirty="0">
                <a:solidFill>
                  <a:srgbClr val="FF0000"/>
                </a:solidFill>
              </a:rPr>
              <a:t>5</a:t>
            </a:r>
            <a:r>
              <a:rPr lang="pt-BR" sz="2400" dirty="0"/>
              <a:t>   7   2   </a:t>
            </a:r>
            <a:r>
              <a:rPr lang="pt-BR" sz="2400" dirty="0">
                <a:solidFill>
                  <a:srgbClr val="FF0000"/>
                </a:solidFill>
              </a:rPr>
              <a:t>1</a:t>
            </a:r>
            <a:r>
              <a:rPr lang="pt-BR" sz="2400" dirty="0"/>
              <a:t>   6   4   8)</a:t>
            </a:r>
          </a:p>
          <a:p>
            <a:pPr>
              <a:buNone/>
            </a:pPr>
            <a:endParaRPr lang="pt-BR" sz="2400" dirty="0"/>
          </a:p>
          <a:p>
            <a:pPr>
              <a:buNone/>
            </a:pPr>
            <a:r>
              <a:rPr lang="pt-BR" sz="2400" dirty="0"/>
              <a:t>	Novo individuo mutante:</a:t>
            </a:r>
          </a:p>
          <a:p>
            <a:pPr>
              <a:buNone/>
            </a:pPr>
            <a:endParaRPr lang="pt-BR" sz="2400" dirty="0"/>
          </a:p>
          <a:p>
            <a:pPr>
              <a:buNone/>
            </a:pPr>
            <a:r>
              <a:rPr lang="pt-BR" sz="2400" dirty="0"/>
              <a:t>	(3   </a:t>
            </a:r>
            <a:r>
              <a:rPr lang="pt-BR" sz="2400" dirty="0">
                <a:solidFill>
                  <a:srgbClr val="FF0000"/>
                </a:solidFill>
              </a:rPr>
              <a:t>1</a:t>
            </a:r>
            <a:r>
              <a:rPr lang="pt-BR" sz="2400" dirty="0"/>
              <a:t>   7   2   </a:t>
            </a:r>
            <a:r>
              <a:rPr lang="pt-BR" sz="2400" dirty="0">
                <a:solidFill>
                  <a:srgbClr val="FF0000"/>
                </a:solidFill>
              </a:rPr>
              <a:t>5</a:t>
            </a:r>
            <a:r>
              <a:rPr lang="pt-BR" sz="2400" dirty="0"/>
              <a:t>   6   4   8)</a:t>
            </a:r>
          </a:p>
        </p:txBody>
      </p:sp>
    </p:spTree>
    <p:extLst>
      <p:ext uri="{BB962C8B-B14F-4D97-AF65-F5344CB8AC3E}">
        <p14:creationId xmlns:p14="http://schemas.microsoft.com/office/powerpoint/2010/main" val="62264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685800"/>
            <a:ext cx="7772400" cy="1066800"/>
          </a:xfrm>
        </p:spPr>
        <p:txBody>
          <a:bodyPr/>
          <a:lstStyle/>
          <a:p>
            <a:r>
              <a:rPr lang="pt-BR"/>
              <a:t>Cromossomos Humanos</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087" y="2531389"/>
            <a:ext cx="4166461" cy="416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Rectangle 4"/>
          <p:cNvSpPr>
            <a:spLocks noGrp="1" noChangeArrowheads="1"/>
          </p:cNvSpPr>
          <p:nvPr>
            <p:ph type="body" idx="1"/>
          </p:nvPr>
        </p:nvSpPr>
        <p:spPr>
          <a:xfrm>
            <a:off x="2209800" y="1464589"/>
            <a:ext cx="9982200" cy="121661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pt-BR" sz="2400" dirty="0"/>
              <a:t>Os seres humanos têm 23 pares de cromossomos por célula.</a:t>
            </a:r>
          </a:p>
          <a:p>
            <a:r>
              <a:rPr lang="pt-BR" sz="2400" dirty="0"/>
              <a:t>O número de pares (n) varia de espécie para espécie </a:t>
            </a:r>
          </a:p>
        </p:txBody>
      </p:sp>
    </p:spTree>
    <p:extLst>
      <p:ext uri="{BB962C8B-B14F-4D97-AF65-F5344CB8AC3E}">
        <p14:creationId xmlns:p14="http://schemas.microsoft.com/office/powerpoint/2010/main" val="22738340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Genéticos</a:t>
            </a:r>
            <a:endParaRPr lang="en-US" dirty="0"/>
          </a:p>
        </p:txBody>
      </p:sp>
      <p:sp>
        <p:nvSpPr>
          <p:cNvPr id="3" name="Content Placeholder 2"/>
          <p:cNvSpPr>
            <a:spLocks noGrp="1"/>
          </p:cNvSpPr>
          <p:nvPr>
            <p:ph idx="1"/>
          </p:nvPr>
        </p:nvSpPr>
        <p:spPr>
          <a:xfrm>
            <a:off x="2592925" y="1575661"/>
            <a:ext cx="9449258" cy="5104108"/>
          </a:xfrm>
        </p:spPr>
        <p:txBody>
          <a:bodyPr>
            <a:noAutofit/>
          </a:bodyPr>
          <a:lstStyle/>
          <a:p>
            <a:r>
              <a:rPr lang="pt-BR" sz="3200" dirty="0"/>
              <a:t>Questões importantes na definição de um problema em algoritmos genéticos:</a:t>
            </a:r>
          </a:p>
          <a:p>
            <a:pPr lvl="1"/>
            <a:r>
              <a:rPr lang="pt-BR" sz="2400" dirty="0"/>
              <a:t>Representação dos indivíduos.</a:t>
            </a:r>
          </a:p>
          <a:p>
            <a:pPr lvl="1"/>
            <a:r>
              <a:rPr lang="pt-BR" sz="2400" dirty="0"/>
              <a:t>Parâmetros do sistema (tamanho da população, taxa de mutação...).</a:t>
            </a:r>
          </a:p>
          <a:p>
            <a:pPr lvl="1"/>
            <a:r>
              <a:rPr lang="pt-BR" sz="2400" dirty="0"/>
              <a:t>Políticas de seleção e eliminação de indivíduos.</a:t>
            </a:r>
          </a:p>
          <a:p>
            <a:pPr lvl="1"/>
            <a:r>
              <a:rPr lang="pt-BR" sz="2400" dirty="0"/>
              <a:t>Operadores genéticos (recombinação e mutação)</a:t>
            </a:r>
          </a:p>
          <a:p>
            <a:pPr lvl="1"/>
            <a:r>
              <a:rPr lang="pt-BR" sz="2400" dirty="0"/>
              <a:t>Critérios de parada.</a:t>
            </a:r>
          </a:p>
          <a:p>
            <a:pPr lvl="1"/>
            <a:r>
              <a:rPr lang="pt-BR" sz="2400" dirty="0"/>
              <a:t>Função de avaliação (a mais importante e mais complicada de ser definida).</a:t>
            </a:r>
            <a:endParaRPr lang="en-US" sz="1800" dirty="0"/>
          </a:p>
        </p:txBody>
      </p:sp>
    </p:spTree>
    <p:extLst>
      <p:ext uri="{BB962C8B-B14F-4D97-AF65-F5344CB8AC3E}">
        <p14:creationId xmlns:p14="http://schemas.microsoft.com/office/powerpoint/2010/main" val="793998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6" name="Imagem 5"/>
          <p:cNvPicPr>
            <a:picLocks noChangeAspect="1"/>
          </p:cNvPicPr>
          <p:nvPr/>
        </p:nvPicPr>
        <p:blipFill>
          <a:blip r:embed="rId2"/>
          <a:stretch>
            <a:fillRect/>
          </a:stretch>
        </p:blipFill>
        <p:spPr>
          <a:xfrm>
            <a:off x="3758500" y="1514556"/>
            <a:ext cx="5199520" cy="4881902"/>
          </a:xfrm>
          <a:prstGeom prst="rect">
            <a:avLst/>
          </a:prstGeom>
        </p:spPr>
      </p:pic>
    </p:spTree>
    <p:extLst>
      <p:ext uri="{BB962C8B-B14F-4D97-AF65-F5344CB8AC3E}">
        <p14:creationId xmlns:p14="http://schemas.microsoft.com/office/powerpoint/2010/main" val="17377675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3" name="Imagem 2"/>
          <p:cNvPicPr>
            <a:picLocks noChangeAspect="1"/>
          </p:cNvPicPr>
          <p:nvPr/>
        </p:nvPicPr>
        <p:blipFill>
          <a:blip r:embed="rId2"/>
          <a:stretch>
            <a:fillRect/>
          </a:stretch>
        </p:blipFill>
        <p:spPr>
          <a:xfrm>
            <a:off x="2973090" y="1615858"/>
            <a:ext cx="7741025" cy="4722947"/>
          </a:xfrm>
          <a:prstGeom prst="rect">
            <a:avLst/>
          </a:prstGeom>
        </p:spPr>
      </p:pic>
    </p:spTree>
    <p:extLst>
      <p:ext uri="{BB962C8B-B14F-4D97-AF65-F5344CB8AC3E}">
        <p14:creationId xmlns:p14="http://schemas.microsoft.com/office/powerpoint/2010/main" val="2883367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3" name="Imagem 2"/>
          <p:cNvPicPr>
            <a:picLocks noChangeAspect="1"/>
          </p:cNvPicPr>
          <p:nvPr/>
        </p:nvPicPr>
        <p:blipFill>
          <a:blip r:embed="rId2"/>
          <a:stretch>
            <a:fillRect/>
          </a:stretch>
        </p:blipFill>
        <p:spPr>
          <a:xfrm>
            <a:off x="2973090" y="1615858"/>
            <a:ext cx="7741025" cy="4722947"/>
          </a:xfrm>
          <a:prstGeom prst="rect">
            <a:avLst/>
          </a:prstGeom>
        </p:spPr>
      </p:pic>
      <p:pic>
        <p:nvPicPr>
          <p:cNvPr id="4" name="Imagem 3"/>
          <p:cNvPicPr>
            <a:picLocks noChangeAspect="1"/>
          </p:cNvPicPr>
          <p:nvPr/>
        </p:nvPicPr>
        <p:blipFill>
          <a:blip r:embed="rId3"/>
          <a:stretch>
            <a:fillRect/>
          </a:stretch>
        </p:blipFill>
        <p:spPr>
          <a:xfrm>
            <a:off x="6418881" y="2896748"/>
            <a:ext cx="1524000" cy="3381375"/>
          </a:xfrm>
          <a:prstGeom prst="rect">
            <a:avLst/>
          </a:prstGeom>
        </p:spPr>
      </p:pic>
    </p:spTree>
    <p:extLst>
      <p:ext uri="{BB962C8B-B14F-4D97-AF65-F5344CB8AC3E}">
        <p14:creationId xmlns:p14="http://schemas.microsoft.com/office/powerpoint/2010/main" val="27352807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6" name="Imagem 5"/>
          <p:cNvPicPr>
            <a:picLocks noChangeAspect="1"/>
          </p:cNvPicPr>
          <p:nvPr/>
        </p:nvPicPr>
        <p:blipFill>
          <a:blip r:embed="rId2"/>
          <a:stretch>
            <a:fillRect/>
          </a:stretch>
        </p:blipFill>
        <p:spPr>
          <a:xfrm>
            <a:off x="2592925" y="1432463"/>
            <a:ext cx="7789918" cy="5162135"/>
          </a:xfrm>
          <a:prstGeom prst="rect">
            <a:avLst/>
          </a:prstGeom>
        </p:spPr>
      </p:pic>
    </p:spTree>
    <p:extLst>
      <p:ext uri="{BB962C8B-B14F-4D97-AF65-F5344CB8AC3E}">
        <p14:creationId xmlns:p14="http://schemas.microsoft.com/office/powerpoint/2010/main" val="19570797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6" name="Imagem 5"/>
          <p:cNvPicPr>
            <a:picLocks noChangeAspect="1"/>
          </p:cNvPicPr>
          <p:nvPr/>
        </p:nvPicPr>
        <p:blipFill>
          <a:blip r:embed="rId2"/>
          <a:stretch>
            <a:fillRect/>
          </a:stretch>
        </p:blipFill>
        <p:spPr>
          <a:xfrm>
            <a:off x="2592925" y="1432463"/>
            <a:ext cx="7789918" cy="5162135"/>
          </a:xfrm>
          <a:prstGeom prst="rect">
            <a:avLst/>
          </a:prstGeom>
        </p:spPr>
      </p:pic>
      <p:pic>
        <p:nvPicPr>
          <p:cNvPr id="3" name="Imagem 2"/>
          <p:cNvPicPr>
            <a:picLocks noChangeAspect="1"/>
          </p:cNvPicPr>
          <p:nvPr/>
        </p:nvPicPr>
        <p:blipFill>
          <a:blip r:embed="rId3"/>
          <a:stretch>
            <a:fillRect/>
          </a:stretch>
        </p:blipFill>
        <p:spPr>
          <a:xfrm>
            <a:off x="7700465" y="2417736"/>
            <a:ext cx="2162175" cy="4029559"/>
          </a:xfrm>
          <a:prstGeom prst="rect">
            <a:avLst/>
          </a:prstGeom>
        </p:spPr>
      </p:pic>
    </p:spTree>
    <p:extLst>
      <p:ext uri="{BB962C8B-B14F-4D97-AF65-F5344CB8AC3E}">
        <p14:creationId xmlns:p14="http://schemas.microsoft.com/office/powerpoint/2010/main" val="25401634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5" name="Imagem 4"/>
          <p:cNvPicPr>
            <a:picLocks noChangeAspect="1"/>
          </p:cNvPicPr>
          <p:nvPr/>
        </p:nvPicPr>
        <p:blipFill>
          <a:blip r:embed="rId2"/>
          <a:stretch>
            <a:fillRect/>
          </a:stretch>
        </p:blipFill>
        <p:spPr>
          <a:xfrm>
            <a:off x="2446391" y="1532313"/>
            <a:ext cx="8289027" cy="4605015"/>
          </a:xfrm>
          <a:prstGeom prst="rect">
            <a:avLst/>
          </a:prstGeom>
        </p:spPr>
      </p:pic>
    </p:spTree>
    <p:extLst>
      <p:ext uri="{BB962C8B-B14F-4D97-AF65-F5344CB8AC3E}">
        <p14:creationId xmlns:p14="http://schemas.microsoft.com/office/powerpoint/2010/main" val="38817839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5" name="Imagem 4"/>
          <p:cNvPicPr>
            <a:picLocks noChangeAspect="1"/>
          </p:cNvPicPr>
          <p:nvPr/>
        </p:nvPicPr>
        <p:blipFill>
          <a:blip r:embed="rId2"/>
          <a:stretch>
            <a:fillRect/>
          </a:stretch>
        </p:blipFill>
        <p:spPr>
          <a:xfrm>
            <a:off x="2446391" y="1532313"/>
            <a:ext cx="8289027" cy="4605015"/>
          </a:xfrm>
          <a:prstGeom prst="rect">
            <a:avLst/>
          </a:prstGeom>
        </p:spPr>
      </p:pic>
      <p:pic>
        <p:nvPicPr>
          <p:cNvPr id="3" name="Imagem 2"/>
          <p:cNvPicPr>
            <a:picLocks noChangeAspect="1"/>
          </p:cNvPicPr>
          <p:nvPr/>
        </p:nvPicPr>
        <p:blipFill>
          <a:blip r:embed="rId3"/>
          <a:stretch>
            <a:fillRect/>
          </a:stretch>
        </p:blipFill>
        <p:spPr>
          <a:xfrm>
            <a:off x="2275910" y="2137555"/>
            <a:ext cx="3339150" cy="3999773"/>
          </a:xfrm>
          <a:prstGeom prst="rect">
            <a:avLst/>
          </a:prstGeom>
        </p:spPr>
      </p:pic>
    </p:spTree>
    <p:extLst>
      <p:ext uri="{BB962C8B-B14F-4D97-AF65-F5344CB8AC3E}">
        <p14:creationId xmlns:p14="http://schemas.microsoft.com/office/powerpoint/2010/main" val="28849655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6" name="Imagem 5"/>
          <p:cNvPicPr>
            <a:picLocks noChangeAspect="1"/>
          </p:cNvPicPr>
          <p:nvPr/>
        </p:nvPicPr>
        <p:blipFill>
          <a:blip r:embed="rId2"/>
          <a:stretch>
            <a:fillRect/>
          </a:stretch>
        </p:blipFill>
        <p:spPr>
          <a:xfrm>
            <a:off x="2041902" y="1264555"/>
            <a:ext cx="7210586" cy="5440915"/>
          </a:xfrm>
          <a:prstGeom prst="rect">
            <a:avLst/>
          </a:prstGeom>
        </p:spPr>
      </p:pic>
    </p:spTree>
    <p:extLst>
      <p:ext uri="{BB962C8B-B14F-4D97-AF65-F5344CB8AC3E}">
        <p14:creationId xmlns:p14="http://schemas.microsoft.com/office/powerpoint/2010/main" val="41723207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6" name="Imagem 5"/>
          <p:cNvPicPr>
            <a:picLocks noChangeAspect="1"/>
          </p:cNvPicPr>
          <p:nvPr/>
        </p:nvPicPr>
        <p:blipFill>
          <a:blip r:embed="rId2"/>
          <a:stretch>
            <a:fillRect/>
          </a:stretch>
        </p:blipFill>
        <p:spPr>
          <a:xfrm>
            <a:off x="2041902" y="1264555"/>
            <a:ext cx="7210586" cy="5440915"/>
          </a:xfrm>
          <a:prstGeom prst="rect">
            <a:avLst/>
          </a:prstGeom>
        </p:spPr>
      </p:pic>
      <p:pic>
        <p:nvPicPr>
          <p:cNvPr id="3" name="Imagem 2"/>
          <p:cNvPicPr>
            <a:picLocks noChangeAspect="1"/>
          </p:cNvPicPr>
          <p:nvPr/>
        </p:nvPicPr>
        <p:blipFill>
          <a:blip r:embed="rId3"/>
          <a:stretch>
            <a:fillRect/>
          </a:stretch>
        </p:blipFill>
        <p:spPr>
          <a:xfrm>
            <a:off x="4262841" y="2146346"/>
            <a:ext cx="730345" cy="4559124"/>
          </a:xfrm>
          <a:prstGeom prst="rect">
            <a:avLst/>
          </a:prstGeom>
        </p:spPr>
      </p:pic>
    </p:spTree>
    <p:extLst>
      <p:ext uri="{BB962C8B-B14F-4D97-AF65-F5344CB8AC3E}">
        <p14:creationId xmlns:p14="http://schemas.microsoft.com/office/powerpoint/2010/main" val="410491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2589211" y="1351591"/>
            <a:ext cx="9468469" cy="1407107"/>
          </a:xfrm>
        </p:spPr>
        <p:txBody>
          <a:bodyPr>
            <a:normAutofit/>
          </a:bodyPr>
          <a:lstStyle/>
          <a:p>
            <a:r>
              <a:rPr lang="pt-BR" sz="2400" dirty="0"/>
              <a:t>Cada cromossomo consiste em sequências de DNA, que é a molécula que codifica toda a informação necessária para nossa existência.</a:t>
            </a:r>
          </a:p>
        </p:txBody>
      </p:sp>
      <p:sp>
        <p:nvSpPr>
          <p:cNvPr id="20483"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t">
            <a:normAutofit/>
          </a:bodyPr>
          <a:lstStyle/>
          <a:p>
            <a:r>
              <a:rPr lang="pt-BR"/>
              <a:t>Composição dos cromossomos</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287" y="2758698"/>
            <a:ext cx="5587139" cy="3972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4239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6" name="Imagem 5"/>
          <p:cNvPicPr>
            <a:picLocks noChangeAspect="1"/>
          </p:cNvPicPr>
          <p:nvPr/>
        </p:nvPicPr>
        <p:blipFill>
          <a:blip r:embed="rId2"/>
          <a:stretch>
            <a:fillRect/>
          </a:stretch>
        </p:blipFill>
        <p:spPr>
          <a:xfrm>
            <a:off x="2041902" y="1264555"/>
            <a:ext cx="7210586" cy="5440915"/>
          </a:xfrm>
          <a:prstGeom prst="rect">
            <a:avLst/>
          </a:prstGeom>
        </p:spPr>
      </p:pic>
      <p:pic>
        <p:nvPicPr>
          <p:cNvPr id="5" name="Imagem 4"/>
          <p:cNvPicPr>
            <a:picLocks noChangeAspect="1"/>
          </p:cNvPicPr>
          <p:nvPr/>
        </p:nvPicPr>
        <p:blipFill>
          <a:blip r:embed="rId3"/>
          <a:stretch>
            <a:fillRect/>
          </a:stretch>
        </p:blipFill>
        <p:spPr>
          <a:xfrm>
            <a:off x="6220093" y="2118989"/>
            <a:ext cx="936621" cy="4467791"/>
          </a:xfrm>
          <a:prstGeom prst="rect">
            <a:avLst/>
          </a:prstGeom>
        </p:spPr>
      </p:pic>
    </p:spTree>
    <p:extLst>
      <p:ext uri="{BB962C8B-B14F-4D97-AF65-F5344CB8AC3E}">
        <p14:creationId xmlns:p14="http://schemas.microsoft.com/office/powerpoint/2010/main" val="28111157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6" name="Imagem 5"/>
          <p:cNvPicPr>
            <a:picLocks noChangeAspect="1"/>
          </p:cNvPicPr>
          <p:nvPr/>
        </p:nvPicPr>
        <p:blipFill>
          <a:blip r:embed="rId2"/>
          <a:stretch>
            <a:fillRect/>
          </a:stretch>
        </p:blipFill>
        <p:spPr>
          <a:xfrm>
            <a:off x="2041902" y="1264555"/>
            <a:ext cx="7210586" cy="5440915"/>
          </a:xfrm>
          <a:prstGeom prst="rect">
            <a:avLst/>
          </a:prstGeom>
        </p:spPr>
      </p:pic>
      <p:pic>
        <p:nvPicPr>
          <p:cNvPr id="3" name="Imagem 2"/>
          <p:cNvPicPr>
            <a:picLocks noChangeAspect="1"/>
          </p:cNvPicPr>
          <p:nvPr/>
        </p:nvPicPr>
        <p:blipFill>
          <a:blip r:embed="rId3"/>
          <a:stretch>
            <a:fillRect/>
          </a:stretch>
        </p:blipFill>
        <p:spPr>
          <a:xfrm>
            <a:off x="5823488" y="2068942"/>
            <a:ext cx="887277" cy="4647114"/>
          </a:xfrm>
          <a:prstGeom prst="rect">
            <a:avLst/>
          </a:prstGeom>
        </p:spPr>
      </p:pic>
    </p:spTree>
    <p:extLst>
      <p:ext uri="{BB962C8B-B14F-4D97-AF65-F5344CB8AC3E}">
        <p14:creationId xmlns:p14="http://schemas.microsoft.com/office/powerpoint/2010/main" val="7271466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4" name="Imagem 3"/>
          <p:cNvPicPr>
            <a:picLocks noChangeAspect="1"/>
          </p:cNvPicPr>
          <p:nvPr/>
        </p:nvPicPr>
        <p:blipFill>
          <a:blip r:embed="rId2"/>
          <a:stretch>
            <a:fillRect/>
          </a:stretch>
        </p:blipFill>
        <p:spPr>
          <a:xfrm>
            <a:off x="2183808" y="1264555"/>
            <a:ext cx="7471636" cy="5586797"/>
          </a:xfrm>
          <a:prstGeom prst="rect">
            <a:avLst/>
          </a:prstGeom>
        </p:spPr>
      </p:pic>
    </p:spTree>
    <p:extLst>
      <p:ext uri="{BB962C8B-B14F-4D97-AF65-F5344CB8AC3E}">
        <p14:creationId xmlns:p14="http://schemas.microsoft.com/office/powerpoint/2010/main" val="36670292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4" name="Imagem 3"/>
          <p:cNvPicPr>
            <a:picLocks noChangeAspect="1"/>
          </p:cNvPicPr>
          <p:nvPr/>
        </p:nvPicPr>
        <p:blipFill>
          <a:blip r:embed="rId2"/>
          <a:stretch>
            <a:fillRect/>
          </a:stretch>
        </p:blipFill>
        <p:spPr>
          <a:xfrm>
            <a:off x="2183808" y="1264555"/>
            <a:ext cx="7471636" cy="5586797"/>
          </a:xfrm>
          <a:prstGeom prst="rect">
            <a:avLst/>
          </a:prstGeom>
        </p:spPr>
      </p:pic>
      <p:pic>
        <p:nvPicPr>
          <p:cNvPr id="3" name="Imagem 2"/>
          <p:cNvPicPr>
            <a:picLocks noChangeAspect="1"/>
          </p:cNvPicPr>
          <p:nvPr/>
        </p:nvPicPr>
        <p:blipFill>
          <a:blip r:embed="rId3"/>
          <a:stretch>
            <a:fillRect/>
          </a:stretch>
        </p:blipFill>
        <p:spPr>
          <a:xfrm>
            <a:off x="7214702" y="2054151"/>
            <a:ext cx="803305" cy="4797201"/>
          </a:xfrm>
          <a:prstGeom prst="rect">
            <a:avLst/>
          </a:prstGeom>
        </p:spPr>
      </p:pic>
    </p:spTree>
    <p:extLst>
      <p:ext uri="{BB962C8B-B14F-4D97-AF65-F5344CB8AC3E}">
        <p14:creationId xmlns:p14="http://schemas.microsoft.com/office/powerpoint/2010/main" val="2106472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5" name="Imagem 4"/>
          <p:cNvPicPr>
            <a:picLocks noChangeAspect="1"/>
          </p:cNvPicPr>
          <p:nvPr/>
        </p:nvPicPr>
        <p:blipFill>
          <a:blip r:embed="rId2"/>
          <a:stretch>
            <a:fillRect/>
          </a:stretch>
        </p:blipFill>
        <p:spPr>
          <a:xfrm>
            <a:off x="2047471" y="1481531"/>
            <a:ext cx="7406495" cy="4908520"/>
          </a:xfrm>
          <a:prstGeom prst="rect">
            <a:avLst/>
          </a:prstGeom>
        </p:spPr>
      </p:pic>
    </p:spTree>
    <p:extLst>
      <p:ext uri="{BB962C8B-B14F-4D97-AF65-F5344CB8AC3E}">
        <p14:creationId xmlns:p14="http://schemas.microsoft.com/office/powerpoint/2010/main" val="40218501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5" name="Imagem 4"/>
          <p:cNvPicPr>
            <a:picLocks noChangeAspect="1"/>
          </p:cNvPicPr>
          <p:nvPr/>
        </p:nvPicPr>
        <p:blipFill>
          <a:blip r:embed="rId2"/>
          <a:stretch>
            <a:fillRect/>
          </a:stretch>
        </p:blipFill>
        <p:spPr>
          <a:xfrm>
            <a:off x="2047471" y="1481531"/>
            <a:ext cx="7406495" cy="4908520"/>
          </a:xfrm>
          <a:prstGeom prst="rect">
            <a:avLst/>
          </a:prstGeom>
        </p:spPr>
      </p:pic>
      <p:pic>
        <p:nvPicPr>
          <p:cNvPr id="3" name="Imagem 2"/>
          <p:cNvPicPr>
            <a:picLocks noChangeAspect="1"/>
          </p:cNvPicPr>
          <p:nvPr/>
        </p:nvPicPr>
        <p:blipFill>
          <a:blip r:embed="rId3"/>
          <a:stretch>
            <a:fillRect/>
          </a:stretch>
        </p:blipFill>
        <p:spPr>
          <a:xfrm>
            <a:off x="4884388" y="2307016"/>
            <a:ext cx="3892016" cy="4083035"/>
          </a:xfrm>
          <a:prstGeom prst="rect">
            <a:avLst/>
          </a:prstGeom>
        </p:spPr>
      </p:pic>
    </p:spTree>
    <p:extLst>
      <p:ext uri="{BB962C8B-B14F-4D97-AF65-F5344CB8AC3E}">
        <p14:creationId xmlns:p14="http://schemas.microsoft.com/office/powerpoint/2010/main" val="35059970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4" name="Imagem 3"/>
          <p:cNvPicPr>
            <a:picLocks noChangeAspect="1"/>
          </p:cNvPicPr>
          <p:nvPr/>
        </p:nvPicPr>
        <p:blipFill>
          <a:blip r:embed="rId2"/>
          <a:stretch>
            <a:fillRect/>
          </a:stretch>
        </p:blipFill>
        <p:spPr>
          <a:xfrm>
            <a:off x="1709333" y="1264555"/>
            <a:ext cx="8395561" cy="5398953"/>
          </a:xfrm>
          <a:prstGeom prst="rect">
            <a:avLst/>
          </a:prstGeom>
        </p:spPr>
      </p:pic>
    </p:spTree>
    <p:extLst>
      <p:ext uri="{BB962C8B-B14F-4D97-AF65-F5344CB8AC3E}">
        <p14:creationId xmlns:p14="http://schemas.microsoft.com/office/powerpoint/2010/main" val="20970511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4" name="Imagem 3"/>
          <p:cNvPicPr>
            <a:picLocks noChangeAspect="1"/>
          </p:cNvPicPr>
          <p:nvPr/>
        </p:nvPicPr>
        <p:blipFill>
          <a:blip r:embed="rId2"/>
          <a:stretch>
            <a:fillRect/>
          </a:stretch>
        </p:blipFill>
        <p:spPr>
          <a:xfrm>
            <a:off x="1709333" y="1264555"/>
            <a:ext cx="8395561" cy="5398953"/>
          </a:xfrm>
          <a:prstGeom prst="rect">
            <a:avLst/>
          </a:prstGeom>
        </p:spPr>
      </p:pic>
      <p:pic>
        <p:nvPicPr>
          <p:cNvPr id="3" name="Imagem 2"/>
          <p:cNvPicPr>
            <a:picLocks noChangeAspect="1"/>
          </p:cNvPicPr>
          <p:nvPr/>
        </p:nvPicPr>
        <p:blipFill>
          <a:blip r:embed="rId3"/>
          <a:stretch>
            <a:fillRect/>
          </a:stretch>
        </p:blipFill>
        <p:spPr>
          <a:xfrm>
            <a:off x="1910811" y="2387198"/>
            <a:ext cx="6737243" cy="4266496"/>
          </a:xfrm>
          <a:prstGeom prst="rect">
            <a:avLst/>
          </a:prstGeom>
        </p:spPr>
      </p:pic>
    </p:spTree>
    <p:extLst>
      <p:ext uri="{BB962C8B-B14F-4D97-AF65-F5344CB8AC3E}">
        <p14:creationId xmlns:p14="http://schemas.microsoft.com/office/powerpoint/2010/main" val="36888472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4" name="Imagem 3"/>
          <p:cNvPicPr>
            <a:picLocks noChangeAspect="1"/>
          </p:cNvPicPr>
          <p:nvPr/>
        </p:nvPicPr>
        <p:blipFill>
          <a:blip r:embed="rId2"/>
          <a:stretch>
            <a:fillRect/>
          </a:stretch>
        </p:blipFill>
        <p:spPr>
          <a:xfrm>
            <a:off x="1709333" y="1264555"/>
            <a:ext cx="8395561" cy="5398953"/>
          </a:xfrm>
          <a:prstGeom prst="rect">
            <a:avLst/>
          </a:prstGeom>
        </p:spPr>
      </p:pic>
      <p:pic>
        <p:nvPicPr>
          <p:cNvPr id="5" name="Imagem 4"/>
          <p:cNvPicPr>
            <a:picLocks noChangeAspect="1"/>
          </p:cNvPicPr>
          <p:nvPr/>
        </p:nvPicPr>
        <p:blipFill>
          <a:blip r:embed="rId3"/>
          <a:stretch>
            <a:fillRect/>
          </a:stretch>
        </p:blipFill>
        <p:spPr>
          <a:xfrm>
            <a:off x="1934973" y="2392406"/>
            <a:ext cx="6661897" cy="4132380"/>
          </a:xfrm>
          <a:prstGeom prst="rect">
            <a:avLst/>
          </a:prstGeom>
        </p:spPr>
      </p:pic>
    </p:spTree>
    <p:extLst>
      <p:ext uri="{BB962C8B-B14F-4D97-AF65-F5344CB8AC3E}">
        <p14:creationId xmlns:p14="http://schemas.microsoft.com/office/powerpoint/2010/main" val="38248461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3" name="Imagem 2"/>
          <p:cNvPicPr>
            <a:picLocks noChangeAspect="1"/>
          </p:cNvPicPr>
          <p:nvPr/>
        </p:nvPicPr>
        <p:blipFill>
          <a:blip r:embed="rId2"/>
          <a:stretch>
            <a:fillRect/>
          </a:stretch>
        </p:blipFill>
        <p:spPr>
          <a:xfrm>
            <a:off x="2190750" y="1264555"/>
            <a:ext cx="5341426" cy="5304673"/>
          </a:xfrm>
          <a:prstGeom prst="rect">
            <a:avLst/>
          </a:prstGeom>
        </p:spPr>
      </p:pic>
    </p:spTree>
    <p:extLst>
      <p:ext uri="{BB962C8B-B14F-4D97-AF65-F5344CB8AC3E}">
        <p14:creationId xmlns:p14="http://schemas.microsoft.com/office/powerpoint/2010/main" val="93289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209800" y="1354810"/>
            <a:ext cx="9785888" cy="2333787"/>
          </a:xfrm>
        </p:spPr>
        <p:txBody>
          <a:bodyPr>
            <a:normAutofit/>
          </a:bodyPr>
          <a:lstStyle/>
          <a:p>
            <a:pPr>
              <a:spcBef>
                <a:spcPts val="500"/>
              </a:spcBef>
              <a:spcAft>
                <a:spcPts val="500"/>
              </a:spcAft>
            </a:pPr>
            <a:r>
              <a:rPr lang="pt-BR" sz="2400" dirty="0"/>
              <a:t>Um cromossomo consiste de </a:t>
            </a:r>
            <a:r>
              <a:rPr lang="pt-BR" sz="2400" b="1" dirty="0"/>
              <a:t>genes</a:t>
            </a:r>
            <a:r>
              <a:rPr lang="pt-BR" sz="2400" dirty="0"/>
              <a:t>, que são blocos de sequências de DNA. </a:t>
            </a:r>
          </a:p>
          <a:p>
            <a:pPr>
              <a:spcBef>
                <a:spcPts val="500"/>
              </a:spcBef>
              <a:spcAft>
                <a:spcPts val="500"/>
              </a:spcAft>
            </a:pPr>
            <a:r>
              <a:rPr lang="pt-BR" sz="2400" dirty="0"/>
              <a:t>Cada gene codifica uma ou mais proteínas. </a:t>
            </a:r>
          </a:p>
          <a:p>
            <a:pPr>
              <a:spcBef>
                <a:spcPts val="500"/>
              </a:spcBef>
              <a:spcAft>
                <a:spcPts val="500"/>
              </a:spcAft>
            </a:pPr>
            <a:r>
              <a:rPr lang="pt-BR" sz="2400" dirty="0"/>
              <a:t>Cada gene tem uma posição própria no cromossomo chamada </a:t>
            </a:r>
            <a:r>
              <a:rPr lang="pt-BR" sz="2400" b="1" dirty="0" err="1"/>
              <a:t>locus</a:t>
            </a:r>
            <a:r>
              <a:rPr lang="pt-BR" sz="2400" dirty="0"/>
              <a:t>. </a:t>
            </a:r>
          </a:p>
          <a:p>
            <a:endParaRPr lang="pt-BR" sz="2400"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796" y="3688597"/>
            <a:ext cx="4510007" cy="300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Rectangle 4"/>
          <p:cNvSpPr>
            <a:spLocks noGrp="1" noChangeArrowheads="1"/>
          </p:cNvSpPr>
          <p:nvPr>
            <p:ph type="title"/>
          </p:nvPr>
        </p:nvSpPr>
        <p:spPr>
          <a:xfrm>
            <a:off x="2209800" y="685800"/>
            <a:ext cx="7772400" cy="1066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t">
            <a:normAutofit/>
          </a:bodyPr>
          <a:lstStyle/>
          <a:p>
            <a:r>
              <a:rPr lang="pt-BR"/>
              <a:t>Composição dos cromossomos</a:t>
            </a:r>
          </a:p>
        </p:txBody>
      </p:sp>
    </p:spTree>
    <p:extLst>
      <p:ext uri="{BB962C8B-B14F-4D97-AF65-F5344CB8AC3E}">
        <p14:creationId xmlns:p14="http://schemas.microsoft.com/office/powerpoint/2010/main" val="11784627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5" name="Imagem 4"/>
          <p:cNvPicPr>
            <a:picLocks noChangeAspect="1"/>
          </p:cNvPicPr>
          <p:nvPr/>
        </p:nvPicPr>
        <p:blipFill>
          <a:blip r:embed="rId2"/>
          <a:stretch>
            <a:fillRect/>
          </a:stretch>
        </p:blipFill>
        <p:spPr>
          <a:xfrm>
            <a:off x="3157053" y="1264554"/>
            <a:ext cx="6219422" cy="5446321"/>
          </a:xfrm>
          <a:prstGeom prst="rect">
            <a:avLst/>
          </a:prstGeom>
        </p:spPr>
      </p:pic>
    </p:spTree>
    <p:extLst>
      <p:ext uri="{BB962C8B-B14F-4D97-AF65-F5344CB8AC3E}">
        <p14:creationId xmlns:p14="http://schemas.microsoft.com/office/powerpoint/2010/main" val="13373304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Resumo do Algoritmos Genéticos</a:t>
            </a:r>
            <a:endParaRPr lang="en-US" dirty="0"/>
          </a:p>
        </p:txBody>
      </p:sp>
      <p:pic>
        <p:nvPicPr>
          <p:cNvPr id="4" name="Imagem 3"/>
          <p:cNvPicPr>
            <a:picLocks noChangeAspect="1"/>
          </p:cNvPicPr>
          <p:nvPr/>
        </p:nvPicPr>
        <p:blipFill>
          <a:blip r:embed="rId2"/>
          <a:stretch>
            <a:fillRect/>
          </a:stretch>
        </p:blipFill>
        <p:spPr>
          <a:xfrm>
            <a:off x="3096110" y="2311911"/>
            <a:ext cx="6125382" cy="2243599"/>
          </a:xfrm>
          <a:prstGeom prst="rect">
            <a:avLst/>
          </a:prstGeom>
        </p:spPr>
      </p:pic>
    </p:spTree>
    <p:extLst>
      <p:ext uri="{BB962C8B-B14F-4D97-AF65-F5344CB8AC3E}">
        <p14:creationId xmlns:p14="http://schemas.microsoft.com/office/powerpoint/2010/main" val="41558556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Leitura Complementar</a:t>
            </a:r>
            <a:endParaRPr lang="en-US" dirty="0"/>
          </a:p>
        </p:txBody>
      </p:sp>
      <p:sp>
        <p:nvSpPr>
          <p:cNvPr id="4" name="Text Placeholder 2"/>
          <p:cNvSpPr txBox="1">
            <a:spLocks/>
          </p:cNvSpPr>
          <p:nvPr/>
        </p:nvSpPr>
        <p:spPr>
          <a:xfrm>
            <a:off x="2063552" y="1628800"/>
            <a:ext cx="5256584" cy="410445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1800" dirty="0"/>
              <a:t>Russell, S. </a:t>
            </a:r>
            <a:r>
              <a:rPr lang="pt-BR" sz="1800" dirty="0" err="1"/>
              <a:t>and</a:t>
            </a:r>
            <a:r>
              <a:rPr lang="pt-BR" sz="1800" dirty="0"/>
              <a:t> </a:t>
            </a:r>
            <a:r>
              <a:rPr lang="pt-BR" sz="1800" dirty="0" err="1"/>
              <a:t>Novig</a:t>
            </a:r>
            <a:r>
              <a:rPr lang="pt-BR" sz="1800" dirty="0"/>
              <a:t>, P. </a:t>
            </a:r>
            <a:r>
              <a:rPr lang="pt-BR" sz="1800" b="1" dirty="0"/>
              <a:t>Artificial </a:t>
            </a:r>
            <a:r>
              <a:rPr lang="pt-BR" sz="1800" b="1" dirty="0" err="1"/>
              <a:t>Intelligence</a:t>
            </a:r>
            <a:r>
              <a:rPr lang="pt-BR" sz="1800" b="1" dirty="0"/>
              <a:t>: a </a:t>
            </a:r>
            <a:r>
              <a:rPr lang="pt-BR" sz="1800" b="1" dirty="0" err="1"/>
              <a:t>Modern</a:t>
            </a:r>
            <a:r>
              <a:rPr lang="pt-BR" sz="1800" b="1" dirty="0"/>
              <a:t> Approach</a:t>
            </a:r>
            <a:r>
              <a:rPr lang="pt-BR" sz="1800" dirty="0"/>
              <a:t>, 2nd </a:t>
            </a:r>
            <a:r>
              <a:rPr lang="pt-BR" sz="1800" dirty="0" err="1"/>
              <a:t>Edition</a:t>
            </a:r>
            <a:r>
              <a:rPr lang="pt-BR" sz="1800" dirty="0"/>
              <a:t>, Prentice-Hall, 2003</a:t>
            </a:r>
            <a:r>
              <a:rPr lang="pt-BR" sz="2000" dirty="0"/>
              <a:t>.</a:t>
            </a:r>
          </a:p>
          <a:p>
            <a:endParaRPr lang="pt-BR" sz="2000" dirty="0"/>
          </a:p>
          <a:p>
            <a:endParaRPr lang="pt-BR" sz="2000" dirty="0"/>
          </a:p>
          <a:p>
            <a:r>
              <a:rPr lang="pt-BR" sz="2000" b="1" dirty="0"/>
              <a:t>Capítulo 4: </a:t>
            </a:r>
            <a:r>
              <a:rPr lang="pt-BR" sz="2000" b="1" dirty="0" err="1"/>
              <a:t>Informed</a:t>
            </a:r>
            <a:r>
              <a:rPr lang="pt-BR" sz="2000" b="1" dirty="0"/>
              <a:t> </a:t>
            </a:r>
            <a:r>
              <a:rPr lang="pt-BR" sz="2000" b="1" dirty="0" err="1"/>
              <a:t>Search</a:t>
            </a:r>
            <a:r>
              <a:rPr lang="pt-BR" sz="2000" b="1" dirty="0"/>
              <a:t> </a:t>
            </a:r>
            <a:r>
              <a:rPr lang="pt-BR" sz="2000" b="1" dirty="0" err="1"/>
              <a:t>and</a:t>
            </a:r>
            <a:r>
              <a:rPr lang="pt-BR" sz="2000" b="1" dirty="0"/>
              <a:t> </a:t>
            </a:r>
            <a:r>
              <a:rPr lang="pt-BR" sz="2000" b="1" dirty="0" err="1"/>
              <a:t>Exploration</a:t>
            </a:r>
            <a:endParaRPr lang="pt-BR" sz="20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893" r="9840"/>
          <a:stretch/>
        </p:blipFill>
        <p:spPr bwMode="auto">
          <a:xfrm>
            <a:off x="7330772" y="1651620"/>
            <a:ext cx="229362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235335"/>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1390</TotalTime>
  <Words>3195</Words>
  <Application>Microsoft Office PowerPoint</Application>
  <PresentationFormat>Widescreen</PresentationFormat>
  <Paragraphs>457</Paragraphs>
  <Slides>92</Slides>
  <Notes>28</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5</vt:i4>
      </vt:variant>
      <vt:variant>
        <vt:lpstr>Títulos de slides</vt:lpstr>
      </vt:variant>
      <vt:variant>
        <vt:i4>92</vt:i4>
      </vt:variant>
    </vt:vector>
  </HeadingPairs>
  <TitlesOfParts>
    <vt:vector size="106" baseType="lpstr">
      <vt:lpstr>Arial</vt:lpstr>
      <vt:lpstr>Calibri</vt:lpstr>
      <vt:lpstr>Cambria Math</vt:lpstr>
      <vt:lpstr>Century Gothic</vt:lpstr>
      <vt:lpstr>Courier New</vt:lpstr>
      <vt:lpstr>Times New Roman</vt:lpstr>
      <vt:lpstr>Verdana</vt:lpstr>
      <vt:lpstr>Wingdings 3</vt:lpstr>
      <vt:lpstr>Cacho</vt:lpstr>
      <vt:lpstr>Documento</vt:lpstr>
      <vt:lpstr>Visio</vt:lpstr>
      <vt:lpstr>Equação</vt:lpstr>
      <vt:lpstr>Document</vt:lpstr>
      <vt:lpstr>Worksheet</vt:lpstr>
      <vt:lpstr>Algoritmos Genéticos Slide 12</vt:lpstr>
      <vt:lpstr>Teoria da Evolução </vt:lpstr>
      <vt:lpstr>Teoria da Evolução</vt:lpstr>
      <vt:lpstr>Teoria da Evolução e os Genes</vt:lpstr>
      <vt:lpstr>Fundamentos Biológicos</vt:lpstr>
      <vt:lpstr>Cromossomos</vt:lpstr>
      <vt:lpstr>Cromossomos Humanos</vt:lpstr>
      <vt:lpstr>Composição dos cromossomos</vt:lpstr>
      <vt:lpstr>Composição dos cromossomos</vt:lpstr>
      <vt:lpstr>Outros termos importantes</vt:lpstr>
      <vt:lpstr>Reprodução</vt:lpstr>
      <vt:lpstr>Reprodução Sexuada</vt:lpstr>
      <vt:lpstr>Crossover</vt:lpstr>
      <vt:lpstr>Mutação</vt:lpstr>
      <vt:lpstr>Algoritmos Genéticos (AG’s)</vt:lpstr>
      <vt:lpstr>Algoritmos Evolucionários</vt:lpstr>
      <vt:lpstr>Algoritmos Evolucionários</vt:lpstr>
      <vt:lpstr>Algoritmos Genéticos</vt:lpstr>
      <vt:lpstr>Algoritmos Genéticos</vt:lpstr>
      <vt:lpstr>Algoritmos Genéticos</vt:lpstr>
      <vt:lpstr>Algoritmos Genéticos</vt:lpstr>
      <vt:lpstr>Fluxograma básico</vt:lpstr>
      <vt:lpstr>Codificação da População</vt:lpstr>
      <vt:lpstr>Representação cromossômica</vt:lpstr>
      <vt:lpstr>Representação cromossômica</vt:lpstr>
      <vt:lpstr>Representação cromossômica</vt:lpstr>
      <vt:lpstr>Representação cromossômica</vt:lpstr>
      <vt:lpstr>Representação cromossômica</vt:lpstr>
      <vt:lpstr>Representação cromossômica</vt:lpstr>
      <vt:lpstr>Representação cromossômica</vt:lpstr>
      <vt:lpstr>Representação cromossômica</vt:lpstr>
      <vt:lpstr>Representação cromossômica</vt:lpstr>
      <vt:lpstr>Representação cromossômica</vt:lpstr>
      <vt:lpstr>Representação cromossômica</vt:lpstr>
      <vt:lpstr>Representação cromossômica</vt:lpstr>
      <vt:lpstr>Representação cromossômica</vt:lpstr>
      <vt:lpstr>Representação cromossômica</vt:lpstr>
      <vt:lpstr>Inicialização da População</vt:lpstr>
      <vt:lpstr>Inicialização da População</vt:lpstr>
      <vt:lpstr>Codificação da População</vt:lpstr>
      <vt:lpstr>Avaliação</vt:lpstr>
      <vt:lpstr>Função de avaliação para o PCV</vt:lpstr>
      <vt:lpstr>Função de avaliação para o PCV</vt:lpstr>
      <vt:lpstr>Seleção</vt:lpstr>
      <vt:lpstr>Seleção</vt:lpstr>
      <vt:lpstr>Seleção</vt:lpstr>
      <vt:lpstr>Seleção</vt:lpstr>
      <vt:lpstr>Reprodução</vt:lpstr>
      <vt:lpstr>Recombinação</vt:lpstr>
      <vt:lpstr>Recombinação</vt:lpstr>
      <vt:lpstr>Recombinação</vt:lpstr>
      <vt:lpstr>Recombinação</vt:lpstr>
      <vt:lpstr>Recombinação</vt:lpstr>
      <vt:lpstr>Recombinação Uniforme</vt:lpstr>
      <vt:lpstr>Mutação</vt:lpstr>
      <vt:lpstr>Mutação</vt:lpstr>
      <vt:lpstr>Número máximo de gerações</vt:lpstr>
      <vt:lpstr>Pseudo-código</vt:lpstr>
      <vt:lpstr>Processo de codificação</vt:lpstr>
      <vt:lpstr>Exemplo</vt:lpstr>
      <vt:lpstr>Exemplo - Função de Avaliação</vt:lpstr>
      <vt:lpstr>Exemplo - Seleção dos Pais</vt:lpstr>
      <vt:lpstr>Exemplo - Seleção dos Pais</vt:lpstr>
      <vt:lpstr>Elitismo</vt:lpstr>
      <vt:lpstr>Algoritmos Genéticos - Exemplo 2</vt:lpstr>
      <vt:lpstr>Algoritmos Genéticos – Exemplo 2 </vt:lpstr>
      <vt:lpstr>Algoritmos Genéticos – Exemplo 2 </vt:lpstr>
      <vt:lpstr>Algoritmos Genéticos – Exemplo 2 </vt:lpstr>
      <vt:lpstr>Algoritmos Genéticos – Exemplo 2 </vt:lpstr>
      <vt:lpstr>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Resumo do Algoritmos Genéticos</vt:lpstr>
      <vt:lpstr>Leitura Complementar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Inteligência artificial</dc:title>
  <dc:creator>Nielsen</dc:creator>
  <cp:lastModifiedBy>Nielsen</cp:lastModifiedBy>
  <cp:revision>447</cp:revision>
  <cp:lastPrinted>2016-05-24T23:34:58Z</cp:lastPrinted>
  <dcterms:created xsi:type="dcterms:W3CDTF">2013-08-26T18:56:02Z</dcterms:created>
  <dcterms:modified xsi:type="dcterms:W3CDTF">2019-05-18T14:30:12Z</dcterms:modified>
</cp:coreProperties>
</file>