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1" autoAdjust="0"/>
    <p:restoredTop sz="94660"/>
  </p:normalViewPr>
  <p:slideViewPr>
    <p:cSldViewPr>
      <p:cViewPr varScale="1">
        <p:scale>
          <a:sx n="69" d="100"/>
          <a:sy n="69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6929-3B86-4DEC-95FB-BA93AB532A0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E8953-F706-4F5C-A6BB-31D835683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3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493CD1-CCE0-4890-B7FC-CA337DCCDF98}" type="slidenum">
              <a:rPr lang="pt-BR" altLang="pt-BR"/>
              <a:pPr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51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74A2D7-9419-4A4D-8914-1AD7824BA876}" type="slidenum">
              <a:rPr lang="pt-BR" altLang="pt-BR"/>
              <a:pPr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4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550DE5-A326-403F-B36F-FAFBEA1C4D30}" type="slidenum">
              <a:rPr lang="pt-BR" altLang="pt-BR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825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25FF91-12D5-4358-A52F-BEA7D09BA190}" type="slidenum">
              <a:rPr lang="pt-BR" altLang="pt-BR"/>
              <a:pPr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0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98F494-DD46-4776-9430-A6EDBFD376EA}" type="slidenum">
              <a:rPr lang="pt-BR" altLang="pt-BR"/>
              <a:pPr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133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D7ADC0-2562-4562-94DB-453A255731CC}" type="slidenum">
              <a:rPr lang="pt-BR" altLang="pt-BR"/>
              <a:pPr>
                <a:spcBef>
                  <a:spcPct val="0"/>
                </a:spcBef>
              </a:pPr>
              <a:t>15</a:t>
            </a:fld>
            <a:endParaRPr lang="pt-BR" altLang="pt-B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7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7A6945-B005-42E6-B5DE-7D614F1396BE}" type="slidenum">
              <a:rPr lang="pt-BR" altLang="pt-BR"/>
              <a:pPr>
                <a:spcBef>
                  <a:spcPct val="0"/>
                </a:spcBef>
              </a:pPr>
              <a:t>16</a:t>
            </a:fld>
            <a:endParaRPr lang="pt-BR" altLang="pt-B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93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559546-41DA-49AB-A62E-A437BBF1A041}" type="slidenum">
              <a:rPr lang="pt-BR" altLang="pt-BR"/>
              <a:pPr>
                <a:spcBef>
                  <a:spcPct val="0"/>
                </a:spcBef>
              </a:pPr>
              <a:t>17</a:t>
            </a:fld>
            <a:endParaRPr lang="pt-BR" altLang="pt-B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223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63E80-93B6-49C9-9B3A-8F13354E4CE9}" type="slidenum">
              <a:rPr lang="pt-BR" altLang="pt-BR"/>
              <a:pPr>
                <a:spcBef>
                  <a:spcPct val="0"/>
                </a:spcBef>
              </a:pPr>
              <a:t>18</a:t>
            </a:fld>
            <a:endParaRPr lang="pt-BR" altLang="pt-B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29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FC166A-75B1-4970-B23A-DA69FDF5EA58}" type="slidenum">
              <a:rPr lang="pt-BR" altLang="pt-BR"/>
              <a:pPr>
                <a:spcBef>
                  <a:spcPct val="0"/>
                </a:spcBef>
              </a:pPr>
              <a:t>19</a:t>
            </a:fld>
            <a:endParaRPr lang="pt-BR" altLang="pt-BR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7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240063-12E2-4D59-8263-C147E0403523}" type="slidenum">
              <a:rPr lang="pt-BR" altLang="pt-BR"/>
              <a:pPr>
                <a:spcBef>
                  <a:spcPct val="0"/>
                </a:spcBef>
              </a:pPr>
              <a:t>20</a:t>
            </a:fld>
            <a:endParaRPr lang="pt-BR" altLang="pt-BR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4B3A9A-8BEE-4DE5-8D24-5EBFB5BBE360}" type="slidenum">
              <a:rPr lang="pt-BR" altLang="pt-BR"/>
              <a:pPr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0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9EBF32-ABE3-4391-ADAA-8BF7D4119A39}" type="slidenum">
              <a:rPr lang="pt-BR" altLang="pt-BR"/>
              <a:pPr>
                <a:spcBef>
                  <a:spcPct val="0"/>
                </a:spcBef>
              </a:pPr>
              <a:t>21</a:t>
            </a:fld>
            <a:endParaRPr lang="pt-BR" altLang="pt-BR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78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2E966F-E0CA-4374-BC96-E68559877907}" type="slidenum">
              <a:rPr lang="pt-BR" altLang="pt-BR"/>
              <a:pPr>
                <a:spcBef>
                  <a:spcPct val="0"/>
                </a:spcBef>
              </a:pPr>
              <a:t>4</a:t>
            </a:fld>
            <a:endParaRPr lang="pt-BR" altLang="pt-B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033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0AA33D-5402-418F-ABDB-7A33C2E4706F}" type="slidenum">
              <a:rPr lang="pt-BR" altLang="pt-BR"/>
              <a:pPr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4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34364C-5971-47D3-A797-E77F2D814B34}" type="slidenum">
              <a:rPr lang="pt-BR" altLang="pt-BR"/>
              <a:pPr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8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169FE7-51D9-4BAF-99E0-AD43C8694125}" type="slidenum">
              <a:rPr lang="pt-BR" altLang="pt-BR"/>
              <a:pPr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45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E02FF5-D333-4CCD-A3C3-997F2A8994B4}" type="slidenum">
              <a:rPr lang="pt-BR" altLang="pt-BR"/>
              <a:pPr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73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B07A73-0D72-4E5A-922D-66EA0141AFB0}" type="slidenum">
              <a:rPr lang="pt-BR" altLang="pt-BR"/>
              <a:pPr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6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AB8F15-02E2-4F02-9907-4F8DC1CA95BF}" type="slidenum">
              <a:rPr lang="pt-BR" altLang="pt-BR"/>
              <a:pPr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4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5549C4-8810-46FA-9C90-2EC7ED129036}" type="datetimeFigureOut">
              <a:rPr lang="pt-BR" smtClean="0"/>
              <a:pPr/>
              <a:t>31/05/2016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0FA689B-BAB3-44F9-8401-B69E25EC6F4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1520" y="980728"/>
            <a:ext cx="8794214" cy="2203785"/>
          </a:xfrm>
        </p:spPr>
        <p:txBody>
          <a:bodyPr>
            <a:noAutofit/>
          </a:bodyPr>
          <a:lstStyle/>
          <a:p>
            <a:pPr algn="ctr"/>
            <a:r>
              <a:rPr lang="pt-BR" altLang="pt-BR" sz="4000" dirty="0" smtClean="0"/>
              <a:t>SVM</a:t>
            </a:r>
            <a:r>
              <a:rPr lang="pt-BR" sz="4000" dirty="0" smtClean="0"/>
              <a:t/>
            </a:r>
            <a:br>
              <a:rPr lang="pt-BR" sz="4000" dirty="0" smtClean="0"/>
            </a:br>
            <a:r>
              <a:rPr lang="pt-BR" sz="4000" dirty="0" smtClean="0"/>
              <a:t>(</a:t>
            </a:r>
            <a:r>
              <a:rPr lang="pt-BR" sz="4000" dirty="0" err="1" smtClean="0"/>
              <a:t>Suport</a:t>
            </a:r>
            <a:r>
              <a:rPr lang="pt-BR" sz="4000" dirty="0" smtClean="0"/>
              <a:t> Vector </a:t>
            </a:r>
            <a:r>
              <a:rPr lang="pt-BR" sz="4000" dirty="0" err="1" smtClean="0"/>
              <a:t>Machine</a:t>
            </a:r>
            <a:r>
              <a:rPr lang="pt-BR" sz="4000" dirty="0" smtClean="0"/>
              <a:t>)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496944" cy="2160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Nielsen Castelo Damasceno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48680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smtClean="0"/>
              <a:t>Soft </a:t>
            </a:r>
            <a:r>
              <a:rPr lang="pt-BR" altLang="pt-BR" dirty="0" err="1" smtClean="0"/>
              <a:t>Margin</a:t>
            </a:r>
            <a:endParaRPr lang="pt-BR" altLang="pt-BR" dirty="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Quanto maior o número de variáveis de folga (C), mais outliers serão descartados.</a:t>
            </a:r>
          </a:p>
          <a:p>
            <a:pPr eaLnBrk="1" hangingPunct="1"/>
            <a:r>
              <a:rPr lang="pt-BR" altLang="pt-BR" smtClean="0"/>
              <a:t>Se C for igual a zero, temos um problema linearmente separável.</a:t>
            </a:r>
          </a:p>
          <a:p>
            <a:pPr eaLnBrk="1" hangingPunct="1"/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28233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86267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Mapeamento não Linear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smtClean="0"/>
              <a:t>A grande maioria dos problemas reais não são linearmente separáveis.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smtClean="0"/>
              <a:t>A pergunta então é: “Como resolver problemas que não são linearmente separáveis com um classificador linear?”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990600" y="3657600"/>
            <a:ext cx="7151688" cy="10668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/>
              <a:t>Projetar os dados em um espaço onde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/>
              <a:t> os dados são linearmente separáveis.</a:t>
            </a:r>
          </a:p>
        </p:txBody>
      </p:sp>
      <p:sp>
        <p:nvSpPr>
          <p:cNvPr id="244741" name="Freeform 5"/>
          <p:cNvSpPr>
            <a:spLocks/>
          </p:cNvSpPr>
          <p:nvPr/>
        </p:nvSpPr>
        <p:spPr bwMode="auto">
          <a:xfrm>
            <a:off x="5194300" y="4940300"/>
            <a:ext cx="825500" cy="1397000"/>
          </a:xfrm>
          <a:custGeom>
            <a:avLst/>
            <a:gdLst>
              <a:gd name="T0" fmla="*/ 2147483646 w 520"/>
              <a:gd name="T1" fmla="*/ 2147483646 h 880"/>
              <a:gd name="T2" fmla="*/ 2147483646 w 520"/>
              <a:gd name="T3" fmla="*/ 2147483646 h 880"/>
              <a:gd name="T4" fmla="*/ 2147483646 w 520"/>
              <a:gd name="T5" fmla="*/ 2147483646 h 880"/>
              <a:gd name="T6" fmla="*/ 2147483646 w 520"/>
              <a:gd name="T7" fmla="*/ 2147483646 h 880"/>
              <a:gd name="T8" fmla="*/ 2147483646 w 520"/>
              <a:gd name="T9" fmla="*/ 2147483646 h 880"/>
              <a:gd name="T10" fmla="*/ 2147483646 w 520"/>
              <a:gd name="T11" fmla="*/ 2147483646 h 880"/>
              <a:gd name="T12" fmla="*/ 2147483646 w 520"/>
              <a:gd name="T13" fmla="*/ 2147483646 h 880"/>
              <a:gd name="T14" fmla="*/ 2147483646 w 520"/>
              <a:gd name="T15" fmla="*/ 2147483646 h 880"/>
              <a:gd name="T16" fmla="*/ 2147483646 w 520"/>
              <a:gd name="T17" fmla="*/ 2147483646 h 880"/>
              <a:gd name="T18" fmla="*/ 2147483646 w 520"/>
              <a:gd name="T19" fmla="*/ 2147483646 h 8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20"/>
              <a:gd name="T31" fmla="*/ 0 h 880"/>
              <a:gd name="T32" fmla="*/ 520 w 520"/>
              <a:gd name="T33" fmla="*/ 880 h 8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20" h="880">
                <a:moveTo>
                  <a:pt x="72" y="200"/>
                </a:moveTo>
                <a:cubicBezTo>
                  <a:pt x="96" y="264"/>
                  <a:pt x="176" y="400"/>
                  <a:pt x="168" y="488"/>
                </a:cubicBezTo>
                <a:cubicBezTo>
                  <a:pt x="160" y="576"/>
                  <a:pt x="8" y="664"/>
                  <a:pt x="24" y="728"/>
                </a:cubicBezTo>
                <a:cubicBezTo>
                  <a:pt x="40" y="792"/>
                  <a:pt x="192" y="864"/>
                  <a:pt x="264" y="872"/>
                </a:cubicBezTo>
                <a:cubicBezTo>
                  <a:pt x="336" y="880"/>
                  <a:pt x="416" y="864"/>
                  <a:pt x="456" y="776"/>
                </a:cubicBezTo>
                <a:cubicBezTo>
                  <a:pt x="496" y="688"/>
                  <a:pt x="520" y="464"/>
                  <a:pt x="504" y="344"/>
                </a:cubicBezTo>
                <a:cubicBezTo>
                  <a:pt x="488" y="224"/>
                  <a:pt x="408" y="112"/>
                  <a:pt x="360" y="56"/>
                </a:cubicBezTo>
                <a:cubicBezTo>
                  <a:pt x="312" y="0"/>
                  <a:pt x="272" y="0"/>
                  <a:pt x="216" y="8"/>
                </a:cubicBezTo>
                <a:cubicBezTo>
                  <a:pt x="160" y="16"/>
                  <a:pt x="48" y="72"/>
                  <a:pt x="24" y="104"/>
                </a:cubicBezTo>
                <a:cubicBezTo>
                  <a:pt x="0" y="136"/>
                  <a:pt x="48" y="136"/>
                  <a:pt x="72" y="2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44742" name="Freeform 6"/>
          <p:cNvSpPr>
            <a:spLocks/>
          </p:cNvSpPr>
          <p:nvPr/>
        </p:nvSpPr>
        <p:spPr bwMode="auto">
          <a:xfrm>
            <a:off x="1866900" y="5029200"/>
            <a:ext cx="1485900" cy="1536700"/>
          </a:xfrm>
          <a:custGeom>
            <a:avLst/>
            <a:gdLst>
              <a:gd name="T0" fmla="*/ 2147483646 w 936"/>
              <a:gd name="T1" fmla="*/ 2147483646 h 968"/>
              <a:gd name="T2" fmla="*/ 2147483646 w 936"/>
              <a:gd name="T3" fmla="*/ 2147483646 h 968"/>
              <a:gd name="T4" fmla="*/ 2147483646 w 936"/>
              <a:gd name="T5" fmla="*/ 2147483646 h 968"/>
              <a:gd name="T6" fmla="*/ 2147483646 w 936"/>
              <a:gd name="T7" fmla="*/ 2147483646 h 968"/>
              <a:gd name="T8" fmla="*/ 2147483646 w 936"/>
              <a:gd name="T9" fmla="*/ 2147483646 h 968"/>
              <a:gd name="T10" fmla="*/ 2147483646 w 936"/>
              <a:gd name="T11" fmla="*/ 2147483646 h 968"/>
              <a:gd name="T12" fmla="*/ 2147483646 w 936"/>
              <a:gd name="T13" fmla="*/ 2147483646 h 968"/>
              <a:gd name="T14" fmla="*/ 2147483646 w 936"/>
              <a:gd name="T15" fmla="*/ 2147483646 h 968"/>
              <a:gd name="T16" fmla="*/ 2147483646 w 936"/>
              <a:gd name="T17" fmla="*/ 2147483646 h 968"/>
              <a:gd name="T18" fmla="*/ 2147483646 w 936"/>
              <a:gd name="T19" fmla="*/ 2147483646 h 968"/>
              <a:gd name="T20" fmla="*/ 2147483646 w 936"/>
              <a:gd name="T21" fmla="*/ 2147483646 h 968"/>
              <a:gd name="T22" fmla="*/ 2147483646 w 936"/>
              <a:gd name="T23" fmla="*/ 2147483646 h 968"/>
              <a:gd name="T24" fmla="*/ 2147483646 w 936"/>
              <a:gd name="T25" fmla="*/ 2147483646 h 968"/>
              <a:gd name="T26" fmla="*/ 2147483646 w 936"/>
              <a:gd name="T27" fmla="*/ 2147483646 h 968"/>
              <a:gd name="T28" fmla="*/ 2147483646 w 936"/>
              <a:gd name="T29" fmla="*/ 0 h 968"/>
              <a:gd name="T30" fmla="*/ 2147483646 w 936"/>
              <a:gd name="T31" fmla="*/ 2147483646 h 96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936"/>
              <a:gd name="T49" fmla="*/ 0 h 968"/>
              <a:gd name="T50" fmla="*/ 936 w 936"/>
              <a:gd name="T51" fmla="*/ 968 h 968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936" h="968">
                <a:moveTo>
                  <a:pt x="344" y="48"/>
                </a:moveTo>
                <a:cubicBezTo>
                  <a:pt x="256" y="88"/>
                  <a:pt x="120" y="176"/>
                  <a:pt x="104" y="240"/>
                </a:cubicBezTo>
                <a:cubicBezTo>
                  <a:pt x="88" y="304"/>
                  <a:pt x="248" y="392"/>
                  <a:pt x="248" y="432"/>
                </a:cubicBezTo>
                <a:cubicBezTo>
                  <a:pt x="248" y="472"/>
                  <a:pt x="144" y="456"/>
                  <a:pt x="104" y="480"/>
                </a:cubicBezTo>
                <a:cubicBezTo>
                  <a:pt x="64" y="504"/>
                  <a:pt x="0" y="520"/>
                  <a:pt x="8" y="576"/>
                </a:cubicBezTo>
                <a:cubicBezTo>
                  <a:pt x="16" y="632"/>
                  <a:pt x="104" y="784"/>
                  <a:pt x="152" y="816"/>
                </a:cubicBezTo>
                <a:cubicBezTo>
                  <a:pt x="200" y="848"/>
                  <a:pt x="232" y="776"/>
                  <a:pt x="296" y="768"/>
                </a:cubicBezTo>
                <a:cubicBezTo>
                  <a:pt x="360" y="760"/>
                  <a:pt x="456" y="736"/>
                  <a:pt x="536" y="768"/>
                </a:cubicBezTo>
                <a:cubicBezTo>
                  <a:pt x="616" y="800"/>
                  <a:pt x="712" y="968"/>
                  <a:pt x="776" y="960"/>
                </a:cubicBezTo>
                <a:cubicBezTo>
                  <a:pt x="840" y="952"/>
                  <a:pt x="904" y="800"/>
                  <a:pt x="920" y="720"/>
                </a:cubicBezTo>
                <a:cubicBezTo>
                  <a:pt x="936" y="640"/>
                  <a:pt x="896" y="552"/>
                  <a:pt x="872" y="480"/>
                </a:cubicBezTo>
                <a:cubicBezTo>
                  <a:pt x="848" y="408"/>
                  <a:pt x="768" y="336"/>
                  <a:pt x="776" y="288"/>
                </a:cubicBezTo>
                <a:cubicBezTo>
                  <a:pt x="784" y="240"/>
                  <a:pt x="904" y="232"/>
                  <a:pt x="920" y="192"/>
                </a:cubicBezTo>
                <a:cubicBezTo>
                  <a:pt x="936" y="152"/>
                  <a:pt x="920" y="80"/>
                  <a:pt x="872" y="48"/>
                </a:cubicBezTo>
                <a:cubicBezTo>
                  <a:pt x="824" y="16"/>
                  <a:pt x="720" y="0"/>
                  <a:pt x="632" y="0"/>
                </a:cubicBezTo>
                <a:cubicBezTo>
                  <a:pt x="544" y="0"/>
                  <a:pt x="432" y="8"/>
                  <a:pt x="344" y="48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aphicFrame>
        <p:nvGraphicFramePr>
          <p:cNvPr id="244743" name="Object 7"/>
          <p:cNvGraphicFramePr>
            <a:graphicFrameLocks noChangeAspect="1"/>
          </p:cNvGraphicFramePr>
          <p:nvPr/>
        </p:nvGraphicFramePr>
        <p:xfrm>
          <a:off x="2489200" y="53340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152334" imgH="228501" progId="Equation.3">
                  <p:embed/>
                </p:oleObj>
              </mc:Choice>
              <mc:Fallback>
                <p:oleObj name="Equation" r:id="rId4" imgW="152334" imgH="228501" progId="Equation.3">
                  <p:embed/>
                  <p:pic>
                    <p:nvPicPr>
                      <p:cNvPr id="244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334000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4" name="Object 8"/>
          <p:cNvGraphicFramePr>
            <a:graphicFrameLocks noChangeAspect="1"/>
          </p:cNvGraphicFramePr>
          <p:nvPr/>
        </p:nvGraphicFramePr>
        <p:xfrm>
          <a:off x="5461000" y="5486400"/>
          <a:ext cx="5556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6" imgW="368300" imgH="228600" progId="Equation.3">
                  <p:embed/>
                </p:oleObj>
              </mc:Choice>
              <mc:Fallback>
                <p:oleObj name="Equation" r:id="rId6" imgW="368300" imgH="228600" progId="Equation.3">
                  <p:embed/>
                  <p:pic>
                    <p:nvPicPr>
                      <p:cNvPr id="2447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5486400"/>
                        <a:ext cx="55562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5" name="Freeform 9"/>
          <p:cNvSpPr>
            <a:spLocks/>
          </p:cNvSpPr>
          <p:nvPr/>
        </p:nvSpPr>
        <p:spPr bwMode="auto">
          <a:xfrm>
            <a:off x="2794000" y="5372100"/>
            <a:ext cx="2590800" cy="266700"/>
          </a:xfrm>
          <a:custGeom>
            <a:avLst/>
            <a:gdLst>
              <a:gd name="T0" fmla="*/ 0 w 1632"/>
              <a:gd name="T1" fmla="*/ 2147483646 h 168"/>
              <a:gd name="T2" fmla="*/ 2147483646 w 1632"/>
              <a:gd name="T3" fmla="*/ 2147483646 h 168"/>
              <a:gd name="T4" fmla="*/ 2147483646 w 1632"/>
              <a:gd name="T5" fmla="*/ 2147483646 h 168"/>
              <a:gd name="T6" fmla="*/ 2147483646 w 1632"/>
              <a:gd name="T7" fmla="*/ 2147483646 h 168"/>
              <a:gd name="T8" fmla="*/ 2147483646 w 1632"/>
              <a:gd name="T9" fmla="*/ 2147483646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2"/>
              <a:gd name="T16" fmla="*/ 0 h 168"/>
              <a:gd name="T17" fmla="*/ 1632 w 1632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2" h="168">
                <a:moveTo>
                  <a:pt x="0" y="168"/>
                </a:moveTo>
                <a:cubicBezTo>
                  <a:pt x="188" y="108"/>
                  <a:pt x="376" y="48"/>
                  <a:pt x="528" y="24"/>
                </a:cubicBezTo>
                <a:cubicBezTo>
                  <a:pt x="680" y="0"/>
                  <a:pt x="776" y="16"/>
                  <a:pt x="912" y="24"/>
                </a:cubicBezTo>
                <a:cubicBezTo>
                  <a:pt x="1048" y="32"/>
                  <a:pt x="1224" y="56"/>
                  <a:pt x="1344" y="72"/>
                </a:cubicBezTo>
                <a:cubicBezTo>
                  <a:pt x="1464" y="88"/>
                  <a:pt x="1548" y="104"/>
                  <a:pt x="1632" y="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533400" y="5954713"/>
            <a:ext cx="1384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Espaço 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entrada</a:t>
            </a: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6080125" y="5802313"/>
            <a:ext cx="1819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Espaço 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0688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 animBg="1"/>
      <p:bldP spid="244746" grpId="0"/>
      <p:bldP spid="2447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33400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Mapeamento não Linear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pt-BR" altLang="pt-BR" sz="2800" smtClean="0"/>
              <a:t>Projetar os dados em outra dimensão usando uma função de kernel (kernel trick).</a:t>
            </a:r>
          </a:p>
          <a:p>
            <a:pPr eaLnBrk="1" hangingPunct="1"/>
            <a:r>
              <a:rPr lang="pt-BR" altLang="pt-BR" sz="2800" smtClean="0"/>
              <a:t>Encontrar um hiperplano que separe os dados nesse espaço.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281940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431925" y="3846513"/>
            <a:ext cx="672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Em qual dimensão esses dados seriam linearmente separáveis?</a:t>
            </a:r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3581400" y="5105400"/>
          <a:ext cx="1447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863225" imgH="228501" progId="Equation.3">
                  <p:embed/>
                </p:oleObj>
              </mc:Choice>
              <mc:Fallback>
                <p:oleObj name="Equation" r:id="rId5" imgW="863225" imgH="228501" progId="Equation.3">
                  <p:embed/>
                  <p:pic>
                    <p:nvPicPr>
                      <p:cNvPr id="901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14478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9600"/>
            <a:ext cx="2219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584325" y="5827713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1D</a:t>
            </a:r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3733800" y="6019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6400800" y="57912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14955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76672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 err="1" smtClean="0"/>
              <a:t>Kernel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Trick</a:t>
            </a:r>
            <a:endParaRPr lang="pt-BR" altLang="pt-BR" dirty="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 dirty="0" smtClean="0"/>
              <a:t>A função que projeta o espaço de entrada no espaço de características é conhecida como </a:t>
            </a:r>
            <a:r>
              <a:rPr lang="pt-BR" altLang="pt-BR" sz="2800" i="1" dirty="0" err="1" smtClean="0"/>
              <a:t>Kernel</a:t>
            </a:r>
            <a:endParaRPr lang="pt-BR" altLang="pt-BR" sz="2800" i="1" dirty="0" smtClean="0"/>
          </a:p>
          <a:p>
            <a:pPr eaLnBrk="1" hangingPunct="1"/>
            <a:r>
              <a:rPr lang="pt-BR" altLang="pt-BR" sz="2800" dirty="0" smtClean="0"/>
              <a:t>Baseado no </a:t>
            </a:r>
            <a:r>
              <a:rPr lang="pt-BR" altLang="pt-BR" sz="2800" b="1" dirty="0" smtClean="0"/>
              <a:t>teorema de Cover</a:t>
            </a:r>
          </a:p>
          <a:p>
            <a:pPr lvl="1" eaLnBrk="1" hangingPunct="1"/>
            <a:r>
              <a:rPr lang="pt-BR" altLang="pt-BR" sz="2400" dirty="0" smtClean="0">
                <a:solidFill>
                  <a:schemeClr val="tx1"/>
                </a:solidFill>
              </a:rPr>
              <a:t>Dados no espaço de entrada são transformados (</a:t>
            </a:r>
            <a:r>
              <a:rPr lang="pt-BR" altLang="pt-BR" sz="2400" dirty="0" err="1" smtClean="0">
                <a:solidFill>
                  <a:schemeClr val="tx1"/>
                </a:solidFill>
              </a:rPr>
              <a:t>transf</a:t>
            </a:r>
            <a:r>
              <a:rPr lang="pt-BR" altLang="pt-BR" sz="2400" dirty="0" smtClean="0">
                <a:solidFill>
                  <a:schemeClr val="tx1"/>
                </a:solidFill>
              </a:rPr>
              <a:t>. não linear) para o espaço de características, onde são linearmente separáveis. </a:t>
            </a:r>
          </a:p>
          <a:p>
            <a:pPr eaLnBrk="1" hangingPunct="1"/>
            <a:r>
              <a:rPr lang="pt-BR" altLang="pt-BR" sz="2800" dirty="0" smtClean="0"/>
              <a:t>O vetor          representa a “imagem” induzida no espaço de características pelo vetor de entrada 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858992"/>
              </p:ext>
            </p:extLst>
          </p:nvPr>
        </p:nvGraphicFramePr>
        <p:xfrm>
          <a:off x="2123728" y="5229200"/>
          <a:ext cx="762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4" imgW="368300" imgH="228600" progId="Equation.3">
                  <p:embed/>
                </p:oleObj>
              </mc:Choice>
              <mc:Fallback>
                <p:oleObj name="Equation" r:id="rId4" imgW="368300" imgH="228600" progId="Equation.3">
                  <p:embed/>
                  <p:pic>
                    <p:nvPicPr>
                      <p:cNvPr id="92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229200"/>
                        <a:ext cx="762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75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1752"/>
            <a:ext cx="8229600" cy="1069848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Exemplo</a:t>
            </a:r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990600" y="3505200"/>
          <a:ext cx="272415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Bitmap Image" r:id="rId4" imgW="2723810" imgH="2305372" progId="Paint.Picture">
                  <p:embed/>
                </p:oleObj>
              </mc:Choice>
              <mc:Fallback>
                <p:oleObj name="Bitmap Image" r:id="rId4" imgW="2723810" imgH="2305372" progId="Paint.Picture">
                  <p:embed/>
                  <p:pic>
                    <p:nvPicPr>
                      <p:cNvPr id="94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272415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4800600" y="3200400"/>
          <a:ext cx="35433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Bitmap Image" r:id="rId6" imgW="3543795" imgH="3010320" progId="Paint.Picture">
                  <p:embed/>
                </p:oleObj>
              </mc:Choice>
              <mc:Fallback>
                <p:oleObj name="Bitmap Image" r:id="rId6" imgW="3543795" imgH="3010320" progId="Paint.Picture">
                  <p:embed/>
                  <p:pic>
                    <p:nvPicPr>
                      <p:cNvPr id="942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00400"/>
                        <a:ext cx="3543300" cy="300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971800" y="2895600"/>
          <a:ext cx="22193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Bitmap Image" r:id="rId8" imgW="2219635" imgH="771429" progId="Paint.Picture">
                  <p:embed/>
                </p:oleObj>
              </mc:Choice>
              <mc:Fallback>
                <p:oleObj name="Bitmap Image" r:id="rId8" imgW="2219635" imgH="771429" progId="Paint.Picture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22193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7239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29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Exemplo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79819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1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Kernel Trick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mtClean="0"/>
              <a:t>Permite construir um hiperplano no espaço de característica sem ter que considerar o próprio espaço de características de forma explícita.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mtClean="0"/>
              <a:t>Toda vez que um produto interno entre vetores deve ser calculado, utiliza-se o kernel.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mtClean="0"/>
              <a:t>Uma função de kernel deve satisfazer o teorema de Mercer para ser válida.</a:t>
            </a:r>
          </a:p>
        </p:txBody>
      </p:sp>
    </p:spTree>
    <p:extLst>
      <p:ext uri="{BB962C8B-B14F-4D97-AF65-F5344CB8AC3E}">
        <p14:creationId xmlns:p14="http://schemas.microsoft.com/office/powerpoint/2010/main" val="35516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Exemplos de Kernel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077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19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Tomada de Decisão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49424"/>
            <a:ext cx="8229600" cy="3339816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SVM são classificadores binários, ou seja, separam duas classes.</a:t>
            </a:r>
          </a:p>
          <a:p>
            <a:pPr eaLnBrk="1" hangingPunct="1"/>
            <a:r>
              <a:rPr lang="pt-BR" altLang="pt-BR" dirty="0" smtClean="0"/>
              <a:t>Entretanto, a grande maioria dos problemas reais possuem mais que duas classes.</a:t>
            </a:r>
          </a:p>
          <a:p>
            <a:pPr eaLnBrk="1" hangingPunct="1"/>
            <a:r>
              <a:rPr lang="pt-BR" altLang="pt-BR" dirty="0" smtClean="0"/>
              <a:t>Como utilizar os </a:t>
            </a:r>
            <a:r>
              <a:rPr lang="pt-BR" altLang="pt-BR" dirty="0" err="1" smtClean="0"/>
              <a:t>SVMs</a:t>
            </a:r>
            <a:r>
              <a:rPr lang="pt-BR" altLang="pt-BR" dirty="0" smtClean="0"/>
              <a:t> nesses casos?</a:t>
            </a:r>
          </a:p>
          <a:p>
            <a:pPr lvl="1" eaLnBrk="1" hangingPunct="1"/>
            <a:r>
              <a:rPr lang="pt-BR" altLang="pt-BR" dirty="0" err="1" smtClean="0">
                <a:solidFill>
                  <a:schemeClr val="tx1"/>
                </a:solidFill>
              </a:rPr>
              <a:t>Pairwise</a:t>
            </a:r>
            <a:r>
              <a:rPr lang="pt-BR" altLang="pt-BR" dirty="0" smtClean="0">
                <a:solidFill>
                  <a:schemeClr val="tx1"/>
                </a:solidFill>
              </a:rPr>
              <a:t>, um-contra-todos</a:t>
            </a:r>
          </a:p>
        </p:txBody>
      </p:sp>
    </p:spTree>
    <p:extLst>
      <p:ext uri="{BB962C8B-B14F-4D97-AF65-F5344CB8AC3E}">
        <p14:creationId xmlns:p14="http://schemas.microsoft.com/office/powerpoint/2010/main" val="139604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3432" y="342900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i="1" smtClean="0"/>
              <a:t>Pairwise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2192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Consiste em treinar classificadores </a:t>
            </a:r>
            <a:r>
              <a:rPr lang="pt-BR" altLang="pt-BR" i="1" dirty="0" err="1" smtClean="0"/>
              <a:t>pairwise</a:t>
            </a:r>
            <a:r>
              <a:rPr lang="pt-BR" altLang="pt-BR" i="1" dirty="0" smtClean="0"/>
              <a:t> </a:t>
            </a:r>
            <a:r>
              <a:rPr lang="pt-BR" altLang="pt-BR" dirty="0" smtClean="0"/>
              <a:t>e arranjá-los em uma árvore</a:t>
            </a:r>
            <a:endParaRPr lang="pt-BR" altLang="pt-BR" i="1" dirty="0" smtClean="0"/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47244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822325" y="5257800"/>
            <a:ext cx="7715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A competição se dá nos níveis inferiores, e o ganhador chegará ao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nó principal da árvore.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46125" y="6261100"/>
            <a:ext cx="6049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Número de classificadores para </a:t>
            </a:r>
            <a:r>
              <a:rPr lang="pt-BR" altLang="pt-BR" sz="2000" i="1">
                <a:latin typeface="Times New Roman" panose="02020603050405020304" pitchFamily="18" charset="0"/>
              </a:rPr>
              <a:t>q</a:t>
            </a:r>
            <a:r>
              <a:rPr lang="pt-BR" altLang="pt-BR" sz="2000"/>
              <a:t> classes = </a:t>
            </a:r>
            <a:r>
              <a:rPr lang="pt-BR" altLang="pt-BR" sz="2000">
                <a:latin typeface="Times New Roman" panose="02020603050405020304" pitchFamily="18" charset="0"/>
              </a:rPr>
              <a:t>q(q-1)/2.</a:t>
            </a:r>
          </a:p>
        </p:txBody>
      </p:sp>
    </p:spTree>
    <p:extLst>
      <p:ext uri="{BB962C8B-B14F-4D97-AF65-F5344CB8AC3E}">
        <p14:creationId xmlns:p14="http://schemas.microsoft.com/office/powerpoint/2010/main" val="35036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SVM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Proposto em 79 por Vladimir </a:t>
            </a:r>
            <a:r>
              <a:rPr lang="pt-BR" altLang="pt-BR" dirty="0" err="1" smtClean="0"/>
              <a:t>Vapnik</a:t>
            </a:r>
            <a:endParaRPr lang="pt-BR" altLang="pt-BR" dirty="0" smtClean="0"/>
          </a:p>
          <a:p>
            <a:pPr eaLnBrk="1" hangingPunct="1"/>
            <a:r>
              <a:rPr lang="pt-BR" altLang="pt-BR" dirty="0" smtClean="0"/>
              <a:t>Um dos mais importantes acontecimentos na área de reconhecimento de padrões nos últimos 15 anos.</a:t>
            </a:r>
          </a:p>
          <a:p>
            <a:pPr eaLnBrk="1" hangingPunct="1"/>
            <a:r>
              <a:rPr lang="pt-BR" altLang="pt-BR" dirty="0" smtClean="0"/>
              <a:t>Tem sido largamente utilizado com sucesso para resolver diferentes problemas.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62000"/>
            <a:ext cx="1238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5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Um-Contra-Todos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Aqui, o número de classificadores é igual a </a:t>
            </a:r>
            <a:r>
              <a:rPr lang="pt-BR" altLang="pt-BR" i="1" smtClean="0">
                <a:latin typeface="Times New Roman" panose="02020603050405020304" pitchFamily="18" charset="0"/>
              </a:rPr>
              <a:t>q</a:t>
            </a:r>
            <a:r>
              <a:rPr lang="pt-BR" altLang="pt-BR" smtClean="0"/>
              <a:t>. </a:t>
            </a:r>
          </a:p>
          <a:p>
            <a:pPr eaLnBrk="1" hangingPunct="1"/>
            <a:r>
              <a:rPr lang="pt-BR" altLang="pt-BR" smtClean="0"/>
              <a:t>Treina-se um classificador </a:t>
            </a:r>
            <a:r>
              <a:rPr lang="pt-BR" altLang="pt-BR" i="1" smtClean="0">
                <a:latin typeface="Times New Roman" panose="02020603050405020304" pitchFamily="18" charset="0"/>
              </a:rPr>
              <a:t>c</a:t>
            </a:r>
            <a:r>
              <a:rPr lang="pt-BR" altLang="pt-BR" i="1" baseline="-25000" smtClean="0">
                <a:latin typeface="Times New Roman" panose="02020603050405020304" pitchFamily="18" charset="0"/>
              </a:rPr>
              <a:t>i</a:t>
            </a:r>
            <a:r>
              <a:rPr lang="pt-BR" altLang="pt-BR" smtClean="0"/>
              <a:t> para a primeira classe, usando-se como contra exemplos as outras classes, e assim por diante.</a:t>
            </a:r>
          </a:p>
          <a:p>
            <a:pPr eaLnBrk="1" hangingPunct="1"/>
            <a:r>
              <a:rPr lang="pt-BR" altLang="pt-BR" smtClean="0"/>
              <a:t>Para se obter a decisão final pode-se utilizar uma estratégia de votos.</a:t>
            </a:r>
          </a:p>
        </p:txBody>
      </p:sp>
    </p:spTree>
    <p:extLst>
      <p:ext uri="{BB962C8B-B14F-4D97-AF65-F5344CB8AC3E}">
        <p14:creationId xmlns:p14="http://schemas.microsoft.com/office/powerpoint/2010/main" val="20558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 smtClean="0"/>
              <a:t>Atividade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Utilizar o SVM </a:t>
            </a:r>
            <a:r>
              <a:rPr lang="pt-BR" altLang="pt-BR" dirty="0" smtClean="0"/>
              <a:t>do </a:t>
            </a:r>
            <a:r>
              <a:rPr lang="pt-BR" altLang="pt-BR" dirty="0" err="1" smtClean="0"/>
              <a:t>Matlab</a:t>
            </a:r>
            <a:r>
              <a:rPr lang="pt-BR" altLang="pt-BR" dirty="0" smtClean="0"/>
              <a:t> para projetar um classificador.</a:t>
            </a:r>
          </a:p>
          <a:p>
            <a:pPr eaLnBrk="1" hangingPunct="1"/>
            <a:r>
              <a:rPr lang="pt-BR" altLang="pt-BR" dirty="0" smtClean="0"/>
              <a:t>Qualquer aplicação diferente das que foram abordadas aqui no curso.</a:t>
            </a:r>
          </a:p>
        </p:txBody>
      </p:sp>
    </p:spTree>
    <p:extLst>
      <p:ext uri="{BB962C8B-B14F-4D97-AF65-F5344CB8AC3E}">
        <p14:creationId xmlns:p14="http://schemas.microsoft.com/office/powerpoint/2010/main" val="349861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SVM - Introdução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Como vimos anteriormente, o perceptron é capaz de construir uma fronteira se os dados forem linearmente separáveis.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17032"/>
            <a:ext cx="2311896" cy="161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286000" y="5638800"/>
            <a:ext cx="487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Mas qual a fronteira que deve ser escolhida??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702050" y="35194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175125" y="34655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4763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 dirty="0" smtClean="0"/>
              <a:t>Suponha que a fronteira escolhida é a </a:t>
            </a:r>
            <a:r>
              <a:rPr lang="pt-BR" altLang="pt-BR" sz="2800" dirty="0" err="1" smtClean="0"/>
              <a:t>A</a:t>
            </a:r>
            <a:r>
              <a:rPr lang="pt-BR" altLang="pt-BR" sz="2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 dirty="0" smtClean="0"/>
              <a:t>Como ela está bem próxima da classe azul, seu </a:t>
            </a:r>
            <a:r>
              <a:rPr lang="pt-BR" altLang="pt-BR" sz="2800" b="1" dirty="0" smtClean="0"/>
              <a:t>poder de generalização é baixo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 dirty="0" smtClean="0">
                <a:solidFill>
                  <a:srgbClr val="FF0000"/>
                </a:solidFill>
              </a:rPr>
              <a:t>Note que um novo elemento (dados não usados no </a:t>
            </a:r>
            <a:r>
              <a:rPr lang="pt-BR" altLang="pt-BR" sz="2400" dirty="0" err="1" smtClean="0">
                <a:solidFill>
                  <a:srgbClr val="FF0000"/>
                </a:solidFill>
              </a:rPr>
              <a:t>treimamento</a:t>
            </a:r>
            <a:r>
              <a:rPr lang="pt-BR" altLang="pt-BR" sz="2400" dirty="0" smtClean="0">
                <a:solidFill>
                  <a:srgbClr val="FF0000"/>
                </a:solidFill>
              </a:rPr>
              <a:t>), bem próximo de um azul será classificado erroneamente. 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086225"/>
            <a:ext cx="30670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50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62200"/>
          </a:xfrm>
        </p:spPr>
        <p:txBody>
          <a:bodyPr/>
          <a:lstStyle/>
          <a:p>
            <a:pPr eaLnBrk="1" hangingPunct="1"/>
            <a:r>
              <a:rPr lang="pt-BR" altLang="pt-BR" sz="2800" dirty="0" smtClean="0"/>
              <a:t>Escolhendo a fronteira B, podemos notar que o poder de generalização é bem melhor.</a:t>
            </a:r>
          </a:p>
          <a:p>
            <a:pPr eaLnBrk="1" hangingPunct="1"/>
            <a:r>
              <a:rPr lang="pt-BR" altLang="pt-BR" sz="2800" dirty="0" smtClean="0"/>
              <a:t>Novos dados são corretamente classificados, pois temos uma fronteira mais distante dos dados de treinamento.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05275"/>
            <a:ext cx="29813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2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00844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Maximização da Margem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00200"/>
          </a:xfrm>
        </p:spPr>
        <p:txBody>
          <a:bodyPr/>
          <a:lstStyle/>
          <a:p>
            <a:pPr eaLnBrk="1" hangingPunct="1"/>
            <a:r>
              <a:rPr lang="pt-BR" altLang="pt-BR" sz="2800" smtClean="0"/>
              <a:t>O conceito por traz do SVM é a maximização da margem, ou seja, maximizar a distância da margem dos dados de treinamento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62300"/>
            <a:ext cx="52959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1965325" y="5218113"/>
            <a:ext cx="210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Distância Pequena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4908550" y="5195888"/>
            <a:ext cx="194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Distância Grande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81000" y="5827713"/>
            <a:ext cx="84486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Hiperplano ótimo: Distância da margem para o exemplo da classe positiva é igual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 distância da margem para o exemplo da classe negativa.</a:t>
            </a:r>
          </a:p>
        </p:txBody>
      </p:sp>
    </p:spTree>
    <p:extLst>
      <p:ext uri="{BB962C8B-B14F-4D97-AF65-F5344CB8AC3E}">
        <p14:creationId xmlns:p14="http://schemas.microsoft.com/office/powerpoint/2010/main" val="31489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04800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Vetores de Suporte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581400"/>
            <a:ext cx="8229600" cy="2544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dirty="0" smtClean="0"/>
              <a:t>São os exemplos da base de treinamento mais próximos do hiperplano.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 dirty="0" smtClean="0">
                <a:solidFill>
                  <a:srgbClr val="FF0000"/>
                </a:solidFill>
              </a:rPr>
              <a:t>O hiperplano é definido unicamente pelos vetores de suporte, os quais são encontrados durante o treinamento.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 dirty="0" smtClean="0">
                <a:solidFill>
                  <a:srgbClr val="FF0000"/>
                </a:solidFill>
              </a:rPr>
              <a:t>Minimização de uma função quadrática.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2000" dirty="0" smtClean="0">
                <a:solidFill>
                  <a:srgbClr val="FF0000"/>
                </a:solidFill>
              </a:rPr>
              <a:t>Alto custo computacional</a:t>
            </a:r>
            <a:r>
              <a:rPr lang="pt-BR" altLang="pt-BR" sz="2000" dirty="0" smtClean="0"/>
              <a:t>.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27813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7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51619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SVM: Decisão 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55838"/>
            <a:ext cx="8229600" cy="3611562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A função de decisão pode ser descrita pela fórmula acima, na qual, </a:t>
            </a:r>
          </a:p>
          <a:p>
            <a:pPr lvl="1" eaLnBrk="1" hangingPunct="1"/>
            <a:r>
              <a:rPr lang="pt-BR" altLang="pt-BR" dirty="0" smtClean="0">
                <a:solidFill>
                  <a:schemeClr val="tx1"/>
                </a:solidFill>
              </a:rPr>
              <a:t>K é a função de </a:t>
            </a:r>
            <a:r>
              <a:rPr lang="pt-BR" altLang="pt-BR" dirty="0" err="1" smtClean="0">
                <a:solidFill>
                  <a:schemeClr val="tx1"/>
                </a:solidFill>
              </a:rPr>
              <a:t>kernel</a:t>
            </a:r>
            <a:r>
              <a:rPr lang="pt-BR" altLang="pt-BR" dirty="0" smtClean="0">
                <a:solidFill>
                  <a:schemeClr val="tx1"/>
                </a:solidFill>
              </a:rPr>
              <a:t>, </a:t>
            </a:r>
          </a:p>
          <a:p>
            <a:pPr lvl="1" eaLnBrk="1" hangingPunct="1"/>
            <a:r>
              <a:rPr lang="pt-BR" altLang="pt-BR" dirty="0" smtClean="0">
                <a:solidFill>
                  <a:schemeClr val="tx1"/>
                </a:solidFill>
                <a:cs typeface="Arial" panose="020B0604020202020204" pitchFamily="34" charset="0"/>
              </a:rPr>
              <a:t>α e b são os parâmetros encontrados durante o treinamento, </a:t>
            </a:r>
          </a:p>
          <a:p>
            <a:pPr lvl="1" eaLnBrk="1" hangingPunct="1"/>
            <a:r>
              <a:rPr lang="pt-BR" altLang="pt-BR" dirty="0" smtClean="0">
                <a:solidFill>
                  <a:schemeClr val="tx1"/>
                </a:solidFill>
                <a:cs typeface="Arial" panose="020B0604020202020204" pitchFamily="34" charset="0"/>
              </a:rPr>
              <a:t>x</a:t>
            </a:r>
            <a:r>
              <a:rPr lang="pt-BR" altLang="pt-BR" baseline="-25000" dirty="0" smtClean="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pt-BR" altLang="pt-BR" dirty="0" smtClean="0">
                <a:solidFill>
                  <a:schemeClr val="tx1"/>
                </a:solidFill>
                <a:cs typeface="Arial" panose="020B0604020202020204" pitchFamily="34" charset="0"/>
              </a:rPr>
              <a:t> e </a:t>
            </a:r>
            <a:r>
              <a:rPr lang="pt-BR" altLang="pt-BR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y</a:t>
            </a:r>
            <a:r>
              <a:rPr lang="pt-BR" altLang="pt-BR" baseline="-25000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i</a:t>
            </a:r>
            <a:r>
              <a:rPr lang="pt-BR" altLang="pt-BR" dirty="0" smtClean="0">
                <a:solidFill>
                  <a:schemeClr val="tx1"/>
                </a:solidFill>
                <a:cs typeface="Arial" panose="020B0604020202020204" pitchFamily="34" charset="0"/>
              </a:rPr>
              <a:t> são os vetores de características e o </a:t>
            </a:r>
            <a:r>
              <a:rPr lang="pt-BR" altLang="pt-BR" i="1" dirty="0" err="1" smtClean="0">
                <a:solidFill>
                  <a:schemeClr val="tx1"/>
                </a:solidFill>
                <a:cs typeface="Arial" panose="020B0604020202020204" pitchFamily="34" charset="0"/>
              </a:rPr>
              <a:t>label</a:t>
            </a:r>
            <a:r>
              <a:rPr lang="pt-BR" altLang="pt-BR" dirty="0" smtClean="0">
                <a:solidFill>
                  <a:schemeClr val="tx1"/>
                </a:solidFill>
                <a:cs typeface="Arial" panose="020B0604020202020204" pitchFamily="34" charset="0"/>
              </a:rPr>
              <a:t> da classe respectivamente.	</a:t>
            </a:r>
          </a:p>
        </p:txBody>
      </p:sp>
      <p:graphicFrame>
        <p:nvGraphicFramePr>
          <p:cNvPr id="81924" name="Object 5"/>
          <p:cNvGraphicFramePr>
            <a:graphicFrameLocks noChangeAspect="1"/>
          </p:cNvGraphicFramePr>
          <p:nvPr/>
        </p:nvGraphicFramePr>
        <p:xfrm>
          <a:off x="2667000" y="1371600"/>
          <a:ext cx="3657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1612900" imgH="342900" progId="Equation.3">
                  <p:embed/>
                </p:oleObj>
              </mc:Choice>
              <mc:Fallback>
                <p:oleObj name="Equation" r:id="rId4" imgW="1612900" imgH="342900" progId="Equation.3">
                  <p:embed/>
                  <p:pic>
                    <p:nvPicPr>
                      <p:cNvPr id="819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3657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10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46"/>
            <a:ext cx="8229600" cy="1066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Soft </a:t>
            </a:r>
            <a:r>
              <a:rPr lang="pt-BR" altLang="pt-BR" dirty="0" err="1" smtClean="0"/>
              <a:t>Margin</a:t>
            </a:r>
            <a:endParaRPr lang="pt-BR" altLang="pt-BR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 dirty="0" smtClean="0"/>
              <a:t>Mesmo para dados que não podem ser separados linearmente, o SVM ainda pode ser apropriado.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 dirty="0" smtClean="0"/>
              <a:t>Isso é possível através do uso das “variáveis de folga” (parâmetro C).</a:t>
            </a: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619500"/>
            <a:ext cx="36480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838200" y="5902325"/>
            <a:ext cx="72294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Para um bom desempenho, os dados devem ser “quase” linearmente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separáveis</a:t>
            </a:r>
          </a:p>
        </p:txBody>
      </p:sp>
    </p:spTree>
    <p:extLst>
      <p:ext uri="{BB962C8B-B14F-4D97-AF65-F5344CB8AC3E}">
        <p14:creationId xmlns:p14="http://schemas.microsoft.com/office/powerpoint/2010/main" val="7809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4970</TotalTime>
  <Words>759</Words>
  <Application>Microsoft Office PowerPoint</Application>
  <PresentationFormat>Apresentação na tela (4:3)</PresentationFormat>
  <Paragraphs>104</Paragraphs>
  <Slides>21</Slides>
  <Notes>20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Calibri</vt:lpstr>
      <vt:lpstr>Georgia</vt:lpstr>
      <vt:lpstr>Times New Roman</vt:lpstr>
      <vt:lpstr>Trebuchet MS</vt:lpstr>
      <vt:lpstr>Wingdings 2</vt:lpstr>
      <vt:lpstr>Urbano</vt:lpstr>
      <vt:lpstr>Equation</vt:lpstr>
      <vt:lpstr>Bitmap Image</vt:lpstr>
      <vt:lpstr>SVM (Suport Vector Machine)</vt:lpstr>
      <vt:lpstr>SVM</vt:lpstr>
      <vt:lpstr>SVM - Introdução</vt:lpstr>
      <vt:lpstr>Apresentação do PowerPoint</vt:lpstr>
      <vt:lpstr>Apresentação do PowerPoint</vt:lpstr>
      <vt:lpstr>Maximização da Margem</vt:lpstr>
      <vt:lpstr>Vetores de Suporte</vt:lpstr>
      <vt:lpstr>SVM: Decisão </vt:lpstr>
      <vt:lpstr>Soft Margin</vt:lpstr>
      <vt:lpstr>Soft Margin</vt:lpstr>
      <vt:lpstr>Mapeamento não Linear</vt:lpstr>
      <vt:lpstr>Mapeamento não Linear</vt:lpstr>
      <vt:lpstr>Kernel Trick</vt:lpstr>
      <vt:lpstr>Exemplo</vt:lpstr>
      <vt:lpstr>Exemplo</vt:lpstr>
      <vt:lpstr>Kernel Trick</vt:lpstr>
      <vt:lpstr>Exemplos de Kernel</vt:lpstr>
      <vt:lpstr>Tomada de Decisão</vt:lpstr>
      <vt:lpstr>Pairwise</vt:lpstr>
      <vt:lpstr>Um-Contra-Todos</vt:lpstr>
      <vt:lpstr>Atividade</vt:lpstr>
    </vt:vector>
  </TitlesOfParts>
  <Company>aabb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Augusto</dc:creator>
  <cp:lastModifiedBy>Nielsen</cp:lastModifiedBy>
  <cp:revision>756</cp:revision>
  <dcterms:created xsi:type="dcterms:W3CDTF">2009-11-02T04:09:26Z</dcterms:created>
  <dcterms:modified xsi:type="dcterms:W3CDTF">2016-05-31T22:57:31Z</dcterms:modified>
</cp:coreProperties>
</file>