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81" r:id="rId19"/>
    <p:sldId id="282" r:id="rId20"/>
    <p:sldId id="272" r:id="rId21"/>
    <p:sldId id="275" r:id="rId22"/>
    <p:sldId id="273" r:id="rId23"/>
    <p:sldId id="274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FEE5D-C7A0-43B8-AB7A-6979372AA3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6CACC753-2E23-4A8E-95CD-4679B264B48D}">
      <dgm:prSet phldrT="[Texto]"/>
      <dgm:spPr/>
      <dgm:t>
        <a:bodyPr/>
        <a:lstStyle/>
        <a:p>
          <a:r>
            <a:rPr lang="pt-BR" dirty="0"/>
            <a:t>Base de dados</a:t>
          </a:r>
        </a:p>
      </dgm:t>
    </dgm:pt>
    <dgm:pt modelId="{57E23133-3149-4192-A9A6-6ACC164CB7AE}" type="parTrans" cxnId="{1397F0D9-CA6A-487D-A3B4-DE8A4F35EBE8}">
      <dgm:prSet/>
      <dgm:spPr/>
      <dgm:t>
        <a:bodyPr/>
        <a:lstStyle/>
        <a:p>
          <a:endParaRPr lang="pt-BR"/>
        </a:p>
      </dgm:t>
    </dgm:pt>
    <dgm:pt modelId="{D42768EA-8B05-4E9E-9323-DDF2458C115C}" type="sibTrans" cxnId="{1397F0D9-CA6A-487D-A3B4-DE8A4F35EBE8}">
      <dgm:prSet/>
      <dgm:spPr/>
      <dgm:t>
        <a:bodyPr/>
        <a:lstStyle/>
        <a:p>
          <a:endParaRPr lang="pt-BR"/>
        </a:p>
      </dgm:t>
    </dgm:pt>
    <dgm:pt modelId="{DE9A390A-7716-492D-9B73-1EAE230F19D7}">
      <dgm:prSet phldrT="[Texto]"/>
      <dgm:spPr/>
      <dgm:t>
        <a:bodyPr/>
        <a:lstStyle/>
        <a:p>
          <a:r>
            <a:rPr lang="pt-BR" dirty="0"/>
            <a:t>Coleção de fatos</a:t>
          </a:r>
        </a:p>
      </dgm:t>
    </dgm:pt>
    <dgm:pt modelId="{75EA383F-7533-4A0C-992B-F760722FF136}" type="parTrans" cxnId="{946532C4-C55F-4B5A-9ECE-18F93576EF92}">
      <dgm:prSet/>
      <dgm:spPr/>
      <dgm:t>
        <a:bodyPr/>
        <a:lstStyle/>
        <a:p>
          <a:endParaRPr lang="pt-BR"/>
        </a:p>
      </dgm:t>
    </dgm:pt>
    <dgm:pt modelId="{C71492F9-ACA6-4642-A185-67871EB83E14}" type="sibTrans" cxnId="{946532C4-C55F-4B5A-9ECE-18F93576EF92}">
      <dgm:prSet/>
      <dgm:spPr/>
      <dgm:t>
        <a:bodyPr/>
        <a:lstStyle/>
        <a:p>
          <a:endParaRPr lang="pt-BR"/>
        </a:p>
      </dgm:t>
    </dgm:pt>
    <dgm:pt modelId="{B1A32521-68E8-4742-8F7E-001BE8629ABC}">
      <dgm:prSet phldrT="[Texto]"/>
      <dgm:spPr/>
      <dgm:t>
        <a:bodyPr/>
        <a:lstStyle/>
        <a:p>
          <a:r>
            <a:rPr lang="pt-BR" dirty="0"/>
            <a:t>Relações lógicas</a:t>
          </a:r>
        </a:p>
      </dgm:t>
    </dgm:pt>
    <dgm:pt modelId="{DF424181-1B05-44D9-9627-694790CDA224}" type="parTrans" cxnId="{3967F383-A6B1-4169-BA97-A2CC891BB75E}">
      <dgm:prSet/>
      <dgm:spPr/>
      <dgm:t>
        <a:bodyPr/>
        <a:lstStyle/>
        <a:p>
          <a:endParaRPr lang="pt-BR"/>
        </a:p>
      </dgm:t>
    </dgm:pt>
    <dgm:pt modelId="{3E334E7A-FBFA-4CFE-90F1-07E38E6B19AE}" type="sibTrans" cxnId="{3967F383-A6B1-4169-BA97-A2CC891BB75E}">
      <dgm:prSet/>
      <dgm:spPr/>
      <dgm:t>
        <a:bodyPr/>
        <a:lstStyle/>
        <a:p>
          <a:endParaRPr lang="pt-BR"/>
        </a:p>
      </dgm:t>
    </dgm:pt>
    <dgm:pt modelId="{3D752F4F-D462-45E6-8842-FBF803259A1A}">
      <dgm:prSet phldrT="[Texto]"/>
      <dgm:spPr/>
      <dgm:t>
        <a:bodyPr/>
        <a:lstStyle/>
        <a:p>
          <a:r>
            <a:rPr lang="pt-BR" dirty="0"/>
            <a:t>regras</a:t>
          </a:r>
        </a:p>
      </dgm:t>
    </dgm:pt>
    <dgm:pt modelId="{5EE55FD2-CA84-4BA2-9D41-F730D4FEEF4C}" type="parTrans" cxnId="{96F800DD-513E-4A6E-A64C-E931F1D8441E}">
      <dgm:prSet/>
      <dgm:spPr/>
      <dgm:t>
        <a:bodyPr/>
        <a:lstStyle/>
        <a:p>
          <a:endParaRPr lang="pt-BR"/>
        </a:p>
      </dgm:t>
    </dgm:pt>
    <dgm:pt modelId="{1D19BB03-8087-4658-A6FF-AA0E7FEC1FCA}" type="sibTrans" cxnId="{96F800DD-513E-4A6E-A64C-E931F1D8441E}">
      <dgm:prSet/>
      <dgm:spPr/>
      <dgm:t>
        <a:bodyPr/>
        <a:lstStyle/>
        <a:p>
          <a:endParaRPr lang="pt-BR"/>
        </a:p>
      </dgm:t>
    </dgm:pt>
    <dgm:pt modelId="{38CDAFEB-84BA-4712-BF06-902F7242E395}" type="pres">
      <dgm:prSet presAssocID="{DABFEE5D-C7A0-43B8-AB7A-6979372AA39B}" presName="linear" presStyleCnt="0">
        <dgm:presLayoutVars>
          <dgm:animLvl val="lvl"/>
          <dgm:resizeHandles val="exact"/>
        </dgm:presLayoutVars>
      </dgm:prSet>
      <dgm:spPr/>
    </dgm:pt>
    <dgm:pt modelId="{B9432A60-6BA8-4DFE-AB74-D4A1E28224BD}" type="pres">
      <dgm:prSet presAssocID="{6CACC753-2E23-4A8E-95CD-4679B264B4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21B9C0-6C20-4105-80C8-57BCC07D04B4}" type="pres">
      <dgm:prSet presAssocID="{6CACC753-2E23-4A8E-95CD-4679B264B48D}" presName="childText" presStyleLbl="revTx" presStyleIdx="0" presStyleCnt="2">
        <dgm:presLayoutVars>
          <dgm:bulletEnabled val="1"/>
        </dgm:presLayoutVars>
      </dgm:prSet>
      <dgm:spPr/>
    </dgm:pt>
    <dgm:pt modelId="{85A3CE26-2376-471A-8407-4165347E10F0}" type="pres">
      <dgm:prSet presAssocID="{B1A32521-68E8-4742-8F7E-001BE8629AB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A7BCC6-DCEB-4C69-8BAB-E41D644FCAAC}" type="pres">
      <dgm:prSet presAssocID="{B1A32521-68E8-4742-8F7E-001BE8629AB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0C661F-A08B-47C3-8EEE-82F84E6B80BC}" type="presOf" srcId="{3D752F4F-D462-45E6-8842-FBF803259A1A}" destId="{07A7BCC6-DCEB-4C69-8BAB-E41D644FCAAC}" srcOrd="0" destOrd="0" presId="urn:microsoft.com/office/officeart/2005/8/layout/vList2"/>
    <dgm:cxn modelId="{8A5CBE41-4A5F-4D3D-BDA5-93D9264EB3FE}" type="presOf" srcId="{6CACC753-2E23-4A8E-95CD-4679B264B48D}" destId="{B9432A60-6BA8-4DFE-AB74-D4A1E28224BD}" srcOrd="0" destOrd="0" presId="urn:microsoft.com/office/officeart/2005/8/layout/vList2"/>
    <dgm:cxn modelId="{3967F383-A6B1-4169-BA97-A2CC891BB75E}" srcId="{DABFEE5D-C7A0-43B8-AB7A-6979372AA39B}" destId="{B1A32521-68E8-4742-8F7E-001BE8629ABC}" srcOrd="1" destOrd="0" parTransId="{DF424181-1B05-44D9-9627-694790CDA224}" sibTransId="{3E334E7A-FBFA-4CFE-90F1-07E38E6B19AE}"/>
    <dgm:cxn modelId="{946532C4-C55F-4B5A-9ECE-18F93576EF92}" srcId="{6CACC753-2E23-4A8E-95CD-4679B264B48D}" destId="{DE9A390A-7716-492D-9B73-1EAE230F19D7}" srcOrd="0" destOrd="0" parTransId="{75EA383F-7533-4A0C-992B-F760722FF136}" sibTransId="{C71492F9-ACA6-4642-A185-67871EB83E14}"/>
    <dgm:cxn modelId="{1397F0D9-CA6A-487D-A3B4-DE8A4F35EBE8}" srcId="{DABFEE5D-C7A0-43B8-AB7A-6979372AA39B}" destId="{6CACC753-2E23-4A8E-95CD-4679B264B48D}" srcOrd="0" destOrd="0" parTransId="{57E23133-3149-4192-A9A6-6ACC164CB7AE}" sibTransId="{D42768EA-8B05-4E9E-9323-DDF2458C115C}"/>
    <dgm:cxn modelId="{C1A48EDA-0B80-4195-92CB-3017BD2817FE}" type="presOf" srcId="{B1A32521-68E8-4742-8F7E-001BE8629ABC}" destId="{85A3CE26-2376-471A-8407-4165347E10F0}" srcOrd="0" destOrd="0" presId="urn:microsoft.com/office/officeart/2005/8/layout/vList2"/>
    <dgm:cxn modelId="{F70F31DC-3645-44B7-9244-9700E07638D7}" type="presOf" srcId="{DABFEE5D-C7A0-43B8-AB7A-6979372AA39B}" destId="{38CDAFEB-84BA-4712-BF06-902F7242E395}" srcOrd="0" destOrd="0" presId="urn:microsoft.com/office/officeart/2005/8/layout/vList2"/>
    <dgm:cxn modelId="{96F800DD-513E-4A6E-A64C-E931F1D8441E}" srcId="{B1A32521-68E8-4742-8F7E-001BE8629ABC}" destId="{3D752F4F-D462-45E6-8842-FBF803259A1A}" srcOrd="0" destOrd="0" parTransId="{5EE55FD2-CA84-4BA2-9D41-F730D4FEEF4C}" sibTransId="{1D19BB03-8087-4658-A6FF-AA0E7FEC1FCA}"/>
    <dgm:cxn modelId="{89F338EE-6155-47D9-ABB7-3D3FA5E64265}" type="presOf" srcId="{DE9A390A-7716-492D-9B73-1EAE230F19D7}" destId="{C021B9C0-6C20-4105-80C8-57BCC07D04B4}" srcOrd="0" destOrd="0" presId="urn:microsoft.com/office/officeart/2005/8/layout/vList2"/>
    <dgm:cxn modelId="{67D27373-238D-4EA3-B654-5113D1174A5E}" type="presParOf" srcId="{38CDAFEB-84BA-4712-BF06-902F7242E395}" destId="{B9432A60-6BA8-4DFE-AB74-D4A1E28224BD}" srcOrd="0" destOrd="0" presId="urn:microsoft.com/office/officeart/2005/8/layout/vList2"/>
    <dgm:cxn modelId="{32DDF0D5-7557-43CC-AA30-62BA50737939}" type="presParOf" srcId="{38CDAFEB-84BA-4712-BF06-902F7242E395}" destId="{C021B9C0-6C20-4105-80C8-57BCC07D04B4}" srcOrd="1" destOrd="0" presId="urn:microsoft.com/office/officeart/2005/8/layout/vList2"/>
    <dgm:cxn modelId="{3D39259E-83CE-49A8-AEFA-03D3D981017D}" type="presParOf" srcId="{38CDAFEB-84BA-4712-BF06-902F7242E395}" destId="{85A3CE26-2376-471A-8407-4165347E10F0}" srcOrd="2" destOrd="0" presId="urn:microsoft.com/office/officeart/2005/8/layout/vList2"/>
    <dgm:cxn modelId="{F2CF3541-0D52-4FAE-B922-E82562020CD9}" type="presParOf" srcId="{38CDAFEB-84BA-4712-BF06-902F7242E395}" destId="{07A7BCC6-DCEB-4C69-8BAB-E41D644FCA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32A60-6BA8-4DFE-AB74-D4A1E28224BD}">
      <dsp:nvSpPr>
        <dsp:cNvPr id="0" name=""/>
        <dsp:cNvSpPr/>
      </dsp:nvSpPr>
      <dsp:spPr>
        <a:xfrm>
          <a:off x="0" y="39572"/>
          <a:ext cx="5112568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Base de dados</a:t>
          </a:r>
        </a:p>
      </dsp:txBody>
      <dsp:txXfrm>
        <a:off x="26930" y="66502"/>
        <a:ext cx="5058708" cy="497795"/>
      </dsp:txXfrm>
    </dsp:sp>
    <dsp:sp modelId="{C021B9C0-6C20-4105-80C8-57BCC07D04B4}">
      <dsp:nvSpPr>
        <dsp:cNvPr id="0" name=""/>
        <dsp:cNvSpPr/>
      </dsp:nvSpPr>
      <dsp:spPr>
        <a:xfrm>
          <a:off x="0" y="591227"/>
          <a:ext cx="511256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2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/>
            <a:t>Coleção de fatos</a:t>
          </a:r>
        </a:p>
      </dsp:txBody>
      <dsp:txXfrm>
        <a:off x="0" y="591227"/>
        <a:ext cx="5112568" cy="380880"/>
      </dsp:txXfrm>
    </dsp:sp>
    <dsp:sp modelId="{85A3CE26-2376-471A-8407-4165347E10F0}">
      <dsp:nvSpPr>
        <dsp:cNvPr id="0" name=""/>
        <dsp:cNvSpPr/>
      </dsp:nvSpPr>
      <dsp:spPr>
        <a:xfrm>
          <a:off x="0" y="972108"/>
          <a:ext cx="5112568" cy="551655"/>
        </a:xfrm>
        <a:prstGeom prst="roundRect">
          <a:avLst/>
        </a:prstGeom>
        <a:solidFill>
          <a:schemeClr val="accent5">
            <a:hueOff val="1706166"/>
            <a:satOff val="-1777"/>
            <a:lumOff val="215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Relações lógicas</a:t>
          </a:r>
        </a:p>
      </dsp:txBody>
      <dsp:txXfrm>
        <a:off x="26930" y="999038"/>
        <a:ext cx="5058708" cy="497795"/>
      </dsp:txXfrm>
    </dsp:sp>
    <dsp:sp modelId="{07A7BCC6-DCEB-4C69-8BAB-E41D644FCAAC}">
      <dsp:nvSpPr>
        <dsp:cNvPr id="0" name=""/>
        <dsp:cNvSpPr/>
      </dsp:nvSpPr>
      <dsp:spPr>
        <a:xfrm>
          <a:off x="0" y="1523763"/>
          <a:ext cx="511256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2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/>
            <a:t>regras</a:t>
          </a:r>
        </a:p>
      </dsp:txBody>
      <dsp:txXfrm>
        <a:off x="0" y="1523763"/>
        <a:ext cx="5112568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09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64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3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90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5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4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5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5F2C-4657-4970-B5E3-B3C3F61E7704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/>
              <a:t>Sistemas Especialistas</a:t>
            </a:r>
            <a:br>
              <a:rPr lang="pt-BR" dirty="0"/>
            </a:br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872915"/>
            <a:ext cx="8915399" cy="1126283"/>
          </a:xfrm>
        </p:spPr>
        <p:txBody>
          <a:bodyPr/>
          <a:lstStyle/>
          <a:p>
            <a:r>
              <a:rPr lang="pt-BR" b="1" dirty="0"/>
              <a:t>Dr. Nielsen 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73696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semiautomáticos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142699" y="2133600"/>
            <a:ext cx="9635319" cy="3423138"/>
          </a:xfrm>
        </p:spPr>
        <p:txBody>
          <a:bodyPr>
            <a:normAutofit/>
          </a:bodyPr>
          <a:lstStyle/>
          <a:p>
            <a:r>
              <a:rPr lang="pt-BR" sz="2800" dirty="0"/>
              <a:t>Este métodos são baseados em entrevistas com o especialista, que não dispensam a presença de um profissional da informação que procura automatizar o que é possível.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81651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conhecimento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142699" y="2133600"/>
            <a:ext cx="9635319" cy="4724400"/>
          </a:xfrm>
        </p:spPr>
        <p:txBody>
          <a:bodyPr>
            <a:normAutofit/>
          </a:bodyPr>
          <a:lstStyle/>
          <a:p>
            <a:r>
              <a:rPr lang="pt-BR" sz="2800" dirty="0"/>
              <a:t>Fatos: são verdades em algum mundo sob observação. São as coisas que queremos representar.</a:t>
            </a:r>
          </a:p>
          <a:p>
            <a:r>
              <a:rPr lang="pt-BR" sz="2800" dirty="0"/>
              <a:t>Conhecimento: é a descrição do fato, inclusive seu comportamento e seu objetivo.</a:t>
            </a:r>
          </a:p>
          <a:p>
            <a:r>
              <a:rPr lang="pt-BR" sz="2800" dirty="0"/>
              <a:t>Símbolo: é a representação do conhecimento usando algum formalismo, para permitir sua manipulação por programas.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2093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conhecimento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142699" y="2133600"/>
            <a:ext cx="9635319" cy="3620086"/>
          </a:xfrm>
        </p:spPr>
        <p:txBody>
          <a:bodyPr>
            <a:normAutofit/>
          </a:bodyPr>
          <a:lstStyle/>
          <a:p>
            <a:r>
              <a:rPr lang="pt-BR" sz="3600" dirty="0"/>
              <a:t>As representações do conhecimento mais difundidas são:</a:t>
            </a:r>
          </a:p>
          <a:p>
            <a:pPr lvl="1"/>
            <a:r>
              <a:rPr lang="pt-BR" sz="3200" dirty="0"/>
              <a:t>Regras de produção</a:t>
            </a:r>
          </a:p>
          <a:p>
            <a:pPr lvl="1"/>
            <a:r>
              <a:rPr lang="pt-BR" sz="3200" dirty="0"/>
              <a:t>Lógica de predicados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039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produção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142699" y="2133600"/>
            <a:ext cx="9635319" cy="4724400"/>
          </a:xfrm>
        </p:spPr>
        <p:txBody>
          <a:bodyPr>
            <a:normAutofit/>
          </a:bodyPr>
          <a:lstStyle/>
          <a:p>
            <a:r>
              <a:rPr lang="pt-BR" sz="2800" dirty="0"/>
              <a:t>É um formalismo usado para representar o conhecimento que será manipulado em programas de IA.</a:t>
            </a:r>
          </a:p>
          <a:p>
            <a:r>
              <a:rPr lang="pt-BR" sz="2800" dirty="0"/>
              <a:t>As regras de produção expressões simbólicas da forma:</a:t>
            </a:r>
          </a:p>
          <a:p>
            <a:pPr marL="0" indent="0">
              <a:buNone/>
            </a:pPr>
            <a:r>
              <a:rPr lang="pt-BR" sz="2600" dirty="0"/>
              <a:t>				SE &lt;estado&gt;    ENTÃO		&lt;ação&gt;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5335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produção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128632" y="1509490"/>
            <a:ext cx="9635319" cy="4724400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Exemplo: Seja o jogo da velha; uma regra de produção poderia perfeitamente ser:</a:t>
            </a:r>
          </a:p>
          <a:p>
            <a:pPr marL="457200" lvl="1" indent="0">
              <a:buNone/>
            </a:pPr>
            <a:r>
              <a:rPr lang="pt-BR" sz="2400" dirty="0"/>
              <a:t>	SE</a:t>
            </a:r>
          </a:p>
          <a:p>
            <a:pPr marL="457200" lvl="1" indent="0">
              <a:buNone/>
            </a:pPr>
            <a:r>
              <a:rPr lang="pt-BR" sz="2400" dirty="0"/>
              <a:t>		terceira jogada,</a:t>
            </a:r>
          </a:p>
          <a:p>
            <a:pPr marL="457200" lvl="1" indent="0">
              <a:buNone/>
            </a:pPr>
            <a:r>
              <a:rPr lang="pt-BR" sz="2400" dirty="0"/>
              <a:t>		jogador da vez é computador,</a:t>
            </a:r>
          </a:p>
          <a:p>
            <a:pPr marL="457200" lvl="1" indent="0">
              <a:buNone/>
            </a:pPr>
            <a:r>
              <a:rPr lang="pt-BR" sz="2400" dirty="0"/>
              <a:t>		primeira casa ocupada pelo computador for a casa central e o usuário ocupou uma das casas centrais da lateral</a:t>
            </a:r>
          </a:p>
          <a:p>
            <a:pPr marL="457200" lvl="1" indent="0">
              <a:buNone/>
            </a:pPr>
            <a:r>
              <a:rPr lang="pt-BR" sz="2400" dirty="0"/>
              <a:t>	ENTÃO</a:t>
            </a:r>
          </a:p>
          <a:p>
            <a:pPr marL="457200" lvl="1" indent="0">
              <a:buNone/>
            </a:pPr>
            <a:r>
              <a:rPr lang="pt-BR" sz="2400" dirty="0"/>
              <a:t>		ocupa casa de extremidade oposta à primeira jogada do usuário.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97907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predicados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278340" y="1509490"/>
            <a:ext cx="10226272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600" dirty="0"/>
              <a:t>Considere o seguinte conjunto de sentenças: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/>
              <a:t>José é feliz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/>
              <a:t>José nasceu em Natal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/>
              <a:t>Todos que nascem em Natal são potiguares.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/>
              <a:t>Todos os </a:t>
            </a:r>
            <a:r>
              <a:rPr lang="pt-BR" sz="3600" dirty="0" err="1"/>
              <a:t>natalenses</a:t>
            </a:r>
            <a:r>
              <a:rPr lang="pt-BR" sz="3600" dirty="0"/>
              <a:t> felizes são torcedores do grêmio.</a:t>
            </a:r>
          </a:p>
        </p:txBody>
      </p:sp>
    </p:spTree>
    <p:extLst>
      <p:ext uri="{BB962C8B-B14F-4D97-AF65-F5344CB8AC3E}">
        <p14:creationId xmlns:p14="http://schemas.microsoft.com/office/powerpoint/2010/main" val="4052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predicados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129051" y="1423916"/>
            <a:ext cx="9635319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Usa linguagem de programação Prolog.</a:t>
            </a:r>
          </a:p>
          <a:p>
            <a:pPr marL="0" indent="0">
              <a:buNone/>
            </a:pPr>
            <a:r>
              <a:rPr lang="pt-BR" sz="2600" dirty="0"/>
              <a:t>Predicado(entidade)</a:t>
            </a:r>
          </a:p>
          <a:p>
            <a:pPr marL="0" indent="0">
              <a:buNone/>
            </a:pPr>
            <a:r>
              <a:rPr lang="pt-BR" sz="2600" dirty="0"/>
              <a:t>1. José é feliz</a:t>
            </a:r>
          </a:p>
          <a:p>
            <a:pPr marL="0" indent="0">
              <a:buNone/>
            </a:pPr>
            <a:r>
              <a:rPr lang="pt-BR" sz="2600" dirty="0"/>
              <a:t>	Feliz(</a:t>
            </a:r>
            <a:r>
              <a:rPr lang="pt-BR" sz="2600" dirty="0" err="1"/>
              <a:t>josé</a:t>
            </a:r>
            <a:r>
              <a:rPr lang="pt-BR" sz="2600" dirty="0"/>
              <a:t>).</a:t>
            </a:r>
          </a:p>
          <a:p>
            <a:pPr marL="0" indent="0">
              <a:buNone/>
            </a:pPr>
            <a:r>
              <a:rPr lang="pt-BR" sz="2600" dirty="0"/>
              <a:t>2. José nasceu em Natal</a:t>
            </a:r>
          </a:p>
          <a:p>
            <a:pPr marL="0" indent="0">
              <a:buNone/>
            </a:pPr>
            <a:r>
              <a:rPr lang="pt-BR" sz="2600" dirty="0"/>
              <a:t>     </a:t>
            </a:r>
            <a:r>
              <a:rPr lang="pt-BR" sz="2600" dirty="0" err="1"/>
              <a:t>Natalense</a:t>
            </a:r>
            <a:r>
              <a:rPr lang="pt-BR" sz="2600" dirty="0"/>
              <a:t>(</a:t>
            </a:r>
            <a:r>
              <a:rPr lang="pt-BR" sz="2600" dirty="0" err="1"/>
              <a:t>josé</a:t>
            </a:r>
            <a:r>
              <a:rPr lang="pt-BR" sz="2600" dirty="0"/>
              <a:t>)</a:t>
            </a:r>
          </a:p>
          <a:p>
            <a:pPr marL="0" indent="0">
              <a:buNone/>
            </a:pPr>
            <a:r>
              <a:rPr lang="pt-BR" sz="2600" dirty="0"/>
              <a:t>     potiguar(X) := </a:t>
            </a:r>
            <a:r>
              <a:rPr lang="pt-BR" sz="2600" dirty="0" err="1"/>
              <a:t>Natalense</a:t>
            </a:r>
            <a:r>
              <a:rPr lang="pt-BR" sz="2600" dirty="0"/>
              <a:t>(X)</a:t>
            </a:r>
          </a:p>
          <a:p>
            <a:pPr marL="0" indent="0">
              <a:buNone/>
            </a:pPr>
            <a:r>
              <a:rPr lang="pt-BR" sz="2600" dirty="0"/>
              <a:t>3.  Todos os </a:t>
            </a:r>
            <a:r>
              <a:rPr lang="pt-BR" sz="2600" dirty="0" err="1"/>
              <a:t>natalenses</a:t>
            </a:r>
            <a:r>
              <a:rPr lang="pt-BR" sz="2600" dirty="0"/>
              <a:t> felizes são torcedores do Grêmio</a:t>
            </a:r>
          </a:p>
          <a:p>
            <a:pPr marL="0" indent="0">
              <a:buNone/>
            </a:pPr>
            <a:r>
              <a:rPr lang="pt-BR" sz="2600" dirty="0"/>
              <a:t>     </a:t>
            </a:r>
            <a:r>
              <a:rPr lang="pt-BR" sz="2600" dirty="0" err="1"/>
              <a:t>gremio</a:t>
            </a:r>
            <a:r>
              <a:rPr lang="pt-BR" sz="2600" dirty="0"/>
              <a:t>(X) := </a:t>
            </a:r>
            <a:r>
              <a:rPr lang="pt-BR" sz="2600" dirty="0" err="1"/>
              <a:t>Natalense</a:t>
            </a:r>
            <a:r>
              <a:rPr lang="pt-BR" sz="2600" dirty="0"/>
              <a:t>(X) ^ Felizes(X)</a:t>
            </a:r>
          </a:p>
        </p:txBody>
      </p:sp>
    </p:spTree>
    <p:extLst>
      <p:ext uri="{BB962C8B-B14F-4D97-AF65-F5344CB8AC3E}">
        <p14:creationId xmlns:p14="http://schemas.microsoft.com/office/powerpoint/2010/main" val="2166572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981200" y="1600200"/>
            <a:ext cx="9723120" cy="4876800"/>
          </a:xfrm>
        </p:spPr>
        <p:txBody>
          <a:bodyPr>
            <a:normAutofit/>
          </a:bodyPr>
          <a:lstStyle/>
          <a:p>
            <a:r>
              <a:rPr lang="pt-BR" sz="2400" dirty="0"/>
              <a:t>Paradigma declarativo ou descritivo, neste, deve-se implementar uma descrição do problema e não um conjunto de instruções.</a:t>
            </a:r>
          </a:p>
          <a:p>
            <a:r>
              <a:rPr lang="pt-BR" sz="2400" dirty="0"/>
              <a:t>Baseada no calculo de predicados.</a:t>
            </a:r>
          </a:p>
          <a:p>
            <a:r>
              <a:rPr lang="pt-BR" sz="2400" dirty="0"/>
              <a:t>Foi criado em 1972 por </a:t>
            </a:r>
            <a:r>
              <a:rPr lang="pt-BR" sz="2400" dirty="0" err="1"/>
              <a:t>Colmerauer</a:t>
            </a:r>
            <a:r>
              <a:rPr lang="pt-BR" sz="2400" dirty="0"/>
              <a:t> e Roussel.</a:t>
            </a:r>
          </a:p>
          <a:p>
            <a:r>
              <a:rPr lang="pt-BR" sz="2400" dirty="0"/>
              <a:t>Um programa Prolog não possui código para manipular a memória ou realizar desvios condicionais.</a:t>
            </a:r>
          </a:p>
          <a:p>
            <a:r>
              <a:rPr lang="pt-BR" sz="2400" dirty="0"/>
              <a:t>Aplicações na computação simbólica, na compreensão de linguagem natural ou sistemas especialista.</a:t>
            </a:r>
          </a:p>
        </p:txBody>
      </p:sp>
    </p:spTree>
    <p:extLst>
      <p:ext uri="{BB962C8B-B14F-4D97-AF65-F5344CB8AC3E}">
        <p14:creationId xmlns:p14="http://schemas.microsoft.com/office/powerpoint/2010/main" val="341698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775520" y="1772817"/>
          <a:ext cx="8640960" cy="1629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7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83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Marcos é médico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Maria é estudante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Marcos é médico e Maria é estudante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P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q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p ^ q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3861048"/>
            <a:ext cx="3024336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40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75520" y="1600200"/>
            <a:ext cx="10220862" cy="4876800"/>
          </a:xfrm>
        </p:spPr>
        <p:txBody>
          <a:bodyPr>
            <a:normAutofit/>
          </a:bodyPr>
          <a:lstStyle/>
          <a:p>
            <a:r>
              <a:rPr lang="pt-BR" sz="2800" dirty="0"/>
              <a:t>Existem versões livres e comerciais criadas para os principais sistemas operacionais.</a:t>
            </a:r>
          </a:p>
          <a:p>
            <a:r>
              <a:rPr lang="pt-BR" sz="2800" dirty="0"/>
              <a:t>Vamos utilizar o SWI Prolog (versão gratuita).</a:t>
            </a:r>
          </a:p>
          <a:p>
            <a:r>
              <a:rPr lang="pt-BR" sz="2800" dirty="0"/>
              <a:t>Utilizado nas plataformas Windows, Linux e </a:t>
            </a:r>
            <a:r>
              <a:rPr lang="pt-BR" sz="2800" dirty="0" err="1"/>
              <a:t>MacOS</a:t>
            </a:r>
            <a:r>
              <a:rPr lang="pt-BR" sz="2800" dirty="0"/>
              <a:t>.</a:t>
            </a:r>
          </a:p>
          <a:p>
            <a:r>
              <a:rPr lang="pt-BR" sz="2800" dirty="0"/>
              <a:t>Faça o download no site:  </a:t>
            </a:r>
            <a:r>
              <a:rPr lang="pt-BR" sz="2800" dirty="0">
                <a:hlinkClick r:id="rId2"/>
              </a:rPr>
              <a:t>http://www.swi-prolog.org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44" y="4402278"/>
            <a:ext cx="359092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83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Sistemas especialistas (</a:t>
            </a:r>
            <a:r>
              <a:rPr lang="pt-BR" dirty="0" err="1"/>
              <a:t>SE’s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699" y="2133600"/>
            <a:ext cx="9635319" cy="3777622"/>
          </a:xfrm>
        </p:spPr>
        <p:txBody>
          <a:bodyPr>
            <a:normAutofit/>
          </a:bodyPr>
          <a:lstStyle/>
          <a:p>
            <a:r>
              <a:rPr lang="pt-BR" sz="2800" dirty="0"/>
              <a:t>São aplicados para solucionar problemas que normalmente são solucionados por “especialistas humanos”.</a:t>
            </a:r>
          </a:p>
          <a:p>
            <a:r>
              <a:rPr lang="pt-BR" sz="2800" dirty="0"/>
              <a:t>São programas que armazenam e manipulam o conhecimento adquirido de um especialista.</a:t>
            </a:r>
          </a:p>
          <a:p>
            <a:r>
              <a:rPr lang="pt-BR" sz="2800" dirty="0"/>
              <a:t>Requer entrevistas e observações para extrair o conhecimento.</a:t>
            </a:r>
          </a:p>
        </p:txBody>
      </p:sp>
    </p:spTree>
    <p:extLst>
      <p:ext uri="{BB962C8B-B14F-4D97-AF65-F5344CB8AC3E}">
        <p14:creationId xmlns:p14="http://schemas.microsoft.com/office/powerpoint/2010/main" val="315731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73" y="1428328"/>
            <a:ext cx="11263930" cy="46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3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/>
          </p:nvPr>
        </p:nvGraphicFramePr>
        <p:xfrm>
          <a:off x="3431704" y="1916832"/>
          <a:ext cx="511256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1837184" y="1600200"/>
            <a:ext cx="857929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Esta descrição do problema é avaliada por um interpretador, o qual utilizando um “motor de inferência” que realiza deduções em busca de conclusões válidas para consultas realizadas pelos usuários.</a:t>
            </a:r>
          </a:p>
        </p:txBody>
      </p:sp>
    </p:spTree>
    <p:extLst>
      <p:ext uri="{BB962C8B-B14F-4D97-AF65-F5344CB8AC3E}">
        <p14:creationId xmlns:p14="http://schemas.microsoft.com/office/powerpoint/2010/main" val="386377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87" y="1662183"/>
            <a:ext cx="9766825" cy="28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9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2129051" y="1423916"/>
            <a:ext cx="9635319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Todos os humanos são mortais.</a:t>
            </a:r>
          </a:p>
          <a:p>
            <a:pPr marL="0" indent="0">
              <a:buNone/>
            </a:pPr>
            <a:r>
              <a:rPr lang="pt-BR" sz="2600" dirty="0"/>
              <a:t>Sócrates é humano.</a:t>
            </a:r>
          </a:p>
          <a:p>
            <a:pPr marL="0" indent="0">
              <a:buNone/>
            </a:pPr>
            <a:r>
              <a:rPr lang="pt-BR" sz="2600" dirty="0"/>
              <a:t>Sócrates é mortal?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51" y="3281149"/>
            <a:ext cx="7769761" cy="22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2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2129051" y="1423916"/>
            <a:ext cx="9635319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Realizando consultas: Sócrates é mortal?</a:t>
            </a:r>
          </a:p>
          <a:p>
            <a:pPr marL="0" indent="0">
              <a:buNone/>
            </a:pPr>
            <a:endParaRPr lang="pt-BR" sz="2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43" y="2704806"/>
            <a:ext cx="5436304" cy="124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7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481328"/>
            <a:ext cx="8229600" cy="4467952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itchFamily="34" charset="0"/>
                <a:cs typeface="Arial" pitchFamily="34" charset="0"/>
              </a:rPr>
              <a:t>Um fato expressa alguma verdade sobre um relacionamento. Por exemplo:</a:t>
            </a: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Robinho É HOMEM.</a:t>
            </a:r>
          </a:p>
          <a:p>
            <a:pPr marL="109728" indent="0">
              <a:buNone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r>
              <a:rPr lang="pt-BR" sz="2800" dirty="0">
                <a:latin typeface="Arial" pitchFamily="34" charset="0"/>
                <a:cs typeface="Arial" pitchFamily="34" charset="0"/>
              </a:rPr>
              <a:t>È um fato que define que o indivíduo ROBINHO pertence à classe HOMEM.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pt-BR" dirty="0"/>
              <a:t>Fatos (Base de dados)</a:t>
            </a:r>
          </a:p>
        </p:txBody>
      </p:sp>
    </p:spTree>
    <p:extLst>
      <p:ext uri="{BB962C8B-B14F-4D97-AF65-F5344CB8AC3E}">
        <p14:creationId xmlns:p14="http://schemas.microsoft.com/office/powerpoint/2010/main" val="368507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4896544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Uma regra, por outro lado, expressa um relacionamento entre fatos. Um relacionamento</a:t>
            </a:r>
          </a:p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em uma regra é verdadeiro se os outros relacionamentos nessa regra também o são. Por exemplo:</a:t>
            </a: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109728" indent="0" algn="ctr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 ROBINHO É UM HOMEM, ELE É MORTAL.</a:t>
            </a:r>
          </a:p>
          <a:p>
            <a:pPr marL="109728" indent="0" algn="ctr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109728" indent="0" algn="just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Uma conclusão possível a partir desse fato e dessa regra é que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ROBINHO É MORTAL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 algn="ctr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/>
              <a:t>Regras</a:t>
            </a:r>
            <a:br>
              <a:rPr lang="pt-BR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895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196752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Permite obter informações que podem ser deduzidas de um programa. Através do fatos e regras estabelecida.</a:t>
            </a: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Em PROLOG, esse fato e essa regra são expressos da seguinte forma:</a:t>
            </a:r>
          </a:p>
          <a:p>
            <a:pPr marL="109728" indent="0" algn="ctr">
              <a:buNone/>
            </a:pPr>
            <a:r>
              <a:rPr lang="pt-BR" sz="2800" i="1" dirty="0">
                <a:latin typeface="Arial" pitchFamily="34" charset="0"/>
                <a:cs typeface="Arial" pitchFamily="34" charset="0"/>
              </a:rPr>
              <a:t>homem(</a:t>
            </a:r>
            <a:r>
              <a:rPr lang="pt-BR" sz="2800" i="1" dirty="0" err="1">
                <a:latin typeface="Arial" pitchFamily="34" charset="0"/>
                <a:cs typeface="Arial" pitchFamily="34" charset="0"/>
              </a:rPr>
              <a:t>robinho</a:t>
            </a:r>
            <a:r>
              <a:rPr lang="pt-BR" sz="2800" i="1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109728" indent="0" algn="ctr">
              <a:buNone/>
            </a:pPr>
            <a:r>
              <a:rPr lang="pt-BR" sz="2800" i="1" dirty="0">
                <a:latin typeface="Arial" pitchFamily="34" charset="0"/>
                <a:cs typeface="Arial" pitchFamily="34" charset="0"/>
              </a:rPr>
              <a:t>mortal(X):-homem(X).</a:t>
            </a:r>
          </a:p>
          <a:p>
            <a:pPr marL="109728" indent="0" algn="ctr">
              <a:buNone/>
            </a:pPr>
            <a:endParaRPr lang="pt-BR" sz="2800" i="1" dirty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 a consulta: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É ROBINHO UM MORTAL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expressa e respondida da forma que segue:</a:t>
            </a:r>
          </a:p>
          <a:p>
            <a:pPr marL="109728" indent="0">
              <a:buNone/>
            </a:pPr>
            <a:r>
              <a:rPr lang="pt-BR" sz="2400" i="1" dirty="0">
                <a:latin typeface="Arial" pitchFamily="34" charset="0"/>
                <a:cs typeface="Arial" pitchFamily="34" charset="0"/>
              </a:rPr>
              <a:t>?-mortal(</a:t>
            </a:r>
            <a:r>
              <a:rPr lang="pt-BR" sz="2400" i="1" dirty="0" err="1">
                <a:latin typeface="Arial" pitchFamily="34" charset="0"/>
                <a:cs typeface="Arial" pitchFamily="34" charset="0"/>
              </a:rPr>
              <a:t>robinho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).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/>
              <a:t>Consulta</a:t>
            </a:r>
            <a:br>
              <a:rPr lang="pt-BR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9789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 especializado </a:t>
            </a:r>
            <a:r>
              <a:rPr lang="pt-BR" dirty="0" err="1"/>
              <a:t>vs</a:t>
            </a:r>
            <a:r>
              <a:rPr lang="pt-BR" dirty="0"/>
              <a:t> senso comum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699" y="2133600"/>
            <a:ext cx="9635319" cy="4724400"/>
          </a:xfrm>
        </p:spPr>
        <p:txBody>
          <a:bodyPr>
            <a:normAutofit/>
          </a:bodyPr>
          <a:lstStyle/>
          <a:p>
            <a:r>
              <a:rPr lang="pt-BR" sz="2800" dirty="0"/>
              <a:t>O especializado é restrito a um domínio bem definido de atuação do ser humano.</a:t>
            </a:r>
          </a:p>
          <a:p>
            <a:r>
              <a:rPr lang="pt-BR" sz="2800" dirty="0"/>
              <a:t>O senso comum tem origem no enfrentamento diário dos problemas que afligem o ser humano.</a:t>
            </a:r>
          </a:p>
          <a:p>
            <a:r>
              <a:rPr lang="pt-BR" sz="2800" dirty="0"/>
              <a:t>Ex.: Atravessar a rua com movimentos de veículos.</a:t>
            </a:r>
          </a:p>
          <a:p>
            <a:r>
              <a:rPr lang="pt-BR" sz="2800" dirty="0"/>
              <a:t>O se humano aprende primeiro as habilidades do senso comum. Posteriormente as habilidades especializada: informática, engenharia, medicina, administração, etc.</a:t>
            </a:r>
          </a:p>
        </p:txBody>
      </p:sp>
    </p:spTree>
    <p:extLst>
      <p:ext uri="{BB962C8B-B14F-4D97-AF65-F5344CB8AC3E}">
        <p14:creationId xmlns:p14="http://schemas.microsoft.com/office/powerpoint/2010/main" val="407156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</a:t>
            </a:r>
            <a:r>
              <a:rPr lang="pt-BR" dirty="0" err="1"/>
              <a:t>SE’s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9293" y="1613096"/>
            <a:ext cx="9635319" cy="4724400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Base de conhecimento: depende do domínio do problema.</a:t>
            </a:r>
          </a:p>
          <a:p>
            <a:r>
              <a:rPr lang="pt-BR" sz="2800" dirty="0"/>
              <a:t>Mecanismo de inferência: é carregado de construir dinamicamente uma solução no espaço de estado.</a:t>
            </a:r>
          </a:p>
          <a:p>
            <a:r>
              <a:rPr lang="pt-BR" sz="2800" dirty="0"/>
              <a:t>Contexto: caracteriza o problema especifico a ser resolvido através da obtenção de seus dados e fatos.</a:t>
            </a:r>
          </a:p>
          <a:p>
            <a:r>
              <a:rPr lang="pt-BR" sz="2800" dirty="0"/>
              <a:t>Interface: responsável pela comunicação do SE com o ambiente externo, que pode ser outro SE, hardware, especialista ou usuário.</a:t>
            </a:r>
          </a:p>
        </p:txBody>
      </p:sp>
    </p:spTree>
    <p:extLst>
      <p:ext uri="{BB962C8B-B14F-4D97-AF65-F5344CB8AC3E}">
        <p14:creationId xmlns:p14="http://schemas.microsoft.com/office/powerpoint/2010/main" val="164664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</a:t>
            </a:r>
            <a:r>
              <a:rPr lang="pt-BR" dirty="0" err="1"/>
              <a:t>SE’s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29" y="1534022"/>
            <a:ext cx="6866317" cy="5104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232012" y="4004775"/>
            <a:ext cx="361665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Controle de conhecimento, 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Manipulação dos conhecimentos</a:t>
            </a:r>
          </a:p>
        </p:txBody>
      </p:sp>
      <p:cxnSp>
        <p:nvCxnSpPr>
          <p:cNvPr id="8" name="Conector de seta reta 7"/>
          <p:cNvCxnSpPr/>
          <p:nvPr/>
        </p:nvCxnSpPr>
        <p:spPr>
          <a:xfrm>
            <a:off x="3848669" y="4297162"/>
            <a:ext cx="750627" cy="157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04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Aquisição do conhecimento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869293" y="1509490"/>
            <a:ext cx="9635319" cy="4724400"/>
          </a:xfrm>
        </p:spPr>
        <p:txBody>
          <a:bodyPr>
            <a:normAutofit/>
          </a:bodyPr>
          <a:lstStyle/>
          <a:p>
            <a:r>
              <a:rPr lang="pt-BR" sz="3200" dirty="0"/>
              <a:t>Adquiri diretamente de um especialista ou através de um mecanismo apropriado para este fim, e codificado por um profissional da informação(engenheiro do conhecimento).</a:t>
            </a:r>
          </a:p>
          <a:p>
            <a:r>
              <a:rPr lang="pt-BR" sz="3200" dirty="0"/>
              <a:t>A aquisição do conhecimento pode ser realizado através de dois métodos:</a:t>
            </a:r>
          </a:p>
          <a:p>
            <a:pPr lvl="1"/>
            <a:r>
              <a:rPr lang="pt-BR" sz="2800" dirty="0"/>
              <a:t>Automático</a:t>
            </a:r>
          </a:p>
          <a:p>
            <a:pPr lvl="1"/>
            <a:r>
              <a:rPr lang="pt-BR" sz="2800" dirty="0"/>
              <a:t>Semiautomático</a:t>
            </a:r>
          </a:p>
        </p:txBody>
      </p:sp>
    </p:spTree>
    <p:extLst>
      <p:ext uri="{BB962C8B-B14F-4D97-AF65-F5344CB8AC3E}">
        <p14:creationId xmlns:p14="http://schemas.microsoft.com/office/powerpoint/2010/main" val="92305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automáticos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869293" y="1613096"/>
            <a:ext cx="9635319" cy="4724400"/>
          </a:xfrm>
        </p:spPr>
        <p:txBody>
          <a:bodyPr>
            <a:normAutofit/>
          </a:bodyPr>
          <a:lstStyle/>
          <a:p>
            <a:r>
              <a:rPr lang="pt-BR" sz="3600" dirty="0"/>
              <a:t>Este método minimizam, e até dispensam a interação entre o especialista e o profissional da informação.</a:t>
            </a:r>
          </a:p>
          <a:p>
            <a:r>
              <a:rPr lang="pt-BR" sz="3600" dirty="0"/>
              <a:t>Ajusta-se à modificações ocorridas no ambiente, de forma a desempenhar uma certa tarefa mais eficientemente da próxima vez que foi executada.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6854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aprendizagem automáticos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142699" y="2133600"/>
            <a:ext cx="9635319" cy="4724400"/>
          </a:xfrm>
        </p:spPr>
        <p:txBody>
          <a:bodyPr>
            <a:normAutofit/>
          </a:bodyPr>
          <a:lstStyle/>
          <a:p>
            <a:r>
              <a:rPr lang="pt-BR" sz="2800" dirty="0"/>
              <a:t>Direta: o especialista fornece o conhecimento;</a:t>
            </a:r>
          </a:p>
          <a:p>
            <a:r>
              <a:rPr lang="pt-BR" sz="2800" dirty="0"/>
              <a:t>Instrução: fornece o conhecimento que é muito abstrato e genérico;</a:t>
            </a:r>
          </a:p>
          <a:p>
            <a:r>
              <a:rPr lang="pt-BR" sz="2800" dirty="0"/>
              <a:t>amostras: a partir de um conjunto de exemplos, o sistema é capaz de “</a:t>
            </a:r>
            <a:r>
              <a:rPr lang="pt-BR" sz="2800" dirty="0" err="1"/>
              <a:t>hipotetizar</a:t>
            </a:r>
            <a:r>
              <a:rPr lang="pt-BR" sz="2800" dirty="0"/>
              <a:t>” estruturas de conhecimentos gerais;</a:t>
            </a:r>
          </a:p>
          <a:p>
            <a:r>
              <a:rPr lang="pt-BR" sz="2800" dirty="0"/>
              <a:t>Analogia: dá-se quando o sistema usa o conhecimento obtido no passado para gerar novos conhecimentos;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51134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aprendizagem automáticos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142699" y="2133600"/>
            <a:ext cx="9635319" cy="4724400"/>
          </a:xfrm>
        </p:spPr>
        <p:txBody>
          <a:bodyPr>
            <a:normAutofit/>
          </a:bodyPr>
          <a:lstStyle/>
          <a:p>
            <a:r>
              <a:rPr lang="pt-BR" sz="2800" dirty="0"/>
              <a:t>Descobertas: descobre novos conhecimentos a partir de conhecimentos existentes;</a:t>
            </a:r>
          </a:p>
          <a:p>
            <a:r>
              <a:rPr lang="pt-BR" sz="2800" dirty="0"/>
              <a:t>Indutiva: são induzidas regras regais (especifico para geral);</a:t>
            </a:r>
          </a:p>
          <a:p>
            <a:r>
              <a:rPr lang="pt-BR" sz="2800" dirty="0"/>
              <a:t>Dedutivas: o oposto da indutiva que, dados regras gerais, os exemplos específicos são deduzidos (do geral para o especifico). 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44253696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964</Words>
  <Application>Microsoft Office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 3</vt:lpstr>
      <vt:lpstr>Cacho</vt:lpstr>
      <vt:lpstr>Sistemas Especialistas Slide 2</vt:lpstr>
      <vt:lpstr> Sistemas especialistas (SE’s)</vt:lpstr>
      <vt:lpstr>Conhecimento especializado vs senso comum</vt:lpstr>
      <vt:lpstr>Componentes de um SE’s</vt:lpstr>
      <vt:lpstr>Componentes de um SE’s</vt:lpstr>
      <vt:lpstr>Aquisição do conhecimento</vt:lpstr>
      <vt:lpstr>Métodos automáticos</vt:lpstr>
      <vt:lpstr>Classificação aprendizagem automáticos</vt:lpstr>
      <vt:lpstr>Classificação aprendizagem automáticos</vt:lpstr>
      <vt:lpstr>Métodos semiautomáticos</vt:lpstr>
      <vt:lpstr>Representação do conhecimento</vt:lpstr>
      <vt:lpstr>Representação do conhecimento</vt:lpstr>
      <vt:lpstr>Regras de produção</vt:lpstr>
      <vt:lpstr>Regras de produção</vt:lpstr>
      <vt:lpstr>Lógica de predicados</vt:lpstr>
      <vt:lpstr>Lógica de predicados</vt:lpstr>
      <vt:lpstr>Prolog</vt:lpstr>
      <vt:lpstr>Prolog</vt:lpstr>
      <vt:lpstr>Ambiente de programação</vt:lpstr>
      <vt:lpstr>Prolog</vt:lpstr>
      <vt:lpstr>Prolog</vt:lpstr>
      <vt:lpstr>Prolog</vt:lpstr>
      <vt:lpstr>Prolog</vt:lpstr>
      <vt:lpstr>Prolog</vt:lpstr>
      <vt:lpstr>Fatos (Base de dados)</vt:lpstr>
      <vt:lpstr>Regras </vt:lpstr>
      <vt:lpstr>Consulta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Nielsen</dc:creator>
  <cp:lastModifiedBy>Nielsen</cp:lastModifiedBy>
  <cp:revision>77</cp:revision>
  <dcterms:created xsi:type="dcterms:W3CDTF">2013-08-26T18:56:02Z</dcterms:created>
  <dcterms:modified xsi:type="dcterms:W3CDTF">2019-03-19T17:58:02Z</dcterms:modified>
</cp:coreProperties>
</file>