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30"/>
  </p:notesMasterIdLst>
  <p:sldIdLst>
    <p:sldId id="256" r:id="rId2"/>
    <p:sldId id="368" r:id="rId3"/>
    <p:sldId id="399" r:id="rId4"/>
    <p:sldId id="400" r:id="rId5"/>
    <p:sldId id="401" r:id="rId6"/>
    <p:sldId id="369" r:id="rId7"/>
    <p:sldId id="370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5" r:id="rId25"/>
    <p:sldId id="396" r:id="rId26"/>
    <p:sldId id="398" r:id="rId27"/>
    <p:sldId id="402" r:id="rId28"/>
    <p:sldId id="397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62" autoAdjust="0"/>
  </p:normalViewPr>
  <p:slideViewPr>
    <p:cSldViewPr snapToGrid="0">
      <p:cViewPr varScale="1">
        <p:scale>
          <a:sx n="60" d="100"/>
          <a:sy n="60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650FE-8FB8-4B2C-9828-E5DE1F6E58F2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08C55-226C-473E-827C-624EEB269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69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8C55-226C-473E-827C-624EEB26955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986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8C55-226C-473E-827C-624EEB26955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402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8C55-226C-473E-827C-624EEB26955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065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8C55-226C-473E-827C-624EEB26955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05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8C55-226C-473E-827C-624EEB26955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05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8C55-226C-473E-827C-624EEB26955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196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8C55-226C-473E-827C-624EEB26955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130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8C55-226C-473E-827C-624EEB26955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972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8C55-226C-473E-827C-624EEB26955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36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8C55-226C-473E-827C-624EEB26955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064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8C55-226C-473E-827C-624EEB26955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10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8C55-226C-473E-827C-624EEB26955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307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8C55-226C-473E-827C-624EEB269555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757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8C55-226C-473E-827C-624EEB269555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558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8C55-226C-473E-827C-624EEB269555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654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8C55-226C-473E-827C-624EEB269555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69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8C55-226C-473E-827C-624EEB26955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271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8C55-226C-473E-827C-624EEB26955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698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8C55-226C-473E-827C-624EEB26955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526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8C55-226C-473E-827C-624EEB26955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523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8C55-226C-473E-827C-624EEB26955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82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8C55-226C-473E-827C-624EEB26955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559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8C55-226C-473E-827C-624EEB26955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10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92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57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093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729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0648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337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904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07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1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29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55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77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4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94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52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5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5F2C-4657-4970-B5E3-B3C3F61E7704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30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/>
              <a:t>Perceptron</a:t>
            </a:r>
            <a:br>
              <a:rPr lang="pt-BR" dirty="0"/>
            </a:br>
            <a:r>
              <a:rPr lang="pt-BR" dirty="0"/>
              <a:t>Slide 5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872915"/>
            <a:ext cx="8915399" cy="1126283"/>
          </a:xfrm>
        </p:spPr>
        <p:txBody>
          <a:bodyPr/>
          <a:lstStyle/>
          <a:p>
            <a:r>
              <a:rPr lang="pt-BR" b="1" dirty="0" err="1"/>
              <a:t>Dr</a:t>
            </a:r>
            <a:r>
              <a:rPr lang="pt-BR" b="1" dirty="0"/>
              <a:t> Nielsen Castelo Damasceno</a:t>
            </a:r>
          </a:p>
        </p:txBody>
      </p:sp>
    </p:spTree>
    <p:extLst>
      <p:ext uri="{BB962C8B-B14F-4D97-AF65-F5344CB8AC3E}">
        <p14:creationId xmlns:p14="http://schemas.microsoft.com/office/powerpoint/2010/main" val="73696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pt-BR" sz="4000" dirty="0" err="1"/>
              <a:t>Perceptron</a:t>
            </a:r>
            <a:endParaRPr lang="pt-BR" sz="4000" dirty="0"/>
          </a:p>
        </p:txBody>
      </p:sp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2368699" y="1516249"/>
            <a:ext cx="8077159" cy="839493"/>
          </a:xfrm>
        </p:spPr>
        <p:txBody>
          <a:bodyPr>
            <a:noAutofit/>
          </a:bodyPr>
          <a:lstStyle/>
          <a:p>
            <a:r>
              <a:rPr lang="pt-BR" sz="3200" dirty="0"/>
              <a:t>Desejado</a:t>
            </a:r>
          </a:p>
          <a:p>
            <a:pPr marL="0" indent="0">
              <a:buNone/>
            </a:pP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257" y="2355742"/>
            <a:ext cx="4752734" cy="345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03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pt-BR" sz="4000" dirty="0" err="1"/>
              <a:t>Perceptron</a:t>
            </a:r>
            <a:endParaRPr lang="pt-BR" sz="4000" dirty="0"/>
          </a:p>
        </p:txBody>
      </p:sp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2368699" y="1516249"/>
            <a:ext cx="8077159" cy="839493"/>
          </a:xfrm>
        </p:spPr>
        <p:txBody>
          <a:bodyPr>
            <a:noAutofit/>
          </a:bodyPr>
          <a:lstStyle/>
          <a:p>
            <a:r>
              <a:rPr lang="pt-BR" sz="3200" dirty="0"/>
              <a:t>Pesos</a:t>
            </a:r>
          </a:p>
          <a:p>
            <a:pPr marL="0" indent="0">
              <a:buNone/>
            </a:pP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774" y="2355742"/>
            <a:ext cx="5427880" cy="298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3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pt-BR" sz="4000" dirty="0" err="1"/>
              <a:t>Perceptron</a:t>
            </a:r>
            <a:endParaRPr lang="pt-BR" sz="4000" dirty="0"/>
          </a:p>
        </p:txBody>
      </p:sp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2368699" y="1516249"/>
            <a:ext cx="8077159" cy="839493"/>
          </a:xfrm>
        </p:spPr>
        <p:txBody>
          <a:bodyPr>
            <a:noAutofit/>
          </a:bodyPr>
          <a:lstStyle/>
          <a:p>
            <a:r>
              <a:rPr lang="pt-BR" sz="3200" dirty="0"/>
              <a:t>Finalidade do Bias</a:t>
            </a:r>
          </a:p>
          <a:p>
            <a:pPr marL="0" indent="0">
              <a:buNone/>
            </a:pP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651" y="2138765"/>
            <a:ext cx="6790721" cy="457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19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pt-BR" sz="4000" dirty="0"/>
              <a:t>Exemplo </a:t>
            </a:r>
            <a:r>
              <a:rPr lang="pt-BR" sz="4000" dirty="0" err="1"/>
              <a:t>Perceptron</a:t>
            </a:r>
            <a:endParaRPr lang="pt-BR" sz="4000" dirty="0"/>
          </a:p>
        </p:txBody>
      </p:sp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2368699" y="1516249"/>
            <a:ext cx="8077159" cy="839493"/>
          </a:xfrm>
        </p:spPr>
        <p:txBody>
          <a:bodyPr>
            <a:noAutofit/>
          </a:bodyPr>
          <a:lstStyle/>
          <a:p>
            <a:r>
              <a:rPr lang="pt-BR" sz="3200" dirty="0"/>
              <a:t>Simulação do AND</a:t>
            </a:r>
          </a:p>
          <a:p>
            <a:pPr marL="0" indent="0">
              <a:buNone/>
            </a:pP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794" y="2355742"/>
            <a:ext cx="7273064" cy="413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pt-BR" sz="4000" dirty="0"/>
              <a:t>Exemplo </a:t>
            </a:r>
            <a:r>
              <a:rPr lang="pt-BR" sz="4000" dirty="0" err="1"/>
              <a:t>Perceptron</a:t>
            </a:r>
            <a:endParaRPr lang="pt-BR" sz="4000" dirty="0"/>
          </a:p>
        </p:txBody>
      </p:sp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2368699" y="1516249"/>
            <a:ext cx="8077159" cy="839493"/>
          </a:xfrm>
        </p:spPr>
        <p:txBody>
          <a:bodyPr>
            <a:noAutofit/>
          </a:bodyPr>
          <a:lstStyle/>
          <a:p>
            <a:r>
              <a:rPr lang="pt-BR" sz="3200" dirty="0"/>
              <a:t>Simulação do AND</a:t>
            </a:r>
          </a:p>
          <a:p>
            <a:pPr marL="0" indent="0">
              <a:buNone/>
            </a:pP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498" y="2211818"/>
            <a:ext cx="5785939" cy="45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74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pt-BR" sz="4000" dirty="0"/>
              <a:t>Exemplo </a:t>
            </a:r>
            <a:r>
              <a:rPr lang="pt-BR" sz="4000" dirty="0" err="1"/>
              <a:t>Perceptron</a:t>
            </a:r>
            <a:endParaRPr lang="pt-BR" sz="4000" dirty="0"/>
          </a:p>
        </p:txBody>
      </p:sp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2368699" y="1516249"/>
            <a:ext cx="8077159" cy="839493"/>
          </a:xfrm>
        </p:spPr>
        <p:txBody>
          <a:bodyPr>
            <a:noAutofit/>
          </a:bodyPr>
          <a:lstStyle/>
          <a:p>
            <a:r>
              <a:rPr lang="pt-BR" sz="3200" dirty="0"/>
              <a:t>Simulação do AND</a:t>
            </a:r>
          </a:p>
          <a:p>
            <a:pPr marL="0" indent="0">
              <a:buNone/>
            </a:pP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140" y="2153296"/>
            <a:ext cx="6662718" cy="449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9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pt-BR" sz="4000" dirty="0"/>
              <a:t>Exemplo </a:t>
            </a:r>
            <a:r>
              <a:rPr lang="pt-BR" sz="4000" dirty="0" err="1"/>
              <a:t>Perceptron</a:t>
            </a:r>
            <a:endParaRPr lang="pt-BR" sz="4000" dirty="0"/>
          </a:p>
        </p:txBody>
      </p:sp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2368699" y="1516249"/>
            <a:ext cx="8077159" cy="839493"/>
          </a:xfrm>
        </p:spPr>
        <p:txBody>
          <a:bodyPr>
            <a:noAutofit/>
          </a:bodyPr>
          <a:lstStyle/>
          <a:p>
            <a:r>
              <a:rPr lang="pt-BR" sz="3200" dirty="0"/>
              <a:t>Simulação do AND</a:t>
            </a:r>
          </a:p>
          <a:p>
            <a:pPr marL="0" indent="0">
              <a:buNone/>
            </a:pP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148" y="2355742"/>
            <a:ext cx="7385171" cy="414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92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pt-BR" sz="4000" dirty="0"/>
              <a:t>Exemplo </a:t>
            </a:r>
            <a:r>
              <a:rPr lang="pt-BR" sz="4000" dirty="0" err="1"/>
              <a:t>Perceptron</a:t>
            </a:r>
            <a:endParaRPr lang="pt-BR" sz="4000" dirty="0"/>
          </a:p>
        </p:txBody>
      </p:sp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2368699" y="1516249"/>
            <a:ext cx="8077159" cy="839493"/>
          </a:xfrm>
        </p:spPr>
        <p:txBody>
          <a:bodyPr>
            <a:noAutofit/>
          </a:bodyPr>
          <a:lstStyle/>
          <a:p>
            <a:r>
              <a:rPr lang="pt-BR" sz="3200" dirty="0"/>
              <a:t>Simulação do AND</a:t>
            </a:r>
          </a:p>
          <a:p>
            <a:pPr marL="0" indent="0">
              <a:buNone/>
            </a:pP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4" y="2214885"/>
            <a:ext cx="7444657" cy="418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63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pt-BR" sz="4000" dirty="0"/>
              <a:t>Exemplo </a:t>
            </a:r>
            <a:r>
              <a:rPr lang="pt-BR" sz="4000" dirty="0" err="1"/>
              <a:t>Perceptron</a:t>
            </a:r>
            <a:endParaRPr lang="pt-BR" sz="4000" dirty="0"/>
          </a:p>
        </p:txBody>
      </p:sp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2368699" y="1516249"/>
            <a:ext cx="8077159" cy="839493"/>
          </a:xfrm>
        </p:spPr>
        <p:txBody>
          <a:bodyPr>
            <a:noAutofit/>
          </a:bodyPr>
          <a:lstStyle/>
          <a:p>
            <a:r>
              <a:rPr lang="pt-BR" sz="3200" dirty="0"/>
              <a:t>Simulação do AND</a:t>
            </a:r>
          </a:p>
          <a:p>
            <a:pPr marL="0" indent="0">
              <a:buNone/>
            </a:pP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182" y="2355741"/>
            <a:ext cx="7415281" cy="3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01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pt-BR" sz="4000" dirty="0"/>
              <a:t>Exemplo </a:t>
            </a:r>
            <a:r>
              <a:rPr lang="pt-BR" sz="4000" dirty="0" err="1"/>
              <a:t>Perceptron</a:t>
            </a:r>
            <a:endParaRPr lang="pt-BR" sz="4000" dirty="0"/>
          </a:p>
        </p:txBody>
      </p:sp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2368699" y="1516249"/>
            <a:ext cx="8077159" cy="839493"/>
          </a:xfrm>
        </p:spPr>
        <p:txBody>
          <a:bodyPr>
            <a:noAutofit/>
          </a:bodyPr>
          <a:lstStyle/>
          <a:p>
            <a:r>
              <a:rPr lang="pt-BR" sz="3200" dirty="0"/>
              <a:t>Simulação do AND</a:t>
            </a:r>
          </a:p>
          <a:p>
            <a:pPr marL="0" indent="0">
              <a:buNone/>
            </a:pP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040" y="2185260"/>
            <a:ext cx="6384878" cy="434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2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err="1"/>
              <a:t>Perceptron</a:t>
            </a:r>
            <a:endParaRPr lang="pt-BR" sz="40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387733" y="1544662"/>
            <a:ext cx="9638951" cy="5011121"/>
          </a:xfrm>
        </p:spPr>
        <p:txBody>
          <a:bodyPr>
            <a:noAutofit/>
          </a:bodyPr>
          <a:lstStyle/>
          <a:p>
            <a:r>
              <a:rPr lang="pt-BR" sz="3200" dirty="0"/>
              <a:t>O </a:t>
            </a:r>
            <a:r>
              <a:rPr lang="pt-BR" sz="3200" dirty="0" err="1"/>
              <a:t>perceptron</a:t>
            </a:r>
            <a:r>
              <a:rPr lang="pt-BR" sz="3200" dirty="0"/>
              <a:t> de camada simples é  um exemplo de redes que podem ser usadas com entradas binárias e bipolares. </a:t>
            </a:r>
          </a:p>
          <a:p>
            <a:r>
              <a:rPr lang="pt-BR" sz="3200" dirty="0"/>
              <a:t>Uma técnica usual para analisar o comportamento de redes  como </a:t>
            </a:r>
            <a:r>
              <a:rPr lang="pt-BR" sz="3200" dirty="0" err="1"/>
              <a:t>perceptron</a:t>
            </a:r>
            <a:r>
              <a:rPr lang="pt-BR" sz="3200" dirty="0"/>
              <a:t> é plotar um mapa com as  regiões de decisão criadas num espaço multidimensional abrangido pela variáveis de entrada.</a:t>
            </a:r>
          </a:p>
        </p:txBody>
      </p:sp>
    </p:spTree>
    <p:extLst>
      <p:ext uri="{BB962C8B-B14F-4D97-AF65-F5344CB8AC3E}">
        <p14:creationId xmlns:p14="http://schemas.microsoft.com/office/powerpoint/2010/main" val="2968825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pt-BR" sz="4000" dirty="0"/>
              <a:t>Exemplo </a:t>
            </a:r>
            <a:r>
              <a:rPr lang="pt-BR" sz="4000" dirty="0" err="1"/>
              <a:t>Perceptron</a:t>
            </a:r>
            <a:endParaRPr lang="pt-BR" sz="4000" dirty="0"/>
          </a:p>
        </p:txBody>
      </p:sp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2368699" y="1516249"/>
            <a:ext cx="8077159" cy="839493"/>
          </a:xfrm>
        </p:spPr>
        <p:txBody>
          <a:bodyPr>
            <a:noAutofit/>
          </a:bodyPr>
          <a:lstStyle/>
          <a:p>
            <a:r>
              <a:rPr lang="pt-BR" sz="3200" dirty="0"/>
              <a:t>Simulação do AND</a:t>
            </a:r>
          </a:p>
          <a:p>
            <a:pPr marL="0" indent="0">
              <a:buNone/>
            </a:pP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350" y="2200758"/>
            <a:ext cx="6146592" cy="429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48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pt-BR" sz="4000" dirty="0" err="1"/>
              <a:t>Perceptron</a:t>
            </a:r>
            <a:endParaRPr lang="pt-BR" sz="4000" dirty="0"/>
          </a:p>
        </p:txBody>
      </p:sp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2368699" y="1516249"/>
            <a:ext cx="8077159" cy="839493"/>
          </a:xfrm>
        </p:spPr>
        <p:txBody>
          <a:bodyPr>
            <a:noAutofit/>
          </a:bodyPr>
          <a:lstStyle/>
          <a:p>
            <a:r>
              <a:rPr lang="pt-BR" sz="3200" dirty="0"/>
              <a:t>Interpretação geométrica</a:t>
            </a:r>
          </a:p>
          <a:p>
            <a:pPr marL="0" indent="0">
              <a:buNone/>
            </a:pP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486" y="2355742"/>
            <a:ext cx="5717583" cy="419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31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pt-BR" sz="4000" dirty="0" err="1"/>
              <a:t>Perceptron</a:t>
            </a:r>
            <a:endParaRPr lang="pt-BR" sz="4000" dirty="0"/>
          </a:p>
        </p:txBody>
      </p:sp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2368699" y="1516249"/>
            <a:ext cx="8077159" cy="839493"/>
          </a:xfrm>
        </p:spPr>
        <p:txBody>
          <a:bodyPr>
            <a:noAutofit/>
          </a:bodyPr>
          <a:lstStyle/>
          <a:p>
            <a:r>
              <a:rPr lang="pt-BR" sz="3200" dirty="0"/>
              <a:t>Problema com o XOR</a:t>
            </a:r>
          </a:p>
          <a:p>
            <a:pPr marL="0" indent="0">
              <a:buNone/>
            </a:pP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820" y="2355741"/>
            <a:ext cx="6556590" cy="44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79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pt-BR" sz="4000" dirty="0" err="1"/>
              <a:t>Perceptron</a:t>
            </a:r>
            <a:endParaRPr lang="pt-BR" sz="4000" dirty="0"/>
          </a:p>
        </p:txBody>
      </p:sp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2368699" y="1516249"/>
            <a:ext cx="9286026" cy="5341751"/>
          </a:xfrm>
        </p:spPr>
        <p:txBody>
          <a:bodyPr>
            <a:noAutofit/>
          </a:bodyPr>
          <a:lstStyle/>
          <a:p>
            <a:r>
              <a:rPr lang="pt-BR" sz="3200" dirty="0"/>
              <a:t>É impossível achar uma reta que divida o plano de forma a separar os pontos A1 e A2 de uma lado e A0 e A3 de outro.</a:t>
            </a:r>
          </a:p>
          <a:p>
            <a:r>
              <a:rPr lang="pt-BR" sz="3200" dirty="0">
                <a:solidFill>
                  <a:srgbClr val="FF0000"/>
                </a:solidFill>
              </a:rPr>
              <a:t>Redes de 1 única camada só representam funções linearmente separáveis.</a:t>
            </a:r>
          </a:p>
          <a:p>
            <a:r>
              <a:rPr lang="pt-BR" sz="3200" dirty="0" err="1"/>
              <a:t>Minsky</a:t>
            </a:r>
            <a:r>
              <a:rPr lang="pt-BR" sz="3200" dirty="0"/>
              <a:t> &amp; </a:t>
            </a:r>
            <a:r>
              <a:rPr lang="pt-BR" sz="3200" dirty="0" err="1"/>
              <a:t>Papert</a:t>
            </a:r>
            <a:r>
              <a:rPr lang="pt-BR" sz="3200" dirty="0"/>
              <a:t> provaram que este problema pode ser solucionado adicionando-se uma outra camada intermediaria de processadores- </a:t>
            </a:r>
            <a:r>
              <a:rPr lang="pt-BR" sz="3200" dirty="0" err="1"/>
              <a:t>Multi-Layer</a:t>
            </a:r>
            <a:r>
              <a:rPr lang="pt-BR" sz="3200" dirty="0"/>
              <a:t> </a:t>
            </a:r>
            <a:r>
              <a:rPr lang="pt-BR" sz="3200" dirty="0" err="1"/>
              <a:t>Perceptron</a:t>
            </a:r>
            <a:r>
              <a:rPr lang="pt-BR" sz="3200" dirty="0"/>
              <a:t> (MLP)</a:t>
            </a:r>
          </a:p>
          <a:p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36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pt-BR" sz="4000" dirty="0" err="1"/>
              <a:t>Perceptron</a:t>
            </a:r>
            <a:r>
              <a:rPr lang="pt-BR" sz="4000" dirty="0"/>
              <a:t> Matlab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614" y="1485254"/>
            <a:ext cx="9891726" cy="469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01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pt-BR" sz="4000" dirty="0"/>
              <a:t>Algoritmo de treinamento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711745" y="1358408"/>
            <a:ext cx="948025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pt-BR" sz="2400" dirty="0">
                <a:latin typeface="Times New Roman" pitchFamily="18" charset="0"/>
              </a:rPr>
              <a:t>Para classificação padrões de entrada como pertencentes ou não a uma dada classe, seja o conjunto de treinamento formado por N amostras {</a:t>
            </a:r>
            <a:r>
              <a:rPr lang="pt-BR" sz="2400" b="1" dirty="0">
                <a:latin typeface="Times New Roman" pitchFamily="18" charset="0"/>
              </a:rPr>
              <a:t>x</a:t>
            </a:r>
            <a:r>
              <a:rPr lang="pt-BR" sz="2400" baseline="-25000" dirty="0">
                <a:latin typeface="Times New Roman" pitchFamily="18" charset="0"/>
              </a:rPr>
              <a:t>1</a:t>
            </a:r>
            <a:r>
              <a:rPr lang="pt-BR" sz="2400" dirty="0">
                <a:latin typeface="Times New Roman" pitchFamily="18" charset="0"/>
              </a:rPr>
              <a:t>,</a:t>
            </a:r>
            <a:r>
              <a:rPr lang="pt-BR" sz="2400" i="1" dirty="0">
                <a:latin typeface="Times New Roman" pitchFamily="18" charset="0"/>
              </a:rPr>
              <a:t>d</a:t>
            </a:r>
            <a:r>
              <a:rPr lang="pt-BR" sz="2400" baseline="-25000" dirty="0">
                <a:latin typeface="Times New Roman" pitchFamily="18" charset="0"/>
              </a:rPr>
              <a:t>1</a:t>
            </a:r>
            <a:r>
              <a:rPr lang="pt-BR" sz="2400" dirty="0">
                <a:latin typeface="Times New Roman" pitchFamily="18" charset="0"/>
              </a:rPr>
              <a:t>}, {</a:t>
            </a:r>
            <a:r>
              <a:rPr lang="pt-BR" sz="2400" b="1" dirty="0">
                <a:latin typeface="Times New Roman" pitchFamily="18" charset="0"/>
              </a:rPr>
              <a:t>x</a:t>
            </a:r>
            <a:r>
              <a:rPr lang="pt-BR" sz="2400" baseline="-25000" dirty="0">
                <a:latin typeface="Times New Roman" pitchFamily="18" charset="0"/>
              </a:rPr>
              <a:t>2</a:t>
            </a:r>
            <a:r>
              <a:rPr lang="pt-BR" sz="2400" dirty="0">
                <a:latin typeface="Times New Roman" pitchFamily="18" charset="0"/>
              </a:rPr>
              <a:t>,</a:t>
            </a:r>
            <a:r>
              <a:rPr lang="pt-BR" sz="2400" i="1" dirty="0">
                <a:latin typeface="Times New Roman" pitchFamily="18" charset="0"/>
              </a:rPr>
              <a:t>d</a:t>
            </a:r>
            <a:r>
              <a:rPr lang="pt-BR" sz="2400" baseline="-25000" dirty="0">
                <a:latin typeface="Times New Roman" pitchFamily="18" charset="0"/>
              </a:rPr>
              <a:t>2</a:t>
            </a:r>
            <a:r>
              <a:rPr lang="pt-BR" sz="2400" dirty="0">
                <a:latin typeface="Times New Roman" pitchFamily="18" charset="0"/>
              </a:rPr>
              <a:t>}, ..., {</a:t>
            </a:r>
            <a:r>
              <a:rPr lang="pt-BR" sz="2400" b="1" dirty="0" err="1">
                <a:latin typeface="Times New Roman" pitchFamily="18" charset="0"/>
              </a:rPr>
              <a:t>x</a:t>
            </a:r>
            <a:r>
              <a:rPr lang="pt-BR" sz="2400" baseline="-25000" dirty="0" err="1">
                <a:latin typeface="Times New Roman" pitchFamily="18" charset="0"/>
              </a:rPr>
              <a:t>N</a:t>
            </a:r>
            <a:r>
              <a:rPr lang="pt-BR" sz="2400" dirty="0" err="1">
                <a:latin typeface="Times New Roman" pitchFamily="18" charset="0"/>
              </a:rPr>
              <a:t>,</a:t>
            </a:r>
            <a:r>
              <a:rPr lang="pt-BR" sz="2400" i="1" dirty="0" err="1">
                <a:latin typeface="Times New Roman" pitchFamily="18" charset="0"/>
              </a:rPr>
              <a:t>d</a:t>
            </a:r>
            <a:r>
              <a:rPr lang="pt-BR" sz="2400" baseline="-25000" dirty="0" err="1">
                <a:latin typeface="Times New Roman" pitchFamily="18" charset="0"/>
              </a:rPr>
              <a:t>N</a:t>
            </a:r>
            <a:r>
              <a:rPr lang="pt-BR" sz="2400" dirty="0">
                <a:latin typeface="Times New Roman" pitchFamily="18" charset="0"/>
              </a:rPr>
              <a:t>}, onde </a:t>
            </a:r>
            <a:r>
              <a:rPr lang="pt-BR" sz="2400" b="1" dirty="0" err="1">
                <a:latin typeface="Times New Roman" pitchFamily="18" charset="0"/>
              </a:rPr>
              <a:t>x</a:t>
            </a:r>
            <a:r>
              <a:rPr lang="pt-BR" sz="2400" baseline="-25000" dirty="0" err="1">
                <a:latin typeface="Times New Roman" pitchFamily="18" charset="0"/>
              </a:rPr>
              <a:t>j</a:t>
            </a:r>
            <a:r>
              <a:rPr lang="pt-BR" sz="2400" dirty="0">
                <a:latin typeface="Times New Roman" pitchFamily="18" charset="0"/>
              </a:rPr>
              <a:t> é o vetor de entradas e</a:t>
            </a:r>
            <a:r>
              <a:rPr lang="pt-BR" sz="2400" i="1" dirty="0">
                <a:latin typeface="Times New Roman" pitchFamily="18" charset="0"/>
              </a:rPr>
              <a:t> </a:t>
            </a:r>
            <a:r>
              <a:rPr lang="pt-BR" sz="2400" i="1" dirty="0" err="1">
                <a:latin typeface="Times New Roman" pitchFamily="18" charset="0"/>
              </a:rPr>
              <a:t>d</a:t>
            </a:r>
            <a:r>
              <a:rPr lang="pt-BR" sz="2400" baseline="-25000" dirty="0" err="1">
                <a:latin typeface="Times New Roman" pitchFamily="18" charset="0"/>
              </a:rPr>
              <a:t>j</a:t>
            </a:r>
            <a:r>
              <a:rPr lang="pt-BR" sz="2400" dirty="0">
                <a:latin typeface="Times New Roman" pitchFamily="18" charset="0"/>
              </a:rPr>
              <a:t> a saída desejada, que em notação vetorial tem-se {</a:t>
            </a:r>
            <a:r>
              <a:rPr lang="pt-BR" sz="2400" b="1" dirty="0" err="1">
                <a:latin typeface="Times New Roman" pitchFamily="18" charset="0"/>
              </a:rPr>
              <a:t>X,d</a:t>
            </a:r>
            <a:r>
              <a:rPr lang="pt-BR" sz="2400" dirty="0">
                <a:latin typeface="Times New Roman" pitchFamily="18" charset="0"/>
              </a:rPr>
              <a:t>}, onde:                  e </a:t>
            </a:r>
            <a:endParaRPr lang="pt-BR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8" name="Object 10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451943775"/>
              </p:ext>
            </p:extLst>
          </p:nvPr>
        </p:nvGraphicFramePr>
        <p:xfrm>
          <a:off x="7738928" y="2575643"/>
          <a:ext cx="10795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4" imgW="622080" imgH="203040" progId="Equation.3">
                  <p:embed/>
                </p:oleObj>
              </mc:Choice>
              <mc:Fallback>
                <p:oleObj name="Equation" r:id="rId4" imgW="622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8928" y="2575643"/>
                        <a:ext cx="10795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546520516"/>
              </p:ext>
            </p:extLst>
          </p:nvPr>
        </p:nvGraphicFramePr>
        <p:xfrm>
          <a:off x="9344806" y="2571673"/>
          <a:ext cx="9921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6" imgW="558720" imgH="203040" progId="Equation.3">
                  <p:embed/>
                </p:oleObj>
              </mc:Choice>
              <mc:Fallback>
                <p:oleObj name="Equation" r:id="rId6" imgW="558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4806" y="2571673"/>
                        <a:ext cx="992187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9857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pt-BR" sz="4000" dirty="0"/>
              <a:t>Algoritmo de treinamento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091" y="1523676"/>
            <a:ext cx="9155221" cy="509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71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Exemplo de classificação das frutas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58" y="1215198"/>
            <a:ext cx="11483618" cy="468393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882685" y="5096080"/>
            <a:ext cx="5857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 código Matlab: perceptron_frutas</a:t>
            </a:r>
          </a:p>
        </p:txBody>
      </p:sp>
    </p:spTree>
    <p:extLst>
      <p:ext uri="{BB962C8B-B14F-4D97-AF65-F5344CB8AC3E}">
        <p14:creationId xmlns:p14="http://schemas.microsoft.com/office/powerpoint/2010/main" val="2520516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pt-BR" sz="4000" dirty="0"/>
              <a:t>Atividade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696" y="3182964"/>
            <a:ext cx="7059222" cy="3193942"/>
          </a:xfrm>
          <a:prstGeom prst="rect">
            <a:avLst/>
          </a:prstGeom>
        </p:spPr>
      </p:pic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2368699" y="1516250"/>
            <a:ext cx="9286026" cy="1783598"/>
          </a:xfrm>
        </p:spPr>
        <p:txBody>
          <a:bodyPr>
            <a:noAutofit/>
          </a:bodyPr>
          <a:lstStyle/>
          <a:p>
            <a:r>
              <a:rPr lang="pt-BR" sz="3200" dirty="0"/>
              <a:t>Implementar  a porta AND e OR</a:t>
            </a:r>
          </a:p>
          <a:p>
            <a:r>
              <a:rPr lang="pt-BR" sz="3200" dirty="0"/>
              <a:t>Plota o gráfico e análise do bias.</a:t>
            </a:r>
          </a:p>
          <a:p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5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err="1"/>
              <a:t>Perceptron</a:t>
            </a:r>
            <a:endParaRPr lang="pt-BR" sz="40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387733" y="1544662"/>
            <a:ext cx="9638951" cy="5011121"/>
          </a:xfrm>
        </p:spPr>
        <p:txBody>
          <a:bodyPr>
            <a:noAutofit/>
          </a:bodyPr>
          <a:lstStyle/>
          <a:p>
            <a:r>
              <a:rPr lang="pt-BR" sz="3200" dirty="0"/>
              <a:t>Achar a reta que separa as classes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58" y="2259927"/>
            <a:ext cx="5884351" cy="435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9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err="1"/>
              <a:t>Perceptron</a:t>
            </a:r>
            <a:endParaRPr lang="pt-BR" sz="40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387733" y="1544662"/>
            <a:ext cx="9638951" cy="5011121"/>
          </a:xfrm>
        </p:spPr>
        <p:txBody>
          <a:bodyPr>
            <a:noAutofit/>
          </a:bodyPr>
          <a:lstStyle/>
          <a:p>
            <a:r>
              <a:rPr lang="pt-BR" sz="3200" dirty="0"/>
              <a:t>Linearmente separável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293" y="2275747"/>
            <a:ext cx="7249575" cy="441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0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pt-BR" sz="4000" dirty="0" err="1"/>
              <a:t>Perceptron</a:t>
            </a:r>
            <a:endParaRPr lang="pt-BR" sz="4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289" y="1450382"/>
            <a:ext cx="10456712" cy="3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6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pt-BR" sz="4000" dirty="0" err="1"/>
              <a:t>Perceptron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1686774" y="1588541"/>
                <a:ext cx="9638951" cy="5011121"/>
              </a:xfrm>
            </p:spPr>
            <p:txBody>
              <a:bodyPr>
                <a:noAutofit/>
              </a:bodyPr>
              <a:lstStyle/>
              <a:p>
                <a:r>
                  <a:rPr lang="pt-BR" sz="3200" dirty="0"/>
                  <a:t>1º Passo: inicializar os pesos e </a:t>
                </a:r>
                <a:r>
                  <a:rPr lang="pt-BR" sz="3200" dirty="0" err="1"/>
                  <a:t>threshold</a:t>
                </a:r>
                <a:r>
                  <a:rPr lang="pt-BR" sz="3200" dirty="0"/>
                  <a:t> com zero.</a:t>
                </a:r>
              </a:p>
              <a:p>
                <a:r>
                  <a:rPr lang="pt-BR" sz="3200" dirty="0"/>
                  <a:t>2º Passo: apresentar nova entrada que vai ser somada a saída desejada.</a:t>
                </a:r>
              </a:p>
              <a:p>
                <a:r>
                  <a:rPr lang="pt-BR" sz="3200" dirty="0"/>
                  <a:t>3º Passo: Calcular saída atual.</a:t>
                </a:r>
              </a:p>
              <a:p>
                <a:r>
                  <a:rPr lang="pt-BR" sz="3200" dirty="0"/>
                  <a:t>4ª Passo: Atualizar o peso.</a:t>
                </a:r>
              </a:p>
              <a:p>
                <a:pPr marL="0" indent="0">
                  <a:buNone/>
                </a:pPr>
                <a:r>
                  <a:rPr lang="pt-BR" sz="3200" dirty="0">
                    <a:solidFill>
                      <a:srgbClr val="FF0000"/>
                    </a:solidFill>
                  </a:rPr>
                  <a:t>Está atualização é feita através da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𝑊𝑖</m:t>
                      </m:r>
                      <m:d>
                        <m:dPr>
                          <m:ctrlP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𝑊𝑖</m:t>
                      </m:r>
                      <m:d>
                        <m:dPr>
                          <m:ctrlP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endChr m:val="]"/>
                          <m:ctrlP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1(</m:t>
                      </m:r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pt-BR" sz="3200" dirty="0">
                    <a:solidFill>
                      <a:srgbClr val="FF0000"/>
                    </a:solidFill>
                  </a:rPr>
                  <a:t>0&lt;= i &lt;= N-1</a:t>
                </a:r>
              </a:p>
              <a:p>
                <a:pPr marL="0" indent="0">
                  <a:buNone/>
                </a:pPr>
                <a:endParaRPr lang="pt-BR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6774" y="1588541"/>
                <a:ext cx="9638951" cy="5011121"/>
              </a:xfrm>
              <a:blipFill rotWithShape="0">
                <a:blip r:embed="rId2"/>
                <a:stretch>
                  <a:fillRect l="-1645" t="-1582" r="-2404" b="-60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41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pt-BR" sz="4000" dirty="0" err="1"/>
              <a:t>Perceptron</a:t>
            </a:r>
            <a:endParaRPr lang="pt-BR" sz="4000" dirty="0"/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2368699" y="1516249"/>
            <a:ext cx="9638951" cy="5011121"/>
          </a:xfrm>
        </p:spPr>
        <p:txBody>
          <a:bodyPr>
            <a:noAutofit/>
          </a:bodyPr>
          <a:lstStyle/>
          <a:p>
            <a:r>
              <a:rPr lang="pt-BR" sz="3200" dirty="0"/>
              <a:t>d(t) = +1 se entrada for da classe A</a:t>
            </a:r>
          </a:p>
          <a:p>
            <a:r>
              <a:rPr lang="pt-BR" sz="3200" dirty="0"/>
              <a:t>d(t) = -1 se entrada for da classe B</a:t>
            </a:r>
          </a:p>
          <a:p>
            <a:r>
              <a:rPr lang="pt-BR" sz="3200" dirty="0"/>
              <a:t>Nesta equação n é uma fração menor que 1 (taxa de aprendizado).</a:t>
            </a:r>
          </a:p>
          <a:p>
            <a:r>
              <a:rPr lang="pt-BR" sz="3200" dirty="0"/>
              <a:t>d(t) é a saída desejada para a correta entrada.</a:t>
            </a:r>
          </a:p>
          <a:p>
            <a:r>
              <a:rPr lang="pt-BR" sz="3200" dirty="0"/>
              <a:t>Os pesos são inalterados se a rede tomar uma decisão correta.</a:t>
            </a:r>
          </a:p>
          <a:p>
            <a:pPr marL="0" indent="0">
              <a:buNone/>
            </a:pP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17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pt-BR" sz="4000" dirty="0" err="1"/>
              <a:t>Perceptron</a:t>
            </a:r>
            <a:endParaRPr lang="pt-BR" sz="4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147" y="1264555"/>
            <a:ext cx="7983242" cy="533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6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pt-BR" sz="4000" dirty="0" err="1"/>
              <a:t>Perceptron</a:t>
            </a:r>
            <a:endParaRPr lang="pt-BR" sz="4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815" y="2575302"/>
            <a:ext cx="6445090" cy="3544800"/>
          </a:xfrm>
          <a:prstGeom prst="rect">
            <a:avLst/>
          </a:prstGeom>
        </p:spPr>
      </p:pic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2368699" y="1516249"/>
            <a:ext cx="8077159" cy="839493"/>
          </a:xfrm>
        </p:spPr>
        <p:txBody>
          <a:bodyPr>
            <a:noAutofit/>
          </a:bodyPr>
          <a:lstStyle/>
          <a:p>
            <a:r>
              <a:rPr lang="pt-BR" sz="3200" dirty="0"/>
              <a:t>Entradas</a:t>
            </a:r>
          </a:p>
          <a:p>
            <a:pPr marL="0" indent="0">
              <a:buNone/>
            </a:pP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755087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887</TotalTime>
  <Words>457</Words>
  <Application>Microsoft Office PowerPoint</Application>
  <PresentationFormat>Widescreen</PresentationFormat>
  <Paragraphs>89</Paragraphs>
  <Slides>28</Slides>
  <Notes>23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Century Gothic</vt:lpstr>
      <vt:lpstr>Times New Roman</vt:lpstr>
      <vt:lpstr>Wingdings 3</vt:lpstr>
      <vt:lpstr>Cacho</vt:lpstr>
      <vt:lpstr>Equation</vt:lpstr>
      <vt:lpstr>Perceptron Slide 5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Exemplo Perceptron</vt:lpstr>
      <vt:lpstr>Exemplo Perceptron</vt:lpstr>
      <vt:lpstr>Exemplo Perceptron</vt:lpstr>
      <vt:lpstr>Exemplo Perceptron</vt:lpstr>
      <vt:lpstr>Exemplo Perceptron</vt:lpstr>
      <vt:lpstr>Exemplo Perceptron</vt:lpstr>
      <vt:lpstr>Exemplo Perceptron</vt:lpstr>
      <vt:lpstr>Exemplo Perceptron</vt:lpstr>
      <vt:lpstr>Perceptron</vt:lpstr>
      <vt:lpstr>Perceptron</vt:lpstr>
      <vt:lpstr>Perceptron</vt:lpstr>
      <vt:lpstr>Perceptron Matlab</vt:lpstr>
      <vt:lpstr>Algoritmo de treinamento</vt:lpstr>
      <vt:lpstr>Algoritmo de treinamento</vt:lpstr>
      <vt:lpstr>Exemplo de classificação das frutas</vt:lpstr>
      <vt:lpstr>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</dc:title>
  <dc:creator>Nielsen</dc:creator>
  <cp:lastModifiedBy>Nielsen C. Damasceno</cp:lastModifiedBy>
  <cp:revision>335</cp:revision>
  <dcterms:created xsi:type="dcterms:W3CDTF">2013-08-26T18:56:02Z</dcterms:created>
  <dcterms:modified xsi:type="dcterms:W3CDTF">2017-04-27T22:05:17Z</dcterms:modified>
</cp:coreProperties>
</file>