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13" r:id="rId1"/>
  </p:sldMasterIdLst>
  <p:notesMasterIdLst>
    <p:notesMasterId r:id="rId71"/>
  </p:notesMasterIdLst>
  <p:sldIdLst>
    <p:sldId id="256" r:id="rId2"/>
    <p:sldId id="341" r:id="rId3"/>
    <p:sldId id="380" r:id="rId4"/>
    <p:sldId id="379" r:id="rId5"/>
    <p:sldId id="38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395" r:id="rId35"/>
    <p:sldId id="396" r:id="rId36"/>
    <p:sldId id="397" r:id="rId37"/>
    <p:sldId id="398" r:id="rId38"/>
    <p:sldId id="399" r:id="rId39"/>
    <p:sldId id="400" r:id="rId40"/>
    <p:sldId id="401" r:id="rId41"/>
    <p:sldId id="402" r:id="rId42"/>
    <p:sldId id="403" r:id="rId43"/>
    <p:sldId id="404" r:id="rId44"/>
    <p:sldId id="405" r:id="rId45"/>
    <p:sldId id="357" r:id="rId46"/>
    <p:sldId id="358" r:id="rId47"/>
    <p:sldId id="359" r:id="rId48"/>
    <p:sldId id="360" r:id="rId49"/>
    <p:sldId id="361" r:id="rId50"/>
    <p:sldId id="362" r:id="rId51"/>
    <p:sldId id="363" r:id="rId52"/>
    <p:sldId id="364" r:id="rId53"/>
    <p:sldId id="365" r:id="rId54"/>
    <p:sldId id="366" r:id="rId55"/>
    <p:sldId id="367" r:id="rId56"/>
    <p:sldId id="368" r:id="rId57"/>
    <p:sldId id="369" r:id="rId58"/>
    <p:sldId id="370" r:id="rId59"/>
    <p:sldId id="406" r:id="rId60"/>
    <p:sldId id="408" r:id="rId61"/>
    <p:sldId id="409" r:id="rId62"/>
    <p:sldId id="410" r:id="rId63"/>
    <p:sldId id="411" r:id="rId64"/>
    <p:sldId id="373" r:id="rId65"/>
    <p:sldId id="374" r:id="rId66"/>
    <p:sldId id="375" r:id="rId67"/>
    <p:sldId id="376" r:id="rId68"/>
    <p:sldId id="377" r:id="rId69"/>
    <p:sldId id="378" r:id="rId7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62" autoAdjust="0"/>
  </p:normalViewPr>
  <p:slideViewPr>
    <p:cSldViewPr snapToGrid="0">
      <p:cViewPr varScale="1">
        <p:scale>
          <a:sx n="60" d="100"/>
          <a:sy n="60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31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650FE-8FB8-4B2C-9828-E5DE1F6E58F2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08C55-226C-473E-827C-624EEB269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696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92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57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1093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729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0648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337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904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07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1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29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55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77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4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94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52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54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85F2C-4657-4970-B5E3-B3C3F61E7704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30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0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2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3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3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3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4.png"/><Relationship Id="rId4" Type="http://schemas.openxmlformats.org/officeDocument/2006/relationships/image" Target="../media/image25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7.bin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6.wmf"/><Relationship Id="rId9" Type="http://schemas.openxmlformats.org/officeDocument/2006/relationships/image" Target="../media/image28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24.png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4.wmf"/><Relationship Id="rId9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1.wmf"/><Relationship Id="rId3" Type="http://schemas.openxmlformats.org/officeDocument/2006/relationships/oleObject" Target="../embeddings/oleObject39.bin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0.wmf"/><Relationship Id="rId5" Type="http://schemas.openxmlformats.org/officeDocument/2006/relationships/image" Target="../media/image24.png"/><Relationship Id="rId10" Type="http://schemas.openxmlformats.org/officeDocument/2006/relationships/oleObject" Target="../embeddings/oleObject42.bin"/><Relationship Id="rId4" Type="http://schemas.openxmlformats.org/officeDocument/2006/relationships/image" Target="../media/image37.wmf"/><Relationship Id="rId9" Type="http://schemas.openxmlformats.org/officeDocument/2006/relationships/image" Target="../media/image39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4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5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4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7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2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4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61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59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6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err="1"/>
              <a:t>Backpropagation</a:t>
            </a:r>
            <a:br>
              <a:rPr lang="pt-BR" dirty="0"/>
            </a:br>
            <a:r>
              <a:rPr lang="pt-BR" dirty="0"/>
              <a:t>Slide 7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4" y="4872915"/>
            <a:ext cx="6318304" cy="1126283"/>
          </a:xfrm>
        </p:spPr>
        <p:txBody>
          <a:bodyPr/>
          <a:lstStyle/>
          <a:p>
            <a:r>
              <a:rPr lang="pt-BR" b="1" dirty="0" err="1"/>
              <a:t>Dr</a:t>
            </a:r>
            <a:r>
              <a:rPr lang="pt-BR" b="1"/>
              <a:t> Nielsen </a:t>
            </a:r>
            <a:r>
              <a:rPr lang="pt-BR" b="1" dirty="0"/>
              <a:t>Castelo Damasceno</a:t>
            </a:r>
          </a:p>
        </p:txBody>
      </p:sp>
    </p:spTree>
    <p:extLst>
      <p:ext uri="{BB962C8B-B14F-4D97-AF65-F5344CB8AC3E}">
        <p14:creationId xmlns:p14="http://schemas.microsoft.com/office/powerpoint/2010/main" val="736963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813C6EA-34AA-4F6C-BD86-22F8709B55AF}" type="slidenum">
              <a:rPr lang="pt-BR" sz="1400"/>
              <a:pPr eaLnBrk="1" hangingPunct="1"/>
              <a:t>10</a:t>
            </a:fld>
            <a:endParaRPr lang="pt-BR" sz="1400"/>
          </a:p>
        </p:txBody>
      </p:sp>
      <p:sp>
        <p:nvSpPr>
          <p:cNvPr id="3870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09800" y="457200"/>
            <a:ext cx="3957638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/>
              <a:t>Fase forward</a:t>
            </a:r>
          </a:p>
        </p:txBody>
      </p:sp>
      <p:sp>
        <p:nvSpPr>
          <p:cNvPr id="387075" name="Oval 3"/>
          <p:cNvSpPr>
            <a:spLocks noChangeArrowheads="1"/>
          </p:cNvSpPr>
          <p:nvPr/>
        </p:nvSpPr>
        <p:spPr bwMode="auto">
          <a:xfrm>
            <a:off x="2057400" y="4953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7076" name="Oval 4"/>
          <p:cNvSpPr>
            <a:spLocks noChangeArrowheads="1"/>
          </p:cNvSpPr>
          <p:nvPr/>
        </p:nvSpPr>
        <p:spPr bwMode="auto">
          <a:xfrm>
            <a:off x="2057400" y="3124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7077" name="Oval 5"/>
          <p:cNvSpPr>
            <a:spLocks noChangeArrowheads="1"/>
          </p:cNvSpPr>
          <p:nvPr/>
        </p:nvSpPr>
        <p:spPr bwMode="auto">
          <a:xfrm>
            <a:off x="4495800" y="22098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7078" name="Oval 6"/>
          <p:cNvSpPr>
            <a:spLocks noChangeArrowheads="1"/>
          </p:cNvSpPr>
          <p:nvPr/>
        </p:nvSpPr>
        <p:spPr bwMode="auto">
          <a:xfrm>
            <a:off x="4495800" y="4648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7079" name="Oval 7"/>
          <p:cNvSpPr>
            <a:spLocks noChangeArrowheads="1"/>
          </p:cNvSpPr>
          <p:nvPr/>
        </p:nvSpPr>
        <p:spPr bwMode="auto">
          <a:xfrm>
            <a:off x="4495800" y="3429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7080" name="Oval 8"/>
          <p:cNvSpPr>
            <a:spLocks noChangeArrowheads="1"/>
          </p:cNvSpPr>
          <p:nvPr/>
        </p:nvSpPr>
        <p:spPr bwMode="auto">
          <a:xfrm>
            <a:off x="4495800" y="58674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7081" name="Oval 9"/>
          <p:cNvSpPr>
            <a:spLocks noChangeArrowheads="1"/>
          </p:cNvSpPr>
          <p:nvPr/>
        </p:nvSpPr>
        <p:spPr bwMode="auto">
          <a:xfrm>
            <a:off x="6934200" y="22098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7082" name="Oval 10"/>
          <p:cNvSpPr>
            <a:spLocks noChangeArrowheads="1"/>
          </p:cNvSpPr>
          <p:nvPr/>
        </p:nvSpPr>
        <p:spPr bwMode="auto">
          <a:xfrm>
            <a:off x="6934200" y="4648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7083" name="Oval 11"/>
          <p:cNvSpPr>
            <a:spLocks noChangeArrowheads="1"/>
          </p:cNvSpPr>
          <p:nvPr/>
        </p:nvSpPr>
        <p:spPr bwMode="auto">
          <a:xfrm>
            <a:off x="6934200" y="3429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7084" name="Oval 12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7085" name="Oval 13"/>
          <p:cNvSpPr>
            <a:spLocks noChangeArrowheads="1"/>
          </p:cNvSpPr>
          <p:nvPr/>
        </p:nvSpPr>
        <p:spPr bwMode="auto">
          <a:xfrm>
            <a:off x="9372600" y="4953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7086" name="Oval 14"/>
          <p:cNvSpPr>
            <a:spLocks noChangeArrowheads="1"/>
          </p:cNvSpPr>
          <p:nvPr/>
        </p:nvSpPr>
        <p:spPr bwMode="auto">
          <a:xfrm>
            <a:off x="9372600" y="3124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121872" name="Line 15"/>
          <p:cNvSpPr>
            <a:spLocks noChangeShapeType="1"/>
          </p:cNvSpPr>
          <p:nvPr/>
        </p:nvSpPr>
        <p:spPr bwMode="auto">
          <a:xfrm flipV="1">
            <a:off x="7543800" y="52578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1873" name="Line 16"/>
          <p:cNvSpPr>
            <a:spLocks noChangeShapeType="1"/>
          </p:cNvSpPr>
          <p:nvPr/>
        </p:nvSpPr>
        <p:spPr bwMode="auto">
          <a:xfrm flipV="1">
            <a:off x="2667000" y="4953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1874" name="Line 17"/>
          <p:cNvSpPr>
            <a:spLocks noChangeShapeType="1"/>
          </p:cNvSpPr>
          <p:nvPr/>
        </p:nvSpPr>
        <p:spPr bwMode="auto">
          <a:xfrm flipV="1">
            <a:off x="2667000" y="37338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1875" name="Line 18"/>
          <p:cNvSpPr>
            <a:spLocks noChangeShapeType="1"/>
          </p:cNvSpPr>
          <p:nvPr/>
        </p:nvSpPr>
        <p:spPr bwMode="auto">
          <a:xfrm flipV="1">
            <a:off x="2667000" y="25146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1876" name="Line 19"/>
          <p:cNvSpPr>
            <a:spLocks noChangeShapeType="1"/>
          </p:cNvSpPr>
          <p:nvPr/>
        </p:nvSpPr>
        <p:spPr bwMode="auto">
          <a:xfrm>
            <a:off x="2667000" y="34290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1877" name="Line 20"/>
          <p:cNvSpPr>
            <a:spLocks noChangeShapeType="1"/>
          </p:cNvSpPr>
          <p:nvPr/>
        </p:nvSpPr>
        <p:spPr bwMode="auto">
          <a:xfrm>
            <a:off x="2667000" y="34290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1878" name="Line 21"/>
          <p:cNvSpPr>
            <a:spLocks noChangeShapeType="1"/>
          </p:cNvSpPr>
          <p:nvPr/>
        </p:nvSpPr>
        <p:spPr bwMode="auto">
          <a:xfrm>
            <a:off x="5105400" y="25146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1879" name="Line 22"/>
          <p:cNvSpPr>
            <a:spLocks noChangeShapeType="1"/>
          </p:cNvSpPr>
          <p:nvPr/>
        </p:nvSpPr>
        <p:spPr bwMode="auto">
          <a:xfrm>
            <a:off x="5105400" y="37338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1880" name="Line 23"/>
          <p:cNvSpPr>
            <a:spLocks noChangeShapeType="1"/>
          </p:cNvSpPr>
          <p:nvPr/>
        </p:nvSpPr>
        <p:spPr bwMode="auto">
          <a:xfrm>
            <a:off x="5105400" y="49530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1881" name="Line 24"/>
          <p:cNvSpPr>
            <a:spLocks noChangeShapeType="1"/>
          </p:cNvSpPr>
          <p:nvPr/>
        </p:nvSpPr>
        <p:spPr bwMode="auto">
          <a:xfrm>
            <a:off x="5105400" y="61722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1882" name="Line 25"/>
          <p:cNvSpPr>
            <a:spLocks noChangeShapeType="1"/>
          </p:cNvSpPr>
          <p:nvPr/>
        </p:nvSpPr>
        <p:spPr bwMode="auto">
          <a:xfrm flipV="1">
            <a:off x="5105400" y="49530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1883" name="Line 26"/>
          <p:cNvSpPr>
            <a:spLocks noChangeShapeType="1"/>
          </p:cNvSpPr>
          <p:nvPr/>
        </p:nvSpPr>
        <p:spPr bwMode="auto">
          <a:xfrm flipV="1">
            <a:off x="5105400" y="37338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1884" name="Line 27"/>
          <p:cNvSpPr>
            <a:spLocks noChangeShapeType="1"/>
          </p:cNvSpPr>
          <p:nvPr/>
        </p:nvSpPr>
        <p:spPr bwMode="auto">
          <a:xfrm flipV="1">
            <a:off x="5105400" y="2514600"/>
            <a:ext cx="1828800" cy="36576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1885" name="Line 28"/>
          <p:cNvSpPr>
            <a:spLocks noChangeShapeType="1"/>
          </p:cNvSpPr>
          <p:nvPr/>
        </p:nvSpPr>
        <p:spPr bwMode="auto">
          <a:xfrm>
            <a:off x="5105400" y="2514600"/>
            <a:ext cx="1828800" cy="36576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1886" name="Line 29"/>
          <p:cNvSpPr>
            <a:spLocks noChangeShapeType="1"/>
          </p:cNvSpPr>
          <p:nvPr/>
        </p:nvSpPr>
        <p:spPr bwMode="auto">
          <a:xfrm>
            <a:off x="5105400" y="25146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1887" name="Line 30"/>
          <p:cNvSpPr>
            <a:spLocks noChangeShapeType="1"/>
          </p:cNvSpPr>
          <p:nvPr/>
        </p:nvSpPr>
        <p:spPr bwMode="auto">
          <a:xfrm>
            <a:off x="5105400" y="25146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1888" name="Line 31"/>
          <p:cNvSpPr>
            <a:spLocks noChangeShapeType="1"/>
          </p:cNvSpPr>
          <p:nvPr/>
        </p:nvSpPr>
        <p:spPr bwMode="auto">
          <a:xfrm flipV="1">
            <a:off x="5105400" y="25146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1889" name="Line 32"/>
          <p:cNvSpPr>
            <a:spLocks noChangeShapeType="1"/>
          </p:cNvSpPr>
          <p:nvPr/>
        </p:nvSpPr>
        <p:spPr bwMode="auto">
          <a:xfrm>
            <a:off x="5105400" y="37338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1890" name="Line 33"/>
          <p:cNvSpPr>
            <a:spLocks noChangeShapeType="1"/>
          </p:cNvSpPr>
          <p:nvPr/>
        </p:nvSpPr>
        <p:spPr bwMode="auto">
          <a:xfrm>
            <a:off x="5105400" y="37338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1891" name="Line 34"/>
          <p:cNvSpPr>
            <a:spLocks noChangeShapeType="1"/>
          </p:cNvSpPr>
          <p:nvPr/>
        </p:nvSpPr>
        <p:spPr bwMode="auto">
          <a:xfrm flipV="1">
            <a:off x="5105400" y="25146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1892" name="Line 35"/>
          <p:cNvSpPr>
            <a:spLocks noChangeShapeType="1"/>
          </p:cNvSpPr>
          <p:nvPr/>
        </p:nvSpPr>
        <p:spPr bwMode="auto">
          <a:xfrm flipV="1">
            <a:off x="5105400" y="37338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1893" name="Line 36"/>
          <p:cNvSpPr>
            <a:spLocks noChangeShapeType="1"/>
          </p:cNvSpPr>
          <p:nvPr/>
        </p:nvSpPr>
        <p:spPr bwMode="auto">
          <a:xfrm>
            <a:off x="5105400" y="49530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1894" name="Line 37"/>
          <p:cNvSpPr>
            <a:spLocks noChangeShapeType="1"/>
          </p:cNvSpPr>
          <p:nvPr/>
        </p:nvSpPr>
        <p:spPr bwMode="auto">
          <a:xfrm>
            <a:off x="7543800" y="25146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1895" name="Line 38"/>
          <p:cNvSpPr>
            <a:spLocks noChangeShapeType="1"/>
          </p:cNvSpPr>
          <p:nvPr/>
        </p:nvSpPr>
        <p:spPr bwMode="auto">
          <a:xfrm flipV="1">
            <a:off x="7543800" y="3429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1896" name="Line 39"/>
          <p:cNvSpPr>
            <a:spLocks noChangeShapeType="1"/>
          </p:cNvSpPr>
          <p:nvPr/>
        </p:nvSpPr>
        <p:spPr bwMode="auto">
          <a:xfrm flipV="1">
            <a:off x="7543800" y="34290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1897" name="Line 40"/>
          <p:cNvSpPr>
            <a:spLocks noChangeShapeType="1"/>
          </p:cNvSpPr>
          <p:nvPr/>
        </p:nvSpPr>
        <p:spPr bwMode="auto">
          <a:xfrm flipV="1">
            <a:off x="7543800" y="34290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1898" name="Line 41"/>
          <p:cNvSpPr>
            <a:spLocks noChangeShapeType="1"/>
          </p:cNvSpPr>
          <p:nvPr/>
        </p:nvSpPr>
        <p:spPr bwMode="auto">
          <a:xfrm>
            <a:off x="7543800" y="37338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1899" name="Line 42"/>
          <p:cNvSpPr>
            <a:spLocks noChangeShapeType="1"/>
          </p:cNvSpPr>
          <p:nvPr/>
        </p:nvSpPr>
        <p:spPr bwMode="auto">
          <a:xfrm>
            <a:off x="7543800" y="25146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1900" name="Line 43"/>
          <p:cNvSpPr>
            <a:spLocks noChangeShapeType="1"/>
          </p:cNvSpPr>
          <p:nvPr/>
        </p:nvSpPr>
        <p:spPr bwMode="auto">
          <a:xfrm>
            <a:off x="7543800" y="4953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1901" name="Line 44"/>
          <p:cNvSpPr>
            <a:spLocks noChangeShapeType="1"/>
          </p:cNvSpPr>
          <p:nvPr/>
        </p:nvSpPr>
        <p:spPr bwMode="auto">
          <a:xfrm flipV="1">
            <a:off x="2667000" y="25146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1902" name="Line 45"/>
          <p:cNvSpPr>
            <a:spLocks noChangeShapeType="1"/>
          </p:cNvSpPr>
          <p:nvPr/>
        </p:nvSpPr>
        <p:spPr bwMode="auto">
          <a:xfrm>
            <a:off x="2667000" y="3429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1903" name="Line 46"/>
          <p:cNvSpPr>
            <a:spLocks noChangeShapeType="1"/>
          </p:cNvSpPr>
          <p:nvPr/>
        </p:nvSpPr>
        <p:spPr bwMode="auto">
          <a:xfrm>
            <a:off x="2667000" y="52578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1904" name="Text Box 47"/>
          <p:cNvSpPr txBox="1">
            <a:spLocks noChangeArrowheads="1"/>
          </p:cNvSpPr>
          <p:nvPr/>
        </p:nvSpPr>
        <p:spPr bwMode="auto">
          <a:xfrm>
            <a:off x="4586289" y="1782764"/>
            <a:ext cx="293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pt-BR" sz="2000"/>
              <a:t>Camadas intermediárias</a:t>
            </a:r>
          </a:p>
        </p:txBody>
      </p:sp>
      <p:sp>
        <p:nvSpPr>
          <p:cNvPr id="121905" name="Text Box 48"/>
          <p:cNvSpPr txBox="1">
            <a:spLocks noChangeArrowheads="1"/>
          </p:cNvSpPr>
          <p:nvPr/>
        </p:nvSpPr>
        <p:spPr bwMode="auto">
          <a:xfrm>
            <a:off x="1524000" y="2351088"/>
            <a:ext cx="1676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kumimoji="1" lang="pt-BR" sz="2000"/>
              <a:t>Camada de </a:t>
            </a:r>
          </a:p>
          <a:p>
            <a:pPr algn="ctr"/>
            <a:r>
              <a:rPr kumimoji="1" lang="pt-BR" sz="2000"/>
              <a:t>entrada</a:t>
            </a:r>
          </a:p>
        </p:txBody>
      </p:sp>
      <p:sp>
        <p:nvSpPr>
          <p:cNvPr id="121906" name="Text Box 49"/>
          <p:cNvSpPr txBox="1">
            <a:spLocks noChangeArrowheads="1"/>
          </p:cNvSpPr>
          <p:nvPr/>
        </p:nvSpPr>
        <p:spPr bwMode="auto">
          <a:xfrm>
            <a:off x="8877300" y="2270126"/>
            <a:ext cx="1600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pt-BR" sz="2000"/>
              <a:t>Camada de </a:t>
            </a:r>
          </a:p>
          <a:p>
            <a:pPr algn="ctr"/>
            <a:r>
              <a:rPr kumimoji="1" lang="pt-BR" sz="2000"/>
              <a:t>saída</a:t>
            </a:r>
          </a:p>
        </p:txBody>
      </p:sp>
      <p:sp>
        <p:nvSpPr>
          <p:cNvPr id="121907" name="Oval 50"/>
          <p:cNvSpPr>
            <a:spLocks noChangeArrowheads="1"/>
          </p:cNvSpPr>
          <p:nvPr/>
        </p:nvSpPr>
        <p:spPr bwMode="auto">
          <a:xfrm>
            <a:off x="2324100" y="46101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1908" name="Oval 51"/>
          <p:cNvSpPr>
            <a:spLocks noChangeArrowheads="1"/>
          </p:cNvSpPr>
          <p:nvPr/>
        </p:nvSpPr>
        <p:spPr bwMode="auto">
          <a:xfrm>
            <a:off x="2324100" y="43053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1909" name="Oval 52"/>
          <p:cNvSpPr>
            <a:spLocks noChangeArrowheads="1"/>
          </p:cNvSpPr>
          <p:nvPr/>
        </p:nvSpPr>
        <p:spPr bwMode="auto">
          <a:xfrm>
            <a:off x="2324100" y="40005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1910" name="Oval 53"/>
          <p:cNvSpPr>
            <a:spLocks noChangeArrowheads="1"/>
          </p:cNvSpPr>
          <p:nvPr/>
        </p:nvSpPr>
        <p:spPr bwMode="auto">
          <a:xfrm>
            <a:off x="9639300" y="46101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1911" name="Oval 54"/>
          <p:cNvSpPr>
            <a:spLocks noChangeArrowheads="1"/>
          </p:cNvSpPr>
          <p:nvPr/>
        </p:nvSpPr>
        <p:spPr bwMode="auto">
          <a:xfrm>
            <a:off x="9639300" y="43053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1912" name="Oval 55"/>
          <p:cNvSpPr>
            <a:spLocks noChangeArrowheads="1"/>
          </p:cNvSpPr>
          <p:nvPr/>
        </p:nvSpPr>
        <p:spPr bwMode="auto">
          <a:xfrm>
            <a:off x="9639300" y="40005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1913" name="Text Box 56"/>
          <p:cNvSpPr txBox="1">
            <a:spLocks noChangeArrowheads="1"/>
          </p:cNvSpPr>
          <p:nvPr/>
        </p:nvSpPr>
        <p:spPr bwMode="auto">
          <a:xfrm>
            <a:off x="6940550" y="457201"/>
            <a:ext cx="338455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kumimoji="1" lang="pt-BR" sz="2000" i="1"/>
              <a:t>A camada de saída calcula </a:t>
            </a:r>
          </a:p>
          <a:p>
            <a:pPr algn="r">
              <a:spcBef>
                <a:spcPct val="50000"/>
              </a:spcBef>
            </a:pPr>
            <a:r>
              <a:rPr kumimoji="1" lang="pt-BR" sz="2000" i="1"/>
              <a:t>os valores de saída da rede.</a:t>
            </a:r>
          </a:p>
        </p:txBody>
      </p:sp>
    </p:spTree>
    <p:extLst>
      <p:ext uri="{BB962C8B-B14F-4D97-AF65-F5344CB8AC3E}">
        <p14:creationId xmlns:p14="http://schemas.microsoft.com/office/powerpoint/2010/main" val="4007509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BF2421-CFB9-43F5-98B7-BB0A6648E2C9}" type="slidenum">
              <a:rPr lang="pt-BR" sz="1400"/>
              <a:pPr eaLnBrk="1" hangingPunct="1"/>
              <a:t>11</a:t>
            </a:fld>
            <a:endParaRPr lang="pt-BR" sz="1400"/>
          </a:p>
        </p:txBody>
      </p:sp>
      <p:sp>
        <p:nvSpPr>
          <p:cNvPr id="388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/>
              <a:t>Fase backward</a:t>
            </a:r>
          </a:p>
        </p:txBody>
      </p:sp>
      <p:sp>
        <p:nvSpPr>
          <p:cNvPr id="388099" name="Oval 3"/>
          <p:cNvSpPr>
            <a:spLocks noChangeArrowheads="1"/>
          </p:cNvSpPr>
          <p:nvPr/>
        </p:nvSpPr>
        <p:spPr bwMode="auto">
          <a:xfrm>
            <a:off x="2057400" y="4953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8100" name="Oval 4"/>
          <p:cNvSpPr>
            <a:spLocks noChangeArrowheads="1"/>
          </p:cNvSpPr>
          <p:nvPr/>
        </p:nvSpPr>
        <p:spPr bwMode="auto">
          <a:xfrm>
            <a:off x="2057400" y="3124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8101" name="Oval 5"/>
          <p:cNvSpPr>
            <a:spLocks noChangeArrowheads="1"/>
          </p:cNvSpPr>
          <p:nvPr/>
        </p:nvSpPr>
        <p:spPr bwMode="auto">
          <a:xfrm>
            <a:off x="4495800" y="22098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8102" name="Oval 6"/>
          <p:cNvSpPr>
            <a:spLocks noChangeArrowheads="1"/>
          </p:cNvSpPr>
          <p:nvPr/>
        </p:nvSpPr>
        <p:spPr bwMode="auto">
          <a:xfrm>
            <a:off x="4495800" y="4648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8103" name="Oval 7"/>
          <p:cNvSpPr>
            <a:spLocks noChangeArrowheads="1"/>
          </p:cNvSpPr>
          <p:nvPr/>
        </p:nvSpPr>
        <p:spPr bwMode="auto">
          <a:xfrm>
            <a:off x="4495800" y="3429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8104" name="Oval 8"/>
          <p:cNvSpPr>
            <a:spLocks noChangeArrowheads="1"/>
          </p:cNvSpPr>
          <p:nvPr/>
        </p:nvSpPr>
        <p:spPr bwMode="auto">
          <a:xfrm>
            <a:off x="4495800" y="58674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8105" name="Oval 9"/>
          <p:cNvSpPr>
            <a:spLocks noChangeArrowheads="1"/>
          </p:cNvSpPr>
          <p:nvPr/>
        </p:nvSpPr>
        <p:spPr bwMode="auto">
          <a:xfrm>
            <a:off x="6934200" y="22098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8106" name="Oval 10"/>
          <p:cNvSpPr>
            <a:spLocks noChangeArrowheads="1"/>
          </p:cNvSpPr>
          <p:nvPr/>
        </p:nvSpPr>
        <p:spPr bwMode="auto">
          <a:xfrm>
            <a:off x="6934200" y="4648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8107" name="Oval 11"/>
          <p:cNvSpPr>
            <a:spLocks noChangeArrowheads="1"/>
          </p:cNvSpPr>
          <p:nvPr/>
        </p:nvSpPr>
        <p:spPr bwMode="auto">
          <a:xfrm>
            <a:off x="6934200" y="3429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8108" name="Oval 12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122894" name="Oval 13"/>
          <p:cNvSpPr>
            <a:spLocks noChangeArrowheads="1"/>
          </p:cNvSpPr>
          <p:nvPr/>
        </p:nvSpPr>
        <p:spPr bwMode="auto">
          <a:xfrm>
            <a:off x="9372600" y="4953000"/>
            <a:ext cx="609600" cy="6096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2895" name="Oval 14"/>
          <p:cNvSpPr>
            <a:spLocks noChangeArrowheads="1"/>
          </p:cNvSpPr>
          <p:nvPr/>
        </p:nvSpPr>
        <p:spPr bwMode="auto">
          <a:xfrm>
            <a:off x="9372600" y="3124200"/>
            <a:ext cx="609600" cy="6096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2896" name="Line 15"/>
          <p:cNvSpPr>
            <a:spLocks noChangeShapeType="1"/>
          </p:cNvSpPr>
          <p:nvPr/>
        </p:nvSpPr>
        <p:spPr bwMode="auto">
          <a:xfrm flipV="1">
            <a:off x="7543800" y="52578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897" name="Line 16"/>
          <p:cNvSpPr>
            <a:spLocks noChangeShapeType="1"/>
          </p:cNvSpPr>
          <p:nvPr/>
        </p:nvSpPr>
        <p:spPr bwMode="auto">
          <a:xfrm flipV="1">
            <a:off x="2667000" y="4953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898" name="Line 17"/>
          <p:cNvSpPr>
            <a:spLocks noChangeShapeType="1"/>
          </p:cNvSpPr>
          <p:nvPr/>
        </p:nvSpPr>
        <p:spPr bwMode="auto">
          <a:xfrm flipV="1">
            <a:off x="2667000" y="37338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899" name="Line 18"/>
          <p:cNvSpPr>
            <a:spLocks noChangeShapeType="1"/>
          </p:cNvSpPr>
          <p:nvPr/>
        </p:nvSpPr>
        <p:spPr bwMode="auto">
          <a:xfrm flipV="1">
            <a:off x="2667000" y="25146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900" name="Line 19"/>
          <p:cNvSpPr>
            <a:spLocks noChangeShapeType="1"/>
          </p:cNvSpPr>
          <p:nvPr/>
        </p:nvSpPr>
        <p:spPr bwMode="auto">
          <a:xfrm>
            <a:off x="2667000" y="34290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901" name="Line 20"/>
          <p:cNvSpPr>
            <a:spLocks noChangeShapeType="1"/>
          </p:cNvSpPr>
          <p:nvPr/>
        </p:nvSpPr>
        <p:spPr bwMode="auto">
          <a:xfrm>
            <a:off x="2667000" y="34290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902" name="Line 21"/>
          <p:cNvSpPr>
            <a:spLocks noChangeShapeType="1"/>
          </p:cNvSpPr>
          <p:nvPr/>
        </p:nvSpPr>
        <p:spPr bwMode="auto">
          <a:xfrm>
            <a:off x="5105400" y="25146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903" name="Line 22"/>
          <p:cNvSpPr>
            <a:spLocks noChangeShapeType="1"/>
          </p:cNvSpPr>
          <p:nvPr/>
        </p:nvSpPr>
        <p:spPr bwMode="auto">
          <a:xfrm>
            <a:off x="5105400" y="37338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904" name="Line 23"/>
          <p:cNvSpPr>
            <a:spLocks noChangeShapeType="1"/>
          </p:cNvSpPr>
          <p:nvPr/>
        </p:nvSpPr>
        <p:spPr bwMode="auto">
          <a:xfrm>
            <a:off x="5105400" y="49530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905" name="Line 24"/>
          <p:cNvSpPr>
            <a:spLocks noChangeShapeType="1"/>
          </p:cNvSpPr>
          <p:nvPr/>
        </p:nvSpPr>
        <p:spPr bwMode="auto">
          <a:xfrm>
            <a:off x="5105400" y="61722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906" name="Line 25"/>
          <p:cNvSpPr>
            <a:spLocks noChangeShapeType="1"/>
          </p:cNvSpPr>
          <p:nvPr/>
        </p:nvSpPr>
        <p:spPr bwMode="auto">
          <a:xfrm flipV="1">
            <a:off x="5105400" y="49530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907" name="Line 26"/>
          <p:cNvSpPr>
            <a:spLocks noChangeShapeType="1"/>
          </p:cNvSpPr>
          <p:nvPr/>
        </p:nvSpPr>
        <p:spPr bwMode="auto">
          <a:xfrm flipV="1">
            <a:off x="5105400" y="37338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908" name="Line 27"/>
          <p:cNvSpPr>
            <a:spLocks noChangeShapeType="1"/>
          </p:cNvSpPr>
          <p:nvPr/>
        </p:nvSpPr>
        <p:spPr bwMode="auto">
          <a:xfrm flipV="1">
            <a:off x="5105400" y="2514600"/>
            <a:ext cx="1828800" cy="36576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909" name="Line 28"/>
          <p:cNvSpPr>
            <a:spLocks noChangeShapeType="1"/>
          </p:cNvSpPr>
          <p:nvPr/>
        </p:nvSpPr>
        <p:spPr bwMode="auto">
          <a:xfrm>
            <a:off x="5105400" y="2514600"/>
            <a:ext cx="1828800" cy="36576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910" name="Line 29"/>
          <p:cNvSpPr>
            <a:spLocks noChangeShapeType="1"/>
          </p:cNvSpPr>
          <p:nvPr/>
        </p:nvSpPr>
        <p:spPr bwMode="auto">
          <a:xfrm>
            <a:off x="5105400" y="25146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911" name="Line 30"/>
          <p:cNvSpPr>
            <a:spLocks noChangeShapeType="1"/>
          </p:cNvSpPr>
          <p:nvPr/>
        </p:nvSpPr>
        <p:spPr bwMode="auto">
          <a:xfrm>
            <a:off x="5105400" y="25146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912" name="Line 31"/>
          <p:cNvSpPr>
            <a:spLocks noChangeShapeType="1"/>
          </p:cNvSpPr>
          <p:nvPr/>
        </p:nvSpPr>
        <p:spPr bwMode="auto">
          <a:xfrm flipV="1">
            <a:off x="5105400" y="25146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913" name="Line 32"/>
          <p:cNvSpPr>
            <a:spLocks noChangeShapeType="1"/>
          </p:cNvSpPr>
          <p:nvPr/>
        </p:nvSpPr>
        <p:spPr bwMode="auto">
          <a:xfrm>
            <a:off x="5105400" y="37338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914" name="Line 33"/>
          <p:cNvSpPr>
            <a:spLocks noChangeShapeType="1"/>
          </p:cNvSpPr>
          <p:nvPr/>
        </p:nvSpPr>
        <p:spPr bwMode="auto">
          <a:xfrm>
            <a:off x="5105400" y="37338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915" name="Line 34"/>
          <p:cNvSpPr>
            <a:spLocks noChangeShapeType="1"/>
          </p:cNvSpPr>
          <p:nvPr/>
        </p:nvSpPr>
        <p:spPr bwMode="auto">
          <a:xfrm flipV="1">
            <a:off x="5105400" y="25146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916" name="Line 35"/>
          <p:cNvSpPr>
            <a:spLocks noChangeShapeType="1"/>
          </p:cNvSpPr>
          <p:nvPr/>
        </p:nvSpPr>
        <p:spPr bwMode="auto">
          <a:xfrm flipV="1">
            <a:off x="5105400" y="37338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917" name="Line 36"/>
          <p:cNvSpPr>
            <a:spLocks noChangeShapeType="1"/>
          </p:cNvSpPr>
          <p:nvPr/>
        </p:nvSpPr>
        <p:spPr bwMode="auto">
          <a:xfrm>
            <a:off x="5105400" y="49530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918" name="Line 37"/>
          <p:cNvSpPr>
            <a:spLocks noChangeShapeType="1"/>
          </p:cNvSpPr>
          <p:nvPr/>
        </p:nvSpPr>
        <p:spPr bwMode="auto">
          <a:xfrm>
            <a:off x="7543800" y="25146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919" name="Line 38"/>
          <p:cNvSpPr>
            <a:spLocks noChangeShapeType="1"/>
          </p:cNvSpPr>
          <p:nvPr/>
        </p:nvSpPr>
        <p:spPr bwMode="auto">
          <a:xfrm flipV="1">
            <a:off x="7543800" y="3429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920" name="Line 39"/>
          <p:cNvSpPr>
            <a:spLocks noChangeShapeType="1"/>
          </p:cNvSpPr>
          <p:nvPr/>
        </p:nvSpPr>
        <p:spPr bwMode="auto">
          <a:xfrm flipV="1">
            <a:off x="7543800" y="34290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921" name="Line 40"/>
          <p:cNvSpPr>
            <a:spLocks noChangeShapeType="1"/>
          </p:cNvSpPr>
          <p:nvPr/>
        </p:nvSpPr>
        <p:spPr bwMode="auto">
          <a:xfrm flipV="1">
            <a:off x="7543800" y="34290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922" name="Line 41"/>
          <p:cNvSpPr>
            <a:spLocks noChangeShapeType="1"/>
          </p:cNvSpPr>
          <p:nvPr/>
        </p:nvSpPr>
        <p:spPr bwMode="auto">
          <a:xfrm>
            <a:off x="7543800" y="37338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923" name="Line 42"/>
          <p:cNvSpPr>
            <a:spLocks noChangeShapeType="1"/>
          </p:cNvSpPr>
          <p:nvPr/>
        </p:nvSpPr>
        <p:spPr bwMode="auto">
          <a:xfrm>
            <a:off x="7543800" y="25146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924" name="Line 43"/>
          <p:cNvSpPr>
            <a:spLocks noChangeShapeType="1"/>
          </p:cNvSpPr>
          <p:nvPr/>
        </p:nvSpPr>
        <p:spPr bwMode="auto">
          <a:xfrm>
            <a:off x="7543800" y="4953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925" name="Line 44"/>
          <p:cNvSpPr>
            <a:spLocks noChangeShapeType="1"/>
          </p:cNvSpPr>
          <p:nvPr/>
        </p:nvSpPr>
        <p:spPr bwMode="auto">
          <a:xfrm flipV="1">
            <a:off x="2667000" y="25146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926" name="Line 45"/>
          <p:cNvSpPr>
            <a:spLocks noChangeShapeType="1"/>
          </p:cNvSpPr>
          <p:nvPr/>
        </p:nvSpPr>
        <p:spPr bwMode="auto">
          <a:xfrm>
            <a:off x="2667000" y="3429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927" name="Line 46"/>
          <p:cNvSpPr>
            <a:spLocks noChangeShapeType="1"/>
          </p:cNvSpPr>
          <p:nvPr/>
        </p:nvSpPr>
        <p:spPr bwMode="auto">
          <a:xfrm>
            <a:off x="2667000" y="52578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928" name="Text Box 47"/>
          <p:cNvSpPr txBox="1">
            <a:spLocks noChangeArrowheads="1"/>
          </p:cNvSpPr>
          <p:nvPr/>
        </p:nvSpPr>
        <p:spPr bwMode="auto">
          <a:xfrm>
            <a:off x="4586289" y="1782764"/>
            <a:ext cx="293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pt-BR" sz="2000"/>
              <a:t>Camadas intermediárias</a:t>
            </a:r>
          </a:p>
        </p:txBody>
      </p:sp>
      <p:sp>
        <p:nvSpPr>
          <p:cNvPr id="122929" name="Text Box 48"/>
          <p:cNvSpPr txBox="1">
            <a:spLocks noChangeArrowheads="1"/>
          </p:cNvSpPr>
          <p:nvPr/>
        </p:nvSpPr>
        <p:spPr bwMode="auto">
          <a:xfrm>
            <a:off x="1524000" y="2351088"/>
            <a:ext cx="1676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kumimoji="1" lang="pt-BR" sz="2000"/>
              <a:t>Camada de </a:t>
            </a:r>
          </a:p>
          <a:p>
            <a:pPr algn="ctr"/>
            <a:r>
              <a:rPr kumimoji="1" lang="pt-BR" sz="2000"/>
              <a:t>entrada</a:t>
            </a:r>
          </a:p>
        </p:txBody>
      </p:sp>
      <p:sp>
        <p:nvSpPr>
          <p:cNvPr id="122930" name="Text Box 49"/>
          <p:cNvSpPr txBox="1">
            <a:spLocks noChangeArrowheads="1"/>
          </p:cNvSpPr>
          <p:nvPr/>
        </p:nvSpPr>
        <p:spPr bwMode="auto">
          <a:xfrm>
            <a:off x="8877300" y="2270126"/>
            <a:ext cx="1600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pt-BR" sz="2000"/>
              <a:t>Camada de </a:t>
            </a:r>
          </a:p>
          <a:p>
            <a:pPr algn="ctr"/>
            <a:r>
              <a:rPr kumimoji="1" lang="pt-BR" sz="2000"/>
              <a:t>saída</a:t>
            </a:r>
          </a:p>
        </p:txBody>
      </p:sp>
      <p:sp>
        <p:nvSpPr>
          <p:cNvPr id="122931" name="Oval 50"/>
          <p:cNvSpPr>
            <a:spLocks noChangeArrowheads="1"/>
          </p:cNvSpPr>
          <p:nvPr/>
        </p:nvSpPr>
        <p:spPr bwMode="auto">
          <a:xfrm>
            <a:off x="2324100" y="46101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2932" name="Oval 51"/>
          <p:cNvSpPr>
            <a:spLocks noChangeArrowheads="1"/>
          </p:cNvSpPr>
          <p:nvPr/>
        </p:nvSpPr>
        <p:spPr bwMode="auto">
          <a:xfrm>
            <a:off x="2324100" y="43053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2933" name="Oval 52"/>
          <p:cNvSpPr>
            <a:spLocks noChangeArrowheads="1"/>
          </p:cNvSpPr>
          <p:nvPr/>
        </p:nvSpPr>
        <p:spPr bwMode="auto">
          <a:xfrm>
            <a:off x="2324100" y="40005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2934" name="Oval 53"/>
          <p:cNvSpPr>
            <a:spLocks noChangeArrowheads="1"/>
          </p:cNvSpPr>
          <p:nvPr/>
        </p:nvSpPr>
        <p:spPr bwMode="auto">
          <a:xfrm>
            <a:off x="9639300" y="46101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2935" name="Oval 54"/>
          <p:cNvSpPr>
            <a:spLocks noChangeArrowheads="1"/>
          </p:cNvSpPr>
          <p:nvPr/>
        </p:nvSpPr>
        <p:spPr bwMode="auto">
          <a:xfrm>
            <a:off x="9639300" y="43053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2936" name="Oval 55"/>
          <p:cNvSpPr>
            <a:spLocks noChangeArrowheads="1"/>
          </p:cNvSpPr>
          <p:nvPr/>
        </p:nvSpPr>
        <p:spPr bwMode="auto">
          <a:xfrm>
            <a:off x="9639300" y="40005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028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1D16F1-2408-445D-A363-807BF82F2430}" type="slidenum">
              <a:rPr lang="pt-BR" sz="1400"/>
              <a:pPr eaLnBrk="1" hangingPunct="1"/>
              <a:t>12</a:t>
            </a:fld>
            <a:endParaRPr lang="pt-BR" sz="1400"/>
          </a:p>
        </p:txBody>
      </p:sp>
      <p:sp>
        <p:nvSpPr>
          <p:cNvPr id="389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09800" y="457200"/>
            <a:ext cx="38862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4000"/>
              <a:t>Fase backward</a:t>
            </a:r>
          </a:p>
        </p:txBody>
      </p:sp>
      <p:sp>
        <p:nvSpPr>
          <p:cNvPr id="389123" name="Oval 3"/>
          <p:cNvSpPr>
            <a:spLocks noChangeArrowheads="1"/>
          </p:cNvSpPr>
          <p:nvPr/>
        </p:nvSpPr>
        <p:spPr bwMode="auto">
          <a:xfrm>
            <a:off x="2057400" y="4953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9124" name="Oval 4"/>
          <p:cNvSpPr>
            <a:spLocks noChangeArrowheads="1"/>
          </p:cNvSpPr>
          <p:nvPr/>
        </p:nvSpPr>
        <p:spPr bwMode="auto">
          <a:xfrm>
            <a:off x="2057400" y="3124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9125" name="Oval 5"/>
          <p:cNvSpPr>
            <a:spLocks noChangeArrowheads="1"/>
          </p:cNvSpPr>
          <p:nvPr/>
        </p:nvSpPr>
        <p:spPr bwMode="auto">
          <a:xfrm>
            <a:off x="4495800" y="22098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9126" name="Oval 6"/>
          <p:cNvSpPr>
            <a:spLocks noChangeArrowheads="1"/>
          </p:cNvSpPr>
          <p:nvPr/>
        </p:nvSpPr>
        <p:spPr bwMode="auto">
          <a:xfrm>
            <a:off x="4495800" y="4648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9127" name="Oval 7"/>
          <p:cNvSpPr>
            <a:spLocks noChangeArrowheads="1"/>
          </p:cNvSpPr>
          <p:nvPr/>
        </p:nvSpPr>
        <p:spPr bwMode="auto">
          <a:xfrm>
            <a:off x="4495800" y="3429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9128" name="Oval 8"/>
          <p:cNvSpPr>
            <a:spLocks noChangeArrowheads="1"/>
          </p:cNvSpPr>
          <p:nvPr/>
        </p:nvSpPr>
        <p:spPr bwMode="auto">
          <a:xfrm>
            <a:off x="4495800" y="58674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9129" name="Oval 9"/>
          <p:cNvSpPr>
            <a:spLocks noChangeArrowheads="1"/>
          </p:cNvSpPr>
          <p:nvPr/>
        </p:nvSpPr>
        <p:spPr bwMode="auto">
          <a:xfrm>
            <a:off x="6934200" y="22098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9130" name="Oval 10"/>
          <p:cNvSpPr>
            <a:spLocks noChangeArrowheads="1"/>
          </p:cNvSpPr>
          <p:nvPr/>
        </p:nvSpPr>
        <p:spPr bwMode="auto">
          <a:xfrm>
            <a:off x="6934200" y="4648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9131" name="Oval 11"/>
          <p:cNvSpPr>
            <a:spLocks noChangeArrowheads="1"/>
          </p:cNvSpPr>
          <p:nvPr/>
        </p:nvSpPr>
        <p:spPr bwMode="auto">
          <a:xfrm>
            <a:off x="6934200" y="3429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9132" name="Oval 12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123918" name="Line 13"/>
          <p:cNvSpPr>
            <a:spLocks noChangeShapeType="1"/>
          </p:cNvSpPr>
          <p:nvPr/>
        </p:nvSpPr>
        <p:spPr bwMode="auto">
          <a:xfrm flipV="1">
            <a:off x="7543800" y="52578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3919" name="Line 14"/>
          <p:cNvSpPr>
            <a:spLocks noChangeShapeType="1"/>
          </p:cNvSpPr>
          <p:nvPr/>
        </p:nvSpPr>
        <p:spPr bwMode="auto">
          <a:xfrm flipV="1">
            <a:off x="2667000" y="4953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3920" name="Line 15"/>
          <p:cNvSpPr>
            <a:spLocks noChangeShapeType="1"/>
          </p:cNvSpPr>
          <p:nvPr/>
        </p:nvSpPr>
        <p:spPr bwMode="auto">
          <a:xfrm flipV="1">
            <a:off x="2667000" y="37338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3921" name="Line 16"/>
          <p:cNvSpPr>
            <a:spLocks noChangeShapeType="1"/>
          </p:cNvSpPr>
          <p:nvPr/>
        </p:nvSpPr>
        <p:spPr bwMode="auto">
          <a:xfrm flipV="1">
            <a:off x="2667000" y="25146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3922" name="Line 17"/>
          <p:cNvSpPr>
            <a:spLocks noChangeShapeType="1"/>
          </p:cNvSpPr>
          <p:nvPr/>
        </p:nvSpPr>
        <p:spPr bwMode="auto">
          <a:xfrm>
            <a:off x="2667000" y="34290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3923" name="Line 18"/>
          <p:cNvSpPr>
            <a:spLocks noChangeShapeType="1"/>
          </p:cNvSpPr>
          <p:nvPr/>
        </p:nvSpPr>
        <p:spPr bwMode="auto">
          <a:xfrm>
            <a:off x="2667000" y="34290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3924" name="Line 19"/>
          <p:cNvSpPr>
            <a:spLocks noChangeShapeType="1"/>
          </p:cNvSpPr>
          <p:nvPr/>
        </p:nvSpPr>
        <p:spPr bwMode="auto">
          <a:xfrm>
            <a:off x="5105400" y="25146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3925" name="Line 20"/>
          <p:cNvSpPr>
            <a:spLocks noChangeShapeType="1"/>
          </p:cNvSpPr>
          <p:nvPr/>
        </p:nvSpPr>
        <p:spPr bwMode="auto">
          <a:xfrm>
            <a:off x="5105400" y="37338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3926" name="Line 21"/>
          <p:cNvSpPr>
            <a:spLocks noChangeShapeType="1"/>
          </p:cNvSpPr>
          <p:nvPr/>
        </p:nvSpPr>
        <p:spPr bwMode="auto">
          <a:xfrm>
            <a:off x="5105400" y="49530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3927" name="Line 22"/>
          <p:cNvSpPr>
            <a:spLocks noChangeShapeType="1"/>
          </p:cNvSpPr>
          <p:nvPr/>
        </p:nvSpPr>
        <p:spPr bwMode="auto">
          <a:xfrm>
            <a:off x="5105400" y="61722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3928" name="Line 23"/>
          <p:cNvSpPr>
            <a:spLocks noChangeShapeType="1"/>
          </p:cNvSpPr>
          <p:nvPr/>
        </p:nvSpPr>
        <p:spPr bwMode="auto">
          <a:xfrm flipV="1">
            <a:off x="5105400" y="49530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3929" name="Line 24"/>
          <p:cNvSpPr>
            <a:spLocks noChangeShapeType="1"/>
          </p:cNvSpPr>
          <p:nvPr/>
        </p:nvSpPr>
        <p:spPr bwMode="auto">
          <a:xfrm flipV="1">
            <a:off x="5105400" y="37338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3930" name="Line 25"/>
          <p:cNvSpPr>
            <a:spLocks noChangeShapeType="1"/>
          </p:cNvSpPr>
          <p:nvPr/>
        </p:nvSpPr>
        <p:spPr bwMode="auto">
          <a:xfrm flipV="1">
            <a:off x="5105400" y="2514600"/>
            <a:ext cx="1828800" cy="36576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3931" name="Line 26"/>
          <p:cNvSpPr>
            <a:spLocks noChangeShapeType="1"/>
          </p:cNvSpPr>
          <p:nvPr/>
        </p:nvSpPr>
        <p:spPr bwMode="auto">
          <a:xfrm>
            <a:off x="5105400" y="2514600"/>
            <a:ext cx="1828800" cy="36576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3932" name="Line 27"/>
          <p:cNvSpPr>
            <a:spLocks noChangeShapeType="1"/>
          </p:cNvSpPr>
          <p:nvPr/>
        </p:nvSpPr>
        <p:spPr bwMode="auto">
          <a:xfrm>
            <a:off x="5105400" y="25146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3933" name="Line 28"/>
          <p:cNvSpPr>
            <a:spLocks noChangeShapeType="1"/>
          </p:cNvSpPr>
          <p:nvPr/>
        </p:nvSpPr>
        <p:spPr bwMode="auto">
          <a:xfrm>
            <a:off x="5105400" y="25146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3934" name="Line 29"/>
          <p:cNvSpPr>
            <a:spLocks noChangeShapeType="1"/>
          </p:cNvSpPr>
          <p:nvPr/>
        </p:nvSpPr>
        <p:spPr bwMode="auto">
          <a:xfrm flipV="1">
            <a:off x="5105400" y="25146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3935" name="Line 30"/>
          <p:cNvSpPr>
            <a:spLocks noChangeShapeType="1"/>
          </p:cNvSpPr>
          <p:nvPr/>
        </p:nvSpPr>
        <p:spPr bwMode="auto">
          <a:xfrm>
            <a:off x="5105400" y="37338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3936" name="Line 31"/>
          <p:cNvSpPr>
            <a:spLocks noChangeShapeType="1"/>
          </p:cNvSpPr>
          <p:nvPr/>
        </p:nvSpPr>
        <p:spPr bwMode="auto">
          <a:xfrm>
            <a:off x="5105400" y="37338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3937" name="Line 32"/>
          <p:cNvSpPr>
            <a:spLocks noChangeShapeType="1"/>
          </p:cNvSpPr>
          <p:nvPr/>
        </p:nvSpPr>
        <p:spPr bwMode="auto">
          <a:xfrm flipV="1">
            <a:off x="5105400" y="25146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3938" name="Line 33"/>
          <p:cNvSpPr>
            <a:spLocks noChangeShapeType="1"/>
          </p:cNvSpPr>
          <p:nvPr/>
        </p:nvSpPr>
        <p:spPr bwMode="auto">
          <a:xfrm flipV="1">
            <a:off x="5105400" y="37338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3939" name="Line 34"/>
          <p:cNvSpPr>
            <a:spLocks noChangeShapeType="1"/>
          </p:cNvSpPr>
          <p:nvPr/>
        </p:nvSpPr>
        <p:spPr bwMode="auto">
          <a:xfrm>
            <a:off x="5105400" y="49530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3940" name="Line 35"/>
          <p:cNvSpPr>
            <a:spLocks noChangeShapeType="1"/>
          </p:cNvSpPr>
          <p:nvPr/>
        </p:nvSpPr>
        <p:spPr bwMode="auto">
          <a:xfrm>
            <a:off x="7543800" y="25146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3941" name="Line 36"/>
          <p:cNvSpPr>
            <a:spLocks noChangeShapeType="1"/>
          </p:cNvSpPr>
          <p:nvPr/>
        </p:nvSpPr>
        <p:spPr bwMode="auto">
          <a:xfrm flipV="1">
            <a:off x="7543800" y="3429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3942" name="Line 37"/>
          <p:cNvSpPr>
            <a:spLocks noChangeShapeType="1"/>
          </p:cNvSpPr>
          <p:nvPr/>
        </p:nvSpPr>
        <p:spPr bwMode="auto">
          <a:xfrm flipV="1">
            <a:off x="7543800" y="34290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3943" name="Line 38"/>
          <p:cNvSpPr>
            <a:spLocks noChangeShapeType="1"/>
          </p:cNvSpPr>
          <p:nvPr/>
        </p:nvSpPr>
        <p:spPr bwMode="auto">
          <a:xfrm flipV="1">
            <a:off x="7543800" y="34290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3944" name="Line 39"/>
          <p:cNvSpPr>
            <a:spLocks noChangeShapeType="1"/>
          </p:cNvSpPr>
          <p:nvPr/>
        </p:nvSpPr>
        <p:spPr bwMode="auto">
          <a:xfrm>
            <a:off x="7543800" y="37338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3945" name="Line 40"/>
          <p:cNvSpPr>
            <a:spLocks noChangeShapeType="1"/>
          </p:cNvSpPr>
          <p:nvPr/>
        </p:nvSpPr>
        <p:spPr bwMode="auto">
          <a:xfrm>
            <a:off x="7543800" y="25146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3946" name="Line 41"/>
          <p:cNvSpPr>
            <a:spLocks noChangeShapeType="1"/>
          </p:cNvSpPr>
          <p:nvPr/>
        </p:nvSpPr>
        <p:spPr bwMode="auto">
          <a:xfrm>
            <a:off x="7543800" y="4953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3947" name="Line 42"/>
          <p:cNvSpPr>
            <a:spLocks noChangeShapeType="1"/>
          </p:cNvSpPr>
          <p:nvPr/>
        </p:nvSpPr>
        <p:spPr bwMode="auto">
          <a:xfrm flipV="1">
            <a:off x="2667000" y="25146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3948" name="Line 43"/>
          <p:cNvSpPr>
            <a:spLocks noChangeShapeType="1"/>
          </p:cNvSpPr>
          <p:nvPr/>
        </p:nvSpPr>
        <p:spPr bwMode="auto">
          <a:xfrm>
            <a:off x="2667000" y="3429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3949" name="Line 44"/>
          <p:cNvSpPr>
            <a:spLocks noChangeShapeType="1"/>
          </p:cNvSpPr>
          <p:nvPr/>
        </p:nvSpPr>
        <p:spPr bwMode="auto">
          <a:xfrm>
            <a:off x="2667000" y="52578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3950" name="Text Box 45"/>
          <p:cNvSpPr txBox="1">
            <a:spLocks noChangeArrowheads="1"/>
          </p:cNvSpPr>
          <p:nvPr/>
        </p:nvSpPr>
        <p:spPr bwMode="auto">
          <a:xfrm>
            <a:off x="4586289" y="1782764"/>
            <a:ext cx="293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pt-BR" sz="2000"/>
              <a:t>Camadas intermediárias</a:t>
            </a:r>
          </a:p>
        </p:txBody>
      </p:sp>
      <p:sp>
        <p:nvSpPr>
          <p:cNvPr id="123951" name="Text Box 46"/>
          <p:cNvSpPr txBox="1">
            <a:spLocks noChangeArrowheads="1"/>
          </p:cNvSpPr>
          <p:nvPr/>
        </p:nvSpPr>
        <p:spPr bwMode="auto">
          <a:xfrm>
            <a:off x="1524000" y="2351088"/>
            <a:ext cx="1676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kumimoji="1" lang="pt-BR" sz="2000"/>
              <a:t>Camada de </a:t>
            </a:r>
          </a:p>
          <a:p>
            <a:pPr algn="ctr"/>
            <a:r>
              <a:rPr kumimoji="1" lang="pt-BR" sz="2000"/>
              <a:t>entrada</a:t>
            </a:r>
          </a:p>
        </p:txBody>
      </p:sp>
      <p:sp>
        <p:nvSpPr>
          <p:cNvPr id="123952" name="Text Box 47"/>
          <p:cNvSpPr txBox="1">
            <a:spLocks noChangeArrowheads="1"/>
          </p:cNvSpPr>
          <p:nvPr/>
        </p:nvSpPr>
        <p:spPr bwMode="auto">
          <a:xfrm>
            <a:off x="8877300" y="2270126"/>
            <a:ext cx="1600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pt-BR" sz="2000"/>
              <a:t>Camada de </a:t>
            </a:r>
          </a:p>
          <a:p>
            <a:pPr algn="ctr"/>
            <a:r>
              <a:rPr kumimoji="1" lang="pt-BR" sz="2000"/>
              <a:t>saída</a:t>
            </a:r>
          </a:p>
        </p:txBody>
      </p:sp>
      <p:sp>
        <p:nvSpPr>
          <p:cNvPr id="123953" name="Oval 48"/>
          <p:cNvSpPr>
            <a:spLocks noChangeArrowheads="1"/>
          </p:cNvSpPr>
          <p:nvPr/>
        </p:nvSpPr>
        <p:spPr bwMode="auto">
          <a:xfrm>
            <a:off x="2324100" y="46101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3954" name="Oval 49"/>
          <p:cNvSpPr>
            <a:spLocks noChangeArrowheads="1"/>
          </p:cNvSpPr>
          <p:nvPr/>
        </p:nvSpPr>
        <p:spPr bwMode="auto">
          <a:xfrm>
            <a:off x="2324100" y="43053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3955" name="Oval 50"/>
          <p:cNvSpPr>
            <a:spLocks noChangeArrowheads="1"/>
          </p:cNvSpPr>
          <p:nvPr/>
        </p:nvSpPr>
        <p:spPr bwMode="auto">
          <a:xfrm>
            <a:off x="2324100" y="40005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3956" name="Oval 51"/>
          <p:cNvSpPr>
            <a:spLocks noChangeArrowheads="1"/>
          </p:cNvSpPr>
          <p:nvPr/>
        </p:nvSpPr>
        <p:spPr bwMode="auto">
          <a:xfrm>
            <a:off x="9639300" y="46101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3957" name="Oval 52"/>
          <p:cNvSpPr>
            <a:spLocks noChangeArrowheads="1"/>
          </p:cNvSpPr>
          <p:nvPr/>
        </p:nvSpPr>
        <p:spPr bwMode="auto">
          <a:xfrm>
            <a:off x="9639300" y="43053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3958" name="Oval 53"/>
          <p:cNvSpPr>
            <a:spLocks noChangeArrowheads="1"/>
          </p:cNvSpPr>
          <p:nvPr/>
        </p:nvSpPr>
        <p:spPr bwMode="auto">
          <a:xfrm>
            <a:off x="9639300" y="40005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3959" name="Text Box 54"/>
          <p:cNvSpPr txBox="1">
            <a:spLocks noChangeArrowheads="1"/>
          </p:cNvSpPr>
          <p:nvPr/>
        </p:nvSpPr>
        <p:spPr bwMode="auto">
          <a:xfrm>
            <a:off x="7376036" y="703263"/>
            <a:ext cx="303320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kumimoji="1" lang="pt-BR" sz="2000" i="1"/>
              <a:t>A camada de saída </a:t>
            </a:r>
          </a:p>
          <a:p>
            <a:pPr algn="r">
              <a:spcBef>
                <a:spcPct val="50000"/>
              </a:spcBef>
            </a:pPr>
            <a:r>
              <a:rPr kumimoji="1" lang="pt-BR" sz="2000" i="1"/>
              <a:t>calcula o erro da rede: </a:t>
            </a:r>
            <a:r>
              <a:rPr kumimoji="1" lang="pt-BR" sz="2000" i="1">
                <a:sym typeface="Symbol" panose="05050102010706020507" pitchFamily="18" charset="2"/>
              </a:rPr>
              <a:t></a:t>
            </a:r>
            <a:r>
              <a:rPr kumimoji="1" lang="pt-BR" sz="2000" i="1" baseline="-25000"/>
              <a:t>j</a:t>
            </a:r>
            <a:r>
              <a:rPr kumimoji="1" lang="pt-BR" sz="2000" i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23960" name="Text Box 55"/>
          <p:cNvSpPr txBox="1">
            <a:spLocks noChangeArrowheads="1"/>
          </p:cNvSpPr>
          <p:nvPr/>
        </p:nvSpPr>
        <p:spPr bwMode="auto">
          <a:xfrm>
            <a:off x="8701332" y="6047732"/>
            <a:ext cx="1229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pt-BR" i="1" dirty="0">
                <a:solidFill>
                  <a:srgbClr val="FF0000"/>
                </a:solidFill>
              </a:rPr>
              <a:t>Erro (</a:t>
            </a:r>
            <a:r>
              <a:rPr kumimoji="1" lang="pt-BR" i="1" dirty="0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r>
              <a:rPr kumimoji="1" lang="pt-BR" sz="2000" i="1" baseline="-25000" dirty="0">
                <a:solidFill>
                  <a:srgbClr val="FF0000"/>
                </a:solidFill>
              </a:rPr>
              <a:t>j</a:t>
            </a:r>
            <a:r>
              <a:rPr kumimoji="1" lang="pt-BR" sz="2000" dirty="0">
                <a:solidFill>
                  <a:srgbClr val="FF0000"/>
                </a:solidFill>
              </a:rPr>
              <a:t>)</a:t>
            </a:r>
            <a:endParaRPr kumimoji="1" lang="pt-BR" sz="2000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sp>
        <p:nvSpPr>
          <p:cNvPr id="123961" name="AutoShape 56"/>
          <p:cNvSpPr>
            <a:spLocks noChangeArrowheads="1"/>
          </p:cNvSpPr>
          <p:nvPr/>
        </p:nvSpPr>
        <p:spPr bwMode="auto">
          <a:xfrm>
            <a:off x="10056813" y="4192588"/>
            <a:ext cx="608012" cy="2667000"/>
          </a:xfrm>
          <a:prstGeom prst="curvedLeftArrow">
            <a:avLst>
              <a:gd name="adj1" fmla="val 79930"/>
              <a:gd name="adj2" fmla="val 175457"/>
              <a:gd name="adj3" fmla="val 33333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kumimoji="1" lang="pt-BR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62" name="Oval 57"/>
          <p:cNvSpPr>
            <a:spLocks noChangeArrowheads="1"/>
          </p:cNvSpPr>
          <p:nvPr/>
        </p:nvSpPr>
        <p:spPr bwMode="auto">
          <a:xfrm>
            <a:off x="9372600" y="4953000"/>
            <a:ext cx="609600" cy="6096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3963" name="Oval 58"/>
          <p:cNvSpPr>
            <a:spLocks noChangeArrowheads="1"/>
          </p:cNvSpPr>
          <p:nvPr/>
        </p:nvSpPr>
        <p:spPr bwMode="auto">
          <a:xfrm>
            <a:off x="9372600" y="3124200"/>
            <a:ext cx="609600" cy="6096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628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684DDE-63E4-4259-A6DB-CB14F3A36088}" type="slidenum">
              <a:rPr lang="pt-BR" sz="1400"/>
              <a:pPr eaLnBrk="1" hangingPunct="1"/>
              <a:t>13</a:t>
            </a:fld>
            <a:endParaRPr lang="pt-BR" sz="1400"/>
          </a:p>
        </p:txBody>
      </p:sp>
      <p:sp>
        <p:nvSpPr>
          <p:cNvPr id="390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09800" y="457200"/>
            <a:ext cx="3741738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4000"/>
              <a:t>Fase backward</a:t>
            </a:r>
          </a:p>
        </p:txBody>
      </p:sp>
      <p:sp>
        <p:nvSpPr>
          <p:cNvPr id="390147" name="Oval 3"/>
          <p:cNvSpPr>
            <a:spLocks noChangeArrowheads="1"/>
          </p:cNvSpPr>
          <p:nvPr/>
        </p:nvSpPr>
        <p:spPr bwMode="auto">
          <a:xfrm>
            <a:off x="2057400" y="4953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0148" name="Oval 4"/>
          <p:cNvSpPr>
            <a:spLocks noChangeArrowheads="1"/>
          </p:cNvSpPr>
          <p:nvPr/>
        </p:nvSpPr>
        <p:spPr bwMode="auto">
          <a:xfrm>
            <a:off x="2057400" y="3124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0149" name="Oval 5"/>
          <p:cNvSpPr>
            <a:spLocks noChangeArrowheads="1"/>
          </p:cNvSpPr>
          <p:nvPr/>
        </p:nvSpPr>
        <p:spPr bwMode="auto">
          <a:xfrm>
            <a:off x="4495800" y="22098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0150" name="Oval 6"/>
          <p:cNvSpPr>
            <a:spLocks noChangeArrowheads="1"/>
          </p:cNvSpPr>
          <p:nvPr/>
        </p:nvSpPr>
        <p:spPr bwMode="auto">
          <a:xfrm>
            <a:off x="4495800" y="4648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0151" name="Oval 7"/>
          <p:cNvSpPr>
            <a:spLocks noChangeArrowheads="1"/>
          </p:cNvSpPr>
          <p:nvPr/>
        </p:nvSpPr>
        <p:spPr bwMode="auto">
          <a:xfrm>
            <a:off x="4495800" y="3429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0152" name="Oval 8"/>
          <p:cNvSpPr>
            <a:spLocks noChangeArrowheads="1"/>
          </p:cNvSpPr>
          <p:nvPr/>
        </p:nvSpPr>
        <p:spPr bwMode="auto">
          <a:xfrm>
            <a:off x="4495800" y="58674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0153" name="Oval 9"/>
          <p:cNvSpPr>
            <a:spLocks noChangeArrowheads="1"/>
          </p:cNvSpPr>
          <p:nvPr/>
        </p:nvSpPr>
        <p:spPr bwMode="auto">
          <a:xfrm>
            <a:off x="6934200" y="22098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0154" name="Oval 10"/>
          <p:cNvSpPr>
            <a:spLocks noChangeArrowheads="1"/>
          </p:cNvSpPr>
          <p:nvPr/>
        </p:nvSpPr>
        <p:spPr bwMode="auto">
          <a:xfrm>
            <a:off x="6934200" y="4648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0155" name="Oval 11"/>
          <p:cNvSpPr>
            <a:spLocks noChangeArrowheads="1"/>
          </p:cNvSpPr>
          <p:nvPr/>
        </p:nvSpPr>
        <p:spPr bwMode="auto">
          <a:xfrm>
            <a:off x="6934200" y="3429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0156" name="Oval 12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124942" name="Line 13"/>
          <p:cNvSpPr>
            <a:spLocks noChangeShapeType="1"/>
          </p:cNvSpPr>
          <p:nvPr/>
        </p:nvSpPr>
        <p:spPr bwMode="auto">
          <a:xfrm flipV="1">
            <a:off x="7543800" y="5257800"/>
            <a:ext cx="18288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4943" name="Line 14"/>
          <p:cNvSpPr>
            <a:spLocks noChangeShapeType="1"/>
          </p:cNvSpPr>
          <p:nvPr/>
        </p:nvSpPr>
        <p:spPr bwMode="auto">
          <a:xfrm flipV="1">
            <a:off x="2667000" y="4953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4944" name="Line 15"/>
          <p:cNvSpPr>
            <a:spLocks noChangeShapeType="1"/>
          </p:cNvSpPr>
          <p:nvPr/>
        </p:nvSpPr>
        <p:spPr bwMode="auto">
          <a:xfrm flipV="1">
            <a:off x="2667000" y="37338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4945" name="Line 16"/>
          <p:cNvSpPr>
            <a:spLocks noChangeShapeType="1"/>
          </p:cNvSpPr>
          <p:nvPr/>
        </p:nvSpPr>
        <p:spPr bwMode="auto">
          <a:xfrm flipV="1">
            <a:off x="2667000" y="25146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4946" name="Line 17"/>
          <p:cNvSpPr>
            <a:spLocks noChangeShapeType="1"/>
          </p:cNvSpPr>
          <p:nvPr/>
        </p:nvSpPr>
        <p:spPr bwMode="auto">
          <a:xfrm>
            <a:off x="2667000" y="34290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4947" name="Line 18"/>
          <p:cNvSpPr>
            <a:spLocks noChangeShapeType="1"/>
          </p:cNvSpPr>
          <p:nvPr/>
        </p:nvSpPr>
        <p:spPr bwMode="auto">
          <a:xfrm>
            <a:off x="2667000" y="34290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4948" name="Line 19"/>
          <p:cNvSpPr>
            <a:spLocks noChangeShapeType="1"/>
          </p:cNvSpPr>
          <p:nvPr/>
        </p:nvSpPr>
        <p:spPr bwMode="auto">
          <a:xfrm>
            <a:off x="5105400" y="25146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4949" name="Line 20"/>
          <p:cNvSpPr>
            <a:spLocks noChangeShapeType="1"/>
          </p:cNvSpPr>
          <p:nvPr/>
        </p:nvSpPr>
        <p:spPr bwMode="auto">
          <a:xfrm>
            <a:off x="5105400" y="37338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4950" name="Line 21"/>
          <p:cNvSpPr>
            <a:spLocks noChangeShapeType="1"/>
          </p:cNvSpPr>
          <p:nvPr/>
        </p:nvSpPr>
        <p:spPr bwMode="auto">
          <a:xfrm>
            <a:off x="5105400" y="49530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4951" name="Line 22"/>
          <p:cNvSpPr>
            <a:spLocks noChangeShapeType="1"/>
          </p:cNvSpPr>
          <p:nvPr/>
        </p:nvSpPr>
        <p:spPr bwMode="auto">
          <a:xfrm>
            <a:off x="5105400" y="61722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4952" name="Line 23"/>
          <p:cNvSpPr>
            <a:spLocks noChangeShapeType="1"/>
          </p:cNvSpPr>
          <p:nvPr/>
        </p:nvSpPr>
        <p:spPr bwMode="auto">
          <a:xfrm flipV="1">
            <a:off x="5105400" y="49530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4953" name="Line 24"/>
          <p:cNvSpPr>
            <a:spLocks noChangeShapeType="1"/>
          </p:cNvSpPr>
          <p:nvPr/>
        </p:nvSpPr>
        <p:spPr bwMode="auto">
          <a:xfrm flipV="1">
            <a:off x="5105400" y="37338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4954" name="Line 25"/>
          <p:cNvSpPr>
            <a:spLocks noChangeShapeType="1"/>
          </p:cNvSpPr>
          <p:nvPr/>
        </p:nvSpPr>
        <p:spPr bwMode="auto">
          <a:xfrm flipV="1">
            <a:off x="5105400" y="2514600"/>
            <a:ext cx="1828800" cy="36576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4955" name="Line 26"/>
          <p:cNvSpPr>
            <a:spLocks noChangeShapeType="1"/>
          </p:cNvSpPr>
          <p:nvPr/>
        </p:nvSpPr>
        <p:spPr bwMode="auto">
          <a:xfrm>
            <a:off x="5105400" y="2514600"/>
            <a:ext cx="1828800" cy="36576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4956" name="Line 27"/>
          <p:cNvSpPr>
            <a:spLocks noChangeShapeType="1"/>
          </p:cNvSpPr>
          <p:nvPr/>
        </p:nvSpPr>
        <p:spPr bwMode="auto">
          <a:xfrm>
            <a:off x="5105400" y="25146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4957" name="Line 28"/>
          <p:cNvSpPr>
            <a:spLocks noChangeShapeType="1"/>
          </p:cNvSpPr>
          <p:nvPr/>
        </p:nvSpPr>
        <p:spPr bwMode="auto">
          <a:xfrm>
            <a:off x="5105400" y="25146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4958" name="Line 29"/>
          <p:cNvSpPr>
            <a:spLocks noChangeShapeType="1"/>
          </p:cNvSpPr>
          <p:nvPr/>
        </p:nvSpPr>
        <p:spPr bwMode="auto">
          <a:xfrm flipV="1">
            <a:off x="5105400" y="25146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4959" name="Line 30"/>
          <p:cNvSpPr>
            <a:spLocks noChangeShapeType="1"/>
          </p:cNvSpPr>
          <p:nvPr/>
        </p:nvSpPr>
        <p:spPr bwMode="auto">
          <a:xfrm>
            <a:off x="5105400" y="37338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4960" name="Line 31"/>
          <p:cNvSpPr>
            <a:spLocks noChangeShapeType="1"/>
          </p:cNvSpPr>
          <p:nvPr/>
        </p:nvSpPr>
        <p:spPr bwMode="auto">
          <a:xfrm>
            <a:off x="5105400" y="37338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4961" name="Line 32"/>
          <p:cNvSpPr>
            <a:spLocks noChangeShapeType="1"/>
          </p:cNvSpPr>
          <p:nvPr/>
        </p:nvSpPr>
        <p:spPr bwMode="auto">
          <a:xfrm flipV="1">
            <a:off x="5105400" y="25146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4962" name="Line 33"/>
          <p:cNvSpPr>
            <a:spLocks noChangeShapeType="1"/>
          </p:cNvSpPr>
          <p:nvPr/>
        </p:nvSpPr>
        <p:spPr bwMode="auto">
          <a:xfrm flipV="1">
            <a:off x="5105400" y="37338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4963" name="Line 34"/>
          <p:cNvSpPr>
            <a:spLocks noChangeShapeType="1"/>
          </p:cNvSpPr>
          <p:nvPr/>
        </p:nvSpPr>
        <p:spPr bwMode="auto">
          <a:xfrm>
            <a:off x="5105400" y="49530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4964" name="Line 35"/>
          <p:cNvSpPr>
            <a:spLocks noChangeShapeType="1"/>
          </p:cNvSpPr>
          <p:nvPr/>
        </p:nvSpPr>
        <p:spPr bwMode="auto">
          <a:xfrm>
            <a:off x="7543800" y="2514600"/>
            <a:ext cx="18288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4965" name="Line 36"/>
          <p:cNvSpPr>
            <a:spLocks noChangeShapeType="1"/>
          </p:cNvSpPr>
          <p:nvPr/>
        </p:nvSpPr>
        <p:spPr bwMode="auto">
          <a:xfrm flipV="1">
            <a:off x="7543800" y="3429000"/>
            <a:ext cx="1828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4966" name="Line 37"/>
          <p:cNvSpPr>
            <a:spLocks noChangeShapeType="1"/>
          </p:cNvSpPr>
          <p:nvPr/>
        </p:nvSpPr>
        <p:spPr bwMode="auto">
          <a:xfrm flipV="1">
            <a:off x="7543800" y="3429000"/>
            <a:ext cx="18288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4967" name="Line 38"/>
          <p:cNvSpPr>
            <a:spLocks noChangeShapeType="1"/>
          </p:cNvSpPr>
          <p:nvPr/>
        </p:nvSpPr>
        <p:spPr bwMode="auto">
          <a:xfrm flipV="1">
            <a:off x="7543800" y="3429000"/>
            <a:ext cx="182880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4968" name="Line 39"/>
          <p:cNvSpPr>
            <a:spLocks noChangeShapeType="1"/>
          </p:cNvSpPr>
          <p:nvPr/>
        </p:nvSpPr>
        <p:spPr bwMode="auto">
          <a:xfrm>
            <a:off x="7543800" y="3733800"/>
            <a:ext cx="18288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4969" name="Line 40"/>
          <p:cNvSpPr>
            <a:spLocks noChangeShapeType="1"/>
          </p:cNvSpPr>
          <p:nvPr/>
        </p:nvSpPr>
        <p:spPr bwMode="auto">
          <a:xfrm>
            <a:off x="7543800" y="2514600"/>
            <a:ext cx="182880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4970" name="Line 41"/>
          <p:cNvSpPr>
            <a:spLocks noChangeShapeType="1"/>
          </p:cNvSpPr>
          <p:nvPr/>
        </p:nvSpPr>
        <p:spPr bwMode="auto">
          <a:xfrm>
            <a:off x="7543800" y="4953000"/>
            <a:ext cx="1828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4971" name="Line 42"/>
          <p:cNvSpPr>
            <a:spLocks noChangeShapeType="1"/>
          </p:cNvSpPr>
          <p:nvPr/>
        </p:nvSpPr>
        <p:spPr bwMode="auto">
          <a:xfrm flipV="1">
            <a:off x="2667000" y="25146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4972" name="Line 43"/>
          <p:cNvSpPr>
            <a:spLocks noChangeShapeType="1"/>
          </p:cNvSpPr>
          <p:nvPr/>
        </p:nvSpPr>
        <p:spPr bwMode="auto">
          <a:xfrm>
            <a:off x="2667000" y="3429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4973" name="Line 44"/>
          <p:cNvSpPr>
            <a:spLocks noChangeShapeType="1"/>
          </p:cNvSpPr>
          <p:nvPr/>
        </p:nvSpPr>
        <p:spPr bwMode="auto">
          <a:xfrm>
            <a:off x="2667000" y="52578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0189" name="Oval 45"/>
          <p:cNvSpPr>
            <a:spLocks noChangeArrowheads="1"/>
          </p:cNvSpPr>
          <p:nvPr/>
        </p:nvSpPr>
        <p:spPr bwMode="auto">
          <a:xfrm>
            <a:off x="8839200" y="31242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0190" name="Oval 46"/>
          <p:cNvSpPr>
            <a:spLocks noChangeArrowheads="1"/>
          </p:cNvSpPr>
          <p:nvPr/>
        </p:nvSpPr>
        <p:spPr bwMode="auto">
          <a:xfrm>
            <a:off x="8839200" y="34290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0191" name="Oval 47"/>
          <p:cNvSpPr>
            <a:spLocks noChangeArrowheads="1"/>
          </p:cNvSpPr>
          <p:nvPr/>
        </p:nvSpPr>
        <p:spPr bwMode="auto">
          <a:xfrm>
            <a:off x="8839200" y="44196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0192" name="Oval 48"/>
          <p:cNvSpPr>
            <a:spLocks noChangeArrowheads="1"/>
          </p:cNvSpPr>
          <p:nvPr/>
        </p:nvSpPr>
        <p:spPr bwMode="auto">
          <a:xfrm>
            <a:off x="8839200" y="37338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0193" name="Oval 49"/>
          <p:cNvSpPr>
            <a:spLocks noChangeArrowheads="1"/>
          </p:cNvSpPr>
          <p:nvPr/>
        </p:nvSpPr>
        <p:spPr bwMode="auto">
          <a:xfrm>
            <a:off x="8839200" y="40386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0194" name="Oval 50"/>
          <p:cNvSpPr>
            <a:spLocks noChangeArrowheads="1"/>
          </p:cNvSpPr>
          <p:nvPr/>
        </p:nvSpPr>
        <p:spPr bwMode="auto">
          <a:xfrm>
            <a:off x="8839200" y="48006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0195" name="Oval 51"/>
          <p:cNvSpPr>
            <a:spLocks noChangeArrowheads="1"/>
          </p:cNvSpPr>
          <p:nvPr/>
        </p:nvSpPr>
        <p:spPr bwMode="auto">
          <a:xfrm>
            <a:off x="8839200" y="51054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0196" name="Oval 52"/>
          <p:cNvSpPr>
            <a:spLocks noChangeArrowheads="1"/>
          </p:cNvSpPr>
          <p:nvPr/>
        </p:nvSpPr>
        <p:spPr bwMode="auto">
          <a:xfrm>
            <a:off x="8839200" y="54102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124982" name="Text Box 53"/>
          <p:cNvSpPr txBox="1">
            <a:spLocks noChangeArrowheads="1"/>
          </p:cNvSpPr>
          <p:nvPr/>
        </p:nvSpPr>
        <p:spPr bwMode="auto">
          <a:xfrm>
            <a:off x="4495801" y="1752600"/>
            <a:ext cx="311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pt-BR">
                <a:latin typeface="Times New Roman" panose="02020603050405020304" pitchFamily="18" charset="0"/>
              </a:rPr>
              <a:t>Camadas intermediárias</a:t>
            </a:r>
          </a:p>
        </p:txBody>
      </p:sp>
      <p:sp>
        <p:nvSpPr>
          <p:cNvPr id="124983" name="Text Box 54"/>
          <p:cNvSpPr txBox="1">
            <a:spLocks noChangeArrowheads="1"/>
          </p:cNvSpPr>
          <p:nvPr/>
        </p:nvSpPr>
        <p:spPr bwMode="auto">
          <a:xfrm>
            <a:off x="1524000" y="2294997"/>
            <a:ext cx="1676400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kumimoji="1" lang="pt-BR">
                <a:latin typeface="Times New Roman" panose="02020603050405020304" pitchFamily="18" charset="0"/>
              </a:rPr>
              <a:t>Camada de </a:t>
            </a:r>
          </a:p>
          <a:p>
            <a:pPr algn="ctr"/>
            <a:r>
              <a:rPr kumimoji="1" lang="pt-BR">
                <a:latin typeface="Times New Roman" panose="02020603050405020304" pitchFamily="18" charset="0"/>
              </a:rPr>
              <a:t>entrada</a:t>
            </a:r>
          </a:p>
        </p:txBody>
      </p:sp>
      <p:sp>
        <p:nvSpPr>
          <p:cNvPr id="124984" name="Text Box 55"/>
          <p:cNvSpPr txBox="1">
            <a:spLocks noChangeArrowheads="1"/>
          </p:cNvSpPr>
          <p:nvPr/>
        </p:nvSpPr>
        <p:spPr bwMode="auto">
          <a:xfrm>
            <a:off x="8877300" y="2205465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pt-BR">
                <a:latin typeface="Times New Roman" panose="02020603050405020304" pitchFamily="18" charset="0"/>
              </a:rPr>
              <a:t>Camada de </a:t>
            </a:r>
          </a:p>
          <a:p>
            <a:pPr algn="ctr"/>
            <a:r>
              <a:rPr kumimoji="1" lang="pt-BR">
                <a:latin typeface="Times New Roman" panose="02020603050405020304" pitchFamily="18" charset="0"/>
              </a:rPr>
              <a:t>saída</a:t>
            </a:r>
          </a:p>
        </p:txBody>
      </p:sp>
      <p:sp>
        <p:nvSpPr>
          <p:cNvPr id="124985" name="Oval 56"/>
          <p:cNvSpPr>
            <a:spLocks noChangeArrowheads="1"/>
          </p:cNvSpPr>
          <p:nvPr/>
        </p:nvSpPr>
        <p:spPr bwMode="auto">
          <a:xfrm>
            <a:off x="2324100" y="46101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4986" name="Oval 57"/>
          <p:cNvSpPr>
            <a:spLocks noChangeArrowheads="1"/>
          </p:cNvSpPr>
          <p:nvPr/>
        </p:nvSpPr>
        <p:spPr bwMode="auto">
          <a:xfrm>
            <a:off x="2324100" y="43053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4987" name="Oval 58"/>
          <p:cNvSpPr>
            <a:spLocks noChangeArrowheads="1"/>
          </p:cNvSpPr>
          <p:nvPr/>
        </p:nvSpPr>
        <p:spPr bwMode="auto">
          <a:xfrm>
            <a:off x="2324100" y="40005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4988" name="Oval 59"/>
          <p:cNvSpPr>
            <a:spLocks noChangeArrowheads="1"/>
          </p:cNvSpPr>
          <p:nvPr/>
        </p:nvSpPr>
        <p:spPr bwMode="auto">
          <a:xfrm>
            <a:off x="9639300" y="46101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4989" name="Oval 60"/>
          <p:cNvSpPr>
            <a:spLocks noChangeArrowheads="1"/>
          </p:cNvSpPr>
          <p:nvPr/>
        </p:nvSpPr>
        <p:spPr bwMode="auto">
          <a:xfrm>
            <a:off x="9639300" y="43053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4990" name="Oval 61"/>
          <p:cNvSpPr>
            <a:spLocks noChangeArrowheads="1"/>
          </p:cNvSpPr>
          <p:nvPr/>
        </p:nvSpPr>
        <p:spPr bwMode="auto">
          <a:xfrm>
            <a:off x="9639300" y="40005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4991" name="Oval 62"/>
          <p:cNvSpPr>
            <a:spLocks noChangeArrowheads="1"/>
          </p:cNvSpPr>
          <p:nvPr/>
        </p:nvSpPr>
        <p:spPr bwMode="auto">
          <a:xfrm>
            <a:off x="9067800" y="31242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4992" name="Oval 63"/>
          <p:cNvSpPr>
            <a:spLocks noChangeArrowheads="1"/>
          </p:cNvSpPr>
          <p:nvPr/>
        </p:nvSpPr>
        <p:spPr bwMode="auto">
          <a:xfrm>
            <a:off x="9067800" y="34290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4993" name="Oval 64"/>
          <p:cNvSpPr>
            <a:spLocks noChangeArrowheads="1"/>
          </p:cNvSpPr>
          <p:nvPr/>
        </p:nvSpPr>
        <p:spPr bwMode="auto">
          <a:xfrm>
            <a:off x="9067800" y="44196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4994" name="Oval 65"/>
          <p:cNvSpPr>
            <a:spLocks noChangeArrowheads="1"/>
          </p:cNvSpPr>
          <p:nvPr/>
        </p:nvSpPr>
        <p:spPr bwMode="auto">
          <a:xfrm>
            <a:off x="9067800" y="37338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4995" name="Oval 66"/>
          <p:cNvSpPr>
            <a:spLocks noChangeArrowheads="1"/>
          </p:cNvSpPr>
          <p:nvPr/>
        </p:nvSpPr>
        <p:spPr bwMode="auto">
          <a:xfrm>
            <a:off x="9067800" y="40386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4996" name="Oval 67"/>
          <p:cNvSpPr>
            <a:spLocks noChangeArrowheads="1"/>
          </p:cNvSpPr>
          <p:nvPr/>
        </p:nvSpPr>
        <p:spPr bwMode="auto">
          <a:xfrm>
            <a:off x="9067800" y="48006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4997" name="Oval 68"/>
          <p:cNvSpPr>
            <a:spLocks noChangeArrowheads="1"/>
          </p:cNvSpPr>
          <p:nvPr/>
        </p:nvSpPr>
        <p:spPr bwMode="auto">
          <a:xfrm>
            <a:off x="9067800" y="51054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4998" name="Oval 69"/>
          <p:cNvSpPr>
            <a:spLocks noChangeArrowheads="1"/>
          </p:cNvSpPr>
          <p:nvPr/>
        </p:nvSpPr>
        <p:spPr bwMode="auto">
          <a:xfrm>
            <a:off x="9067800" y="54102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4999" name="Text Box 70"/>
          <p:cNvSpPr txBox="1">
            <a:spLocks noChangeArrowheads="1"/>
          </p:cNvSpPr>
          <p:nvPr/>
        </p:nvSpPr>
        <p:spPr bwMode="auto">
          <a:xfrm>
            <a:off x="5450681" y="228600"/>
            <a:ext cx="499348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kumimoji="1" lang="pt-BR" i="1">
                <a:latin typeface="Times New Roman" panose="02020603050405020304" pitchFamily="18" charset="0"/>
              </a:rPr>
              <a:t>Calcula o termo de correção dos pesos</a:t>
            </a:r>
          </a:p>
          <a:p>
            <a:pPr algn="r">
              <a:spcBef>
                <a:spcPct val="50000"/>
              </a:spcBef>
            </a:pPr>
            <a:r>
              <a:rPr kumimoji="1" lang="pt-BR" i="1">
                <a:latin typeface="Times New Roman" panose="02020603050405020304" pitchFamily="18" charset="0"/>
              </a:rPr>
              <a:t>(a atualização será feita depois)</a:t>
            </a:r>
          </a:p>
          <a:p>
            <a:pPr algn="r">
              <a:spcBef>
                <a:spcPct val="50000"/>
              </a:spcBef>
            </a:pPr>
            <a:r>
              <a:rPr kumimoji="1" lang="pt-BR">
                <a:latin typeface="Symbol" panose="05050102010706020507" pitchFamily="18" charset="2"/>
              </a:rPr>
              <a:t>D</a:t>
            </a:r>
            <a:r>
              <a:rPr kumimoji="1" lang="pt-BR">
                <a:latin typeface="Times New Roman" panose="02020603050405020304" pitchFamily="18" charset="0"/>
              </a:rPr>
              <a:t>w</a:t>
            </a:r>
            <a:r>
              <a:rPr kumimoji="1" lang="pt-BR" baseline="-25000">
                <a:latin typeface="Times New Roman" panose="02020603050405020304" pitchFamily="18" charset="0"/>
              </a:rPr>
              <a:t>ji</a:t>
            </a:r>
            <a:r>
              <a:rPr kumimoji="1" lang="pt-BR">
                <a:latin typeface="Times New Roman" panose="02020603050405020304" pitchFamily="18" charset="0"/>
              </a:rPr>
              <a:t> = </a:t>
            </a:r>
            <a:r>
              <a:rPr kumimoji="1" lang="pt-BR">
                <a:latin typeface="Symbol" panose="05050102010706020507" pitchFamily="18" charset="2"/>
              </a:rPr>
              <a:t>ad</a:t>
            </a:r>
            <a:r>
              <a:rPr kumimoji="1" lang="pt-BR" baseline="-25000">
                <a:latin typeface="Times New Roman" panose="02020603050405020304" pitchFamily="18" charset="0"/>
              </a:rPr>
              <a:t>j</a:t>
            </a:r>
            <a:r>
              <a:rPr kumimoji="1" lang="pt-BR">
                <a:latin typeface="Times New Roman" panose="02020603050405020304" pitchFamily="18" charset="0"/>
              </a:rPr>
              <a:t>x</a:t>
            </a:r>
            <a:r>
              <a:rPr kumimoji="1" lang="pt-BR" baseline="-25000">
                <a:latin typeface="Times New Roman" panose="02020603050405020304" pitchFamily="18" charset="0"/>
              </a:rPr>
              <a:t>i</a:t>
            </a:r>
            <a:endParaRPr kumimoji="1" lang="pt-BR">
              <a:latin typeface="Symbol" panose="05050102010706020507" pitchFamily="18" charset="2"/>
            </a:endParaRPr>
          </a:p>
        </p:txBody>
      </p:sp>
      <p:sp>
        <p:nvSpPr>
          <p:cNvPr id="125000" name="AutoShape 71"/>
          <p:cNvSpPr>
            <a:spLocks noChangeArrowheads="1"/>
          </p:cNvSpPr>
          <p:nvPr/>
        </p:nvSpPr>
        <p:spPr bwMode="auto">
          <a:xfrm>
            <a:off x="8991600" y="5638800"/>
            <a:ext cx="304800" cy="533400"/>
          </a:xfrm>
          <a:prstGeom prst="upArrow">
            <a:avLst>
              <a:gd name="adj1" fmla="val 50000"/>
              <a:gd name="adj2" fmla="val 4375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FF0000"/>
              </a:solidFill>
            </a:endParaRPr>
          </a:p>
        </p:txBody>
      </p:sp>
      <p:sp>
        <p:nvSpPr>
          <p:cNvPr id="125001" name="Oval 72"/>
          <p:cNvSpPr>
            <a:spLocks noChangeArrowheads="1"/>
          </p:cNvSpPr>
          <p:nvPr/>
        </p:nvSpPr>
        <p:spPr bwMode="auto">
          <a:xfrm>
            <a:off x="9372600" y="4953000"/>
            <a:ext cx="609600" cy="6096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5002" name="Oval 73"/>
          <p:cNvSpPr>
            <a:spLocks noChangeArrowheads="1"/>
          </p:cNvSpPr>
          <p:nvPr/>
        </p:nvSpPr>
        <p:spPr bwMode="auto">
          <a:xfrm>
            <a:off x="9372600" y="3124200"/>
            <a:ext cx="609600" cy="6096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5003" name="Text Box 74"/>
          <p:cNvSpPr txBox="1">
            <a:spLocks noChangeArrowheads="1"/>
          </p:cNvSpPr>
          <p:nvPr/>
        </p:nvSpPr>
        <p:spPr bwMode="auto">
          <a:xfrm>
            <a:off x="8714156" y="6169969"/>
            <a:ext cx="12041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pt-BR" i="1">
                <a:solidFill>
                  <a:srgbClr val="FF0000"/>
                </a:solidFill>
              </a:rPr>
              <a:t>Erro (</a:t>
            </a:r>
            <a:r>
              <a:rPr kumimoji="1" lang="pt-BR" sz="2000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kumimoji="1" lang="pt-BR" sz="2000" i="1" baseline="-25000">
                <a:solidFill>
                  <a:srgbClr val="FF0000"/>
                </a:solidFill>
              </a:rPr>
              <a:t>j</a:t>
            </a:r>
            <a:r>
              <a:rPr kumimoji="1" lang="pt-BR" sz="2000">
                <a:solidFill>
                  <a:srgbClr val="FF0000"/>
                </a:solidFill>
              </a:rPr>
              <a:t>)</a:t>
            </a:r>
            <a:endParaRPr kumimoji="1" lang="pt-BR" sz="200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0297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3B3E67D-11C1-4668-9E9B-0E08C419411F}" type="slidenum">
              <a:rPr lang="pt-BR" sz="1400"/>
              <a:pPr eaLnBrk="1" hangingPunct="1"/>
              <a:t>14</a:t>
            </a:fld>
            <a:endParaRPr lang="pt-BR" sz="1400"/>
          </a:p>
        </p:txBody>
      </p:sp>
      <p:sp>
        <p:nvSpPr>
          <p:cNvPr id="391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09801" y="457200"/>
            <a:ext cx="4462463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/>
              <a:t>Fase backward</a:t>
            </a:r>
          </a:p>
        </p:txBody>
      </p:sp>
      <p:sp>
        <p:nvSpPr>
          <p:cNvPr id="391171" name="Oval 3"/>
          <p:cNvSpPr>
            <a:spLocks noChangeArrowheads="1"/>
          </p:cNvSpPr>
          <p:nvPr/>
        </p:nvSpPr>
        <p:spPr bwMode="auto">
          <a:xfrm>
            <a:off x="2057400" y="4953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1172" name="Oval 4"/>
          <p:cNvSpPr>
            <a:spLocks noChangeArrowheads="1"/>
          </p:cNvSpPr>
          <p:nvPr/>
        </p:nvSpPr>
        <p:spPr bwMode="auto">
          <a:xfrm>
            <a:off x="2057400" y="3124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1173" name="Oval 5"/>
          <p:cNvSpPr>
            <a:spLocks noChangeArrowheads="1"/>
          </p:cNvSpPr>
          <p:nvPr/>
        </p:nvSpPr>
        <p:spPr bwMode="auto">
          <a:xfrm>
            <a:off x="4495800" y="22098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1174" name="Oval 6"/>
          <p:cNvSpPr>
            <a:spLocks noChangeArrowheads="1"/>
          </p:cNvSpPr>
          <p:nvPr/>
        </p:nvSpPr>
        <p:spPr bwMode="auto">
          <a:xfrm>
            <a:off x="4495800" y="4648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1175" name="Oval 7"/>
          <p:cNvSpPr>
            <a:spLocks noChangeArrowheads="1"/>
          </p:cNvSpPr>
          <p:nvPr/>
        </p:nvSpPr>
        <p:spPr bwMode="auto">
          <a:xfrm>
            <a:off x="4495800" y="3429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1176" name="Oval 8"/>
          <p:cNvSpPr>
            <a:spLocks noChangeArrowheads="1"/>
          </p:cNvSpPr>
          <p:nvPr/>
        </p:nvSpPr>
        <p:spPr bwMode="auto">
          <a:xfrm>
            <a:off x="4495800" y="58674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1177" name="Oval 9"/>
          <p:cNvSpPr>
            <a:spLocks noChangeArrowheads="1"/>
          </p:cNvSpPr>
          <p:nvPr/>
        </p:nvSpPr>
        <p:spPr bwMode="auto">
          <a:xfrm>
            <a:off x="6934200" y="22098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1178" name="Oval 10"/>
          <p:cNvSpPr>
            <a:spLocks noChangeArrowheads="1"/>
          </p:cNvSpPr>
          <p:nvPr/>
        </p:nvSpPr>
        <p:spPr bwMode="auto">
          <a:xfrm>
            <a:off x="6934200" y="4648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1179" name="Oval 11"/>
          <p:cNvSpPr>
            <a:spLocks noChangeArrowheads="1"/>
          </p:cNvSpPr>
          <p:nvPr/>
        </p:nvSpPr>
        <p:spPr bwMode="auto">
          <a:xfrm>
            <a:off x="6934200" y="3429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1180" name="Oval 12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125966" name="Line 13"/>
          <p:cNvSpPr>
            <a:spLocks noChangeShapeType="1"/>
          </p:cNvSpPr>
          <p:nvPr/>
        </p:nvSpPr>
        <p:spPr bwMode="auto">
          <a:xfrm flipV="1">
            <a:off x="7543800" y="5257800"/>
            <a:ext cx="18288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5967" name="Line 14"/>
          <p:cNvSpPr>
            <a:spLocks noChangeShapeType="1"/>
          </p:cNvSpPr>
          <p:nvPr/>
        </p:nvSpPr>
        <p:spPr bwMode="auto">
          <a:xfrm flipV="1">
            <a:off x="2667000" y="4953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5968" name="Line 15"/>
          <p:cNvSpPr>
            <a:spLocks noChangeShapeType="1"/>
          </p:cNvSpPr>
          <p:nvPr/>
        </p:nvSpPr>
        <p:spPr bwMode="auto">
          <a:xfrm flipV="1">
            <a:off x="2667000" y="37338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5969" name="Line 16"/>
          <p:cNvSpPr>
            <a:spLocks noChangeShapeType="1"/>
          </p:cNvSpPr>
          <p:nvPr/>
        </p:nvSpPr>
        <p:spPr bwMode="auto">
          <a:xfrm flipV="1">
            <a:off x="2667000" y="25146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5970" name="Line 17"/>
          <p:cNvSpPr>
            <a:spLocks noChangeShapeType="1"/>
          </p:cNvSpPr>
          <p:nvPr/>
        </p:nvSpPr>
        <p:spPr bwMode="auto">
          <a:xfrm>
            <a:off x="2667000" y="34290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5971" name="Line 18"/>
          <p:cNvSpPr>
            <a:spLocks noChangeShapeType="1"/>
          </p:cNvSpPr>
          <p:nvPr/>
        </p:nvSpPr>
        <p:spPr bwMode="auto">
          <a:xfrm>
            <a:off x="2667000" y="34290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5972" name="Line 19"/>
          <p:cNvSpPr>
            <a:spLocks noChangeShapeType="1"/>
          </p:cNvSpPr>
          <p:nvPr/>
        </p:nvSpPr>
        <p:spPr bwMode="auto">
          <a:xfrm>
            <a:off x="5105400" y="25146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5973" name="Line 20"/>
          <p:cNvSpPr>
            <a:spLocks noChangeShapeType="1"/>
          </p:cNvSpPr>
          <p:nvPr/>
        </p:nvSpPr>
        <p:spPr bwMode="auto">
          <a:xfrm>
            <a:off x="5105400" y="37338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5974" name="Line 21"/>
          <p:cNvSpPr>
            <a:spLocks noChangeShapeType="1"/>
          </p:cNvSpPr>
          <p:nvPr/>
        </p:nvSpPr>
        <p:spPr bwMode="auto">
          <a:xfrm>
            <a:off x="5105400" y="49530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5975" name="Line 22"/>
          <p:cNvSpPr>
            <a:spLocks noChangeShapeType="1"/>
          </p:cNvSpPr>
          <p:nvPr/>
        </p:nvSpPr>
        <p:spPr bwMode="auto">
          <a:xfrm>
            <a:off x="5105400" y="61722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5976" name="Line 23"/>
          <p:cNvSpPr>
            <a:spLocks noChangeShapeType="1"/>
          </p:cNvSpPr>
          <p:nvPr/>
        </p:nvSpPr>
        <p:spPr bwMode="auto">
          <a:xfrm flipV="1">
            <a:off x="5105400" y="49530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5977" name="Line 24"/>
          <p:cNvSpPr>
            <a:spLocks noChangeShapeType="1"/>
          </p:cNvSpPr>
          <p:nvPr/>
        </p:nvSpPr>
        <p:spPr bwMode="auto">
          <a:xfrm flipV="1">
            <a:off x="5105400" y="37338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5978" name="Line 25"/>
          <p:cNvSpPr>
            <a:spLocks noChangeShapeType="1"/>
          </p:cNvSpPr>
          <p:nvPr/>
        </p:nvSpPr>
        <p:spPr bwMode="auto">
          <a:xfrm flipV="1">
            <a:off x="5105400" y="2514600"/>
            <a:ext cx="1828800" cy="36576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5979" name="Line 26"/>
          <p:cNvSpPr>
            <a:spLocks noChangeShapeType="1"/>
          </p:cNvSpPr>
          <p:nvPr/>
        </p:nvSpPr>
        <p:spPr bwMode="auto">
          <a:xfrm>
            <a:off x="5105400" y="2514600"/>
            <a:ext cx="1828800" cy="36576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5980" name="Line 27"/>
          <p:cNvSpPr>
            <a:spLocks noChangeShapeType="1"/>
          </p:cNvSpPr>
          <p:nvPr/>
        </p:nvSpPr>
        <p:spPr bwMode="auto">
          <a:xfrm>
            <a:off x="5105400" y="25146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5981" name="Line 28"/>
          <p:cNvSpPr>
            <a:spLocks noChangeShapeType="1"/>
          </p:cNvSpPr>
          <p:nvPr/>
        </p:nvSpPr>
        <p:spPr bwMode="auto">
          <a:xfrm>
            <a:off x="5105400" y="25146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5982" name="Line 29"/>
          <p:cNvSpPr>
            <a:spLocks noChangeShapeType="1"/>
          </p:cNvSpPr>
          <p:nvPr/>
        </p:nvSpPr>
        <p:spPr bwMode="auto">
          <a:xfrm flipV="1">
            <a:off x="5105400" y="25146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5983" name="Line 30"/>
          <p:cNvSpPr>
            <a:spLocks noChangeShapeType="1"/>
          </p:cNvSpPr>
          <p:nvPr/>
        </p:nvSpPr>
        <p:spPr bwMode="auto">
          <a:xfrm>
            <a:off x="5105400" y="37338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5984" name="Line 31"/>
          <p:cNvSpPr>
            <a:spLocks noChangeShapeType="1"/>
          </p:cNvSpPr>
          <p:nvPr/>
        </p:nvSpPr>
        <p:spPr bwMode="auto">
          <a:xfrm>
            <a:off x="5105400" y="37338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5985" name="Line 32"/>
          <p:cNvSpPr>
            <a:spLocks noChangeShapeType="1"/>
          </p:cNvSpPr>
          <p:nvPr/>
        </p:nvSpPr>
        <p:spPr bwMode="auto">
          <a:xfrm flipV="1">
            <a:off x="5105400" y="25146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5986" name="Line 33"/>
          <p:cNvSpPr>
            <a:spLocks noChangeShapeType="1"/>
          </p:cNvSpPr>
          <p:nvPr/>
        </p:nvSpPr>
        <p:spPr bwMode="auto">
          <a:xfrm flipV="1">
            <a:off x="5105400" y="37338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5987" name="Line 34"/>
          <p:cNvSpPr>
            <a:spLocks noChangeShapeType="1"/>
          </p:cNvSpPr>
          <p:nvPr/>
        </p:nvSpPr>
        <p:spPr bwMode="auto">
          <a:xfrm>
            <a:off x="5105400" y="49530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5988" name="Line 35"/>
          <p:cNvSpPr>
            <a:spLocks noChangeShapeType="1"/>
          </p:cNvSpPr>
          <p:nvPr/>
        </p:nvSpPr>
        <p:spPr bwMode="auto">
          <a:xfrm>
            <a:off x="7543800" y="2514600"/>
            <a:ext cx="18288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5989" name="Line 36"/>
          <p:cNvSpPr>
            <a:spLocks noChangeShapeType="1"/>
          </p:cNvSpPr>
          <p:nvPr/>
        </p:nvSpPr>
        <p:spPr bwMode="auto">
          <a:xfrm flipV="1">
            <a:off x="7543800" y="3429000"/>
            <a:ext cx="1828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5990" name="Line 37"/>
          <p:cNvSpPr>
            <a:spLocks noChangeShapeType="1"/>
          </p:cNvSpPr>
          <p:nvPr/>
        </p:nvSpPr>
        <p:spPr bwMode="auto">
          <a:xfrm flipV="1">
            <a:off x="7543800" y="3429000"/>
            <a:ext cx="18288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5991" name="Line 38"/>
          <p:cNvSpPr>
            <a:spLocks noChangeShapeType="1"/>
          </p:cNvSpPr>
          <p:nvPr/>
        </p:nvSpPr>
        <p:spPr bwMode="auto">
          <a:xfrm flipV="1">
            <a:off x="7543800" y="3429000"/>
            <a:ext cx="182880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5992" name="Line 39"/>
          <p:cNvSpPr>
            <a:spLocks noChangeShapeType="1"/>
          </p:cNvSpPr>
          <p:nvPr/>
        </p:nvSpPr>
        <p:spPr bwMode="auto">
          <a:xfrm>
            <a:off x="7543800" y="3733800"/>
            <a:ext cx="18288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5993" name="Line 40"/>
          <p:cNvSpPr>
            <a:spLocks noChangeShapeType="1"/>
          </p:cNvSpPr>
          <p:nvPr/>
        </p:nvSpPr>
        <p:spPr bwMode="auto">
          <a:xfrm>
            <a:off x="7543800" y="2514600"/>
            <a:ext cx="182880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5994" name="Line 41"/>
          <p:cNvSpPr>
            <a:spLocks noChangeShapeType="1"/>
          </p:cNvSpPr>
          <p:nvPr/>
        </p:nvSpPr>
        <p:spPr bwMode="auto">
          <a:xfrm>
            <a:off x="7543800" y="4953000"/>
            <a:ext cx="1828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5995" name="Line 42"/>
          <p:cNvSpPr>
            <a:spLocks noChangeShapeType="1"/>
          </p:cNvSpPr>
          <p:nvPr/>
        </p:nvSpPr>
        <p:spPr bwMode="auto">
          <a:xfrm flipV="1">
            <a:off x="2667000" y="25146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5996" name="Line 43"/>
          <p:cNvSpPr>
            <a:spLocks noChangeShapeType="1"/>
          </p:cNvSpPr>
          <p:nvPr/>
        </p:nvSpPr>
        <p:spPr bwMode="auto">
          <a:xfrm>
            <a:off x="2667000" y="3429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5997" name="Line 44"/>
          <p:cNvSpPr>
            <a:spLocks noChangeShapeType="1"/>
          </p:cNvSpPr>
          <p:nvPr/>
        </p:nvSpPr>
        <p:spPr bwMode="auto">
          <a:xfrm>
            <a:off x="2667000" y="52578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5998" name="Text Box 45"/>
          <p:cNvSpPr txBox="1">
            <a:spLocks noChangeArrowheads="1"/>
          </p:cNvSpPr>
          <p:nvPr/>
        </p:nvSpPr>
        <p:spPr bwMode="auto">
          <a:xfrm>
            <a:off x="4495801" y="1752600"/>
            <a:ext cx="311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pt-BR">
                <a:latin typeface="Times New Roman" panose="02020603050405020304" pitchFamily="18" charset="0"/>
              </a:rPr>
              <a:t>Camadas intermediárias</a:t>
            </a:r>
          </a:p>
        </p:txBody>
      </p:sp>
      <p:sp>
        <p:nvSpPr>
          <p:cNvPr id="125999" name="Text Box 46"/>
          <p:cNvSpPr txBox="1">
            <a:spLocks noChangeArrowheads="1"/>
          </p:cNvSpPr>
          <p:nvPr/>
        </p:nvSpPr>
        <p:spPr bwMode="auto">
          <a:xfrm>
            <a:off x="1524000" y="2294997"/>
            <a:ext cx="1676400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kumimoji="1" lang="pt-BR">
                <a:latin typeface="Times New Roman" panose="02020603050405020304" pitchFamily="18" charset="0"/>
              </a:rPr>
              <a:t>Camada de </a:t>
            </a:r>
          </a:p>
          <a:p>
            <a:pPr algn="ctr"/>
            <a:r>
              <a:rPr kumimoji="1" lang="pt-BR">
                <a:latin typeface="Times New Roman" panose="02020603050405020304" pitchFamily="18" charset="0"/>
              </a:rPr>
              <a:t>entrada</a:t>
            </a:r>
          </a:p>
        </p:txBody>
      </p:sp>
      <p:sp>
        <p:nvSpPr>
          <p:cNvPr id="126000" name="Text Box 47"/>
          <p:cNvSpPr txBox="1">
            <a:spLocks noChangeArrowheads="1"/>
          </p:cNvSpPr>
          <p:nvPr/>
        </p:nvSpPr>
        <p:spPr bwMode="auto">
          <a:xfrm>
            <a:off x="8877300" y="2205465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pt-BR">
                <a:latin typeface="Times New Roman" panose="02020603050405020304" pitchFamily="18" charset="0"/>
              </a:rPr>
              <a:t>Camada de </a:t>
            </a:r>
          </a:p>
          <a:p>
            <a:pPr algn="ctr"/>
            <a:r>
              <a:rPr kumimoji="1" lang="pt-BR">
                <a:latin typeface="Times New Roman" panose="02020603050405020304" pitchFamily="18" charset="0"/>
              </a:rPr>
              <a:t>saída</a:t>
            </a:r>
          </a:p>
        </p:txBody>
      </p:sp>
      <p:sp>
        <p:nvSpPr>
          <p:cNvPr id="126001" name="Oval 48"/>
          <p:cNvSpPr>
            <a:spLocks noChangeArrowheads="1"/>
          </p:cNvSpPr>
          <p:nvPr/>
        </p:nvSpPr>
        <p:spPr bwMode="auto">
          <a:xfrm>
            <a:off x="2324100" y="46101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6002" name="Oval 49"/>
          <p:cNvSpPr>
            <a:spLocks noChangeArrowheads="1"/>
          </p:cNvSpPr>
          <p:nvPr/>
        </p:nvSpPr>
        <p:spPr bwMode="auto">
          <a:xfrm>
            <a:off x="2324100" y="43053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6003" name="Oval 50"/>
          <p:cNvSpPr>
            <a:spLocks noChangeArrowheads="1"/>
          </p:cNvSpPr>
          <p:nvPr/>
        </p:nvSpPr>
        <p:spPr bwMode="auto">
          <a:xfrm>
            <a:off x="2324100" y="40005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6004" name="Oval 51"/>
          <p:cNvSpPr>
            <a:spLocks noChangeArrowheads="1"/>
          </p:cNvSpPr>
          <p:nvPr/>
        </p:nvSpPr>
        <p:spPr bwMode="auto">
          <a:xfrm>
            <a:off x="9639300" y="46101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6005" name="Oval 52"/>
          <p:cNvSpPr>
            <a:spLocks noChangeArrowheads="1"/>
          </p:cNvSpPr>
          <p:nvPr/>
        </p:nvSpPr>
        <p:spPr bwMode="auto">
          <a:xfrm>
            <a:off x="9639300" y="43053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6006" name="Oval 53"/>
          <p:cNvSpPr>
            <a:spLocks noChangeArrowheads="1"/>
          </p:cNvSpPr>
          <p:nvPr/>
        </p:nvSpPr>
        <p:spPr bwMode="auto">
          <a:xfrm>
            <a:off x="9639300" y="40005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6007" name="Text Box 54"/>
          <p:cNvSpPr txBox="1">
            <a:spLocks noChangeArrowheads="1"/>
          </p:cNvSpPr>
          <p:nvPr/>
        </p:nvSpPr>
        <p:spPr bwMode="auto">
          <a:xfrm>
            <a:off x="7288004" y="457201"/>
            <a:ext cx="294343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kumimoji="1" lang="pt-BR" i="1">
                <a:latin typeface="Times New Roman" panose="02020603050405020304" pitchFamily="18" charset="0"/>
              </a:rPr>
              <a:t>Envia o erro  para a </a:t>
            </a:r>
          </a:p>
          <a:p>
            <a:pPr algn="r">
              <a:spcBef>
                <a:spcPct val="50000"/>
              </a:spcBef>
            </a:pPr>
            <a:r>
              <a:rPr kumimoji="1" lang="pt-BR" i="1">
                <a:latin typeface="Times New Roman" panose="02020603050405020304" pitchFamily="18" charset="0"/>
              </a:rPr>
              <a:t> última camada oculta</a:t>
            </a:r>
            <a:endParaRPr kumimoji="1" lang="pt-BR">
              <a:latin typeface="Symbol" panose="05050102010706020507" pitchFamily="18" charset="2"/>
            </a:endParaRPr>
          </a:p>
        </p:txBody>
      </p:sp>
      <p:sp>
        <p:nvSpPr>
          <p:cNvPr id="391223" name="Oval 55"/>
          <p:cNvSpPr>
            <a:spLocks noChangeArrowheads="1"/>
          </p:cNvSpPr>
          <p:nvPr/>
        </p:nvSpPr>
        <p:spPr bwMode="auto">
          <a:xfrm>
            <a:off x="8839200" y="31242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1224" name="Oval 56"/>
          <p:cNvSpPr>
            <a:spLocks noChangeArrowheads="1"/>
          </p:cNvSpPr>
          <p:nvPr/>
        </p:nvSpPr>
        <p:spPr bwMode="auto">
          <a:xfrm>
            <a:off x="8839200" y="34290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1225" name="Oval 57"/>
          <p:cNvSpPr>
            <a:spLocks noChangeArrowheads="1"/>
          </p:cNvSpPr>
          <p:nvPr/>
        </p:nvSpPr>
        <p:spPr bwMode="auto">
          <a:xfrm>
            <a:off x="8839200" y="44196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1226" name="Oval 58"/>
          <p:cNvSpPr>
            <a:spLocks noChangeArrowheads="1"/>
          </p:cNvSpPr>
          <p:nvPr/>
        </p:nvSpPr>
        <p:spPr bwMode="auto">
          <a:xfrm>
            <a:off x="8839200" y="37338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1227" name="Oval 59"/>
          <p:cNvSpPr>
            <a:spLocks noChangeArrowheads="1"/>
          </p:cNvSpPr>
          <p:nvPr/>
        </p:nvSpPr>
        <p:spPr bwMode="auto">
          <a:xfrm>
            <a:off x="8839200" y="40386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1228" name="Oval 60"/>
          <p:cNvSpPr>
            <a:spLocks noChangeArrowheads="1"/>
          </p:cNvSpPr>
          <p:nvPr/>
        </p:nvSpPr>
        <p:spPr bwMode="auto">
          <a:xfrm>
            <a:off x="8839200" y="48006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1229" name="Oval 61"/>
          <p:cNvSpPr>
            <a:spLocks noChangeArrowheads="1"/>
          </p:cNvSpPr>
          <p:nvPr/>
        </p:nvSpPr>
        <p:spPr bwMode="auto">
          <a:xfrm>
            <a:off x="8839200" y="51054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1230" name="Oval 62"/>
          <p:cNvSpPr>
            <a:spLocks noChangeArrowheads="1"/>
          </p:cNvSpPr>
          <p:nvPr/>
        </p:nvSpPr>
        <p:spPr bwMode="auto">
          <a:xfrm>
            <a:off x="8839200" y="54102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126016" name="Oval 63"/>
          <p:cNvSpPr>
            <a:spLocks noChangeArrowheads="1"/>
          </p:cNvSpPr>
          <p:nvPr/>
        </p:nvSpPr>
        <p:spPr bwMode="auto">
          <a:xfrm>
            <a:off x="9067800" y="31242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6017" name="Oval 64"/>
          <p:cNvSpPr>
            <a:spLocks noChangeArrowheads="1"/>
          </p:cNvSpPr>
          <p:nvPr/>
        </p:nvSpPr>
        <p:spPr bwMode="auto">
          <a:xfrm>
            <a:off x="9067800" y="34290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6018" name="Oval 65"/>
          <p:cNvSpPr>
            <a:spLocks noChangeArrowheads="1"/>
          </p:cNvSpPr>
          <p:nvPr/>
        </p:nvSpPr>
        <p:spPr bwMode="auto">
          <a:xfrm>
            <a:off x="9067800" y="44196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6019" name="Oval 66"/>
          <p:cNvSpPr>
            <a:spLocks noChangeArrowheads="1"/>
          </p:cNvSpPr>
          <p:nvPr/>
        </p:nvSpPr>
        <p:spPr bwMode="auto">
          <a:xfrm>
            <a:off x="9067800" y="37338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6020" name="Oval 67"/>
          <p:cNvSpPr>
            <a:spLocks noChangeArrowheads="1"/>
          </p:cNvSpPr>
          <p:nvPr/>
        </p:nvSpPr>
        <p:spPr bwMode="auto">
          <a:xfrm>
            <a:off x="9067800" y="40386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6021" name="Oval 68"/>
          <p:cNvSpPr>
            <a:spLocks noChangeArrowheads="1"/>
          </p:cNvSpPr>
          <p:nvPr/>
        </p:nvSpPr>
        <p:spPr bwMode="auto">
          <a:xfrm>
            <a:off x="9067800" y="48006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6022" name="Oval 69"/>
          <p:cNvSpPr>
            <a:spLocks noChangeArrowheads="1"/>
          </p:cNvSpPr>
          <p:nvPr/>
        </p:nvSpPr>
        <p:spPr bwMode="auto">
          <a:xfrm>
            <a:off x="9067800" y="51054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6023" name="Oval 70"/>
          <p:cNvSpPr>
            <a:spLocks noChangeArrowheads="1"/>
          </p:cNvSpPr>
          <p:nvPr/>
        </p:nvSpPr>
        <p:spPr bwMode="auto">
          <a:xfrm>
            <a:off x="9067800" y="54102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6024" name="AutoShape 71"/>
          <p:cNvSpPr>
            <a:spLocks noChangeArrowheads="1"/>
          </p:cNvSpPr>
          <p:nvPr/>
        </p:nvSpPr>
        <p:spPr bwMode="auto">
          <a:xfrm flipH="1">
            <a:off x="7315200" y="6477000"/>
            <a:ext cx="1447800" cy="381000"/>
          </a:xfrm>
          <a:prstGeom prst="curvedUpArrow">
            <a:avLst>
              <a:gd name="adj1" fmla="val 76000"/>
              <a:gd name="adj2" fmla="val 152000"/>
              <a:gd name="adj3" fmla="val 33333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FF0000"/>
              </a:solidFill>
            </a:endParaRPr>
          </a:p>
        </p:txBody>
      </p:sp>
      <p:sp>
        <p:nvSpPr>
          <p:cNvPr id="126025" name="Oval 72"/>
          <p:cNvSpPr>
            <a:spLocks noChangeArrowheads="1"/>
          </p:cNvSpPr>
          <p:nvPr/>
        </p:nvSpPr>
        <p:spPr bwMode="auto">
          <a:xfrm>
            <a:off x="9372600" y="4953000"/>
            <a:ext cx="609600" cy="6096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6026" name="Oval 73"/>
          <p:cNvSpPr>
            <a:spLocks noChangeArrowheads="1"/>
          </p:cNvSpPr>
          <p:nvPr/>
        </p:nvSpPr>
        <p:spPr bwMode="auto">
          <a:xfrm>
            <a:off x="9372600" y="3124200"/>
            <a:ext cx="609600" cy="6096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6027" name="Text Box 74"/>
          <p:cNvSpPr txBox="1">
            <a:spLocks noChangeArrowheads="1"/>
          </p:cNvSpPr>
          <p:nvPr/>
        </p:nvSpPr>
        <p:spPr bwMode="auto">
          <a:xfrm>
            <a:off x="8714156" y="6017569"/>
            <a:ext cx="12041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pt-BR" i="1">
                <a:solidFill>
                  <a:srgbClr val="FF0000"/>
                </a:solidFill>
              </a:rPr>
              <a:t>Erro (</a:t>
            </a:r>
            <a:r>
              <a:rPr kumimoji="1" lang="pt-BR" sz="2000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kumimoji="1" lang="pt-BR" sz="2000" i="1" baseline="-25000">
                <a:solidFill>
                  <a:srgbClr val="FF0000"/>
                </a:solidFill>
              </a:rPr>
              <a:t>j</a:t>
            </a:r>
            <a:r>
              <a:rPr kumimoji="1" lang="pt-BR" sz="2000">
                <a:solidFill>
                  <a:srgbClr val="FF0000"/>
                </a:solidFill>
              </a:rPr>
              <a:t>)</a:t>
            </a:r>
            <a:endParaRPr kumimoji="1" lang="pt-BR" sz="200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65356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53E15F-E5D9-46C2-BFB6-950FE3AC77DE}" type="slidenum">
              <a:rPr lang="pt-BR" sz="1400"/>
              <a:pPr eaLnBrk="1" hangingPunct="1"/>
              <a:t>15</a:t>
            </a:fld>
            <a:endParaRPr lang="pt-BR" sz="1400"/>
          </a:p>
        </p:txBody>
      </p:sp>
      <p:sp>
        <p:nvSpPr>
          <p:cNvPr id="392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09801" y="457200"/>
            <a:ext cx="381476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4000"/>
              <a:t>Fase backward</a:t>
            </a:r>
          </a:p>
        </p:txBody>
      </p:sp>
      <p:sp>
        <p:nvSpPr>
          <p:cNvPr id="392195" name="Oval 3"/>
          <p:cNvSpPr>
            <a:spLocks noChangeArrowheads="1"/>
          </p:cNvSpPr>
          <p:nvPr/>
        </p:nvSpPr>
        <p:spPr bwMode="auto">
          <a:xfrm>
            <a:off x="2057400" y="4953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2196" name="Oval 4"/>
          <p:cNvSpPr>
            <a:spLocks noChangeArrowheads="1"/>
          </p:cNvSpPr>
          <p:nvPr/>
        </p:nvSpPr>
        <p:spPr bwMode="auto">
          <a:xfrm>
            <a:off x="2057400" y="3124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2197" name="Oval 5"/>
          <p:cNvSpPr>
            <a:spLocks noChangeArrowheads="1"/>
          </p:cNvSpPr>
          <p:nvPr/>
        </p:nvSpPr>
        <p:spPr bwMode="auto">
          <a:xfrm>
            <a:off x="4495800" y="22098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2198" name="Oval 6"/>
          <p:cNvSpPr>
            <a:spLocks noChangeArrowheads="1"/>
          </p:cNvSpPr>
          <p:nvPr/>
        </p:nvSpPr>
        <p:spPr bwMode="auto">
          <a:xfrm>
            <a:off x="4495800" y="4648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2199" name="Oval 7"/>
          <p:cNvSpPr>
            <a:spLocks noChangeArrowheads="1"/>
          </p:cNvSpPr>
          <p:nvPr/>
        </p:nvSpPr>
        <p:spPr bwMode="auto">
          <a:xfrm>
            <a:off x="4495800" y="3429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2200" name="Oval 8"/>
          <p:cNvSpPr>
            <a:spLocks noChangeArrowheads="1"/>
          </p:cNvSpPr>
          <p:nvPr/>
        </p:nvSpPr>
        <p:spPr bwMode="auto">
          <a:xfrm>
            <a:off x="4495800" y="58674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2201" name="Oval 9"/>
          <p:cNvSpPr>
            <a:spLocks noChangeArrowheads="1"/>
          </p:cNvSpPr>
          <p:nvPr/>
        </p:nvSpPr>
        <p:spPr bwMode="auto">
          <a:xfrm>
            <a:off x="9372600" y="4953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2202" name="Oval 10"/>
          <p:cNvSpPr>
            <a:spLocks noChangeArrowheads="1"/>
          </p:cNvSpPr>
          <p:nvPr/>
        </p:nvSpPr>
        <p:spPr bwMode="auto">
          <a:xfrm>
            <a:off x="9372600" y="3124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126988" name="Line 11"/>
          <p:cNvSpPr>
            <a:spLocks noChangeShapeType="1"/>
          </p:cNvSpPr>
          <p:nvPr/>
        </p:nvSpPr>
        <p:spPr bwMode="auto">
          <a:xfrm flipV="1">
            <a:off x="7543800" y="52578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6989" name="Line 12"/>
          <p:cNvSpPr>
            <a:spLocks noChangeShapeType="1"/>
          </p:cNvSpPr>
          <p:nvPr/>
        </p:nvSpPr>
        <p:spPr bwMode="auto">
          <a:xfrm flipV="1">
            <a:off x="2667000" y="4953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6990" name="Line 13"/>
          <p:cNvSpPr>
            <a:spLocks noChangeShapeType="1"/>
          </p:cNvSpPr>
          <p:nvPr/>
        </p:nvSpPr>
        <p:spPr bwMode="auto">
          <a:xfrm flipV="1">
            <a:off x="2667000" y="37338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6991" name="Line 14"/>
          <p:cNvSpPr>
            <a:spLocks noChangeShapeType="1"/>
          </p:cNvSpPr>
          <p:nvPr/>
        </p:nvSpPr>
        <p:spPr bwMode="auto">
          <a:xfrm flipV="1">
            <a:off x="2667000" y="25146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6992" name="Line 15"/>
          <p:cNvSpPr>
            <a:spLocks noChangeShapeType="1"/>
          </p:cNvSpPr>
          <p:nvPr/>
        </p:nvSpPr>
        <p:spPr bwMode="auto">
          <a:xfrm>
            <a:off x="2667000" y="34290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6993" name="Line 16"/>
          <p:cNvSpPr>
            <a:spLocks noChangeShapeType="1"/>
          </p:cNvSpPr>
          <p:nvPr/>
        </p:nvSpPr>
        <p:spPr bwMode="auto">
          <a:xfrm>
            <a:off x="2667000" y="34290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6994" name="Line 17"/>
          <p:cNvSpPr>
            <a:spLocks noChangeShapeType="1"/>
          </p:cNvSpPr>
          <p:nvPr/>
        </p:nvSpPr>
        <p:spPr bwMode="auto">
          <a:xfrm>
            <a:off x="5105400" y="25146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6995" name="Line 18"/>
          <p:cNvSpPr>
            <a:spLocks noChangeShapeType="1"/>
          </p:cNvSpPr>
          <p:nvPr/>
        </p:nvSpPr>
        <p:spPr bwMode="auto">
          <a:xfrm>
            <a:off x="5105400" y="37338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6996" name="Line 19"/>
          <p:cNvSpPr>
            <a:spLocks noChangeShapeType="1"/>
          </p:cNvSpPr>
          <p:nvPr/>
        </p:nvSpPr>
        <p:spPr bwMode="auto">
          <a:xfrm>
            <a:off x="5105400" y="49530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6997" name="Line 20"/>
          <p:cNvSpPr>
            <a:spLocks noChangeShapeType="1"/>
          </p:cNvSpPr>
          <p:nvPr/>
        </p:nvSpPr>
        <p:spPr bwMode="auto">
          <a:xfrm>
            <a:off x="5105400" y="61722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6998" name="Line 21"/>
          <p:cNvSpPr>
            <a:spLocks noChangeShapeType="1"/>
          </p:cNvSpPr>
          <p:nvPr/>
        </p:nvSpPr>
        <p:spPr bwMode="auto">
          <a:xfrm flipV="1">
            <a:off x="5105400" y="49530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6999" name="Line 22"/>
          <p:cNvSpPr>
            <a:spLocks noChangeShapeType="1"/>
          </p:cNvSpPr>
          <p:nvPr/>
        </p:nvSpPr>
        <p:spPr bwMode="auto">
          <a:xfrm flipV="1">
            <a:off x="5105400" y="37338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7000" name="Line 23"/>
          <p:cNvSpPr>
            <a:spLocks noChangeShapeType="1"/>
          </p:cNvSpPr>
          <p:nvPr/>
        </p:nvSpPr>
        <p:spPr bwMode="auto">
          <a:xfrm flipV="1">
            <a:off x="5105400" y="2514600"/>
            <a:ext cx="1828800" cy="36576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7001" name="Line 24"/>
          <p:cNvSpPr>
            <a:spLocks noChangeShapeType="1"/>
          </p:cNvSpPr>
          <p:nvPr/>
        </p:nvSpPr>
        <p:spPr bwMode="auto">
          <a:xfrm>
            <a:off x="5105400" y="2514600"/>
            <a:ext cx="1828800" cy="36576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7002" name="Line 25"/>
          <p:cNvSpPr>
            <a:spLocks noChangeShapeType="1"/>
          </p:cNvSpPr>
          <p:nvPr/>
        </p:nvSpPr>
        <p:spPr bwMode="auto">
          <a:xfrm>
            <a:off x="5105400" y="25146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7003" name="Line 26"/>
          <p:cNvSpPr>
            <a:spLocks noChangeShapeType="1"/>
          </p:cNvSpPr>
          <p:nvPr/>
        </p:nvSpPr>
        <p:spPr bwMode="auto">
          <a:xfrm>
            <a:off x="5105400" y="25146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7004" name="Line 27"/>
          <p:cNvSpPr>
            <a:spLocks noChangeShapeType="1"/>
          </p:cNvSpPr>
          <p:nvPr/>
        </p:nvSpPr>
        <p:spPr bwMode="auto">
          <a:xfrm flipV="1">
            <a:off x="5105400" y="25146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7005" name="Line 28"/>
          <p:cNvSpPr>
            <a:spLocks noChangeShapeType="1"/>
          </p:cNvSpPr>
          <p:nvPr/>
        </p:nvSpPr>
        <p:spPr bwMode="auto">
          <a:xfrm>
            <a:off x="5105400" y="37338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7006" name="Line 29"/>
          <p:cNvSpPr>
            <a:spLocks noChangeShapeType="1"/>
          </p:cNvSpPr>
          <p:nvPr/>
        </p:nvSpPr>
        <p:spPr bwMode="auto">
          <a:xfrm>
            <a:off x="5105400" y="37338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7007" name="Line 30"/>
          <p:cNvSpPr>
            <a:spLocks noChangeShapeType="1"/>
          </p:cNvSpPr>
          <p:nvPr/>
        </p:nvSpPr>
        <p:spPr bwMode="auto">
          <a:xfrm flipV="1">
            <a:off x="5105400" y="25146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7008" name="Line 31"/>
          <p:cNvSpPr>
            <a:spLocks noChangeShapeType="1"/>
          </p:cNvSpPr>
          <p:nvPr/>
        </p:nvSpPr>
        <p:spPr bwMode="auto">
          <a:xfrm flipV="1">
            <a:off x="5105400" y="37338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7009" name="Line 32"/>
          <p:cNvSpPr>
            <a:spLocks noChangeShapeType="1"/>
          </p:cNvSpPr>
          <p:nvPr/>
        </p:nvSpPr>
        <p:spPr bwMode="auto">
          <a:xfrm>
            <a:off x="5105400" y="49530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7010" name="Line 33"/>
          <p:cNvSpPr>
            <a:spLocks noChangeShapeType="1"/>
          </p:cNvSpPr>
          <p:nvPr/>
        </p:nvSpPr>
        <p:spPr bwMode="auto">
          <a:xfrm>
            <a:off x="7543800" y="25146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7011" name="Line 34"/>
          <p:cNvSpPr>
            <a:spLocks noChangeShapeType="1"/>
          </p:cNvSpPr>
          <p:nvPr/>
        </p:nvSpPr>
        <p:spPr bwMode="auto">
          <a:xfrm flipV="1">
            <a:off x="7543800" y="3429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7012" name="Line 35"/>
          <p:cNvSpPr>
            <a:spLocks noChangeShapeType="1"/>
          </p:cNvSpPr>
          <p:nvPr/>
        </p:nvSpPr>
        <p:spPr bwMode="auto">
          <a:xfrm flipV="1">
            <a:off x="7543800" y="34290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7013" name="Line 36"/>
          <p:cNvSpPr>
            <a:spLocks noChangeShapeType="1"/>
          </p:cNvSpPr>
          <p:nvPr/>
        </p:nvSpPr>
        <p:spPr bwMode="auto">
          <a:xfrm flipV="1">
            <a:off x="7543800" y="34290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7014" name="Line 37"/>
          <p:cNvSpPr>
            <a:spLocks noChangeShapeType="1"/>
          </p:cNvSpPr>
          <p:nvPr/>
        </p:nvSpPr>
        <p:spPr bwMode="auto">
          <a:xfrm>
            <a:off x="7543800" y="37338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7015" name="Line 38"/>
          <p:cNvSpPr>
            <a:spLocks noChangeShapeType="1"/>
          </p:cNvSpPr>
          <p:nvPr/>
        </p:nvSpPr>
        <p:spPr bwMode="auto">
          <a:xfrm>
            <a:off x="7543800" y="25146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7016" name="Line 39"/>
          <p:cNvSpPr>
            <a:spLocks noChangeShapeType="1"/>
          </p:cNvSpPr>
          <p:nvPr/>
        </p:nvSpPr>
        <p:spPr bwMode="auto">
          <a:xfrm>
            <a:off x="7543800" y="4953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7017" name="Line 40"/>
          <p:cNvSpPr>
            <a:spLocks noChangeShapeType="1"/>
          </p:cNvSpPr>
          <p:nvPr/>
        </p:nvSpPr>
        <p:spPr bwMode="auto">
          <a:xfrm flipV="1">
            <a:off x="2667000" y="25146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7018" name="Line 41"/>
          <p:cNvSpPr>
            <a:spLocks noChangeShapeType="1"/>
          </p:cNvSpPr>
          <p:nvPr/>
        </p:nvSpPr>
        <p:spPr bwMode="auto">
          <a:xfrm>
            <a:off x="2667000" y="3429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7019" name="Line 42"/>
          <p:cNvSpPr>
            <a:spLocks noChangeShapeType="1"/>
          </p:cNvSpPr>
          <p:nvPr/>
        </p:nvSpPr>
        <p:spPr bwMode="auto">
          <a:xfrm>
            <a:off x="2667000" y="52578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7020" name="Text Box 43"/>
          <p:cNvSpPr txBox="1">
            <a:spLocks noChangeArrowheads="1"/>
          </p:cNvSpPr>
          <p:nvPr/>
        </p:nvSpPr>
        <p:spPr bwMode="auto">
          <a:xfrm>
            <a:off x="4495801" y="1752600"/>
            <a:ext cx="311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pt-BR">
                <a:latin typeface="Times New Roman" panose="02020603050405020304" pitchFamily="18" charset="0"/>
              </a:rPr>
              <a:t>Camadas intermediárias</a:t>
            </a:r>
          </a:p>
        </p:txBody>
      </p:sp>
      <p:sp>
        <p:nvSpPr>
          <p:cNvPr id="127021" name="Text Box 44"/>
          <p:cNvSpPr txBox="1">
            <a:spLocks noChangeArrowheads="1"/>
          </p:cNvSpPr>
          <p:nvPr/>
        </p:nvSpPr>
        <p:spPr bwMode="auto">
          <a:xfrm>
            <a:off x="1524000" y="2294997"/>
            <a:ext cx="1676400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kumimoji="1" lang="pt-BR">
                <a:latin typeface="Times New Roman" panose="02020603050405020304" pitchFamily="18" charset="0"/>
              </a:rPr>
              <a:t>Camada de </a:t>
            </a:r>
          </a:p>
          <a:p>
            <a:pPr algn="ctr"/>
            <a:r>
              <a:rPr kumimoji="1" lang="pt-BR">
                <a:latin typeface="Times New Roman" panose="02020603050405020304" pitchFamily="18" charset="0"/>
              </a:rPr>
              <a:t>entrada</a:t>
            </a:r>
          </a:p>
        </p:txBody>
      </p:sp>
      <p:sp>
        <p:nvSpPr>
          <p:cNvPr id="127022" name="Text Box 45"/>
          <p:cNvSpPr txBox="1">
            <a:spLocks noChangeArrowheads="1"/>
          </p:cNvSpPr>
          <p:nvPr/>
        </p:nvSpPr>
        <p:spPr bwMode="auto">
          <a:xfrm>
            <a:off x="8877300" y="2205465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pt-BR">
                <a:latin typeface="Times New Roman" panose="02020603050405020304" pitchFamily="18" charset="0"/>
              </a:rPr>
              <a:t>Camada de </a:t>
            </a:r>
          </a:p>
          <a:p>
            <a:pPr algn="ctr"/>
            <a:r>
              <a:rPr kumimoji="1" lang="pt-BR">
                <a:latin typeface="Times New Roman" panose="02020603050405020304" pitchFamily="18" charset="0"/>
              </a:rPr>
              <a:t>saída</a:t>
            </a:r>
          </a:p>
        </p:txBody>
      </p:sp>
      <p:sp>
        <p:nvSpPr>
          <p:cNvPr id="127023" name="Oval 46"/>
          <p:cNvSpPr>
            <a:spLocks noChangeArrowheads="1"/>
          </p:cNvSpPr>
          <p:nvPr/>
        </p:nvSpPr>
        <p:spPr bwMode="auto">
          <a:xfrm>
            <a:off x="2324100" y="46101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7024" name="Oval 47"/>
          <p:cNvSpPr>
            <a:spLocks noChangeArrowheads="1"/>
          </p:cNvSpPr>
          <p:nvPr/>
        </p:nvSpPr>
        <p:spPr bwMode="auto">
          <a:xfrm>
            <a:off x="2324100" y="43053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7025" name="Oval 48"/>
          <p:cNvSpPr>
            <a:spLocks noChangeArrowheads="1"/>
          </p:cNvSpPr>
          <p:nvPr/>
        </p:nvSpPr>
        <p:spPr bwMode="auto">
          <a:xfrm>
            <a:off x="2324100" y="40005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7026" name="Oval 49"/>
          <p:cNvSpPr>
            <a:spLocks noChangeArrowheads="1"/>
          </p:cNvSpPr>
          <p:nvPr/>
        </p:nvSpPr>
        <p:spPr bwMode="auto">
          <a:xfrm>
            <a:off x="9639300" y="46101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7027" name="Oval 50"/>
          <p:cNvSpPr>
            <a:spLocks noChangeArrowheads="1"/>
          </p:cNvSpPr>
          <p:nvPr/>
        </p:nvSpPr>
        <p:spPr bwMode="auto">
          <a:xfrm>
            <a:off x="9639300" y="43053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7028" name="Oval 51"/>
          <p:cNvSpPr>
            <a:spLocks noChangeArrowheads="1"/>
          </p:cNvSpPr>
          <p:nvPr/>
        </p:nvSpPr>
        <p:spPr bwMode="auto">
          <a:xfrm>
            <a:off x="9639300" y="40005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7029" name="Text Box 52"/>
          <p:cNvSpPr txBox="1">
            <a:spLocks noChangeArrowheads="1"/>
          </p:cNvSpPr>
          <p:nvPr/>
        </p:nvSpPr>
        <p:spPr bwMode="auto">
          <a:xfrm>
            <a:off x="5867401" y="457200"/>
            <a:ext cx="45005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kumimoji="1" lang="pt-BR" i="1">
                <a:latin typeface="Times New Roman" panose="02020603050405020304" pitchFamily="18" charset="0"/>
              </a:rPr>
              <a:t>A camada oculta calcula o seu erro</a:t>
            </a:r>
          </a:p>
          <a:p>
            <a:pPr algn="r">
              <a:spcBef>
                <a:spcPct val="50000"/>
              </a:spcBef>
            </a:pPr>
            <a:r>
              <a:rPr kumimoji="1" lang="pt-BR" i="1">
                <a:latin typeface="Symbol" panose="05050102010706020507" pitchFamily="18" charset="2"/>
              </a:rPr>
              <a:t>d</a:t>
            </a:r>
            <a:r>
              <a:rPr kumimoji="1" lang="pt-BR" i="1" baseline="-25000">
                <a:latin typeface="Times New Roman" panose="02020603050405020304" pitchFamily="18" charset="0"/>
              </a:rPr>
              <a:t>j </a:t>
            </a:r>
            <a:r>
              <a:rPr kumimoji="1" lang="pt-BR" i="1">
                <a:latin typeface="Times New Roman" panose="02020603050405020304" pitchFamily="18" charset="0"/>
              </a:rPr>
              <a:t>= f’(u</a:t>
            </a:r>
            <a:r>
              <a:rPr kumimoji="1" lang="pt-BR" i="1" baseline="-25000">
                <a:latin typeface="Times New Roman" panose="02020603050405020304" pitchFamily="18" charset="0"/>
              </a:rPr>
              <a:t>j</a:t>
            </a:r>
            <a:r>
              <a:rPr kumimoji="1" lang="pt-BR" i="1">
                <a:latin typeface="Times New Roman" panose="02020603050405020304" pitchFamily="18" charset="0"/>
              </a:rPr>
              <a:t>). </a:t>
            </a:r>
            <a:r>
              <a:rPr kumimoji="1" lang="pt-BR" i="1">
                <a:latin typeface="Times New Roman" panose="02020603050405020304" pitchFamily="18" charset="0"/>
                <a:sym typeface="Symbol" panose="05050102010706020507" pitchFamily="18" charset="2"/>
              </a:rPr>
              <a:t> </a:t>
            </a:r>
            <a:r>
              <a:rPr kumimoji="1" lang="pt-BR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pt-BR" i="1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kumimoji="1" lang="pt-BR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lk</a:t>
            </a:r>
            <a:endParaRPr kumimoji="1" lang="pt-BR" i="1" baseline="-25000">
              <a:latin typeface="Times New Roman" panose="02020603050405020304" pitchFamily="18" charset="0"/>
            </a:endParaRPr>
          </a:p>
        </p:txBody>
      </p:sp>
      <p:sp>
        <p:nvSpPr>
          <p:cNvPr id="127030" name="Text Box 53"/>
          <p:cNvSpPr txBox="1">
            <a:spLocks noChangeArrowheads="1"/>
          </p:cNvSpPr>
          <p:nvPr/>
        </p:nvSpPr>
        <p:spPr bwMode="auto">
          <a:xfrm>
            <a:off x="5181884" y="6276332"/>
            <a:ext cx="12218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pt-BR" i="1">
                <a:solidFill>
                  <a:srgbClr val="FF0000"/>
                </a:solidFill>
              </a:rPr>
              <a:t>Erro </a:t>
            </a:r>
            <a:r>
              <a:rPr kumimoji="1" lang="pt-BR">
                <a:solidFill>
                  <a:srgbClr val="FF0000"/>
                </a:solidFill>
              </a:rPr>
              <a:t>(</a:t>
            </a:r>
            <a:r>
              <a:rPr kumimoji="1" lang="pt-BR" sz="2000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kumimoji="1" lang="pt-BR" sz="2000" i="1" baseline="-25000">
                <a:solidFill>
                  <a:srgbClr val="FF0000"/>
                </a:solidFill>
              </a:rPr>
              <a:t>j</a:t>
            </a:r>
            <a:r>
              <a:rPr kumimoji="1" lang="pt-BR">
                <a:solidFill>
                  <a:srgbClr val="FF0000"/>
                </a:solidFill>
              </a:rPr>
              <a:t>)</a:t>
            </a:r>
            <a:endParaRPr kumimoji="1" lang="pt-BR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sp>
        <p:nvSpPr>
          <p:cNvPr id="127031" name="Oval 54"/>
          <p:cNvSpPr>
            <a:spLocks noChangeArrowheads="1"/>
          </p:cNvSpPr>
          <p:nvPr/>
        </p:nvSpPr>
        <p:spPr bwMode="auto">
          <a:xfrm>
            <a:off x="9067800" y="31242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7032" name="Oval 55"/>
          <p:cNvSpPr>
            <a:spLocks noChangeArrowheads="1"/>
          </p:cNvSpPr>
          <p:nvPr/>
        </p:nvSpPr>
        <p:spPr bwMode="auto">
          <a:xfrm>
            <a:off x="9067800" y="34290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7033" name="Oval 56"/>
          <p:cNvSpPr>
            <a:spLocks noChangeArrowheads="1"/>
          </p:cNvSpPr>
          <p:nvPr/>
        </p:nvSpPr>
        <p:spPr bwMode="auto">
          <a:xfrm>
            <a:off x="9067800" y="44196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7034" name="Oval 57"/>
          <p:cNvSpPr>
            <a:spLocks noChangeArrowheads="1"/>
          </p:cNvSpPr>
          <p:nvPr/>
        </p:nvSpPr>
        <p:spPr bwMode="auto">
          <a:xfrm>
            <a:off x="9067800" y="37338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7035" name="Oval 58"/>
          <p:cNvSpPr>
            <a:spLocks noChangeArrowheads="1"/>
          </p:cNvSpPr>
          <p:nvPr/>
        </p:nvSpPr>
        <p:spPr bwMode="auto">
          <a:xfrm>
            <a:off x="9067800" y="40386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7036" name="Oval 59"/>
          <p:cNvSpPr>
            <a:spLocks noChangeArrowheads="1"/>
          </p:cNvSpPr>
          <p:nvPr/>
        </p:nvSpPr>
        <p:spPr bwMode="auto">
          <a:xfrm>
            <a:off x="9067800" y="48006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7037" name="Oval 60"/>
          <p:cNvSpPr>
            <a:spLocks noChangeArrowheads="1"/>
          </p:cNvSpPr>
          <p:nvPr/>
        </p:nvSpPr>
        <p:spPr bwMode="auto">
          <a:xfrm>
            <a:off x="9067800" y="51054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7038" name="Oval 61"/>
          <p:cNvSpPr>
            <a:spLocks noChangeArrowheads="1"/>
          </p:cNvSpPr>
          <p:nvPr/>
        </p:nvSpPr>
        <p:spPr bwMode="auto">
          <a:xfrm>
            <a:off x="9067800" y="54102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7039" name="AutoShape 62"/>
          <p:cNvSpPr>
            <a:spLocks noChangeArrowheads="1"/>
          </p:cNvSpPr>
          <p:nvPr/>
        </p:nvSpPr>
        <p:spPr bwMode="auto">
          <a:xfrm rot="-1800000">
            <a:off x="6400800" y="6324600"/>
            <a:ext cx="457200" cy="228600"/>
          </a:xfrm>
          <a:prstGeom prst="lef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92255" name="Oval 63"/>
          <p:cNvSpPr>
            <a:spLocks noChangeArrowheads="1"/>
          </p:cNvSpPr>
          <p:nvPr/>
        </p:nvSpPr>
        <p:spPr bwMode="auto">
          <a:xfrm>
            <a:off x="8839200" y="31242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2256" name="Oval 64"/>
          <p:cNvSpPr>
            <a:spLocks noChangeArrowheads="1"/>
          </p:cNvSpPr>
          <p:nvPr/>
        </p:nvSpPr>
        <p:spPr bwMode="auto">
          <a:xfrm>
            <a:off x="8839200" y="34290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2257" name="Oval 65"/>
          <p:cNvSpPr>
            <a:spLocks noChangeArrowheads="1"/>
          </p:cNvSpPr>
          <p:nvPr/>
        </p:nvSpPr>
        <p:spPr bwMode="auto">
          <a:xfrm>
            <a:off x="8839200" y="44196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2258" name="Oval 66"/>
          <p:cNvSpPr>
            <a:spLocks noChangeArrowheads="1"/>
          </p:cNvSpPr>
          <p:nvPr/>
        </p:nvSpPr>
        <p:spPr bwMode="auto">
          <a:xfrm>
            <a:off x="8839200" y="37338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2259" name="Oval 67"/>
          <p:cNvSpPr>
            <a:spLocks noChangeArrowheads="1"/>
          </p:cNvSpPr>
          <p:nvPr/>
        </p:nvSpPr>
        <p:spPr bwMode="auto">
          <a:xfrm>
            <a:off x="8839200" y="40386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2260" name="Oval 68"/>
          <p:cNvSpPr>
            <a:spLocks noChangeArrowheads="1"/>
          </p:cNvSpPr>
          <p:nvPr/>
        </p:nvSpPr>
        <p:spPr bwMode="auto">
          <a:xfrm>
            <a:off x="8839200" y="48006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2261" name="Oval 69"/>
          <p:cNvSpPr>
            <a:spLocks noChangeArrowheads="1"/>
          </p:cNvSpPr>
          <p:nvPr/>
        </p:nvSpPr>
        <p:spPr bwMode="auto">
          <a:xfrm>
            <a:off x="8839200" y="51054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2262" name="Oval 70"/>
          <p:cNvSpPr>
            <a:spLocks noChangeArrowheads="1"/>
          </p:cNvSpPr>
          <p:nvPr/>
        </p:nvSpPr>
        <p:spPr bwMode="auto">
          <a:xfrm>
            <a:off x="8839200" y="54102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127048" name="AutoShape 71"/>
          <p:cNvSpPr>
            <a:spLocks noChangeArrowheads="1"/>
          </p:cNvSpPr>
          <p:nvPr/>
        </p:nvSpPr>
        <p:spPr bwMode="auto">
          <a:xfrm rot="1800000">
            <a:off x="7629525" y="6324600"/>
            <a:ext cx="457200" cy="228600"/>
          </a:xfrm>
          <a:prstGeom prst="lef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7049" name="Oval 72"/>
          <p:cNvSpPr>
            <a:spLocks noChangeArrowheads="1"/>
          </p:cNvSpPr>
          <p:nvPr/>
        </p:nvSpPr>
        <p:spPr bwMode="auto">
          <a:xfrm>
            <a:off x="6934200" y="3429000"/>
            <a:ext cx="609600" cy="6096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7050" name="Oval 73"/>
          <p:cNvSpPr>
            <a:spLocks noChangeArrowheads="1"/>
          </p:cNvSpPr>
          <p:nvPr/>
        </p:nvSpPr>
        <p:spPr bwMode="auto">
          <a:xfrm>
            <a:off x="6934200" y="2209800"/>
            <a:ext cx="609600" cy="6096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7051" name="Oval 74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7052" name="Oval 75"/>
          <p:cNvSpPr>
            <a:spLocks noChangeArrowheads="1"/>
          </p:cNvSpPr>
          <p:nvPr/>
        </p:nvSpPr>
        <p:spPr bwMode="auto">
          <a:xfrm>
            <a:off x="6934200" y="4648200"/>
            <a:ext cx="609600" cy="6096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7053" name="Text Box 76"/>
          <p:cNvSpPr txBox="1">
            <a:spLocks noChangeArrowheads="1"/>
          </p:cNvSpPr>
          <p:nvPr/>
        </p:nvSpPr>
        <p:spPr bwMode="auto">
          <a:xfrm>
            <a:off x="8051945" y="6322369"/>
            <a:ext cx="12506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pt-BR" i="1" dirty="0">
                <a:solidFill>
                  <a:srgbClr val="FF0000"/>
                </a:solidFill>
              </a:rPr>
              <a:t>Erro (</a:t>
            </a:r>
            <a:r>
              <a:rPr kumimoji="1" lang="pt-BR" sz="2000" dirty="0" err="1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kumimoji="1" lang="pt-BR" sz="2000" i="1" baseline="-25000" dirty="0" err="1">
                <a:solidFill>
                  <a:srgbClr val="FF0000"/>
                </a:solidFill>
              </a:rPr>
              <a:t>k</a:t>
            </a:r>
            <a:r>
              <a:rPr kumimoji="1" lang="pt-BR" sz="2000" dirty="0">
                <a:solidFill>
                  <a:srgbClr val="FF0000"/>
                </a:solidFill>
              </a:rPr>
              <a:t>)</a:t>
            </a:r>
            <a:endParaRPr kumimoji="1" lang="pt-BR" sz="2000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91152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30FEE01-7A24-4AE2-9E1B-80B117B1FE6B}" type="slidenum">
              <a:rPr lang="pt-BR" sz="1400"/>
              <a:pPr eaLnBrk="1" hangingPunct="1"/>
              <a:t>16</a:t>
            </a:fld>
            <a:endParaRPr lang="pt-BR" sz="1400"/>
          </a:p>
        </p:txBody>
      </p:sp>
      <p:sp>
        <p:nvSpPr>
          <p:cNvPr id="393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09800" y="457200"/>
            <a:ext cx="3741738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4000"/>
              <a:t>Fase backward</a:t>
            </a:r>
          </a:p>
        </p:txBody>
      </p:sp>
      <p:sp>
        <p:nvSpPr>
          <p:cNvPr id="393219" name="Oval 3"/>
          <p:cNvSpPr>
            <a:spLocks noChangeArrowheads="1"/>
          </p:cNvSpPr>
          <p:nvPr/>
        </p:nvSpPr>
        <p:spPr bwMode="auto">
          <a:xfrm>
            <a:off x="2057400" y="4953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3220" name="Oval 4"/>
          <p:cNvSpPr>
            <a:spLocks noChangeArrowheads="1"/>
          </p:cNvSpPr>
          <p:nvPr/>
        </p:nvSpPr>
        <p:spPr bwMode="auto">
          <a:xfrm>
            <a:off x="2057400" y="3124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3221" name="Oval 5"/>
          <p:cNvSpPr>
            <a:spLocks noChangeArrowheads="1"/>
          </p:cNvSpPr>
          <p:nvPr/>
        </p:nvSpPr>
        <p:spPr bwMode="auto">
          <a:xfrm>
            <a:off x="4495800" y="22098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3222" name="Oval 6"/>
          <p:cNvSpPr>
            <a:spLocks noChangeArrowheads="1"/>
          </p:cNvSpPr>
          <p:nvPr/>
        </p:nvSpPr>
        <p:spPr bwMode="auto">
          <a:xfrm>
            <a:off x="4495800" y="4648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3223" name="Oval 7"/>
          <p:cNvSpPr>
            <a:spLocks noChangeArrowheads="1"/>
          </p:cNvSpPr>
          <p:nvPr/>
        </p:nvSpPr>
        <p:spPr bwMode="auto">
          <a:xfrm>
            <a:off x="4495800" y="3429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3224" name="Oval 8"/>
          <p:cNvSpPr>
            <a:spLocks noChangeArrowheads="1"/>
          </p:cNvSpPr>
          <p:nvPr/>
        </p:nvSpPr>
        <p:spPr bwMode="auto">
          <a:xfrm>
            <a:off x="4495800" y="58674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3225" name="Oval 9"/>
          <p:cNvSpPr>
            <a:spLocks noChangeArrowheads="1"/>
          </p:cNvSpPr>
          <p:nvPr/>
        </p:nvSpPr>
        <p:spPr bwMode="auto">
          <a:xfrm>
            <a:off x="9372600" y="4953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3226" name="Oval 10"/>
          <p:cNvSpPr>
            <a:spLocks noChangeArrowheads="1"/>
          </p:cNvSpPr>
          <p:nvPr/>
        </p:nvSpPr>
        <p:spPr bwMode="auto">
          <a:xfrm>
            <a:off x="9372600" y="3124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128012" name="Line 11"/>
          <p:cNvSpPr>
            <a:spLocks noChangeShapeType="1"/>
          </p:cNvSpPr>
          <p:nvPr/>
        </p:nvSpPr>
        <p:spPr bwMode="auto">
          <a:xfrm flipV="1">
            <a:off x="7543800" y="52578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8013" name="Line 12"/>
          <p:cNvSpPr>
            <a:spLocks noChangeShapeType="1"/>
          </p:cNvSpPr>
          <p:nvPr/>
        </p:nvSpPr>
        <p:spPr bwMode="auto">
          <a:xfrm flipV="1">
            <a:off x="2667000" y="4953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8014" name="Line 13"/>
          <p:cNvSpPr>
            <a:spLocks noChangeShapeType="1"/>
          </p:cNvSpPr>
          <p:nvPr/>
        </p:nvSpPr>
        <p:spPr bwMode="auto">
          <a:xfrm flipV="1">
            <a:off x="2667000" y="37338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8015" name="Line 14"/>
          <p:cNvSpPr>
            <a:spLocks noChangeShapeType="1"/>
          </p:cNvSpPr>
          <p:nvPr/>
        </p:nvSpPr>
        <p:spPr bwMode="auto">
          <a:xfrm flipV="1">
            <a:off x="2667000" y="25146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8016" name="Line 15"/>
          <p:cNvSpPr>
            <a:spLocks noChangeShapeType="1"/>
          </p:cNvSpPr>
          <p:nvPr/>
        </p:nvSpPr>
        <p:spPr bwMode="auto">
          <a:xfrm>
            <a:off x="2667000" y="34290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8017" name="Line 16"/>
          <p:cNvSpPr>
            <a:spLocks noChangeShapeType="1"/>
          </p:cNvSpPr>
          <p:nvPr/>
        </p:nvSpPr>
        <p:spPr bwMode="auto">
          <a:xfrm>
            <a:off x="2667000" y="34290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8018" name="Line 17"/>
          <p:cNvSpPr>
            <a:spLocks noChangeShapeType="1"/>
          </p:cNvSpPr>
          <p:nvPr/>
        </p:nvSpPr>
        <p:spPr bwMode="auto">
          <a:xfrm>
            <a:off x="5105400" y="2514600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8019" name="Line 18"/>
          <p:cNvSpPr>
            <a:spLocks noChangeShapeType="1"/>
          </p:cNvSpPr>
          <p:nvPr/>
        </p:nvSpPr>
        <p:spPr bwMode="auto">
          <a:xfrm>
            <a:off x="5105400" y="3733800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8020" name="Line 19"/>
          <p:cNvSpPr>
            <a:spLocks noChangeShapeType="1"/>
          </p:cNvSpPr>
          <p:nvPr/>
        </p:nvSpPr>
        <p:spPr bwMode="auto">
          <a:xfrm>
            <a:off x="5105400" y="4953000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8021" name="Line 20"/>
          <p:cNvSpPr>
            <a:spLocks noChangeShapeType="1"/>
          </p:cNvSpPr>
          <p:nvPr/>
        </p:nvSpPr>
        <p:spPr bwMode="auto">
          <a:xfrm>
            <a:off x="5105400" y="6172200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8022" name="Line 21"/>
          <p:cNvSpPr>
            <a:spLocks noChangeShapeType="1"/>
          </p:cNvSpPr>
          <p:nvPr/>
        </p:nvSpPr>
        <p:spPr bwMode="auto">
          <a:xfrm flipV="1">
            <a:off x="5105400" y="4953000"/>
            <a:ext cx="18288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8023" name="Line 22"/>
          <p:cNvSpPr>
            <a:spLocks noChangeShapeType="1"/>
          </p:cNvSpPr>
          <p:nvPr/>
        </p:nvSpPr>
        <p:spPr bwMode="auto">
          <a:xfrm flipV="1">
            <a:off x="5105400" y="3733800"/>
            <a:ext cx="182880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8024" name="Line 23"/>
          <p:cNvSpPr>
            <a:spLocks noChangeShapeType="1"/>
          </p:cNvSpPr>
          <p:nvPr/>
        </p:nvSpPr>
        <p:spPr bwMode="auto">
          <a:xfrm flipV="1">
            <a:off x="5105400" y="2514600"/>
            <a:ext cx="1828800" cy="3657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8025" name="Line 24"/>
          <p:cNvSpPr>
            <a:spLocks noChangeShapeType="1"/>
          </p:cNvSpPr>
          <p:nvPr/>
        </p:nvSpPr>
        <p:spPr bwMode="auto">
          <a:xfrm>
            <a:off x="5105400" y="2514600"/>
            <a:ext cx="1828800" cy="3657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8026" name="Line 25"/>
          <p:cNvSpPr>
            <a:spLocks noChangeShapeType="1"/>
          </p:cNvSpPr>
          <p:nvPr/>
        </p:nvSpPr>
        <p:spPr bwMode="auto">
          <a:xfrm>
            <a:off x="5105400" y="2514600"/>
            <a:ext cx="18288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8027" name="Line 26"/>
          <p:cNvSpPr>
            <a:spLocks noChangeShapeType="1"/>
          </p:cNvSpPr>
          <p:nvPr/>
        </p:nvSpPr>
        <p:spPr bwMode="auto">
          <a:xfrm>
            <a:off x="5105400" y="2514600"/>
            <a:ext cx="182880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8028" name="Line 27"/>
          <p:cNvSpPr>
            <a:spLocks noChangeShapeType="1"/>
          </p:cNvSpPr>
          <p:nvPr/>
        </p:nvSpPr>
        <p:spPr bwMode="auto">
          <a:xfrm flipV="1">
            <a:off x="5105400" y="2514600"/>
            <a:ext cx="18288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8029" name="Line 28"/>
          <p:cNvSpPr>
            <a:spLocks noChangeShapeType="1"/>
          </p:cNvSpPr>
          <p:nvPr/>
        </p:nvSpPr>
        <p:spPr bwMode="auto">
          <a:xfrm>
            <a:off x="5105400" y="3733800"/>
            <a:ext cx="18288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8030" name="Line 29"/>
          <p:cNvSpPr>
            <a:spLocks noChangeShapeType="1"/>
          </p:cNvSpPr>
          <p:nvPr/>
        </p:nvSpPr>
        <p:spPr bwMode="auto">
          <a:xfrm>
            <a:off x="5105400" y="3733800"/>
            <a:ext cx="182880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8031" name="Line 30"/>
          <p:cNvSpPr>
            <a:spLocks noChangeShapeType="1"/>
          </p:cNvSpPr>
          <p:nvPr/>
        </p:nvSpPr>
        <p:spPr bwMode="auto">
          <a:xfrm flipV="1">
            <a:off x="5105400" y="2514600"/>
            <a:ext cx="182880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8032" name="Line 31"/>
          <p:cNvSpPr>
            <a:spLocks noChangeShapeType="1"/>
          </p:cNvSpPr>
          <p:nvPr/>
        </p:nvSpPr>
        <p:spPr bwMode="auto">
          <a:xfrm flipV="1">
            <a:off x="5105400" y="3733800"/>
            <a:ext cx="18288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8033" name="Line 32"/>
          <p:cNvSpPr>
            <a:spLocks noChangeShapeType="1"/>
          </p:cNvSpPr>
          <p:nvPr/>
        </p:nvSpPr>
        <p:spPr bwMode="auto">
          <a:xfrm>
            <a:off x="5105400" y="4953000"/>
            <a:ext cx="18288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8034" name="Line 33"/>
          <p:cNvSpPr>
            <a:spLocks noChangeShapeType="1"/>
          </p:cNvSpPr>
          <p:nvPr/>
        </p:nvSpPr>
        <p:spPr bwMode="auto">
          <a:xfrm>
            <a:off x="7543800" y="25146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8035" name="Line 34"/>
          <p:cNvSpPr>
            <a:spLocks noChangeShapeType="1"/>
          </p:cNvSpPr>
          <p:nvPr/>
        </p:nvSpPr>
        <p:spPr bwMode="auto">
          <a:xfrm flipV="1">
            <a:off x="7543800" y="3429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8036" name="Line 35"/>
          <p:cNvSpPr>
            <a:spLocks noChangeShapeType="1"/>
          </p:cNvSpPr>
          <p:nvPr/>
        </p:nvSpPr>
        <p:spPr bwMode="auto">
          <a:xfrm flipV="1">
            <a:off x="7543800" y="34290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8037" name="Line 36"/>
          <p:cNvSpPr>
            <a:spLocks noChangeShapeType="1"/>
          </p:cNvSpPr>
          <p:nvPr/>
        </p:nvSpPr>
        <p:spPr bwMode="auto">
          <a:xfrm flipV="1">
            <a:off x="7543800" y="34290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8038" name="Line 37"/>
          <p:cNvSpPr>
            <a:spLocks noChangeShapeType="1"/>
          </p:cNvSpPr>
          <p:nvPr/>
        </p:nvSpPr>
        <p:spPr bwMode="auto">
          <a:xfrm>
            <a:off x="7543800" y="37338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8039" name="Line 38"/>
          <p:cNvSpPr>
            <a:spLocks noChangeShapeType="1"/>
          </p:cNvSpPr>
          <p:nvPr/>
        </p:nvSpPr>
        <p:spPr bwMode="auto">
          <a:xfrm>
            <a:off x="7543800" y="25146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8040" name="Line 39"/>
          <p:cNvSpPr>
            <a:spLocks noChangeShapeType="1"/>
          </p:cNvSpPr>
          <p:nvPr/>
        </p:nvSpPr>
        <p:spPr bwMode="auto">
          <a:xfrm>
            <a:off x="7543800" y="4953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8041" name="Line 40"/>
          <p:cNvSpPr>
            <a:spLocks noChangeShapeType="1"/>
          </p:cNvSpPr>
          <p:nvPr/>
        </p:nvSpPr>
        <p:spPr bwMode="auto">
          <a:xfrm flipV="1">
            <a:off x="2667000" y="25146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8042" name="Line 41"/>
          <p:cNvSpPr>
            <a:spLocks noChangeShapeType="1"/>
          </p:cNvSpPr>
          <p:nvPr/>
        </p:nvSpPr>
        <p:spPr bwMode="auto">
          <a:xfrm>
            <a:off x="2667000" y="3429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8043" name="Line 42"/>
          <p:cNvSpPr>
            <a:spLocks noChangeShapeType="1"/>
          </p:cNvSpPr>
          <p:nvPr/>
        </p:nvSpPr>
        <p:spPr bwMode="auto">
          <a:xfrm>
            <a:off x="2667000" y="52578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3259" name="Oval 43"/>
          <p:cNvSpPr>
            <a:spLocks noChangeArrowheads="1"/>
          </p:cNvSpPr>
          <p:nvPr/>
        </p:nvSpPr>
        <p:spPr bwMode="auto">
          <a:xfrm>
            <a:off x="5943600" y="54864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3260" name="Oval 44"/>
          <p:cNvSpPr>
            <a:spLocks noChangeArrowheads="1"/>
          </p:cNvSpPr>
          <p:nvPr/>
        </p:nvSpPr>
        <p:spPr bwMode="auto">
          <a:xfrm>
            <a:off x="5943600" y="48768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3261" name="Oval 45"/>
          <p:cNvSpPr>
            <a:spLocks noChangeArrowheads="1"/>
          </p:cNvSpPr>
          <p:nvPr/>
        </p:nvSpPr>
        <p:spPr bwMode="auto">
          <a:xfrm>
            <a:off x="5943600" y="42672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3262" name="Oval 46"/>
          <p:cNvSpPr>
            <a:spLocks noChangeArrowheads="1"/>
          </p:cNvSpPr>
          <p:nvPr/>
        </p:nvSpPr>
        <p:spPr bwMode="auto">
          <a:xfrm>
            <a:off x="5943600" y="36576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3263" name="Oval 47"/>
          <p:cNvSpPr>
            <a:spLocks noChangeArrowheads="1"/>
          </p:cNvSpPr>
          <p:nvPr/>
        </p:nvSpPr>
        <p:spPr bwMode="auto">
          <a:xfrm>
            <a:off x="5943600" y="30480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3264" name="Oval 48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3265" name="Oval 49"/>
          <p:cNvSpPr>
            <a:spLocks noChangeArrowheads="1"/>
          </p:cNvSpPr>
          <p:nvPr/>
        </p:nvSpPr>
        <p:spPr bwMode="auto">
          <a:xfrm>
            <a:off x="5943600" y="60960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128051" name="Text Box 50"/>
          <p:cNvSpPr txBox="1">
            <a:spLocks noChangeArrowheads="1"/>
          </p:cNvSpPr>
          <p:nvPr/>
        </p:nvSpPr>
        <p:spPr bwMode="auto">
          <a:xfrm>
            <a:off x="4495801" y="1752600"/>
            <a:ext cx="311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pt-BR">
                <a:latin typeface="Times New Roman" panose="02020603050405020304" pitchFamily="18" charset="0"/>
              </a:rPr>
              <a:t>Camadas intermediárias</a:t>
            </a:r>
          </a:p>
        </p:txBody>
      </p:sp>
      <p:sp>
        <p:nvSpPr>
          <p:cNvPr id="128052" name="Text Box 51"/>
          <p:cNvSpPr txBox="1">
            <a:spLocks noChangeArrowheads="1"/>
          </p:cNvSpPr>
          <p:nvPr/>
        </p:nvSpPr>
        <p:spPr bwMode="auto">
          <a:xfrm>
            <a:off x="1524000" y="2294997"/>
            <a:ext cx="1676400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kumimoji="1" lang="pt-BR">
                <a:latin typeface="Times New Roman" panose="02020603050405020304" pitchFamily="18" charset="0"/>
              </a:rPr>
              <a:t>Camada de </a:t>
            </a:r>
          </a:p>
          <a:p>
            <a:pPr algn="ctr"/>
            <a:r>
              <a:rPr kumimoji="1" lang="pt-BR">
                <a:latin typeface="Times New Roman" panose="02020603050405020304" pitchFamily="18" charset="0"/>
              </a:rPr>
              <a:t>entrada</a:t>
            </a:r>
          </a:p>
        </p:txBody>
      </p:sp>
      <p:sp>
        <p:nvSpPr>
          <p:cNvPr id="128053" name="Text Box 52"/>
          <p:cNvSpPr txBox="1">
            <a:spLocks noChangeArrowheads="1"/>
          </p:cNvSpPr>
          <p:nvPr/>
        </p:nvSpPr>
        <p:spPr bwMode="auto">
          <a:xfrm>
            <a:off x="8877300" y="2205465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pt-BR">
                <a:latin typeface="Times New Roman" panose="02020603050405020304" pitchFamily="18" charset="0"/>
              </a:rPr>
              <a:t>Camada de </a:t>
            </a:r>
          </a:p>
          <a:p>
            <a:pPr algn="ctr"/>
            <a:r>
              <a:rPr kumimoji="1" lang="pt-BR">
                <a:latin typeface="Times New Roman" panose="02020603050405020304" pitchFamily="18" charset="0"/>
              </a:rPr>
              <a:t>saída</a:t>
            </a:r>
          </a:p>
        </p:txBody>
      </p:sp>
      <p:sp>
        <p:nvSpPr>
          <p:cNvPr id="128054" name="Oval 53"/>
          <p:cNvSpPr>
            <a:spLocks noChangeArrowheads="1"/>
          </p:cNvSpPr>
          <p:nvPr/>
        </p:nvSpPr>
        <p:spPr bwMode="auto">
          <a:xfrm>
            <a:off x="2324100" y="46101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8055" name="Oval 54"/>
          <p:cNvSpPr>
            <a:spLocks noChangeArrowheads="1"/>
          </p:cNvSpPr>
          <p:nvPr/>
        </p:nvSpPr>
        <p:spPr bwMode="auto">
          <a:xfrm>
            <a:off x="2324100" y="43053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8056" name="Oval 55"/>
          <p:cNvSpPr>
            <a:spLocks noChangeArrowheads="1"/>
          </p:cNvSpPr>
          <p:nvPr/>
        </p:nvSpPr>
        <p:spPr bwMode="auto">
          <a:xfrm>
            <a:off x="2324100" y="40005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8057" name="Oval 56"/>
          <p:cNvSpPr>
            <a:spLocks noChangeArrowheads="1"/>
          </p:cNvSpPr>
          <p:nvPr/>
        </p:nvSpPr>
        <p:spPr bwMode="auto">
          <a:xfrm>
            <a:off x="9639300" y="46101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8058" name="Oval 57"/>
          <p:cNvSpPr>
            <a:spLocks noChangeArrowheads="1"/>
          </p:cNvSpPr>
          <p:nvPr/>
        </p:nvSpPr>
        <p:spPr bwMode="auto">
          <a:xfrm>
            <a:off x="9639300" y="43053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8059" name="Oval 58"/>
          <p:cNvSpPr>
            <a:spLocks noChangeArrowheads="1"/>
          </p:cNvSpPr>
          <p:nvPr/>
        </p:nvSpPr>
        <p:spPr bwMode="auto">
          <a:xfrm>
            <a:off x="9639300" y="40005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8060" name="Text Box 59"/>
          <p:cNvSpPr txBox="1">
            <a:spLocks noChangeArrowheads="1"/>
          </p:cNvSpPr>
          <p:nvPr/>
        </p:nvSpPr>
        <p:spPr bwMode="auto">
          <a:xfrm>
            <a:off x="5450681" y="228600"/>
            <a:ext cx="499348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kumimoji="1" lang="pt-BR" i="1">
                <a:latin typeface="Times New Roman" panose="02020603050405020304" pitchFamily="18" charset="0"/>
              </a:rPr>
              <a:t>Calcula o termo de correção dos pesos</a:t>
            </a:r>
          </a:p>
          <a:p>
            <a:pPr algn="r">
              <a:spcBef>
                <a:spcPct val="50000"/>
              </a:spcBef>
            </a:pPr>
            <a:r>
              <a:rPr kumimoji="1" lang="pt-BR" i="1">
                <a:latin typeface="Times New Roman" panose="02020603050405020304" pitchFamily="18" charset="0"/>
              </a:rPr>
              <a:t>(a atualização será feita depois)</a:t>
            </a:r>
          </a:p>
          <a:p>
            <a:pPr algn="r">
              <a:spcBef>
                <a:spcPct val="50000"/>
              </a:spcBef>
            </a:pPr>
            <a:r>
              <a:rPr kumimoji="1" lang="pt-BR">
                <a:latin typeface="Symbol" panose="05050102010706020507" pitchFamily="18" charset="2"/>
              </a:rPr>
              <a:t>D</a:t>
            </a:r>
            <a:r>
              <a:rPr kumimoji="1" lang="pt-BR">
                <a:latin typeface="Times New Roman" panose="02020603050405020304" pitchFamily="18" charset="0"/>
              </a:rPr>
              <a:t>w</a:t>
            </a:r>
            <a:r>
              <a:rPr kumimoji="1" lang="pt-BR" baseline="-25000">
                <a:latin typeface="Times New Roman" panose="02020603050405020304" pitchFamily="18" charset="0"/>
              </a:rPr>
              <a:t>ij</a:t>
            </a:r>
            <a:r>
              <a:rPr kumimoji="1" lang="pt-BR">
                <a:latin typeface="Times New Roman" panose="02020603050405020304" pitchFamily="18" charset="0"/>
              </a:rPr>
              <a:t> = </a:t>
            </a:r>
            <a:r>
              <a:rPr kumimoji="1" lang="pt-BR">
                <a:latin typeface="Symbol" panose="05050102010706020507" pitchFamily="18" charset="2"/>
              </a:rPr>
              <a:t>ad</a:t>
            </a:r>
            <a:r>
              <a:rPr kumimoji="1" lang="pt-BR" baseline="-25000">
                <a:latin typeface="Times New Roman" panose="02020603050405020304" pitchFamily="18" charset="0"/>
              </a:rPr>
              <a:t>j</a:t>
            </a:r>
            <a:r>
              <a:rPr kumimoji="1" lang="pt-BR">
                <a:latin typeface="Times New Roman" panose="02020603050405020304" pitchFamily="18" charset="0"/>
              </a:rPr>
              <a:t>x</a:t>
            </a:r>
            <a:r>
              <a:rPr kumimoji="1" lang="pt-BR" baseline="-25000">
                <a:latin typeface="Times New Roman" panose="02020603050405020304" pitchFamily="18" charset="0"/>
              </a:rPr>
              <a:t>i</a:t>
            </a:r>
            <a:endParaRPr kumimoji="1" lang="pt-BR">
              <a:latin typeface="Symbol" panose="05050102010706020507" pitchFamily="18" charset="2"/>
            </a:endParaRPr>
          </a:p>
        </p:txBody>
      </p:sp>
      <p:sp>
        <p:nvSpPr>
          <p:cNvPr id="128061" name="Text Box 60"/>
          <p:cNvSpPr txBox="1">
            <a:spLocks noChangeArrowheads="1"/>
          </p:cNvSpPr>
          <p:nvPr/>
        </p:nvSpPr>
        <p:spPr bwMode="auto">
          <a:xfrm>
            <a:off x="4867276" y="6248400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pt-BR" i="1" dirty="0">
                <a:solidFill>
                  <a:srgbClr val="FF0000"/>
                </a:solidFill>
              </a:rPr>
              <a:t>Erro </a:t>
            </a:r>
            <a:r>
              <a:rPr kumimoji="1" lang="pt-BR" dirty="0">
                <a:solidFill>
                  <a:srgbClr val="FF0000"/>
                </a:solidFill>
              </a:rPr>
              <a:t>(</a:t>
            </a:r>
            <a:r>
              <a:rPr kumimoji="1" lang="pt-BR" dirty="0" err="1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kumimoji="1" lang="pt-BR" baseline="-25000" dirty="0" err="1">
                <a:solidFill>
                  <a:srgbClr val="FF0000"/>
                </a:solidFill>
              </a:rPr>
              <a:t>j</a:t>
            </a:r>
            <a:r>
              <a:rPr kumimoji="1" lang="pt-BR" dirty="0">
                <a:solidFill>
                  <a:srgbClr val="FF0000"/>
                </a:solidFill>
              </a:rPr>
              <a:t>)</a:t>
            </a:r>
            <a:endParaRPr kumimoji="1" lang="pt-BR" sz="2000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sp>
        <p:nvSpPr>
          <p:cNvPr id="128062" name="AutoShape 61"/>
          <p:cNvSpPr>
            <a:spLocks noChangeArrowheads="1"/>
          </p:cNvSpPr>
          <p:nvPr/>
        </p:nvSpPr>
        <p:spPr bwMode="auto">
          <a:xfrm>
            <a:off x="6096000" y="6324600"/>
            <a:ext cx="228600" cy="381000"/>
          </a:xfrm>
          <a:prstGeom prst="upArrow">
            <a:avLst>
              <a:gd name="adj1" fmla="val 50000"/>
              <a:gd name="adj2" fmla="val 41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93278" name="Oval 62"/>
          <p:cNvSpPr>
            <a:spLocks noChangeArrowheads="1"/>
          </p:cNvSpPr>
          <p:nvPr/>
        </p:nvSpPr>
        <p:spPr bwMode="auto">
          <a:xfrm>
            <a:off x="8839200" y="31242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3279" name="Oval 63"/>
          <p:cNvSpPr>
            <a:spLocks noChangeArrowheads="1"/>
          </p:cNvSpPr>
          <p:nvPr/>
        </p:nvSpPr>
        <p:spPr bwMode="auto">
          <a:xfrm>
            <a:off x="8839200" y="34290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3280" name="Oval 64"/>
          <p:cNvSpPr>
            <a:spLocks noChangeArrowheads="1"/>
          </p:cNvSpPr>
          <p:nvPr/>
        </p:nvSpPr>
        <p:spPr bwMode="auto">
          <a:xfrm>
            <a:off x="8839200" y="44196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3281" name="Oval 65"/>
          <p:cNvSpPr>
            <a:spLocks noChangeArrowheads="1"/>
          </p:cNvSpPr>
          <p:nvPr/>
        </p:nvSpPr>
        <p:spPr bwMode="auto">
          <a:xfrm>
            <a:off x="8839200" y="37338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3282" name="Oval 66"/>
          <p:cNvSpPr>
            <a:spLocks noChangeArrowheads="1"/>
          </p:cNvSpPr>
          <p:nvPr/>
        </p:nvSpPr>
        <p:spPr bwMode="auto">
          <a:xfrm>
            <a:off x="8839200" y="40386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3283" name="Oval 67"/>
          <p:cNvSpPr>
            <a:spLocks noChangeArrowheads="1"/>
          </p:cNvSpPr>
          <p:nvPr/>
        </p:nvSpPr>
        <p:spPr bwMode="auto">
          <a:xfrm>
            <a:off x="8839200" y="48006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3284" name="Oval 68"/>
          <p:cNvSpPr>
            <a:spLocks noChangeArrowheads="1"/>
          </p:cNvSpPr>
          <p:nvPr/>
        </p:nvSpPr>
        <p:spPr bwMode="auto">
          <a:xfrm>
            <a:off x="8839200" y="51054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3285" name="Oval 69"/>
          <p:cNvSpPr>
            <a:spLocks noChangeArrowheads="1"/>
          </p:cNvSpPr>
          <p:nvPr/>
        </p:nvSpPr>
        <p:spPr bwMode="auto">
          <a:xfrm>
            <a:off x="8839200" y="54102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128071" name="Oval 70"/>
          <p:cNvSpPr>
            <a:spLocks noChangeArrowheads="1"/>
          </p:cNvSpPr>
          <p:nvPr/>
        </p:nvSpPr>
        <p:spPr bwMode="auto">
          <a:xfrm>
            <a:off x="6934200" y="3429000"/>
            <a:ext cx="609600" cy="6096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8072" name="Oval 71"/>
          <p:cNvSpPr>
            <a:spLocks noChangeArrowheads="1"/>
          </p:cNvSpPr>
          <p:nvPr/>
        </p:nvSpPr>
        <p:spPr bwMode="auto">
          <a:xfrm>
            <a:off x="6934200" y="2209800"/>
            <a:ext cx="609600" cy="6096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8073" name="Oval 72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8074" name="Oval 73"/>
          <p:cNvSpPr>
            <a:spLocks noChangeArrowheads="1"/>
          </p:cNvSpPr>
          <p:nvPr/>
        </p:nvSpPr>
        <p:spPr bwMode="auto">
          <a:xfrm>
            <a:off x="6934200" y="4648200"/>
            <a:ext cx="609600" cy="6096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8075" name="Oval 74"/>
          <p:cNvSpPr>
            <a:spLocks noChangeArrowheads="1"/>
          </p:cNvSpPr>
          <p:nvPr/>
        </p:nvSpPr>
        <p:spPr bwMode="auto">
          <a:xfrm>
            <a:off x="9067800" y="31242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8076" name="Oval 75"/>
          <p:cNvSpPr>
            <a:spLocks noChangeArrowheads="1"/>
          </p:cNvSpPr>
          <p:nvPr/>
        </p:nvSpPr>
        <p:spPr bwMode="auto">
          <a:xfrm>
            <a:off x="9067800" y="34290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8077" name="Oval 76"/>
          <p:cNvSpPr>
            <a:spLocks noChangeArrowheads="1"/>
          </p:cNvSpPr>
          <p:nvPr/>
        </p:nvSpPr>
        <p:spPr bwMode="auto">
          <a:xfrm>
            <a:off x="9067800" y="44196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8078" name="Oval 77"/>
          <p:cNvSpPr>
            <a:spLocks noChangeArrowheads="1"/>
          </p:cNvSpPr>
          <p:nvPr/>
        </p:nvSpPr>
        <p:spPr bwMode="auto">
          <a:xfrm>
            <a:off x="9067800" y="37338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8079" name="Oval 78"/>
          <p:cNvSpPr>
            <a:spLocks noChangeArrowheads="1"/>
          </p:cNvSpPr>
          <p:nvPr/>
        </p:nvSpPr>
        <p:spPr bwMode="auto">
          <a:xfrm>
            <a:off x="9067800" y="40386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8080" name="Oval 79"/>
          <p:cNvSpPr>
            <a:spLocks noChangeArrowheads="1"/>
          </p:cNvSpPr>
          <p:nvPr/>
        </p:nvSpPr>
        <p:spPr bwMode="auto">
          <a:xfrm>
            <a:off x="9067800" y="48006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8081" name="Oval 80"/>
          <p:cNvSpPr>
            <a:spLocks noChangeArrowheads="1"/>
          </p:cNvSpPr>
          <p:nvPr/>
        </p:nvSpPr>
        <p:spPr bwMode="auto">
          <a:xfrm>
            <a:off x="9067800" y="51054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8082" name="Oval 81"/>
          <p:cNvSpPr>
            <a:spLocks noChangeArrowheads="1"/>
          </p:cNvSpPr>
          <p:nvPr/>
        </p:nvSpPr>
        <p:spPr bwMode="auto">
          <a:xfrm>
            <a:off x="9067800" y="54102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8083" name="Oval 82"/>
          <p:cNvSpPr>
            <a:spLocks noChangeArrowheads="1"/>
          </p:cNvSpPr>
          <p:nvPr/>
        </p:nvSpPr>
        <p:spPr bwMode="auto">
          <a:xfrm>
            <a:off x="6172200" y="54864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8084" name="Oval 83"/>
          <p:cNvSpPr>
            <a:spLocks noChangeArrowheads="1"/>
          </p:cNvSpPr>
          <p:nvPr/>
        </p:nvSpPr>
        <p:spPr bwMode="auto">
          <a:xfrm>
            <a:off x="6172200" y="48768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8085" name="Oval 84"/>
          <p:cNvSpPr>
            <a:spLocks noChangeArrowheads="1"/>
          </p:cNvSpPr>
          <p:nvPr/>
        </p:nvSpPr>
        <p:spPr bwMode="auto">
          <a:xfrm>
            <a:off x="6172200" y="42672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8086" name="Oval 85"/>
          <p:cNvSpPr>
            <a:spLocks noChangeArrowheads="1"/>
          </p:cNvSpPr>
          <p:nvPr/>
        </p:nvSpPr>
        <p:spPr bwMode="auto">
          <a:xfrm>
            <a:off x="6172200" y="36576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8087" name="Oval 86"/>
          <p:cNvSpPr>
            <a:spLocks noChangeArrowheads="1"/>
          </p:cNvSpPr>
          <p:nvPr/>
        </p:nvSpPr>
        <p:spPr bwMode="auto">
          <a:xfrm>
            <a:off x="6172200" y="30480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8088" name="Oval 87"/>
          <p:cNvSpPr>
            <a:spLocks noChangeArrowheads="1"/>
          </p:cNvSpPr>
          <p:nvPr/>
        </p:nvSpPr>
        <p:spPr bwMode="auto">
          <a:xfrm>
            <a:off x="6172200" y="24384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8089" name="Oval 88"/>
          <p:cNvSpPr>
            <a:spLocks noChangeArrowheads="1"/>
          </p:cNvSpPr>
          <p:nvPr/>
        </p:nvSpPr>
        <p:spPr bwMode="auto">
          <a:xfrm>
            <a:off x="6172200" y="60960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980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02C748-4374-4A68-9A8E-872A01C63818}" type="slidenum">
              <a:rPr lang="pt-BR" sz="1400"/>
              <a:pPr eaLnBrk="1" hangingPunct="1"/>
              <a:t>17</a:t>
            </a:fld>
            <a:endParaRPr lang="pt-BR" sz="1400"/>
          </a:p>
        </p:txBody>
      </p:sp>
      <p:sp>
        <p:nvSpPr>
          <p:cNvPr id="394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09801" y="457200"/>
            <a:ext cx="381476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4000"/>
              <a:t>Fase backward</a:t>
            </a:r>
          </a:p>
        </p:txBody>
      </p:sp>
      <p:sp>
        <p:nvSpPr>
          <p:cNvPr id="394243" name="Oval 3"/>
          <p:cNvSpPr>
            <a:spLocks noChangeArrowheads="1"/>
          </p:cNvSpPr>
          <p:nvPr/>
        </p:nvSpPr>
        <p:spPr bwMode="auto">
          <a:xfrm>
            <a:off x="2057400" y="4953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4244" name="Oval 4"/>
          <p:cNvSpPr>
            <a:spLocks noChangeArrowheads="1"/>
          </p:cNvSpPr>
          <p:nvPr/>
        </p:nvSpPr>
        <p:spPr bwMode="auto">
          <a:xfrm>
            <a:off x="2057400" y="3124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4245" name="Oval 5"/>
          <p:cNvSpPr>
            <a:spLocks noChangeArrowheads="1"/>
          </p:cNvSpPr>
          <p:nvPr/>
        </p:nvSpPr>
        <p:spPr bwMode="auto">
          <a:xfrm>
            <a:off x="6934200" y="22098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4246" name="Oval 6"/>
          <p:cNvSpPr>
            <a:spLocks noChangeArrowheads="1"/>
          </p:cNvSpPr>
          <p:nvPr/>
        </p:nvSpPr>
        <p:spPr bwMode="auto">
          <a:xfrm>
            <a:off x="6934200" y="4648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4247" name="Oval 7"/>
          <p:cNvSpPr>
            <a:spLocks noChangeArrowheads="1"/>
          </p:cNvSpPr>
          <p:nvPr/>
        </p:nvSpPr>
        <p:spPr bwMode="auto">
          <a:xfrm>
            <a:off x="6934200" y="3429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4248" name="Oval 8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4249" name="Oval 9"/>
          <p:cNvSpPr>
            <a:spLocks noChangeArrowheads="1"/>
          </p:cNvSpPr>
          <p:nvPr/>
        </p:nvSpPr>
        <p:spPr bwMode="auto">
          <a:xfrm>
            <a:off x="9372600" y="4953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4250" name="Oval 10"/>
          <p:cNvSpPr>
            <a:spLocks noChangeArrowheads="1"/>
          </p:cNvSpPr>
          <p:nvPr/>
        </p:nvSpPr>
        <p:spPr bwMode="auto">
          <a:xfrm>
            <a:off x="9372600" y="3124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129036" name="Line 11"/>
          <p:cNvSpPr>
            <a:spLocks noChangeShapeType="1"/>
          </p:cNvSpPr>
          <p:nvPr/>
        </p:nvSpPr>
        <p:spPr bwMode="auto">
          <a:xfrm flipV="1">
            <a:off x="7543800" y="52578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9037" name="Line 12"/>
          <p:cNvSpPr>
            <a:spLocks noChangeShapeType="1"/>
          </p:cNvSpPr>
          <p:nvPr/>
        </p:nvSpPr>
        <p:spPr bwMode="auto">
          <a:xfrm flipV="1">
            <a:off x="2667000" y="4953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9038" name="Line 13"/>
          <p:cNvSpPr>
            <a:spLocks noChangeShapeType="1"/>
          </p:cNvSpPr>
          <p:nvPr/>
        </p:nvSpPr>
        <p:spPr bwMode="auto">
          <a:xfrm flipV="1">
            <a:off x="2667000" y="37338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9039" name="Line 14"/>
          <p:cNvSpPr>
            <a:spLocks noChangeShapeType="1"/>
          </p:cNvSpPr>
          <p:nvPr/>
        </p:nvSpPr>
        <p:spPr bwMode="auto">
          <a:xfrm flipV="1">
            <a:off x="2667000" y="25146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9040" name="Line 15"/>
          <p:cNvSpPr>
            <a:spLocks noChangeShapeType="1"/>
          </p:cNvSpPr>
          <p:nvPr/>
        </p:nvSpPr>
        <p:spPr bwMode="auto">
          <a:xfrm>
            <a:off x="2667000" y="34290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9041" name="Line 16"/>
          <p:cNvSpPr>
            <a:spLocks noChangeShapeType="1"/>
          </p:cNvSpPr>
          <p:nvPr/>
        </p:nvSpPr>
        <p:spPr bwMode="auto">
          <a:xfrm>
            <a:off x="2667000" y="34290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9042" name="Line 17"/>
          <p:cNvSpPr>
            <a:spLocks noChangeShapeType="1"/>
          </p:cNvSpPr>
          <p:nvPr/>
        </p:nvSpPr>
        <p:spPr bwMode="auto">
          <a:xfrm>
            <a:off x="5105400" y="25146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9043" name="Line 18"/>
          <p:cNvSpPr>
            <a:spLocks noChangeShapeType="1"/>
          </p:cNvSpPr>
          <p:nvPr/>
        </p:nvSpPr>
        <p:spPr bwMode="auto">
          <a:xfrm>
            <a:off x="5105400" y="37338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9044" name="Line 19"/>
          <p:cNvSpPr>
            <a:spLocks noChangeShapeType="1"/>
          </p:cNvSpPr>
          <p:nvPr/>
        </p:nvSpPr>
        <p:spPr bwMode="auto">
          <a:xfrm>
            <a:off x="5105400" y="49530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9045" name="Line 20"/>
          <p:cNvSpPr>
            <a:spLocks noChangeShapeType="1"/>
          </p:cNvSpPr>
          <p:nvPr/>
        </p:nvSpPr>
        <p:spPr bwMode="auto">
          <a:xfrm>
            <a:off x="5105400" y="61722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9046" name="Line 21"/>
          <p:cNvSpPr>
            <a:spLocks noChangeShapeType="1"/>
          </p:cNvSpPr>
          <p:nvPr/>
        </p:nvSpPr>
        <p:spPr bwMode="auto">
          <a:xfrm flipV="1">
            <a:off x="5105400" y="49530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9047" name="Line 22"/>
          <p:cNvSpPr>
            <a:spLocks noChangeShapeType="1"/>
          </p:cNvSpPr>
          <p:nvPr/>
        </p:nvSpPr>
        <p:spPr bwMode="auto">
          <a:xfrm flipV="1">
            <a:off x="5105400" y="37338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9048" name="Line 23"/>
          <p:cNvSpPr>
            <a:spLocks noChangeShapeType="1"/>
          </p:cNvSpPr>
          <p:nvPr/>
        </p:nvSpPr>
        <p:spPr bwMode="auto">
          <a:xfrm flipV="1">
            <a:off x="5105400" y="2514600"/>
            <a:ext cx="1828800" cy="36576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9049" name="Line 24"/>
          <p:cNvSpPr>
            <a:spLocks noChangeShapeType="1"/>
          </p:cNvSpPr>
          <p:nvPr/>
        </p:nvSpPr>
        <p:spPr bwMode="auto">
          <a:xfrm>
            <a:off x="5105400" y="2514600"/>
            <a:ext cx="1828800" cy="36576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9050" name="Line 25"/>
          <p:cNvSpPr>
            <a:spLocks noChangeShapeType="1"/>
          </p:cNvSpPr>
          <p:nvPr/>
        </p:nvSpPr>
        <p:spPr bwMode="auto">
          <a:xfrm>
            <a:off x="5105400" y="25146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9051" name="Line 26"/>
          <p:cNvSpPr>
            <a:spLocks noChangeShapeType="1"/>
          </p:cNvSpPr>
          <p:nvPr/>
        </p:nvSpPr>
        <p:spPr bwMode="auto">
          <a:xfrm>
            <a:off x="5105400" y="25146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9052" name="Line 27"/>
          <p:cNvSpPr>
            <a:spLocks noChangeShapeType="1"/>
          </p:cNvSpPr>
          <p:nvPr/>
        </p:nvSpPr>
        <p:spPr bwMode="auto">
          <a:xfrm flipV="1">
            <a:off x="5105400" y="25146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9053" name="Line 28"/>
          <p:cNvSpPr>
            <a:spLocks noChangeShapeType="1"/>
          </p:cNvSpPr>
          <p:nvPr/>
        </p:nvSpPr>
        <p:spPr bwMode="auto">
          <a:xfrm>
            <a:off x="5105400" y="37338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9054" name="Line 29"/>
          <p:cNvSpPr>
            <a:spLocks noChangeShapeType="1"/>
          </p:cNvSpPr>
          <p:nvPr/>
        </p:nvSpPr>
        <p:spPr bwMode="auto">
          <a:xfrm>
            <a:off x="5105400" y="37338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9055" name="Line 30"/>
          <p:cNvSpPr>
            <a:spLocks noChangeShapeType="1"/>
          </p:cNvSpPr>
          <p:nvPr/>
        </p:nvSpPr>
        <p:spPr bwMode="auto">
          <a:xfrm flipV="1">
            <a:off x="5105400" y="25146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9056" name="Line 31"/>
          <p:cNvSpPr>
            <a:spLocks noChangeShapeType="1"/>
          </p:cNvSpPr>
          <p:nvPr/>
        </p:nvSpPr>
        <p:spPr bwMode="auto">
          <a:xfrm flipV="1">
            <a:off x="5105400" y="37338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9057" name="Line 32"/>
          <p:cNvSpPr>
            <a:spLocks noChangeShapeType="1"/>
          </p:cNvSpPr>
          <p:nvPr/>
        </p:nvSpPr>
        <p:spPr bwMode="auto">
          <a:xfrm>
            <a:off x="5105400" y="49530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9058" name="Line 33"/>
          <p:cNvSpPr>
            <a:spLocks noChangeShapeType="1"/>
          </p:cNvSpPr>
          <p:nvPr/>
        </p:nvSpPr>
        <p:spPr bwMode="auto">
          <a:xfrm>
            <a:off x="7543800" y="25146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9059" name="Line 34"/>
          <p:cNvSpPr>
            <a:spLocks noChangeShapeType="1"/>
          </p:cNvSpPr>
          <p:nvPr/>
        </p:nvSpPr>
        <p:spPr bwMode="auto">
          <a:xfrm flipV="1">
            <a:off x="7543800" y="3429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9060" name="Line 35"/>
          <p:cNvSpPr>
            <a:spLocks noChangeShapeType="1"/>
          </p:cNvSpPr>
          <p:nvPr/>
        </p:nvSpPr>
        <p:spPr bwMode="auto">
          <a:xfrm flipV="1">
            <a:off x="7543800" y="34290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9061" name="Line 36"/>
          <p:cNvSpPr>
            <a:spLocks noChangeShapeType="1"/>
          </p:cNvSpPr>
          <p:nvPr/>
        </p:nvSpPr>
        <p:spPr bwMode="auto">
          <a:xfrm flipV="1">
            <a:off x="7543800" y="34290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9062" name="Line 37"/>
          <p:cNvSpPr>
            <a:spLocks noChangeShapeType="1"/>
          </p:cNvSpPr>
          <p:nvPr/>
        </p:nvSpPr>
        <p:spPr bwMode="auto">
          <a:xfrm>
            <a:off x="7543800" y="37338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9063" name="Line 38"/>
          <p:cNvSpPr>
            <a:spLocks noChangeShapeType="1"/>
          </p:cNvSpPr>
          <p:nvPr/>
        </p:nvSpPr>
        <p:spPr bwMode="auto">
          <a:xfrm>
            <a:off x="7543800" y="25146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9064" name="Line 39"/>
          <p:cNvSpPr>
            <a:spLocks noChangeShapeType="1"/>
          </p:cNvSpPr>
          <p:nvPr/>
        </p:nvSpPr>
        <p:spPr bwMode="auto">
          <a:xfrm>
            <a:off x="7543800" y="4953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9065" name="Line 40"/>
          <p:cNvSpPr>
            <a:spLocks noChangeShapeType="1"/>
          </p:cNvSpPr>
          <p:nvPr/>
        </p:nvSpPr>
        <p:spPr bwMode="auto">
          <a:xfrm flipV="1">
            <a:off x="2667000" y="25146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9066" name="Line 41"/>
          <p:cNvSpPr>
            <a:spLocks noChangeShapeType="1"/>
          </p:cNvSpPr>
          <p:nvPr/>
        </p:nvSpPr>
        <p:spPr bwMode="auto">
          <a:xfrm>
            <a:off x="2667000" y="3429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9067" name="Line 42"/>
          <p:cNvSpPr>
            <a:spLocks noChangeShapeType="1"/>
          </p:cNvSpPr>
          <p:nvPr/>
        </p:nvSpPr>
        <p:spPr bwMode="auto">
          <a:xfrm>
            <a:off x="2667000" y="52578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9068" name="Text Box 43"/>
          <p:cNvSpPr txBox="1">
            <a:spLocks noChangeArrowheads="1"/>
          </p:cNvSpPr>
          <p:nvPr/>
        </p:nvSpPr>
        <p:spPr bwMode="auto">
          <a:xfrm>
            <a:off x="4495801" y="1752600"/>
            <a:ext cx="311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pt-BR">
                <a:latin typeface="Times New Roman" panose="02020603050405020304" pitchFamily="18" charset="0"/>
              </a:rPr>
              <a:t>Camadas intermediárias</a:t>
            </a:r>
          </a:p>
        </p:txBody>
      </p:sp>
      <p:sp>
        <p:nvSpPr>
          <p:cNvPr id="129069" name="Text Box 44"/>
          <p:cNvSpPr txBox="1">
            <a:spLocks noChangeArrowheads="1"/>
          </p:cNvSpPr>
          <p:nvPr/>
        </p:nvSpPr>
        <p:spPr bwMode="auto">
          <a:xfrm>
            <a:off x="1524000" y="2294997"/>
            <a:ext cx="1676400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kumimoji="1" lang="pt-BR">
                <a:latin typeface="Times New Roman" panose="02020603050405020304" pitchFamily="18" charset="0"/>
              </a:rPr>
              <a:t>Camada de </a:t>
            </a:r>
          </a:p>
          <a:p>
            <a:pPr algn="ctr"/>
            <a:r>
              <a:rPr kumimoji="1" lang="pt-BR">
                <a:latin typeface="Times New Roman" panose="02020603050405020304" pitchFamily="18" charset="0"/>
              </a:rPr>
              <a:t>entrada</a:t>
            </a:r>
          </a:p>
        </p:txBody>
      </p:sp>
      <p:sp>
        <p:nvSpPr>
          <p:cNvPr id="129070" name="Text Box 45"/>
          <p:cNvSpPr txBox="1">
            <a:spLocks noChangeArrowheads="1"/>
          </p:cNvSpPr>
          <p:nvPr/>
        </p:nvSpPr>
        <p:spPr bwMode="auto">
          <a:xfrm>
            <a:off x="8877300" y="2205465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pt-BR">
                <a:latin typeface="Times New Roman" panose="02020603050405020304" pitchFamily="18" charset="0"/>
              </a:rPr>
              <a:t>Camada de </a:t>
            </a:r>
          </a:p>
          <a:p>
            <a:pPr algn="ctr"/>
            <a:r>
              <a:rPr kumimoji="1" lang="pt-BR">
                <a:latin typeface="Times New Roman" panose="02020603050405020304" pitchFamily="18" charset="0"/>
              </a:rPr>
              <a:t>saída</a:t>
            </a:r>
          </a:p>
        </p:txBody>
      </p:sp>
      <p:sp>
        <p:nvSpPr>
          <p:cNvPr id="129071" name="Oval 46"/>
          <p:cNvSpPr>
            <a:spLocks noChangeArrowheads="1"/>
          </p:cNvSpPr>
          <p:nvPr/>
        </p:nvSpPr>
        <p:spPr bwMode="auto">
          <a:xfrm>
            <a:off x="2324100" y="46101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9072" name="Oval 47"/>
          <p:cNvSpPr>
            <a:spLocks noChangeArrowheads="1"/>
          </p:cNvSpPr>
          <p:nvPr/>
        </p:nvSpPr>
        <p:spPr bwMode="auto">
          <a:xfrm>
            <a:off x="2324100" y="43053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9073" name="Oval 48"/>
          <p:cNvSpPr>
            <a:spLocks noChangeArrowheads="1"/>
          </p:cNvSpPr>
          <p:nvPr/>
        </p:nvSpPr>
        <p:spPr bwMode="auto">
          <a:xfrm>
            <a:off x="2324100" y="40005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9074" name="Oval 49"/>
          <p:cNvSpPr>
            <a:spLocks noChangeArrowheads="1"/>
          </p:cNvSpPr>
          <p:nvPr/>
        </p:nvSpPr>
        <p:spPr bwMode="auto">
          <a:xfrm>
            <a:off x="9639300" y="46101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9075" name="Oval 50"/>
          <p:cNvSpPr>
            <a:spLocks noChangeArrowheads="1"/>
          </p:cNvSpPr>
          <p:nvPr/>
        </p:nvSpPr>
        <p:spPr bwMode="auto">
          <a:xfrm>
            <a:off x="9639300" y="43053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9076" name="Oval 51"/>
          <p:cNvSpPr>
            <a:spLocks noChangeArrowheads="1"/>
          </p:cNvSpPr>
          <p:nvPr/>
        </p:nvSpPr>
        <p:spPr bwMode="auto">
          <a:xfrm>
            <a:off x="9639300" y="40005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94292" name="Oval 52"/>
          <p:cNvSpPr>
            <a:spLocks noChangeArrowheads="1"/>
          </p:cNvSpPr>
          <p:nvPr/>
        </p:nvSpPr>
        <p:spPr bwMode="auto">
          <a:xfrm>
            <a:off x="5943600" y="54864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4293" name="Oval 53"/>
          <p:cNvSpPr>
            <a:spLocks noChangeArrowheads="1"/>
          </p:cNvSpPr>
          <p:nvPr/>
        </p:nvSpPr>
        <p:spPr bwMode="auto">
          <a:xfrm>
            <a:off x="5943600" y="48768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4294" name="Oval 54"/>
          <p:cNvSpPr>
            <a:spLocks noChangeArrowheads="1"/>
          </p:cNvSpPr>
          <p:nvPr/>
        </p:nvSpPr>
        <p:spPr bwMode="auto">
          <a:xfrm>
            <a:off x="5943600" y="42672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4295" name="Oval 55"/>
          <p:cNvSpPr>
            <a:spLocks noChangeArrowheads="1"/>
          </p:cNvSpPr>
          <p:nvPr/>
        </p:nvSpPr>
        <p:spPr bwMode="auto">
          <a:xfrm>
            <a:off x="5943600" y="36576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4296" name="Oval 56"/>
          <p:cNvSpPr>
            <a:spLocks noChangeArrowheads="1"/>
          </p:cNvSpPr>
          <p:nvPr/>
        </p:nvSpPr>
        <p:spPr bwMode="auto">
          <a:xfrm>
            <a:off x="5943600" y="30480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4297" name="Oval 57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4298" name="Oval 58"/>
          <p:cNvSpPr>
            <a:spLocks noChangeArrowheads="1"/>
          </p:cNvSpPr>
          <p:nvPr/>
        </p:nvSpPr>
        <p:spPr bwMode="auto">
          <a:xfrm>
            <a:off x="5943600" y="60960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129084" name="Text Box 59"/>
          <p:cNvSpPr txBox="1">
            <a:spLocks noChangeArrowheads="1"/>
          </p:cNvSpPr>
          <p:nvPr/>
        </p:nvSpPr>
        <p:spPr bwMode="auto">
          <a:xfrm>
            <a:off x="5867401" y="457200"/>
            <a:ext cx="45005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kumimoji="1" lang="pt-BR" i="1">
                <a:latin typeface="Times New Roman" panose="02020603050405020304" pitchFamily="18" charset="0"/>
              </a:rPr>
              <a:t>A camada oculta calcula o seu erro</a:t>
            </a:r>
          </a:p>
          <a:p>
            <a:pPr algn="r">
              <a:spcBef>
                <a:spcPct val="50000"/>
              </a:spcBef>
            </a:pPr>
            <a:r>
              <a:rPr kumimoji="1" lang="pt-BR" i="1">
                <a:latin typeface="Symbol" panose="05050102010706020507" pitchFamily="18" charset="2"/>
              </a:rPr>
              <a:t>d</a:t>
            </a:r>
            <a:r>
              <a:rPr kumimoji="1" lang="pt-BR" i="1" baseline="-25000">
                <a:latin typeface="Times New Roman" panose="02020603050405020304" pitchFamily="18" charset="0"/>
              </a:rPr>
              <a:t>j </a:t>
            </a:r>
            <a:r>
              <a:rPr kumimoji="1" lang="pt-BR" i="1">
                <a:latin typeface="Times New Roman" panose="02020603050405020304" pitchFamily="18" charset="0"/>
              </a:rPr>
              <a:t>= f’(u</a:t>
            </a:r>
            <a:r>
              <a:rPr kumimoji="1" lang="pt-BR" i="1" baseline="-25000">
                <a:latin typeface="Times New Roman" panose="02020603050405020304" pitchFamily="18" charset="0"/>
              </a:rPr>
              <a:t>j</a:t>
            </a:r>
            <a:r>
              <a:rPr kumimoji="1" lang="pt-BR" i="1">
                <a:latin typeface="Times New Roman" panose="02020603050405020304" pitchFamily="18" charset="0"/>
              </a:rPr>
              <a:t>).</a:t>
            </a:r>
            <a:r>
              <a:rPr kumimoji="1" lang="pt-BR" i="1">
                <a:latin typeface="Times New Roman" panose="02020603050405020304" pitchFamily="18" charset="0"/>
                <a:sym typeface="Symbol" panose="05050102010706020507" pitchFamily="18" charset="2"/>
              </a:rPr>
              <a:t> </a:t>
            </a:r>
            <a:r>
              <a:rPr kumimoji="1" lang="pt-BR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pt-BR" i="1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kumimoji="1" lang="pt-BR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lk</a:t>
            </a:r>
            <a:endParaRPr kumimoji="1" lang="pt-BR" i="1" baseline="-25000">
              <a:latin typeface="Times New Roman" panose="02020603050405020304" pitchFamily="18" charset="0"/>
            </a:endParaRPr>
          </a:p>
        </p:txBody>
      </p:sp>
      <p:sp>
        <p:nvSpPr>
          <p:cNvPr id="129085" name="AutoShape 60"/>
          <p:cNvSpPr>
            <a:spLocks noChangeArrowheads="1"/>
          </p:cNvSpPr>
          <p:nvPr/>
        </p:nvSpPr>
        <p:spPr bwMode="auto">
          <a:xfrm rot="-1800000">
            <a:off x="3962400" y="6324600"/>
            <a:ext cx="457200" cy="228600"/>
          </a:xfrm>
          <a:prstGeom prst="lef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FF0000"/>
              </a:solidFill>
            </a:endParaRPr>
          </a:p>
        </p:txBody>
      </p:sp>
      <p:sp>
        <p:nvSpPr>
          <p:cNvPr id="129086" name="Text Box 61"/>
          <p:cNvSpPr txBox="1">
            <a:spLocks noChangeArrowheads="1"/>
          </p:cNvSpPr>
          <p:nvPr/>
        </p:nvSpPr>
        <p:spPr bwMode="auto">
          <a:xfrm>
            <a:off x="5778501" y="6292850"/>
            <a:ext cx="1300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pt-BR" i="1">
                <a:solidFill>
                  <a:srgbClr val="FF0000"/>
                </a:solidFill>
              </a:rPr>
              <a:t>Erro (</a:t>
            </a:r>
            <a:r>
              <a:rPr kumimoji="1" lang="pt-BR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kumimoji="1" lang="pt-BR" baseline="-25000">
                <a:solidFill>
                  <a:srgbClr val="FF0000"/>
                </a:solidFill>
              </a:rPr>
              <a:t>k</a:t>
            </a:r>
            <a:r>
              <a:rPr kumimoji="1" lang="pt-BR">
                <a:solidFill>
                  <a:srgbClr val="FF0000"/>
                </a:solidFill>
              </a:rPr>
              <a:t>)</a:t>
            </a:r>
            <a:endParaRPr kumimoji="1" lang="pt-BR" sz="2000">
              <a:solidFill>
                <a:srgbClr val="FF0000"/>
              </a:solidFill>
            </a:endParaRPr>
          </a:p>
        </p:txBody>
      </p:sp>
      <p:sp>
        <p:nvSpPr>
          <p:cNvPr id="129087" name="AutoShape 62"/>
          <p:cNvSpPr>
            <a:spLocks noChangeArrowheads="1"/>
          </p:cNvSpPr>
          <p:nvPr/>
        </p:nvSpPr>
        <p:spPr bwMode="auto">
          <a:xfrm rot="1800000">
            <a:off x="5191125" y="6324600"/>
            <a:ext cx="457200" cy="228600"/>
          </a:xfrm>
          <a:prstGeom prst="lef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FF0000"/>
              </a:solidFill>
            </a:endParaRPr>
          </a:p>
        </p:txBody>
      </p:sp>
      <p:sp>
        <p:nvSpPr>
          <p:cNvPr id="394303" name="Oval 63"/>
          <p:cNvSpPr>
            <a:spLocks noChangeArrowheads="1"/>
          </p:cNvSpPr>
          <p:nvPr/>
        </p:nvSpPr>
        <p:spPr bwMode="auto">
          <a:xfrm>
            <a:off x="8839200" y="31242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4304" name="Oval 64"/>
          <p:cNvSpPr>
            <a:spLocks noChangeArrowheads="1"/>
          </p:cNvSpPr>
          <p:nvPr/>
        </p:nvSpPr>
        <p:spPr bwMode="auto">
          <a:xfrm>
            <a:off x="8839200" y="34290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4305" name="Oval 65"/>
          <p:cNvSpPr>
            <a:spLocks noChangeArrowheads="1"/>
          </p:cNvSpPr>
          <p:nvPr/>
        </p:nvSpPr>
        <p:spPr bwMode="auto">
          <a:xfrm>
            <a:off x="8839200" y="44196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4306" name="Oval 66"/>
          <p:cNvSpPr>
            <a:spLocks noChangeArrowheads="1"/>
          </p:cNvSpPr>
          <p:nvPr/>
        </p:nvSpPr>
        <p:spPr bwMode="auto">
          <a:xfrm>
            <a:off x="8839200" y="37338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4307" name="Oval 67"/>
          <p:cNvSpPr>
            <a:spLocks noChangeArrowheads="1"/>
          </p:cNvSpPr>
          <p:nvPr/>
        </p:nvSpPr>
        <p:spPr bwMode="auto">
          <a:xfrm>
            <a:off x="8839200" y="40386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4308" name="Oval 68"/>
          <p:cNvSpPr>
            <a:spLocks noChangeArrowheads="1"/>
          </p:cNvSpPr>
          <p:nvPr/>
        </p:nvSpPr>
        <p:spPr bwMode="auto">
          <a:xfrm>
            <a:off x="8839200" y="48006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4309" name="Oval 69"/>
          <p:cNvSpPr>
            <a:spLocks noChangeArrowheads="1"/>
          </p:cNvSpPr>
          <p:nvPr/>
        </p:nvSpPr>
        <p:spPr bwMode="auto">
          <a:xfrm>
            <a:off x="8839200" y="51054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4310" name="Oval 70"/>
          <p:cNvSpPr>
            <a:spLocks noChangeArrowheads="1"/>
          </p:cNvSpPr>
          <p:nvPr/>
        </p:nvSpPr>
        <p:spPr bwMode="auto">
          <a:xfrm>
            <a:off x="8839200" y="54102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129096" name="Oval 71"/>
          <p:cNvSpPr>
            <a:spLocks noChangeArrowheads="1"/>
          </p:cNvSpPr>
          <p:nvPr/>
        </p:nvSpPr>
        <p:spPr bwMode="auto">
          <a:xfrm>
            <a:off x="4495800" y="3429000"/>
            <a:ext cx="609600" cy="6096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9097" name="Oval 72"/>
          <p:cNvSpPr>
            <a:spLocks noChangeArrowheads="1"/>
          </p:cNvSpPr>
          <p:nvPr/>
        </p:nvSpPr>
        <p:spPr bwMode="auto">
          <a:xfrm>
            <a:off x="4495800" y="2209800"/>
            <a:ext cx="609600" cy="6096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9098" name="Oval 73"/>
          <p:cNvSpPr>
            <a:spLocks noChangeArrowheads="1"/>
          </p:cNvSpPr>
          <p:nvPr/>
        </p:nvSpPr>
        <p:spPr bwMode="auto">
          <a:xfrm>
            <a:off x="4495800" y="5867400"/>
            <a:ext cx="609600" cy="6096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9099" name="Oval 74"/>
          <p:cNvSpPr>
            <a:spLocks noChangeArrowheads="1"/>
          </p:cNvSpPr>
          <p:nvPr/>
        </p:nvSpPr>
        <p:spPr bwMode="auto">
          <a:xfrm>
            <a:off x="4495800" y="4648200"/>
            <a:ext cx="609600" cy="6096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9100" name="Oval 75"/>
          <p:cNvSpPr>
            <a:spLocks noChangeArrowheads="1"/>
          </p:cNvSpPr>
          <p:nvPr/>
        </p:nvSpPr>
        <p:spPr bwMode="auto">
          <a:xfrm>
            <a:off x="9067800" y="31242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9101" name="Oval 76"/>
          <p:cNvSpPr>
            <a:spLocks noChangeArrowheads="1"/>
          </p:cNvSpPr>
          <p:nvPr/>
        </p:nvSpPr>
        <p:spPr bwMode="auto">
          <a:xfrm>
            <a:off x="9067800" y="34290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9102" name="Oval 77"/>
          <p:cNvSpPr>
            <a:spLocks noChangeArrowheads="1"/>
          </p:cNvSpPr>
          <p:nvPr/>
        </p:nvSpPr>
        <p:spPr bwMode="auto">
          <a:xfrm>
            <a:off x="9067800" y="44196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9103" name="Oval 78"/>
          <p:cNvSpPr>
            <a:spLocks noChangeArrowheads="1"/>
          </p:cNvSpPr>
          <p:nvPr/>
        </p:nvSpPr>
        <p:spPr bwMode="auto">
          <a:xfrm>
            <a:off x="9067800" y="37338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9104" name="Oval 79"/>
          <p:cNvSpPr>
            <a:spLocks noChangeArrowheads="1"/>
          </p:cNvSpPr>
          <p:nvPr/>
        </p:nvSpPr>
        <p:spPr bwMode="auto">
          <a:xfrm>
            <a:off x="9067800" y="40386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9105" name="Oval 80"/>
          <p:cNvSpPr>
            <a:spLocks noChangeArrowheads="1"/>
          </p:cNvSpPr>
          <p:nvPr/>
        </p:nvSpPr>
        <p:spPr bwMode="auto">
          <a:xfrm>
            <a:off x="9067800" y="48006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9106" name="Oval 81"/>
          <p:cNvSpPr>
            <a:spLocks noChangeArrowheads="1"/>
          </p:cNvSpPr>
          <p:nvPr/>
        </p:nvSpPr>
        <p:spPr bwMode="auto">
          <a:xfrm>
            <a:off x="9067800" y="51054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9107" name="Oval 82"/>
          <p:cNvSpPr>
            <a:spLocks noChangeArrowheads="1"/>
          </p:cNvSpPr>
          <p:nvPr/>
        </p:nvSpPr>
        <p:spPr bwMode="auto">
          <a:xfrm>
            <a:off x="9067800" y="54102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9108" name="Oval 83"/>
          <p:cNvSpPr>
            <a:spLocks noChangeArrowheads="1"/>
          </p:cNvSpPr>
          <p:nvPr/>
        </p:nvSpPr>
        <p:spPr bwMode="auto">
          <a:xfrm>
            <a:off x="6172200" y="54864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9109" name="Oval 84"/>
          <p:cNvSpPr>
            <a:spLocks noChangeArrowheads="1"/>
          </p:cNvSpPr>
          <p:nvPr/>
        </p:nvSpPr>
        <p:spPr bwMode="auto">
          <a:xfrm>
            <a:off x="6172200" y="48768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9110" name="Oval 85"/>
          <p:cNvSpPr>
            <a:spLocks noChangeArrowheads="1"/>
          </p:cNvSpPr>
          <p:nvPr/>
        </p:nvSpPr>
        <p:spPr bwMode="auto">
          <a:xfrm>
            <a:off x="6172200" y="42672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9111" name="Oval 86"/>
          <p:cNvSpPr>
            <a:spLocks noChangeArrowheads="1"/>
          </p:cNvSpPr>
          <p:nvPr/>
        </p:nvSpPr>
        <p:spPr bwMode="auto">
          <a:xfrm>
            <a:off x="6172200" y="36576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9112" name="Oval 87"/>
          <p:cNvSpPr>
            <a:spLocks noChangeArrowheads="1"/>
          </p:cNvSpPr>
          <p:nvPr/>
        </p:nvSpPr>
        <p:spPr bwMode="auto">
          <a:xfrm>
            <a:off x="6172200" y="30480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9113" name="Oval 88"/>
          <p:cNvSpPr>
            <a:spLocks noChangeArrowheads="1"/>
          </p:cNvSpPr>
          <p:nvPr/>
        </p:nvSpPr>
        <p:spPr bwMode="auto">
          <a:xfrm>
            <a:off x="6172200" y="24384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9114" name="Oval 89"/>
          <p:cNvSpPr>
            <a:spLocks noChangeArrowheads="1"/>
          </p:cNvSpPr>
          <p:nvPr/>
        </p:nvSpPr>
        <p:spPr bwMode="auto">
          <a:xfrm>
            <a:off x="6172200" y="60960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9115" name="Text Box 90"/>
          <p:cNvSpPr txBox="1">
            <a:spLocks noChangeArrowheads="1"/>
          </p:cNvSpPr>
          <p:nvPr/>
        </p:nvSpPr>
        <p:spPr bwMode="auto">
          <a:xfrm>
            <a:off x="2743201" y="6248400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pt-BR" i="1" dirty="0">
                <a:solidFill>
                  <a:srgbClr val="FF0000"/>
                </a:solidFill>
              </a:rPr>
              <a:t>Erro </a:t>
            </a:r>
            <a:r>
              <a:rPr kumimoji="1" lang="pt-BR" dirty="0">
                <a:solidFill>
                  <a:srgbClr val="FF0000"/>
                </a:solidFill>
              </a:rPr>
              <a:t>(</a:t>
            </a:r>
            <a:r>
              <a:rPr kumimoji="1" lang="pt-BR" dirty="0" err="1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kumimoji="1" lang="pt-BR" baseline="-25000" dirty="0" err="1">
                <a:solidFill>
                  <a:srgbClr val="FF0000"/>
                </a:solidFill>
              </a:rPr>
              <a:t>j</a:t>
            </a:r>
            <a:r>
              <a:rPr kumimoji="1" lang="pt-BR" dirty="0">
                <a:solidFill>
                  <a:srgbClr val="FF0000"/>
                </a:solidFill>
              </a:rPr>
              <a:t>)</a:t>
            </a:r>
            <a:endParaRPr kumimoji="1" lang="pt-BR" sz="2000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40396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A6A2146-5C4D-4223-8641-28A92D96DC74}" type="slidenum">
              <a:rPr lang="pt-BR" sz="1400"/>
              <a:pPr eaLnBrk="1" hangingPunct="1"/>
              <a:t>18</a:t>
            </a:fld>
            <a:endParaRPr lang="pt-BR" sz="1400"/>
          </a:p>
        </p:txBody>
      </p:sp>
      <p:sp>
        <p:nvSpPr>
          <p:cNvPr id="395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09800" y="457200"/>
            <a:ext cx="3957638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4000"/>
              <a:t>Fase backward</a:t>
            </a:r>
          </a:p>
        </p:txBody>
      </p:sp>
      <p:sp>
        <p:nvSpPr>
          <p:cNvPr id="395267" name="Oval 3"/>
          <p:cNvSpPr>
            <a:spLocks noChangeArrowheads="1"/>
          </p:cNvSpPr>
          <p:nvPr/>
        </p:nvSpPr>
        <p:spPr bwMode="auto">
          <a:xfrm>
            <a:off x="2057400" y="4953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5268" name="Oval 4"/>
          <p:cNvSpPr>
            <a:spLocks noChangeArrowheads="1"/>
          </p:cNvSpPr>
          <p:nvPr/>
        </p:nvSpPr>
        <p:spPr bwMode="auto">
          <a:xfrm>
            <a:off x="2057400" y="3124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5269" name="Oval 5"/>
          <p:cNvSpPr>
            <a:spLocks noChangeArrowheads="1"/>
          </p:cNvSpPr>
          <p:nvPr/>
        </p:nvSpPr>
        <p:spPr bwMode="auto">
          <a:xfrm>
            <a:off x="4495800" y="22098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5270" name="Oval 6"/>
          <p:cNvSpPr>
            <a:spLocks noChangeArrowheads="1"/>
          </p:cNvSpPr>
          <p:nvPr/>
        </p:nvSpPr>
        <p:spPr bwMode="auto">
          <a:xfrm>
            <a:off x="4495800" y="4648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5271" name="Oval 7"/>
          <p:cNvSpPr>
            <a:spLocks noChangeArrowheads="1"/>
          </p:cNvSpPr>
          <p:nvPr/>
        </p:nvSpPr>
        <p:spPr bwMode="auto">
          <a:xfrm>
            <a:off x="4495800" y="3429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5272" name="Oval 8"/>
          <p:cNvSpPr>
            <a:spLocks noChangeArrowheads="1"/>
          </p:cNvSpPr>
          <p:nvPr/>
        </p:nvSpPr>
        <p:spPr bwMode="auto">
          <a:xfrm>
            <a:off x="4495800" y="58674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5273" name="Oval 9"/>
          <p:cNvSpPr>
            <a:spLocks noChangeArrowheads="1"/>
          </p:cNvSpPr>
          <p:nvPr/>
        </p:nvSpPr>
        <p:spPr bwMode="auto">
          <a:xfrm>
            <a:off x="6934200" y="22098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5274" name="Oval 10"/>
          <p:cNvSpPr>
            <a:spLocks noChangeArrowheads="1"/>
          </p:cNvSpPr>
          <p:nvPr/>
        </p:nvSpPr>
        <p:spPr bwMode="auto">
          <a:xfrm>
            <a:off x="6934200" y="4648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5275" name="Oval 11"/>
          <p:cNvSpPr>
            <a:spLocks noChangeArrowheads="1"/>
          </p:cNvSpPr>
          <p:nvPr/>
        </p:nvSpPr>
        <p:spPr bwMode="auto">
          <a:xfrm>
            <a:off x="6934200" y="3429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5276" name="Oval 12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5277" name="Oval 13"/>
          <p:cNvSpPr>
            <a:spLocks noChangeArrowheads="1"/>
          </p:cNvSpPr>
          <p:nvPr/>
        </p:nvSpPr>
        <p:spPr bwMode="auto">
          <a:xfrm>
            <a:off x="9372600" y="4953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5278" name="Oval 14"/>
          <p:cNvSpPr>
            <a:spLocks noChangeArrowheads="1"/>
          </p:cNvSpPr>
          <p:nvPr/>
        </p:nvSpPr>
        <p:spPr bwMode="auto">
          <a:xfrm>
            <a:off x="9372600" y="3124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130064" name="Line 15"/>
          <p:cNvSpPr>
            <a:spLocks noChangeShapeType="1"/>
          </p:cNvSpPr>
          <p:nvPr/>
        </p:nvSpPr>
        <p:spPr bwMode="auto">
          <a:xfrm flipV="1">
            <a:off x="7543800" y="52578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0065" name="Line 16"/>
          <p:cNvSpPr>
            <a:spLocks noChangeShapeType="1"/>
          </p:cNvSpPr>
          <p:nvPr/>
        </p:nvSpPr>
        <p:spPr bwMode="auto">
          <a:xfrm flipV="1">
            <a:off x="2667000" y="4953000"/>
            <a:ext cx="1828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0066" name="Line 17"/>
          <p:cNvSpPr>
            <a:spLocks noChangeShapeType="1"/>
          </p:cNvSpPr>
          <p:nvPr/>
        </p:nvSpPr>
        <p:spPr bwMode="auto">
          <a:xfrm flipV="1">
            <a:off x="2667000" y="3733800"/>
            <a:ext cx="18288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0067" name="Line 18"/>
          <p:cNvSpPr>
            <a:spLocks noChangeShapeType="1"/>
          </p:cNvSpPr>
          <p:nvPr/>
        </p:nvSpPr>
        <p:spPr bwMode="auto">
          <a:xfrm flipV="1">
            <a:off x="2667000" y="2514600"/>
            <a:ext cx="182880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0068" name="Line 19"/>
          <p:cNvSpPr>
            <a:spLocks noChangeShapeType="1"/>
          </p:cNvSpPr>
          <p:nvPr/>
        </p:nvSpPr>
        <p:spPr bwMode="auto">
          <a:xfrm>
            <a:off x="2667000" y="3429000"/>
            <a:ext cx="18288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0069" name="Line 20"/>
          <p:cNvSpPr>
            <a:spLocks noChangeShapeType="1"/>
          </p:cNvSpPr>
          <p:nvPr/>
        </p:nvSpPr>
        <p:spPr bwMode="auto">
          <a:xfrm>
            <a:off x="2667000" y="3429000"/>
            <a:ext cx="182880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0070" name="Line 21"/>
          <p:cNvSpPr>
            <a:spLocks noChangeShapeType="1"/>
          </p:cNvSpPr>
          <p:nvPr/>
        </p:nvSpPr>
        <p:spPr bwMode="auto">
          <a:xfrm>
            <a:off x="5105400" y="25146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0071" name="Line 22"/>
          <p:cNvSpPr>
            <a:spLocks noChangeShapeType="1"/>
          </p:cNvSpPr>
          <p:nvPr/>
        </p:nvSpPr>
        <p:spPr bwMode="auto">
          <a:xfrm>
            <a:off x="5105400" y="37338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0072" name="Line 23"/>
          <p:cNvSpPr>
            <a:spLocks noChangeShapeType="1"/>
          </p:cNvSpPr>
          <p:nvPr/>
        </p:nvSpPr>
        <p:spPr bwMode="auto">
          <a:xfrm>
            <a:off x="5105400" y="49530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0073" name="Line 24"/>
          <p:cNvSpPr>
            <a:spLocks noChangeShapeType="1"/>
          </p:cNvSpPr>
          <p:nvPr/>
        </p:nvSpPr>
        <p:spPr bwMode="auto">
          <a:xfrm>
            <a:off x="5105400" y="61722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0074" name="Line 25"/>
          <p:cNvSpPr>
            <a:spLocks noChangeShapeType="1"/>
          </p:cNvSpPr>
          <p:nvPr/>
        </p:nvSpPr>
        <p:spPr bwMode="auto">
          <a:xfrm flipV="1">
            <a:off x="5105400" y="49530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0075" name="Line 26"/>
          <p:cNvSpPr>
            <a:spLocks noChangeShapeType="1"/>
          </p:cNvSpPr>
          <p:nvPr/>
        </p:nvSpPr>
        <p:spPr bwMode="auto">
          <a:xfrm flipV="1">
            <a:off x="5105400" y="37338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0076" name="Line 27"/>
          <p:cNvSpPr>
            <a:spLocks noChangeShapeType="1"/>
          </p:cNvSpPr>
          <p:nvPr/>
        </p:nvSpPr>
        <p:spPr bwMode="auto">
          <a:xfrm flipV="1">
            <a:off x="5105400" y="2514600"/>
            <a:ext cx="1828800" cy="36576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0077" name="Line 28"/>
          <p:cNvSpPr>
            <a:spLocks noChangeShapeType="1"/>
          </p:cNvSpPr>
          <p:nvPr/>
        </p:nvSpPr>
        <p:spPr bwMode="auto">
          <a:xfrm>
            <a:off x="5105400" y="2514600"/>
            <a:ext cx="1828800" cy="36576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0078" name="Line 29"/>
          <p:cNvSpPr>
            <a:spLocks noChangeShapeType="1"/>
          </p:cNvSpPr>
          <p:nvPr/>
        </p:nvSpPr>
        <p:spPr bwMode="auto">
          <a:xfrm>
            <a:off x="5105400" y="25146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0079" name="Line 30"/>
          <p:cNvSpPr>
            <a:spLocks noChangeShapeType="1"/>
          </p:cNvSpPr>
          <p:nvPr/>
        </p:nvSpPr>
        <p:spPr bwMode="auto">
          <a:xfrm>
            <a:off x="5105400" y="25146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0080" name="Line 31"/>
          <p:cNvSpPr>
            <a:spLocks noChangeShapeType="1"/>
          </p:cNvSpPr>
          <p:nvPr/>
        </p:nvSpPr>
        <p:spPr bwMode="auto">
          <a:xfrm flipV="1">
            <a:off x="5105400" y="25146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0081" name="Line 32"/>
          <p:cNvSpPr>
            <a:spLocks noChangeShapeType="1"/>
          </p:cNvSpPr>
          <p:nvPr/>
        </p:nvSpPr>
        <p:spPr bwMode="auto">
          <a:xfrm>
            <a:off x="5105400" y="37338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0082" name="Line 33"/>
          <p:cNvSpPr>
            <a:spLocks noChangeShapeType="1"/>
          </p:cNvSpPr>
          <p:nvPr/>
        </p:nvSpPr>
        <p:spPr bwMode="auto">
          <a:xfrm>
            <a:off x="5105400" y="37338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0083" name="Line 34"/>
          <p:cNvSpPr>
            <a:spLocks noChangeShapeType="1"/>
          </p:cNvSpPr>
          <p:nvPr/>
        </p:nvSpPr>
        <p:spPr bwMode="auto">
          <a:xfrm flipV="1">
            <a:off x="5105400" y="25146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0084" name="Line 35"/>
          <p:cNvSpPr>
            <a:spLocks noChangeShapeType="1"/>
          </p:cNvSpPr>
          <p:nvPr/>
        </p:nvSpPr>
        <p:spPr bwMode="auto">
          <a:xfrm flipV="1">
            <a:off x="5105400" y="37338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0085" name="Line 36"/>
          <p:cNvSpPr>
            <a:spLocks noChangeShapeType="1"/>
          </p:cNvSpPr>
          <p:nvPr/>
        </p:nvSpPr>
        <p:spPr bwMode="auto">
          <a:xfrm>
            <a:off x="5105400" y="49530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0086" name="Line 37"/>
          <p:cNvSpPr>
            <a:spLocks noChangeShapeType="1"/>
          </p:cNvSpPr>
          <p:nvPr/>
        </p:nvSpPr>
        <p:spPr bwMode="auto">
          <a:xfrm>
            <a:off x="7543800" y="25146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0087" name="Line 38"/>
          <p:cNvSpPr>
            <a:spLocks noChangeShapeType="1"/>
          </p:cNvSpPr>
          <p:nvPr/>
        </p:nvSpPr>
        <p:spPr bwMode="auto">
          <a:xfrm flipV="1">
            <a:off x="7543800" y="3429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0088" name="Line 39"/>
          <p:cNvSpPr>
            <a:spLocks noChangeShapeType="1"/>
          </p:cNvSpPr>
          <p:nvPr/>
        </p:nvSpPr>
        <p:spPr bwMode="auto">
          <a:xfrm flipV="1">
            <a:off x="7543800" y="34290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0089" name="Line 40"/>
          <p:cNvSpPr>
            <a:spLocks noChangeShapeType="1"/>
          </p:cNvSpPr>
          <p:nvPr/>
        </p:nvSpPr>
        <p:spPr bwMode="auto">
          <a:xfrm flipV="1">
            <a:off x="7543800" y="34290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0090" name="Line 41"/>
          <p:cNvSpPr>
            <a:spLocks noChangeShapeType="1"/>
          </p:cNvSpPr>
          <p:nvPr/>
        </p:nvSpPr>
        <p:spPr bwMode="auto">
          <a:xfrm>
            <a:off x="7543800" y="37338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0091" name="Line 42"/>
          <p:cNvSpPr>
            <a:spLocks noChangeShapeType="1"/>
          </p:cNvSpPr>
          <p:nvPr/>
        </p:nvSpPr>
        <p:spPr bwMode="auto">
          <a:xfrm>
            <a:off x="7543800" y="25146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0092" name="Line 43"/>
          <p:cNvSpPr>
            <a:spLocks noChangeShapeType="1"/>
          </p:cNvSpPr>
          <p:nvPr/>
        </p:nvSpPr>
        <p:spPr bwMode="auto">
          <a:xfrm>
            <a:off x="7543800" y="4953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0093" name="Line 44"/>
          <p:cNvSpPr>
            <a:spLocks noChangeShapeType="1"/>
          </p:cNvSpPr>
          <p:nvPr/>
        </p:nvSpPr>
        <p:spPr bwMode="auto">
          <a:xfrm flipV="1">
            <a:off x="2667000" y="2514600"/>
            <a:ext cx="18288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0094" name="Line 45"/>
          <p:cNvSpPr>
            <a:spLocks noChangeShapeType="1"/>
          </p:cNvSpPr>
          <p:nvPr/>
        </p:nvSpPr>
        <p:spPr bwMode="auto">
          <a:xfrm>
            <a:off x="2667000" y="3429000"/>
            <a:ext cx="1828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0095" name="Line 46"/>
          <p:cNvSpPr>
            <a:spLocks noChangeShapeType="1"/>
          </p:cNvSpPr>
          <p:nvPr/>
        </p:nvSpPr>
        <p:spPr bwMode="auto">
          <a:xfrm>
            <a:off x="2667000" y="5257800"/>
            <a:ext cx="18288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5311" name="Oval 47"/>
          <p:cNvSpPr>
            <a:spLocks noChangeArrowheads="1"/>
          </p:cNvSpPr>
          <p:nvPr/>
        </p:nvSpPr>
        <p:spPr bwMode="auto">
          <a:xfrm>
            <a:off x="3962400" y="35814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5312" name="Oval 48"/>
          <p:cNvSpPr>
            <a:spLocks noChangeArrowheads="1"/>
          </p:cNvSpPr>
          <p:nvPr/>
        </p:nvSpPr>
        <p:spPr bwMode="auto">
          <a:xfrm>
            <a:off x="3962400" y="44958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5313" name="Oval 49"/>
          <p:cNvSpPr>
            <a:spLocks noChangeArrowheads="1"/>
          </p:cNvSpPr>
          <p:nvPr/>
        </p:nvSpPr>
        <p:spPr bwMode="auto">
          <a:xfrm>
            <a:off x="3962400" y="49530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5314" name="Oval 50"/>
          <p:cNvSpPr>
            <a:spLocks noChangeArrowheads="1"/>
          </p:cNvSpPr>
          <p:nvPr/>
        </p:nvSpPr>
        <p:spPr bwMode="auto">
          <a:xfrm>
            <a:off x="3962400" y="58674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5315" name="Oval 51"/>
          <p:cNvSpPr>
            <a:spLocks noChangeArrowheads="1"/>
          </p:cNvSpPr>
          <p:nvPr/>
        </p:nvSpPr>
        <p:spPr bwMode="auto">
          <a:xfrm>
            <a:off x="3962400" y="26670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5316" name="Oval 52"/>
          <p:cNvSpPr>
            <a:spLocks noChangeArrowheads="1"/>
          </p:cNvSpPr>
          <p:nvPr/>
        </p:nvSpPr>
        <p:spPr bwMode="auto">
          <a:xfrm>
            <a:off x="3962400" y="54102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5317" name="Oval 53"/>
          <p:cNvSpPr>
            <a:spLocks noChangeArrowheads="1"/>
          </p:cNvSpPr>
          <p:nvPr/>
        </p:nvSpPr>
        <p:spPr bwMode="auto">
          <a:xfrm>
            <a:off x="3962400" y="40386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5318" name="Oval 54"/>
          <p:cNvSpPr>
            <a:spLocks noChangeArrowheads="1"/>
          </p:cNvSpPr>
          <p:nvPr/>
        </p:nvSpPr>
        <p:spPr bwMode="auto">
          <a:xfrm>
            <a:off x="3962400" y="31242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130104" name="Text Box 55"/>
          <p:cNvSpPr txBox="1">
            <a:spLocks noChangeArrowheads="1"/>
          </p:cNvSpPr>
          <p:nvPr/>
        </p:nvSpPr>
        <p:spPr bwMode="auto">
          <a:xfrm>
            <a:off x="4495801" y="1752600"/>
            <a:ext cx="311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pt-BR">
                <a:latin typeface="Times New Roman" panose="02020603050405020304" pitchFamily="18" charset="0"/>
              </a:rPr>
              <a:t>Camadas intermediárias</a:t>
            </a:r>
          </a:p>
        </p:txBody>
      </p:sp>
      <p:sp>
        <p:nvSpPr>
          <p:cNvPr id="130105" name="Text Box 56"/>
          <p:cNvSpPr txBox="1">
            <a:spLocks noChangeArrowheads="1"/>
          </p:cNvSpPr>
          <p:nvPr/>
        </p:nvSpPr>
        <p:spPr bwMode="auto">
          <a:xfrm>
            <a:off x="1524000" y="2294997"/>
            <a:ext cx="1676400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kumimoji="1" lang="pt-BR">
                <a:latin typeface="Times New Roman" panose="02020603050405020304" pitchFamily="18" charset="0"/>
              </a:rPr>
              <a:t>Camada de </a:t>
            </a:r>
          </a:p>
          <a:p>
            <a:pPr algn="ctr"/>
            <a:r>
              <a:rPr kumimoji="1" lang="pt-BR">
                <a:latin typeface="Times New Roman" panose="02020603050405020304" pitchFamily="18" charset="0"/>
              </a:rPr>
              <a:t>entrada</a:t>
            </a:r>
          </a:p>
        </p:txBody>
      </p:sp>
      <p:sp>
        <p:nvSpPr>
          <p:cNvPr id="130106" name="Text Box 57"/>
          <p:cNvSpPr txBox="1">
            <a:spLocks noChangeArrowheads="1"/>
          </p:cNvSpPr>
          <p:nvPr/>
        </p:nvSpPr>
        <p:spPr bwMode="auto">
          <a:xfrm>
            <a:off x="8877300" y="2205465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pt-BR">
                <a:latin typeface="Times New Roman" panose="02020603050405020304" pitchFamily="18" charset="0"/>
              </a:rPr>
              <a:t>Camada de </a:t>
            </a:r>
          </a:p>
          <a:p>
            <a:pPr algn="ctr"/>
            <a:r>
              <a:rPr kumimoji="1" lang="pt-BR">
                <a:latin typeface="Times New Roman" panose="02020603050405020304" pitchFamily="18" charset="0"/>
              </a:rPr>
              <a:t>saída</a:t>
            </a:r>
          </a:p>
        </p:txBody>
      </p:sp>
      <p:sp>
        <p:nvSpPr>
          <p:cNvPr id="130107" name="Oval 58"/>
          <p:cNvSpPr>
            <a:spLocks noChangeArrowheads="1"/>
          </p:cNvSpPr>
          <p:nvPr/>
        </p:nvSpPr>
        <p:spPr bwMode="auto">
          <a:xfrm>
            <a:off x="2324100" y="46101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0108" name="Oval 59"/>
          <p:cNvSpPr>
            <a:spLocks noChangeArrowheads="1"/>
          </p:cNvSpPr>
          <p:nvPr/>
        </p:nvSpPr>
        <p:spPr bwMode="auto">
          <a:xfrm>
            <a:off x="2324100" y="43053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0109" name="Oval 60"/>
          <p:cNvSpPr>
            <a:spLocks noChangeArrowheads="1"/>
          </p:cNvSpPr>
          <p:nvPr/>
        </p:nvSpPr>
        <p:spPr bwMode="auto">
          <a:xfrm>
            <a:off x="2324100" y="40005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0110" name="Oval 61"/>
          <p:cNvSpPr>
            <a:spLocks noChangeArrowheads="1"/>
          </p:cNvSpPr>
          <p:nvPr/>
        </p:nvSpPr>
        <p:spPr bwMode="auto">
          <a:xfrm>
            <a:off x="9639300" y="46101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0111" name="Oval 62"/>
          <p:cNvSpPr>
            <a:spLocks noChangeArrowheads="1"/>
          </p:cNvSpPr>
          <p:nvPr/>
        </p:nvSpPr>
        <p:spPr bwMode="auto">
          <a:xfrm>
            <a:off x="9639300" y="43053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0112" name="Oval 63"/>
          <p:cNvSpPr>
            <a:spLocks noChangeArrowheads="1"/>
          </p:cNvSpPr>
          <p:nvPr/>
        </p:nvSpPr>
        <p:spPr bwMode="auto">
          <a:xfrm>
            <a:off x="9639300" y="40005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0113" name="Text Box 64"/>
          <p:cNvSpPr txBox="1">
            <a:spLocks noChangeArrowheads="1"/>
          </p:cNvSpPr>
          <p:nvPr/>
        </p:nvSpPr>
        <p:spPr bwMode="auto">
          <a:xfrm>
            <a:off x="5450681" y="228600"/>
            <a:ext cx="499348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kumimoji="1" lang="pt-BR" i="1">
                <a:latin typeface="Times New Roman" panose="02020603050405020304" pitchFamily="18" charset="0"/>
              </a:rPr>
              <a:t>Calcula o termo de correção dos pesos</a:t>
            </a:r>
          </a:p>
          <a:p>
            <a:pPr algn="r">
              <a:spcBef>
                <a:spcPct val="50000"/>
              </a:spcBef>
            </a:pPr>
            <a:r>
              <a:rPr kumimoji="1" lang="pt-BR" i="1">
                <a:latin typeface="Times New Roman" panose="02020603050405020304" pitchFamily="18" charset="0"/>
              </a:rPr>
              <a:t>(a atualização será feita depois)</a:t>
            </a:r>
          </a:p>
          <a:p>
            <a:pPr algn="r">
              <a:spcBef>
                <a:spcPct val="50000"/>
              </a:spcBef>
            </a:pPr>
            <a:r>
              <a:rPr kumimoji="1" lang="pt-BR">
                <a:latin typeface="Symbol" panose="05050102010706020507" pitchFamily="18" charset="2"/>
              </a:rPr>
              <a:t>D</a:t>
            </a:r>
            <a:r>
              <a:rPr kumimoji="1" lang="pt-BR">
                <a:latin typeface="Times New Roman" panose="02020603050405020304" pitchFamily="18" charset="0"/>
              </a:rPr>
              <a:t>w</a:t>
            </a:r>
            <a:r>
              <a:rPr kumimoji="1" lang="pt-BR" baseline="-25000">
                <a:latin typeface="Times New Roman" panose="02020603050405020304" pitchFamily="18" charset="0"/>
              </a:rPr>
              <a:t>ij</a:t>
            </a:r>
            <a:r>
              <a:rPr kumimoji="1" lang="pt-BR">
                <a:latin typeface="Times New Roman" panose="02020603050405020304" pitchFamily="18" charset="0"/>
              </a:rPr>
              <a:t> = </a:t>
            </a:r>
            <a:r>
              <a:rPr kumimoji="1" lang="pt-BR">
                <a:latin typeface="Symbol" panose="05050102010706020507" pitchFamily="18" charset="2"/>
              </a:rPr>
              <a:t>ad</a:t>
            </a:r>
            <a:r>
              <a:rPr kumimoji="1" lang="pt-BR" baseline="-25000">
                <a:latin typeface="Times New Roman" panose="02020603050405020304" pitchFamily="18" charset="0"/>
              </a:rPr>
              <a:t>j</a:t>
            </a:r>
            <a:r>
              <a:rPr kumimoji="1" lang="pt-BR">
                <a:latin typeface="Times New Roman" panose="02020603050405020304" pitchFamily="18" charset="0"/>
              </a:rPr>
              <a:t>x</a:t>
            </a:r>
            <a:r>
              <a:rPr kumimoji="1" lang="pt-BR" baseline="-25000">
                <a:latin typeface="Times New Roman" panose="02020603050405020304" pitchFamily="18" charset="0"/>
              </a:rPr>
              <a:t>i</a:t>
            </a:r>
            <a:endParaRPr kumimoji="1" lang="pt-BR">
              <a:latin typeface="Symbol" panose="05050102010706020507" pitchFamily="18" charset="2"/>
            </a:endParaRPr>
          </a:p>
        </p:txBody>
      </p:sp>
      <p:sp>
        <p:nvSpPr>
          <p:cNvPr id="130114" name="AutoShape 65"/>
          <p:cNvSpPr>
            <a:spLocks noChangeArrowheads="1"/>
          </p:cNvSpPr>
          <p:nvPr/>
        </p:nvSpPr>
        <p:spPr bwMode="auto">
          <a:xfrm>
            <a:off x="4114800" y="6248400"/>
            <a:ext cx="228600" cy="381000"/>
          </a:xfrm>
          <a:prstGeom prst="upArrow">
            <a:avLst>
              <a:gd name="adj1" fmla="val 50000"/>
              <a:gd name="adj2" fmla="val 41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0115" name="Oval 66"/>
          <p:cNvSpPr>
            <a:spLocks noChangeArrowheads="1"/>
          </p:cNvSpPr>
          <p:nvPr/>
        </p:nvSpPr>
        <p:spPr bwMode="auto">
          <a:xfrm>
            <a:off x="6172200" y="54864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0116" name="Oval 67"/>
          <p:cNvSpPr>
            <a:spLocks noChangeArrowheads="1"/>
          </p:cNvSpPr>
          <p:nvPr/>
        </p:nvSpPr>
        <p:spPr bwMode="auto">
          <a:xfrm>
            <a:off x="6172200" y="48768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0117" name="Oval 68"/>
          <p:cNvSpPr>
            <a:spLocks noChangeArrowheads="1"/>
          </p:cNvSpPr>
          <p:nvPr/>
        </p:nvSpPr>
        <p:spPr bwMode="auto">
          <a:xfrm>
            <a:off x="6172200" y="42672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0118" name="Oval 69"/>
          <p:cNvSpPr>
            <a:spLocks noChangeArrowheads="1"/>
          </p:cNvSpPr>
          <p:nvPr/>
        </p:nvSpPr>
        <p:spPr bwMode="auto">
          <a:xfrm>
            <a:off x="6172200" y="36576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0119" name="Oval 70"/>
          <p:cNvSpPr>
            <a:spLocks noChangeArrowheads="1"/>
          </p:cNvSpPr>
          <p:nvPr/>
        </p:nvSpPr>
        <p:spPr bwMode="auto">
          <a:xfrm>
            <a:off x="6172200" y="30480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0120" name="Oval 71"/>
          <p:cNvSpPr>
            <a:spLocks noChangeArrowheads="1"/>
          </p:cNvSpPr>
          <p:nvPr/>
        </p:nvSpPr>
        <p:spPr bwMode="auto">
          <a:xfrm>
            <a:off x="6172200" y="24384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0121" name="Oval 72"/>
          <p:cNvSpPr>
            <a:spLocks noChangeArrowheads="1"/>
          </p:cNvSpPr>
          <p:nvPr/>
        </p:nvSpPr>
        <p:spPr bwMode="auto">
          <a:xfrm>
            <a:off x="6172200" y="60960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95337" name="Oval 73"/>
          <p:cNvSpPr>
            <a:spLocks noChangeArrowheads="1"/>
          </p:cNvSpPr>
          <p:nvPr/>
        </p:nvSpPr>
        <p:spPr bwMode="auto">
          <a:xfrm>
            <a:off x="5943600" y="54864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5338" name="Oval 74"/>
          <p:cNvSpPr>
            <a:spLocks noChangeArrowheads="1"/>
          </p:cNvSpPr>
          <p:nvPr/>
        </p:nvSpPr>
        <p:spPr bwMode="auto">
          <a:xfrm>
            <a:off x="5943600" y="48768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5339" name="Oval 75"/>
          <p:cNvSpPr>
            <a:spLocks noChangeArrowheads="1"/>
          </p:cNvSpPr>
          <p:nvPr/>
        </p:nvSpPr>
        <p:spPr bwMode="auto">
          <a:xfrm>
            <a:off x="5943600" y="42672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5340" name="Oval 76"/>
          <p:cNvSpPr>
            <a:spLocks noChangeArrowheads="1"/>
          </p:cNvSpPr>
          <p:nvPr/>
        </p:nvSpPr>
        <p:spPr bwMode="auto">
          <a:xfrm>
            <a:off x="5943600" y="36576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5341" name="Oval 77"/>
          <p:cNvSpPr>
            <a:spLocks noChangeArrowheads="1"/>
          </p:cNvSpPr>
          <p:nvPr/>
        </p:nvSpPr>
        <p:spPr bwMode="auto">
          <a:xfrm>
            <a:off x="5943600" y="30480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5342" name="Oval 78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5343" name="Oval 79"/>
          <p:cNvSpPr>
            <a:spLocks noChangeArrowheads="1"/>
          </p:cNvSpPr>
          <p:nvPr/>
        </p:nvSpPr>
        <p:spPr bwMode="auto">
          <a:xfrm>
            <a:off x="5943600" y="60960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5344" name="Oval 80"/>
          <p:cNvSpPr>
            <a:spLocks noChangeArrowheads="1"/>
          </p:cNvSpPr>
          <p:nvPr/>
        </p:nvSpPr>
        <p:spPr bwMode="auto">
          <a:xfrm>
            <a:off x="8839200" y="31242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5345" name="Oval 81"/>
          <p:cNvSpPr>
            <a:spLocks noChangeArrowheads="1"/>
          </p:cNvSpPr>
          <p:nvPr/>
        </p:nvSpPr>
        <p:spPr bwMode="auto">
          <a:xfrm>
            <a:off x="8839200" y="34290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5346" name="Oval 82"/>
          <p:cNvSpPr>
            <a:spLocks noChangeArrowheads="1"/>
          </p:cNvSpPr>
          <p:nvPr/>
        </p:nvSpPr>
        <p:spPr bwMode="auto">
          <a:xfrm>
            <a:off x="8839200" y="44196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5347" name="Oval 83"/>
          <p:cNvSpPr>
            <a:spLocks noChangeArrowheads="1"/>
          </p:cNvSpPr>
          <p:nvPr/>
        </p:nvSpPr>
        <p:spPr bwMode="auto">
          <a:xfrm>
            <a:off x="8839200" y="37338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5348" name="Oval 84"/>
          <p:cNvSpPr>
            <a:spLocks noChangeArrowheads="1"/>
          </p:cNvSpPr>
          <p:nvPr/>
        </p:nvSpPr>
        <p:spPr bwMode="auto">
          <a:xfrm>
            <a:off x="8839200" y="40386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5349" name="Oval 85"/>
          <p:cNvSpPr>
            <a:spLocks noChangeArrowheads="1"/>
          </p:cNvSpPr>
          <p:nvPr/>
        </p:nvSpPr>
        <p:spPr bwMode="auto">
          <a:xfrm>
            <a:off x="8839200" y="48006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5350" name="Oval 86"/>
          <p:cNvSpPr>
            <a:spLocks noChangeArrowheads="1"/>
          </p:cNvSpPr>
          <p:nvPr/>
        </p:nvSpPr>
        <p:spPr bwMode="auto">
          <a:xfrm>
            <a:off x="8839200" y="51054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5351" name="Oval 87"/>
          <p:cNvSpPr>
            <a:spLocks noChangeArrowheads="1"/>
          </p:cNvSpPr>
          <p:nvPr/>
        </p:nvSpPr>
        <p:spPr bwMode="auto">
          <a:xfrm>
            <a:off x="8839200" y="54102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130137" name="Oval 88"/>
          <p:cNvSpPr>
            <a:spLocks noChangeArrowheads="1"/>
          </p:cNvSpPr>
          <p:nvPr/>
        </p:nvSpPr>
        <p:spPr bwMode="auto">
          <a:xfrm>
            <a:off x="9067800" y="31242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0138" name="Oval 89"/>
          <p:cNvSpPr>
            <a:spLocks noChangeArrowheads="1"/>
          </p:cNvSpPr>
          <p:nvPr/>
        </p:nvSpPr>
        <p:spPr bwMode="auto">
          <a:xfrm>
            <a:off x="9067800" y="34290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0139" name="Oval 90"/>
          <p:cNvSpPr>
            <a:spLocks noChangeArrowheads="1"/>
          </p:cNvSpPr>
          <p:nvPr/>
        </p:nvSpPr>
        <p:spPr bwMode="auto">
          <a:xfrm>
            <a:off x="9067800" y="44196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0140" name="Oval 91"/>
          <p:cNvSpPr>
            <a:spLocks noChangeArrowheads="1"/>
          </p:cNvSpPr>
          <p:nvPr/>
        </p:nvSpPr>
        <p:spPr bwMode="auto">
          <a:xfrm>
            <a:off x="9067800" y="37338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0141" name="Oval 92"/>
          <p:cNvSpPr>
            <a:spLocks noChangeArrowheads="1"/>
          </p:cNvSpPr>
          <p:nvPr/>
        </p:nvSpPr>
        <p:spPr bwMode="auto">
          <a:xfrm>
            <a:off x="9067800" y="40386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0142" name="Oval 93"/>
          <p:cNvSpPr>
            <a:spLocks noChangeArrowheads="1"/>
          </p:cNvSpPr>
          <p:nvPr/>
        </p:nvSpPr>
        <p:spPr bwMode="auto">
          <a:xfrm>
            <a:off x="9067800" y="48006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0143" name="Oval 94"/>
          <p:cNvSpPr>
            <a:spLocks noChangeArrowheads="1"/>
          </p:cNvSpPr>
          <p:nvPr/>
        </p:nvSpPr>
        <p:spPr bwMode="auto">
          <a:xfrm>
            <a:off x="9067800" y="51054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0144" name="Oval 95"/>
          <p:cNvSpPr>
            <a:spLocks noChangeArrowheads="1"/>
          </p:cNvSpPr>
          <p:nvPr/>
        </p:nvSpPr>
        <p:spPr bwMode="auto">
          <a:xfrm>
            <a:off x="9067800" y="54102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0145" name="Oval 96"/>
          <p:cNvSpPr>
            <a:spLocks noChangeArrowheads="1"/>
          </p:cNvSpPr>
          <p:nvPr/>
        </p:nvSpPr>
        <p:spPr bwMode="auto">
          <a:xfrm>
            <a:off x="4191000" y="35814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0146" name="Oval 97"/>
          <p:cNvSpPr>
            <a:spLocks noChangeArrowheads="1"/>
          </p:cNvSpPr>
          <p:nvPr/>
        </p:nvSpPr>
        <p:spPr bwMode="auto">
          <a:xfrm>
            <a:off x="4191000" y="44958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0147" name="Oval 98"/>
          <p:cNvSpPr>
            <a:spLocks noChangeArrowheads="1"/>
          </p:cNvSpPr>
          <p:nvPr/>
        </p:nvSpPr>
        <p:spPr bwMode="auto">
          <a:xfrm>
            <a:off x="4191000" y="49530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0148" name="Oval 99"/>
          <p:cNvSpPr>
            <a:spLocks noChangeArrowheads="1"/>
          </p:cNvSpPr>
          <p:nvPr/>
        </p:nvSpPr>
        <p:spPr bwMode="auto">
          <a:xfrm>
            <a:off x="4191000" y="58674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0149" name="Oval 100"/>
          <p:cNvSpPr>
            <a:spLocks noChangeArrowheads="1"/>
          </p:cNvSpPr>
          <p:nvPr/>
        </p:nvSpPr>
        <p:spPr bwMode="auto">
          <a:xfrm>
            <a:off x="4191000" y="26670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0150" name="Oval 101"/>
          <p:cNvSpPr>
            <a:spLocks noChangeArrowheads="1"/>
          </p:cNvSpPr>
          <p:nvPr/>
        </p:nvSpPr>
        <p:spPr bwMode="auto">
          <a:xfrm>
            <a:off x="4191000" y="54102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0151" name="Oval 102"/>
          <p:cNvSpPr>
            <a:spLocks noChangeArrowheads="1"/>
          </p:cNvSpPr>
          <p:nvPr/>
        </p:nvSpPr>
        <p:spPr bwMode="auto">
          <a:xfrm>
            <a:off x="4191000" y="40386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0152" name="Oval 103"/>
          <p:cNvSpPr>
            <a:spLocks noChangeArrowheads="1"/>
          </p:cNvSpPr>
          <p:nvPr/>
        </p:nvSpPr>
        <p:spPr bwMode="auto">
          <a:xfrm>
            <a:off x="4191000" y="312420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0153" name="Text Box 104"/>
          <p:cNvSpPr txBox="1">
            <a:spLocks noChangeArrowheads="1"/>
          </p:cNvSpPr>
          <p:nvPr/>
        </p:nvSpPr>
        <p:spPr bwMode="auto">
          <a:xfrm>
            <a:off x="2743201" y="6172200"/>
            <a:ext cx="124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pt-BR" i="1" dirty="0">
                <a:solidFill>
                  <a:srgbClr val="FF0000"/>
                </a:solidFill>
              </a:rPr>
              <a:t>Erro </a:t>
            </a:r>
            <a:r>
              <a:rPr kumimoji="1" lang="pt-BR" dirty="0">
                <a:solidFill>
                  <a:srgbClr val="FF0000"/>
                </a:solidFill>
              </a:rPr>
              <a:t>(</a:t>
            </a:r>
            <a:r>
              <a:rPr kumimoji="1" lang="pt-BR" dirty="0" err="1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kumimoji="1" lang="pt-BR" baseline="-25000" dirty="0" err="1">
                <a:solidFill>
                  <a:srgbClr val="FF0000"/>
                </a:solidFill>
              </a:rPr>
              <a:t>j</a:t>
            </a:r>
            <a:r>
              <a:rPr kumimoji="1" lang="pt-BR" dirty="0">
                <a:solidFill>
                  <a:srgbClr val="FF0000"/>
                </a:solidFill>
              </a:rPr>
              <a:t>)</a:t>
            </a:r>
            <a:endParaRPr kumimoji="1" lang="pt-BR" sz="2000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87844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14BFB5-26E4-421E-80C0-2B7FE5A09FA9}" type="slidenum">
              <a:rPr lang="pt-BR" sz="1400"/>
              <a:pPr eaLnBrk="1" hangingPunct="1"/>
              <a:t>19</a:t>
            </a:fld>
            <a:endParaRPr lang="pt-BR" sz="1400"/>
          </a:p>
        </p:txBody>
      </p:sp>
      <p:sp>
        <p:nvSpPr>
          <p:cNvPr id="396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09801" y="457200"/>
            <a:ext cx="381476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4000"/>
              <a:t>Fase backward</a:t>
            </a:r>
          </a:p>
        </p:txBody>
      </p:sp>
      <p:sp>
        <p:nvSpPr>
          <p:cNvPr id="396291" name="Oval 3"/>
          <p:cNvSpPr>
            <a:spLocks noChangeArrowheads="1"/>
          </p:cNvSpPr>
          <p:nvPr/>
        </p:nvSpPr>
        <p:spPr bwMode="auto">
          <a:xfrm>
            <a:off x="2057400" y="4953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6292" name="Oval 4"/>
          <p:cNvSpPr>
            <a:spLocks noChangeArrowheads="1"/>
          </p:cNvSpPr>
          <p:nvPr/>
        </p:nvSpPr>
        <p:spPr bwMode="auto">
          <a:xfrm>
            <a:off x="2057400" y="3124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6293" name="Oval 5"/>
          <p:cNvSpPr>
            <a:spLocks noChangeArrowheads="1"/>
          </p:cNvSpPr>
          <p:nvPr/>
        </p:nvSpPr>
        <p:spPr bwMode="auto">
          <a:xfrm>
            <a:off x="4495800" y="22098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6294" name="Oval 6"/>
          <p:cNvSpPr>
            <a:spLocks noChangeArrowheads="1"/>
          </p:cNvSpPr>
          <p:nvPr/>
        </p:nvSpPr>
        <p:spPr bwMode="auto">
          <a:xfrm>
            <a:off x="4495800" y="4648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6295" name="Oval 7"/>
          <p:cNvSpPr>
            <a:spLocks noChangeArrowheads="1"/>
          </p:cNvSpPr>
          <p:nvPr/>
        </p:nvSpPr>
        <p:spPr bwMode="auto">
          <a:xfrm>
            <a:off x="4495800" y="3429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6296" name="Oval 8"/>
          <p:cNvSpPr>
            <a:spLocks noChangeArrowheads="1"/>
          </p:cNvSpPr>
          <p:nvPr/>
        </p:nvSpPr>
        <p:spPr bwMode="auto">
          <a:xfrm>
            <a:off x="4495800" y="58674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6297" name="Oval 9"/>
          <p:cNvSpPr>
            <a:spLocks noChangeArrowheads="1"/>
          </p:cNvSpPr>
          <p:nvPr/>
        </p:nvSpPr>
        <p:spPr bwMode="auto">
          <a:xfrm>
            <a:off x="6934200" y="22098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6298" name="Oval 10"/>
          <p:cNvSpPr>
            <a:spLocks noChangeArrowheads="1"/>
          </p:cNvSpPr>
          <p:nvPr/>
        </p:nvSpPr>
        <p:spPr bwMode="auto">
          <a:xfrm>
            <a:off x="6934200" y="4648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6299" name="Oval 11"/>
          <p:cNvSpPr>
            <a:spLocks noChangeArrowheads="1"/>
          </p:cNvSpPr>
          <p:nvPr/>
        </p:nvSpPr>
        <p:spPr bwMode="auto">
          <a:xfrm>
            <a:off x="6934200" y="3429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6300" name="Oval 12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6301" name="Oval 13"/>
          <p:cNvSpPr>
            <a:spLocks noChangeArrowheads="1"/>
          </p:cNvSpPr>
          <p:nvPr/>
        </p:nvSpPr>
        <p:spPr bwMode="auto">
          <a:xfrm>
            <a:off x="9372600" y="4953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6302" name="Oval 14"/>
          <p:cNvSpPr>
            <a:spLocks noChangeArrowheads="1"/>
          </p:cNvSpPr>
          <p:nvPr/>
        </p:nvSpPr>
        <p:spPr bwMode="auto">
          <a:xfrm>
            <a:off x="9372600" y="3124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131088" name="Line 15"/>
          <p:cNvSpPr>
            <a:spLocks noChangeShapeType="1"/>
          </p:cNvSpPr>
          <p:nvPr/>
        </p:nvSpPr>
        <p:spPr bwMode="auto">
          <a:xfrm flipV="1">
            <a:off x="7543800" y="52578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1089" name="Line 16"/>
          <p:cNvSpPr>
            <a:spLocks noChangeShapeType="1"/>
          </p:cNvSpPr>
          <p:nvPr/>
        </p:nvSpPr>
        <p:spPr bwMode="auto">
          <a:xfrm flipV="1">
            <a:off x="2667000" y="4953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1090" name="Line 17"/>
          <p:cNvSpPr>
            <a:spLocks noChangeShapeType="1"/>
          </p:cNvSpPr>
          <p:nvPr/>
        </p:nvSpPr>
        <p:spPr bwMode="auto">
          <a:xfrm flipV="1">
            <a:off x="2667000" y="37338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1091" name="Line 18"/>
          <p:cNvSpPr>
            <a:spLocks noChangeShapeType="1"/>
          </p:cNvSpPr>
          <p:nvPr/>
        </p:nvSpPr>
        <p:spPr bwMode="auto">
          <a:xfrm flipV="1">
            <a:off x="2667000" y="25146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1092" name="Line 19"/>
          <p:cNvSpPr>
            <a:spLocks noChangeShapeType="1"/>
          </p:cNvSpPr>
          <p:nvPr/>
        </p:nvSpPr>
        <p:spPr bwMode="auto">
          <a:xfrm>
            <a:off x="2667000" y="34290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1093" name="Line 20"/>
          <p:cNvSpPr>
            <a:spLocks noChangeShapeType="1"/>
          </p:cNvSpPr>
          <p:nvPr/>
        </p:nvSpPr>
        <p:spPr bwMode="auto">
          <a:xfrm>
            <a:off x="2667000" y="34290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1094" name="Line 21"/>
          <p:cNvSpPr>
            <a:spLocks noChangeShapeType="1"/>
          </p:cNvSpPr>
          <p:nvPr/>
        </p:nvSpPr>
        <p:spPr bwMode="auto">
          <a:xfrm>
            <a:off x="5105400" y="25146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1095" name="Line 22"/>
          <p:cNvSpPr>
            <a:spLocks noChangeShapeType="1"/>
          </p:cNvSpPr>
          <p:nvPr/>
        </p:nvSpPr>
        <p:spPr bwMode="auto">
          <a:xfrm>
            <a:off x="5105400" y="37338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1096" name="Line 23"/>
          <p:cNvSpPr>
            <a:spLocks noChangeShapeType="1"/>
          </p:cNvSpPr>
          <p:nvPr/>
        </p:nvSpPr>
        <p:spPr bwMode="auto">
          <a:xfrm>
            <a:off x="5105400" y="49530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1097" name="Line 24"/>
          <p:cNvSpPr>
            <a:spLocks noChangeShapeType="1"/>
          </p:cNvSpPr>
          <p:nvPr/>
        </p:nvSpPr>
        <p:spPr bwMode="auto">
          <a:xfrm>
            <a:off x="5105400" y="61722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1098" name="Line 25"/>
          <p:cNvSpPr>
            <a:spLocks noChangeShapeType="1"/>
          </p:cNvSpPr>
          <p:nvPr/>
        </p:nvSpPr>
        <p:spPr bwMode="auto">
          <a:xfrm flipV="1">
            <a:off x="5105400" y="49530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1099" name="Line 26"/>
          <p:cNvSpPr>
            <a:spLocks noChangeShapeType="1"/>
          </p:cNvSpPr>
          <p:nvPr/>
        </p:nvSpPr>
        <p:spPr bwMode="auto">
          <a:xfrm flipV="1">
            <a:off x="5105400" y="37338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1100" name="Line 27"/>
          <p:cNvSpPr>
            <a:spLocks noChangeShapeType="1"/>
          </p:cNvSpPr>
          <p:nvPr/>
        </p:nvSpPr>
        <p:spPr bwMode="auto">
          <a:xfrm flipV="1">
            <a:off x="5105400" y="2514600"/>
            <a:ext cx="1828800" cy="36576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1101" name="Line 28"/>
          <p:cNvSpPr>
            <a:spLocks noChangeShapeType="1"/>
          </p:cNvSpPr>
          <p:nvPr/>
        </p:nvSpPr>
        <p:spPr bwMode="auto">
          <a:xfrm>
            <a:off x="5105400" y="2514600"/>
            <a:ext cx="1828800" cy="36576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1102" name="Line 29"/>
          <p:cNvSpPr>
            <a:spLocks noChangeShapeType="1"/>
          </p:cNvSpPr>
          <p:nvPr/>
        </p:nvSpPr>
        <p:spPr bwMode="auto">
          <a:xfrm>
            <a:off x="5105400" y="25146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1103" name="Line 30"/>
          <p:cNvSpPr>
            <a:spLocks noChangeShapeType="1"/>
          </p:cNvSpPr>
          <p:nvPr/>
        </p:nvSpPr>
        <p:spPr bwMode="auto">
          <a:xfrm>
            <a:off x="5105400" y="25146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1104" name="Line 31"/>
          <p:cNvSpPr>
            <a:spLocks noChangeShapeType="1"/>
          </p:cNvSpPr>
          <p:nvPr/>
        </p:nvSpPr>
        <p:spPr bwMode="auto">
          <a:xfrm flipV="1">
            <a:off x="5105400" y="25146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1105" name="Line 32"/>
          <p:cNvSpPr>
            <a:spLocks noChangeShapeType="1"/>
          </p:cNvSpPr>
          <p:nvPr/>
        </p:nvSpPr>
        <p:spPr bwMode="auto">
          <a:xfrm>
            <a:off x="5105400" y="37338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1106" name="Line 33"/>
          <p:cNvSpPr>
            <a:spLocks noChangeShapeType="1"/>
          </p:cNvSpPr>
          <p:nvPr/>
        </p:nvSpPr>
        <p:spPr bwMode="auto">
          <a:xfrm>
            <a:off x="5105400" y="37338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1107" name="Line 34"/>
          <p:cNvSpPr>
            <a:spLocks noChangeShapeType="1"/>
          </p:cNvSpPr>
          <p:nvPr/>
        </p:nvSpPr>
        <p:spPr bwMode="auto">
          <a:xfrm flipV="1">
            <a:off x="5105400" y="25146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1108" name="Line 35"/>
          <p:cNvSpPr>
            <a:spLocks noChangeShapeType="1"/>
          </p:cNvSpPr>
          <p:nvPr/>
        </p:nvSpPr>
        <p:spPr bwMode="auto">
          <a:xfrm flipV="1">
            <a:off x="5105400" y="37338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1109" name="Line 36"/>
          <p:cNvSpPr>
            <a:spLocks noChangeShapeType="1"/>
          </p:cNvSpPr>
          <p:nvPr/>
        </p:nvSpPr>
        <p:spPr bwMode="auto">
          <a:xfrm>
            <a:off x="5105400" y="49530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1110" name="Line 37"/>
          <p:cNvSpPr>
            <a:spLocks noChangeShapeType="1"/>
          </p:cNvSpPr>
          <p:nvPr/>
        </p:nvSpPr>
        <p:spPr bwMode="auto">
          <a:xfrm>
            <a:off x="7543800" y="25146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1111" name="Line 38"/>
          <p:cNvSpPr>
            <a:spLocks noChangeShapeType="1"/>
          </p:cNvSpPr>
          <p:nvPr/>
        </p:nvSpPr>
        <p:spPr bwMode="auto">
          <a:xfrm flipV="1">
            <a:off x="7543800" y="3429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1112" name="Line 39"/>
          <p:cNvSpPr>
            <a:spLocks noChangeShapeType="1"/>
          </p:cNvSpPr>
          <p:nvPr/>
        </p:nvSpPr>
        <p:spPr bwMode="auto">
          <a:xfrm flipV="1">
            <a:off x="7543800" y="34290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1113" name="Line 40"/>
          <p:cNvSpPr>
            <a:spLocks noChangeShapeType="1"/>
          </p:cNvSpPr>
          <p:nvPr/>
        </p:nvSpPr>
        <p:spPr bwMode="auto">
          <a:xfrm flipV="1">
            <a:off x="7543800" y="34290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1114" name="Line 41"/>
          <p:cNvSpPr>
            <a:spLocks noChangeShapeType="1"/>
          </p:cNvSpPr>
          <p:nvPr/>
        </p:nvSpPr>
        <p:spPr bwMode="auto">
          <a:xfrm>
            <a:off x="7543800" y="37338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1115" name="Line 42"/>
          <p:cNvSpPr>
            <a:spLocks noChangeShapeType="1"/>
          </p:cNvSpPr>
          <p:nvPr/>
        </p:nvSpPr>
        <p:spPr bwMode="auto">
          <a:xfrm>
            <a:off x="7543800" y="25146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1116" name="Line 43"/>
          <p:cNvSpPr>
            <a:spLocks noChangeShapeType="1"/>
          </p:cNvSpPr>
          <p:nvPr/>
        </p:nvSpPr>
        <p:spPr bwMode="auto">
          <a:xfrm>
            <a:off x="7543800" y="4953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1117" name="Line 44"/>
          <p:cNvSpPr>
            <a:spLocks noChangeShapeType="1"/>
          </p:cNvSpPr>
          <p:nvPr/>
        </p:nvSpPr>
        <p:spPr bwMode="auto">
          <a:xfrm flipV="1">
            <a:off x="2667000" y="25146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1118" name="Line 45"/>
          <p:cNvSpPr>
            <a:spLocks noChangeShapeType="1"/>
          </p:cNvSpPr>
          <p:nvPr/>
        </p:nvSpPr>
        <p:spPr bwMode="auto">
          <a:xfrm>
            <a:off x="2667000" y="3429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1119" name="Line 46"/>
          <p:cNvSpPr>
            <a:spLocks noChangeShapeType="1"/>
          </p:cNvSpPr>
          <p:nvPr/>
        </p:nvSpPr>
        <p:spPr bwMode="auto">
          <a:xfrm>
            <a:off x="2667000" y="52578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1120" name="Text Box 47"/>
          <p:cNvSpPr txBox="1">
            <a:spLocks noChangeArrowheads="1"/>
          </p:cNvSpPr>
          <p:nvPr/>
        </p:nvSpPr>
        <p:spPr bwMode="auto">
          <a:xfrm>
            <a:off x="4495801" y="1752600"/>
            <a:ext cx="311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pt-BR">
                <a:latin typeface="Times New Roman" panose="02020603050405020304" pitchFamily="18" charset="0"/>
              </a:rPr>
              <a:t>Camadas intermediárias</a:t>
            </a:r>
          </a:p>
        </p:txBody>
      </p:sp>
      <p:sp>
        <p:nvSpPr>
          <p:cNvPr id="131121" name="Text Box 48"/>
          <p:cNvSpPr txBox="1">
            <a:spLocks noChangeArrowheads="1"/>
          </p:cNvSpPr>
          <p:nvPr/>
        </p:nvSpPr>
        <p:spPr bwMode="auto">
          <a:xfrm>
            <a:off x="1524000" y="2294997"/>
            <a:ext cx="1676400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kumimoji="1" lang="pt-BR" dirty="0">
                <a:latin typeface="Times New Roman" panose="02020603050405020304" pitchFamily="18" charset="0"/>
              </a:rPr>
              <a:t>Camada de </a:t>
            </a:r>
          </a:p>
          <a:p>
            <a:pPr algn="ctr"/>
            <a:r>
              <a:rPr kumimoji="1" lang="pt-BR" dirty="0">
                <a:latin typeface="Times New Roman" panose="02020603050405020304" pitchFamily="18" charset="0"/>
              </a:rPr>
              <a:t>entrada</a:t>
            </a:r>
          </a:p>
        </p:txBody>
      </p:sp>
      <p:sp>
        <p:nvSpPr>
          <p:cNvPr id="131122" name="Text Box 49"/>
          <p:cNvSpPr txBox="1">
            <a:spLocks noChangeArrowheads="1"/>
          </p:cNvSpPr>
          <p:nvPr/>
        </p:nvSpPr>
        <p:spPr bwMode="auto">
          <a:xfrm>
            <a:off x="8877300" y="2205465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pt-BR">
                <a:latin typeface="Times New Roman" panose="02020603050405020304" pitchFamily="18" charset="0"/>
              </a:rPr>
              <a:t>Camada de </a:t>
            </a:r>
          </a:p>
          <a:p>
            <a:pPr algn="ctr"/>
            <a:r>
              <a:rPr kumimoji="1" lang="pt-BR">
                <a:latin typeface="Times New Roman" panose="02020603050405020304" pitchFamily="18" charset="0"/>
              </a:rPr>
              <a:t>saída</a:t>
            </a:r>
          </a:p>
        </p:txBody>
      </p:sp>
      <p:sp>
        <p:nvSpPr>
          <p:cNvPr id="131123" name="Oval 50"/>
          <p:cNvSpPr>
            <a:spLocks noChangeArrowheads="1"/>
          </p:cNvSpPr>
          <p:nvPr/>
        </p:nvSpPr>
        <p:spPr bwMode="auto">
          <a:xfrm>
            <a:off x="2324100" y="46101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1124" name="Oval 51"/>
          <p:cNvSpPr>
            <a:spLocks noChangeArrowheads="1"/>
          </p:cNvSpPr>
          <p:nvPr/>
        </p:nvSpPr>
        <p:spPr bwMode="auto">
          <a:xfrm>
            <a:off x="2324100" y="43053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1125" name="Oval 52"/>
          <p:cNvSpPr>
            <a:spLocks noChangeArrowheads="1"/>
          </p:cNvSpPr>
          <p:nvPr/>
        </p:nvSpPr>
        <p:spPr bwMode="auto">
          <a:xfrm>
            <a:off x="2324100" y="40005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1126" name="Oval 53"/>
          <p:cNvSpPr>
            <a:spLocks noChangeArrowheads="1"/>
          </p:cNvSpPr>
          <p:nvPr/>
        </p:nvSpPr>
        <p:spPr bwMode="auto">
          <a:xfrm>
            <a:off x="9639300" y="46101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1127" name="Oval 54"/>
          <p:cNvSpPr>
            <a:spLocks noChangeArrowheads="1"/>
          </p:cNvSpPr>
          <p:nvPr/>
        </p:nvSpPr>
        <p:spPr bwMode="auto">
          <a:xfrm>
            <a:off x="9639300" y="43053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1128" name="Oval 55"/>
          <p:cNvSpPr>
            <a:spLocks noChangeArrowheads="1"/>
          </p:cNvSpPr>
          <p:nvPr/>
        </p:nvSpPr>
        <p:spPr bwMode="auto">
          <a:xfrm>
            <a:off x="9639300" y="40005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96344" name="Oval 56"/>
          <p:cNvSpPr>
            <a:spLocks noChangeArrowheads="1"/>
          </p:cNvSpPr>
          <p:nvPr/>
        </p:nvSpPr>
        <p:spPr bwMode="auto">
          <a:xfrm>
            <a:off x="3962400" y="35814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6345" name="Oval 57"/>
          <p:cNvSpPr>
            <a:spLocks noChangeArrowheads="1"/>
          </p:cNvSpPr>
          <p:nvPr/>
        </p:nvSpPr>
        <p:spPr bwMode="auto">
          <a:xfrm>
            <a:off x="3962400" y="44958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6346" name="Oval 58"/>
          <p:cNvSpPr>
            <a:spLocks noChangeArrowheads="1"/>
          </p:cNvSpPr>
          <p:nvPr/>
        </p:nvSpPr>
        <p:spPr bwMode="auto">
          <a:xfrm>
            <a:off x="3962400" y="49530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6347" name="Oval 59"/>
          <p:cNvSpPr>
            <a:spLocks noChangeArrowheads="1"/>
          </p:cNvSpPr>
          <p:nvPr/>
        </p:nvSpPr>
        <p:spPr bwMode="auto">
          <a:xfrm>
            <a:off x="3962400" y="58674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6348" name="Oval 60"/>
          <p:cNvSpPr>
            <a:spLocks noChangeArrowheads="1"/>
          </p:cNvSpPr>
          <p:nvPr/>
        </p:nvSpPr>
        <p:spPr bwMode="auto">
          <a:xfrm>
            <a:off x="3962400" y="26670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6349" name="Oval 61"/>
          <p:cNvSpPr>
            <a:spLocks noChangeArrowheads="1"/>
          </p:cNvSpPr>
          <p:nvPr/>
        </p:nvSpPr>
        <p:spPr bwMode="auto">
          <a:xfrm>
            <a:off x="3962400" y="54102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6350" name="Oval 62"/>
          <p:cNvSpPr>
            <a:spLocks noChangeArrowheads="1"/>
          </p:cNvSpPr>
          <p:nvPr/>
        </p:nvSpPr>
        <p:spPr bwMode="auto">
          <a:xfrm>
            <a:off x="3962400" y="40386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6351" name="Oval 63"/>
          <p:cNvSpPr>
            <a:spLocks noChangeArrowheads="1"/>
          </p:cNvSpPr>
          <p:nvPr/>
        </p:nvSpPr>
        <p:spPr bwMode="auto">
          <a:xfrm>
            <a:off x="3962400" y="31242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6352" name="Oval 64"/>
          <p:cNvSpPr>
            <a:spLocks noChangeArrowheads="1"/>
          </p:cNvSpPr>
          <p:nvPr/>
        </p:nvSpPr>
        <p:spPr bwMode="auto">
          <a:xfrm>
            <a:off x="5943600" y="54864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6353" name="Oval 65"/>
          <p:cNvSpPr>
            <a:spLocks noChangeArrowheads="1"/>
          </p:cNvSpPr>
          <p:nvPr/>
        </p:nvSpPr>
        <p:spPr bwMode="auto">
          <a:xfrm>
            <a:off x="5943600" y="48768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6354" name="Oval 66"/>
          <p:cNvSpPr>
            <a:spLocks noChangeArrowheads="1"/>
          </p:cNvSpPr>
          <p:nvPr/>
        </p:nvSpPr>
        <p:spPr bwMode="auto">
          <a:xfrm>
            <a:off x="5943600" y="42672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6355" name="Oval 67"/>
          <p:cNvSpPr>
            <a:spLocks noChangeArrowheads="1"/>
          </p:cNvSpPr>
          <p:nvPr/>
        </p:nvSpPr>
        <p:spPr bwMode="auto">
          <a:xfrm>
            <a:off x="5943600" y="36576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6356" name="Oval 68"/>
          <p:cNvSpPr>
            <a:spLocks noChangeArrowheads="1"/>
          </p:cNvSpPr>
          <p:nvPr/>
        </p:nvSpPr>
        <p:spPr bwMode="auto">
          <a:xfrm>
            <a:off x="5943600" y="30480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6357" name="Oval 69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6358" name="Oval 70"/>
          <p:cNvSpPr>
            <a:spLocks noChangeArrowheads="1"/>
          </p:cNvSpPr>
          <p:nvPr/>
        </p:nvSpPr>
        <p:spPr bwMode="auto">
          <a:xfrm>
            <a:off x="5943600" y="60960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6359" name="Oval 71"/>
          <p:cNvSpPr>
            <a:spLocks noChangeArrowheads="1"/>
          </p:cNvSpPr>
          <p:nvPr/>
        </p:nvSpPr>
        <p:spPr bwMode="auto">
          <a:xfrm>
            <a:off x="8839200" y="31242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6360" name="Oval 72"/>
          <p:cNvSpPr>
            <a:spLocks noChangeArrowheads="1"/>
          </p:cNvSpPr>
          <p:nvPr/>
        </p:nvSpPr>
        <p:spPr bwMode="auto">
          <a:xfrm>
            <a:off x="8839200" y="34290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6361" name="Oval 73"/>
          <p:cNvSpPr>
            <a:spLocks noChangeArrowheads="1"/>
          </p:cNvSpPr>
          <p:nvPr/>
        </p:nvSpPr>
        <p:spPr bwMode="auto">
          <a:xfrm>
            <a:off x="8839200" y="44196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6362" name="Oval 74"/>
          <p:cNvSpPr>
            <a:spLocks noChangeArrowheads="1"/>
          </p:cNvSpPr>
          <p:nvPr/>
        </p:nvSpPr>
        <p:spPr bwMode="auto">
          <a:xfrm>
            <a:off x="8839200" y="37338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6363" name="Oval 75"/>
          <p:cNvSpPr>
            <a:spLocks noChangeArrowheads="1"/>
          </p:cNvSpPr>
          <p:nvPr/>
        </p:nvSpPr>
        <p:spPr bwMode="auto">
          <a:xfrm>
            <a:off x="8839200" y="40386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6364" name="Oval 76"/>
          <p:cNvSpPr>
            <a:spLocks noChangeArrowheads="1"/>
          </p:cNvSpPr>
          <p:nvPr/>
        </p:nvSpPr>
        <p:spPr bwMode="auto">
          <a:xfrm>
            <a:off x="8839200" y="48006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6365" name="Oval 77"/>
          <p:cNvSpPr>
            <a:spLocks noChangeArrowheads="1"/>
          </p:cNvSpPr>
          <p:nvPr/>
        </p:nvSpPr>
        <p:spPr bwMode="auto">
          <a:xfrm>
            <a:off x="8839200" y="51054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6366" name="Oval 78"/>
          <p:cNvSpPr>
            <a:spLocks noChangeArrowheads="1"/>
          </p:cNvSpPr>
          <p:nvPr/>
        </p:nvSpPr>
        <p:spPr bwMode="auto">
          <a:xfrm>
            <a:off x="8839200" y="54102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131152" name="Text Box 79"/>
          <p:cNvSpPr txBox="1">
            <a:spLocks noChangeArrowheads="1"/>
          </p:cNvSpPr>
          <p:nvPr/>
        </p:nvSpPr>
        <p:spPr bwMode="auto">
          <a:xfrm>
            <a:off x="6088483" y="228601"/>
            <a:ext cx="43556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kumimoji="1" lang="pt-BR" i="1">
                <a:latin typeface="Times New Roman" panose="02020603050405020304" pitchFamily="18" charset="0"/>
              </a:rPr>
              <a:t>Cada unidade atualiza seus pesos</a:t>
            </a:r>
          </a:p>
          <a:p>
            <a:pPr algn="r">
              <a:spcBef>
                <a:spcPct val="50000"/>
              </a:spcBef>
            </a:pPr>
            <a:r>
              <a:rPr kumimoji="1" lang="pt-BR">
                <a:latin typeface="Times New Roman" panose="02020603050405020304" pitchFamily="18" charset="0"/>
              </a:rPr>
              <a:t>w</a:t>
            </a:r>
            <a:r>
              <a:rPr kumimoji="1" lang="pt-BR" baseline="-25000">
                <a:latin typeface="Times New Roman" panose="02020603050405020304" pitchFamily="18" charset="0"/>
              </a:rPr>
              <a:t>ij</a:t>
            </a:r>
            <a:r>
              <a:rPr kumimoji="1" lang="pt-BR">
                <a:latin typeface="Times New Roman" panose="02020603050405020304" pitchFamily="18" charset="0"/>
              </a:rPr>
              <a:t>(novo) = w</a:t>
            </a:r>
            <a:r>
              <a:rPr kumimoji="1" lang="pt-BR" baseline="-25000">
                <a:latin typeface="Times New Roman" panose="02020603050405020304" pitchFamily="18" charset="0"/>
              </a:rPr>
              <a:t>ij</a:t>
            </a:r>
            <a:r>
              <a:rPr kumimoji="1" lang="pt-BR">
                <a:latin typeface="Times New Roman" panose="02020603050405020304" pitchFamily="18" charset="0"/>
              </a:rPr>
              <a:t>(velho) + </a:t>
            </a:r>
            <a:r>
              <a:rPr kumimoji="1" lang="pt-BR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1" lang="pt-BR">
                <a:latin typeface="Times New Roman" panose="02020603050405020304" pitchFamily="18" charset="0"/>
              </a:rPr>
              <a:t>w</a:t>
            </a:r>
            <a:r>
              <a:rPr kumimoji="1" lang="pt-BR" baseline="-25000">
                <a:latin typeface="Times New Roman" panose="02020603050405020304" pitchFamily="18" charset="0"/>
              </a:rPr>
              <a:t>jk</a:t>
            </a:r>
            <a:endParaRPr kumimoji="1" lang="pt-BR" i="1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1739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C8E453-BF53-432A-8069-1CA17849BA6D}" type="slidenum">
              <a:rPr lang="pt-BR" sz="1400"/>
              <a:pPr eaLnBrk="1" hangingPunct="1"/>
              <a:t>2</a:t>
            </a:fld>
            <a:endParaRPr lang="pt-BR" sz="1400"/>
          </a:p>
        </p:txBody>
      </p:sp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228600"/>
            <a:ext cx="8510588" cy="97155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Rede Neural Multicamadas</a:t>
            </a:r>
          </a:p>
        </p:txBody>
      </p:sp>
      <p:sp>
        <p:nvSpPr>
          <p:cNvPr id="1146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209800" y="1676400"/>
            <a:ext cx="9425152" cy="448791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pt-BR" sz="3200" dirty="0"/>
              <a:t>Tipo de arquitetura que dispõe os neurônios em várias camadas justapostas.</a:t>
            </a:r>
          </a:p>
          <a:p>
            <a:pPr algn="just" eaLnBrk="1" hangingPunct="1">
              <a:defRPr/>
            </a:pPr>
            <a:r>
              <a:rPr lang="pt-BR" sz="3200" dirty="0"/>
              <a:t>Características:</a:t>
            </a:r>
          </a:p>
          <a:p>
            <a:pPr lvl="1" algn="just">
              <a:defRPr/>
            </a:pPr>
            <a:r>
              <a:rPr lang="pt-BR" sz="2800" dirty="0"/>
              <a:t>Não possuem realimentação entre as camadas;</a:t>
            </a:r>
          </a:p>
          <a:p>
            <a:pPr lvl="1" algn="just">
              <a:defRPr/>
            </a:pPr>
            <a:r>
              <a:rPr lang="pt-BR" sz="2800" dirty="0"/>
              <a:t>Os sinais se propagam-se das entradas para a saída (</a:t>
            </a:r>
            <a:r>
              <a:rPr lang="pt-BR" sz="2800" dirty="0" err="1"/>
              <a:t>feedforward</a:t>
            </a:r>
            <a:r>
              <a:rPr lang="pt-B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0405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A4ECC1-11BC-461F-823F-BEFDE8DD2FBD}" type="slidenum">
              <a:rPr lang="pt-BR" sz="1400"/>
              <a:pPr eaLnBrk="1" hangingPunct="1"/>
              <a:t>20</a:t>
            </a:fld>
            <a:endParaRPr lang="pt-BR" sz="1400"/>
          </a:p>
        </p:txBody>
      </p:sp>
      <p:sp>
        <p:nvSpPr>
          <p:cNvPr id="397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20312" y="457200"/>
            <a:ext cx="4520152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4000" dirty="0" err="1"/>
              <a:t>Backpropagation</a:t>
            </a:r>
            <a:endParaRPr lang="pt-BR" sz="4000" dirty="0"/>
          </a:p>
        </p:txBody>
      </p:sp>
      <p:sp>
        <p:nvSpPr>
          <p:cNvPr id="397315" name="Oval 3"/>
          <p:cNvSpPr>
            <a:spLocks noChangeArrowheads="1"/>
          </p:cNvSpPr>
          <p:nvPr/>
        </p:nvSpPr>
        <p:spPr bwMode="auto">
          <a:xfrm>
            <a:off x="2057400" y="4953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7316" name="Oval 4"/>
          <p:cNvSpPr>
            <a:spLocks noChangeArrowheads="1"/>
          </p:cNvSpPr>
          <p:nvPr/>
        </p:nvSpPr>
        <p:spPr bwMode="auto">
          <a:xfrm>
            <a:off x="2057400" y="3124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7317" name="Oval 5"/>
          <p:cNvSpPr>
            <a:spLocks noChangeArrowheads="1"/>
          </p:cNvSpPr>
          <p:nvPr/>
        </p:nvSpPr>
        <p:spPr bwMode="auto">
          <a:xfrm>
            <a:off x="4495800" y="22098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7318" name="Oval 6"/>
          <p:cNvSpPr>
            <a:spLocks noChangeArrowheads="1"/>
          </p:cNvSpPr>
          <p:nvPr/>
        </p:nvSpPr>
        <p:spPr bwMode="auto">
          <a:xfrm>
            <a:off x="4495800" y="4648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7319" name="Oval 7"/>
          <p:cNvSpPr>
            <a:spLocks noChangeArrowheads="1"/>
          </p:cNvSpPr>
          <p:nvPr/>
        </p:nvSpPr>
        <p:spPr bwMode="auto">
          <a:xfrm>
            <a:off x="4495800" y="3429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7320" name="Oval 8"/>
          <p:cNvSpPr>
            <a:spLocks noChangeArrowheads="1"/>
          </p:cNvSpPr>
          <p:nvPr/>
        </p:nvSpPr>
        <p:spPr bwMode="auto">
          <a:xfrm>
            <a:off x="4495800" y="58674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7321" name="Oval 9"/>
          <p:cNvSpPr>
            <a:spLocks noChangeArrowheads="1"/>
          </p:cNvSpPr>
          <p:nvPr/>
        </p:nvSpPr>
        <p:spPr bwMode="auto">
          <a:xfrm>
            <a:off x="6934200" y="22098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7322" name="Oval 10"/>
          <p:cNvSpPr>
            <a:spLocks noChangeArrowheads="1"/>
          </p:cNvSpPr>
          <p:nvPr/>
        </p:nvSpPr>
        <p:spPr bwMode="auto">
          <a:xfrm>
            <a:off x="6934200" y="4648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7323" name="Oval 11"/>
          <p:cNvSpPr>
            <a:spLocks noChangeArrowheads="1"/>
          </p:cNvSpPr>
          <p:nvPr/>
        </p:nvSpPr>
        <p:spPr bwMode="auto">
          <a:xfrm>
            <a:off x="6934200" y="3429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7324" name="Oval 12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7325" name="Oval 13"/>
          <p:cNvSpPr>
            <a:spLocks noChangeArrowheads="1"/>
          </p:cNvSpPr>
          <p:nvPr/>
        </p:nvSpPr>
        <p:spPr bwMode="auto">
          <a:xfrm>
            <a:off x="9372600" y="4953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97326" name="Oval 14"/>
          <p:cNvSpPr>
            <a:spLocks noChangeArrowheads="1"/>
          </p:cNvSpPr>
          <p:nvPr/>
        </p:nvSpPr>
        <p:spPr bwMode="auto">
          <a:xfrm>
            <a:off x="9372600" y="3124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132112" name="Line 15"/>
          <p:cNvSpPr>
            <a:spLocks noChangeShapeType="1"/>
          </p:cNvSpPr>
          <p:nvPr/>
        </p:nvSpPr>
        <p:spPr bwMode="auto">
          <a:xfrm flipV="1">
            <a:off x="7543800" y="52578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2113" name="Line 16"/>
          <p:cNvSpPr>
            <a:spLocks noChangeShapeType="1"/>
          </p:cNvSpPr>
          <p:nvPr/>
        </p:nvSpPr>
        <p:spPr bwMode="auto">
          <a:xfrm flipV="1">
            <a:off x="2667000" y="4953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2114" name="Line 17"/>
          <p:cNvSpPr>
            <a:spLocks noChangeShapeType="1"/>
          </p:cNvSpPr>
          <p:nvPr/>
        </p:nvSpPr>
        <p:spPr bwMode="auto">
          <a:xfrm flipV="1">
            <a:off x="2667000" y="37338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2115" name="Line 18"/>
          <p:cNvSpPr>
            <a:spLocks noChangeShapeType="1"/>
          </p:cNvSpPr>
          <p:nvPr/>
        </p:nvSpPr>
        <p:spPr bwMode="auto">
          <a:xfrm flipV="1">
            <a:off x="2667000" y="25146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2116" name="Line 19"/>
          <p:cNvSpPr>
            <a:spLocks noChangeShapeType="1"/>
          </p:cNvSpPr>
          <p:nvPr/>
        </p:nvSpPr>
        <p:spPr bwMode="auto">
          <a:xfrm>
            <a:off x="2667000" y="34290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2117" name="Line 20"/>
          <p:cNvSpPr>
            <a:spLocks noChangeShapeType="1"/>
          </p:cNvSpPr>
          <p:nvPr/>
        </p:nvSpPr>
        <p:spPr bwMode="auto">
          <a:xfrm>
            <a:off x="2667000" y="34290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2118" name="Line 21"/>
          <p:cNvSpPr>
            <a:spLocks noChangeShapeType="1"/>
          </p:cNvSpPr>
          <p:nvPr/>
        </p:nvSpPr>
        <p:spPr bwMode="auto">
          <a:xfrm>
            <a:off x="5105400" y="25146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2119" name="Line 22"/>
          <p:cNvSpPr>
            <a:spLocks noChangeShapeType="1"/>
          </p:cNvSpPr>
          <p:nvPr/>
        </p:nvSpPr>
        <p:spPr bwMode="auto">
          <a:xfrm>
            <a:off x="5105400" y="37338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2120" name="Line 23"/>
          <p:cNvSpPr>
            <a:spLocks noChangeShapeType="1"/>
          </p:cNvSpPr>
          <p:nvPr/>
        </p:nvSpPr>
        <p:spPr bwMode="auto">
          <a:xfrm>
            <a:off x="5105400" y="49530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2121" name="Line 24"/>
          <p:cNvSpPr>
            <a:spLocks noChangeShapeType="1"/>
          </p:cNvSpPr>
          <p:nvPr/>
        </p:nvSpPr>
        <p:spPr bwMode="auto">
          <a:xfrm>
            <a:off x="5105400" y="61722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2122" name="Line 25"/>
          <p:cNvSpPr>
            <a:spLocks noChangeShapeType="1"/>
          </p:cNvSpPr>
          <p:nvPr/>
        </p:nvSpPr>
        <p:spPr bwMode="auto">
          <a:xfrm flipV="1">
            <a:off x="5105400" y="49530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2123" name="Line 26"/>
          <p:cNvSpPr>
            <a:spLocks noChangeShapeType="1"/>
          </p:cNvSpPr>
          <p:nvPr/>
        </p:nvSpPr>
        <p:spPr bwMode="auto">
          <a:xfrm flipV="1">
            <a:off x="5105400" y="37338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2124" name="Line 27"/>
          <p:cNvSpPr>
            <a:spLocks noChangeShapeType="1"/>
          </p:cNvSpPr>
          <p:nvPr/>
        </p:nvSpPr>
        <p:spPr bwMode="auto">
          <a:xfrm flipV="1">
            <a:off x="5105400" y="2514600"/>
            <a:ext cx="1828800" cy="36576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2125" name="Line 28"/>
          <p:cNvSpPr>
            <a:spLocks noChangeShapeType="1"/>
          </p:cNvSpPr>
          <p:nvPr/>
        </p:nvSpPr>
        <p:spPr bwMode="auto">
          <a:xfrm>
            <a:off x="5105400" y="2514600"/>
            <a:ext cx="1828800" cy="36576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2126" name="Line 29"/>
          <p:cNvSpPr>
            <a:spLocks noChangeShapeType="1"/>
          </p:cNvSpPr>
          <p:nvPr/>
        </p:nvSpPr>
        <p:spPr bwMode="auto">
          <a:xfrm>
            <a:off x="5105400" y="25146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2127" name="Line 30"/>
          <p:cNvSpPr>
            <a:spLocks noChangeShapeType="1"/>
          </p:cNvSpPr>
          <p:nvPr/>
        </p:nvSpPr>
        <p:spPr bwMode="auto">
          <a:xfrm>
            <a:off x="5105400" y="25146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2128" name="Line 31"/>
          <p:cNvSpPr>
            <a:spLocks noChangeShapeType="1"/>
          </p:cNvSpPr>
          <p:nvPr/>
        </p:nvSpPr>
        <p:spPr bwMode="auto">
          <a:xfrm flipV="1">
            <a:off x="5105400" y="25146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2129" name="Line 32"/>
          <p:cNvSpPr>
            <a:spLocks noChangeShapeType="1"/>
          </p:cNvSpPr>
          <p:nvPr/>
        </p:nvSpPr>
        <p:spPr bwMode="auto">
          <a:xfrm>
            <a:off x="5105400" y="37338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2130" name="Line 33"/>
          <p:cNvSpPr>
            <a:spLocks noChangeShapeType="1"/>
          </p:cNvSpPr>
          <p:nvPr/>
        </p:nvSpPr>
        <p:spPr bwMode="auto">
          <a:xfrm>
            <a:off x="5105400" y="37338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2131" name="Line 34"/>
          <p:cNvSpPr>
            <a:spLocks noChangeShapeType="1"/>
          </p:cNvSpPr>
          <p:nvPr/>
        </p:nvSpPr>
        <p:spPr bwMode="auto">
          <a:xfrm flipV="1">
            <a:off x="5105400" y="25146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2132" name="Line 35"/>
          <p:cNvSpPr>
            <a:spLocks noChangeShapeType="1"/>
          </p:cNvSpPr>
          <p:nvPr/>
        </p:nvSpPr>
        <p:spPr bwMode="auto">
          <a:xfrm flipV="1">
            <a:off x="5105400" y="37338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2133" name="Line 36"/>
          <p:cNvSpPr>
            <a:spLocks noChangeShapeType="1"/>
          </p:cNvSpPr>
          <p:nvPr/>
        </p:nvSpPr>
        <p:spPr bwMode="auto">
          <a:xfrm>
            <a:off x="5105400" y="49530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2134" name="Line 37"/>
          <p:cNvSpPr>
            <a:spLocks noChangeShapeType="1"/>
          </p:cNvSpPr>
          <p:nvPr/>
        </p:nvSpPr>
        <p:spPr bwMode="auto">
          <a:xfrm>
            <a:off x="7543800" y="25146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2135" name="Line 38"/>
          <p:cNvSpPr>
            <a:spLocks noChangeShapeType="1"/>
          </p:cNvSpPr>
          <p:nvPr/>
        </p:nvSpPr>
        <p:spPr bwMode="auto">
          <a:xfrm flipV="1">
            <a:off x="7543800" y="3429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2136" name="Line 39"/>
          <p:cNvSpPr>
            <a:spLocks noChangeShapeType="1"/>
          </p:cNvSpPr>
          <p:nvPr/>
        </p:nvSpPr>
        <p:spPr bwMode="auto">
          <a:xfrm flipV="1">
            <a:off x="7543800" y="34290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2137" name="Line 40"/>
          <p:cNvSpPr>
            <a:spLocks noChangeShapeType="1"/>
          </p:cNvSpPr>
          <p:nvPr/>
        </p:nvSpPr>
        <p:spPr bwMode="auto">
          <a:xfrm flipV="1">
            <a:off x="7543800" y="34290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2138" name="Line 41"/>
          <p:cNvSpPr>
            <a:spLocks noChangeShapeType="1"/>
          </p:cNvSpPr>
          <p:nvPr/>
        </p:nvSpPr>
        <p:spPr bwMode="auto">
          <a:xfrm>
            <a:off x="7543800" y="37338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2139" name="Line 42"/>
          <p:cNvSpPr>
            <a:spLocks noChangeShapeType="1"/>
          </p:cNvSpPr>
          <p:nvPr/>
        </p:nvSpPr>
        <p:spPr bwMode="auto">
          <a:xfrm>
            <a:off x="7543800" y="25146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2140" name="Line 43"/>
          <p:cNvSpPr>
            <a:spLocks noChangeShapeType="1"/>
          </p:cNvSpPr>
          <p:nvPr/>
        </p:nvSpPr>
        <p:spPr bwMode="auto">
          <a:xfrm>
            <a:off x="7543800" y="4953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2141" name="Line 44"/>
          <p:cNvSpPr>
            <a:spLocks noChangeShapeType="1"/>
          </p:cNvSpPr>
          <p:nvPr/>
        </p:nvSpPr>
        <p:spPr bwMode="auto">
          <a:xfrm flipV="1">
            <a:off x="2667000" y="25146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2142" name="Line 45"/>
          <p:cNvSpPr>
            <a:spLocks noChangeShapeType="1"/>
          </p:cNvSpPr>
          <p:nvPr/>
        </p:nvSpPr>
        <p:spPr bwMode="auto">
          <a:xfrm>
            <a:off x="2667000" y="3429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2143" name="Line 46"/>
          <p:cNvSpPr>
            <a:spLocks noChangeShapeType="1"/>
          </p:cNvSpPr>
          <p:nvPr/>
        </p:nvSpPr>
        <p:spPr bwMode="auto">
          <a:xfrm>
            <a:off x="2667000" y="52578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2144" name="Text Box 47"/>
          <p:cNvSpPr txBox="1">
            <a:spLocks noChangeArrowheads="1"/>
          </p:cNvSpPr>
          <p:nvPr/>
        </p:nvSpPr>
        <p:spPr bwMode="auto">
          <a:xfrm>
            <a:off x="4495801" y="1752600"/>
            <a:ext cx="311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pt-BR">
                <a:latin typeface="Times New Roman" panose="02020603050405020304" pitchFamily="18" charset="0"/>
              </a:rPr>
              <a:t>Camadas intermediárias</a:t>
            </a:r>
          </a:p>
        </p:txBody>
      </p:sp>
      <p:sp>
        <p:nvSpPr>
          <p:cNvPr id="132145" name="Text Box 48"/>
          <p:cNvSpPr txBox="1">
            <a:spLocks noChangeArrowheads="1"/>
          </p:cNvSpPr>
          <p:nvPr/>
        </p:nvSpPr>
        <p:spPr bwMode="auto">
          <a:xfrm>
            <a:off x="1524000" y="2294997"/>
            <a:ext cx="1676400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kumimoji="1" lang="pt-BR">
                <a:latin typeface="Times New Roman" panose="02020603050405020304" pitchFamily="18" charset="0"/>
              </a:rPr>
              <a:t>Camada de </a:t>
            </a:r>
          </a:p>
          <a:p>
            <a:pPr algn="ctr"/>
            <a:r>
              <a:rPr kumimoji="1" lang="pt-BR">
                <a:latin typeface="Times New Roman" panose="02020603050405020304" pitchFamily="18" charset="0"/>
              </a:rPr>
              <a:t>entrada</a:t>
            </a:r>
          </a:p>
        </p:txBody>
      </p:sp>
      <p:sp>
        <p:nvSpPr>
          <p:cNvPr id="132146" name="Text Box 49"/>
          <p:cNvSpPr txBox="1">
            <a:spLocks noChangeArrowheads="1"/>
          </p:cNvSpPr>
          <p:nvPr/>
        </p:nvSpPr>
        <p:spPr bwMode="auto">
          <a:xfrm>
            <a:off x="8877300" y="2205465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pt-BR">
                <a:latin typeface="Times New Roman" panose="02020603050405020304" pitchFamily="18" charset="0"/>
              </a:rPr>
              <a:t>Camada de </a:t>
            </a:r>
          </a:p>
          <a:p>
            <a:pPr algn="ctr"/>
            <a:r>
              <a:rPr kumimoji="1" lang="pt-BR">
                <a:latin typeface="Times New Roman" panose="02020603050405020304" pitchFamily="18" charset="0"/>
              </a:rPr>
              <a:t>saída</a:t>
            </a:r>
          </a:p>
        </p:txBody>
      </p:sp>
      <p:sp>
        <p:nvSpPr>
          <p:cNvPr id="132147" name="Oval 50"/>
          <p:cNvSpPr>
            <a:spLocks noChangeArrowheads="1"/>
          </p:cNvSpPr>
          <p:nvPr/>
        </p:nvSpPr>
        <p:spPr bwMode="auto">
          <a:xfrm>
            <a:off x="2324100" y="46101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2148" name="Oval 51"/>
          <p:cNvSpPr>
            <a:spLocks noChangeArrowheads="1"/>
          </p:cNvSpPr>
          <p:nvPr/>
        </p:nvSpPr>
        <p:spPr bwMode="auto">
          <a:xfrm>
            <a:off x="2324100" y="43053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2149" name="Oval 52"/>
          <p:cNvSpPr>
            <a:spLocks noChangeArrowheads="1"/>
          </p:cNvSpPr>
          <p:nvPr/>
        </p:nvSpPr>
        <p:spPr bwMode="auto">
          <a:xfrm>
            <a:off x="2324100" y="40005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2150" name="Oval 53"/>
          <p:cNvSpPr>
            <a:spLocks noChangeArrowheads="1"/>
          </p:cNvSpPr>
          <p:nvPr/>
        </p:nvSpPr>
        <p:spPr bwMode="auto">
          <a:xfrm>
            <a:off x="9639300" y="46101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2151" name="Oval 54"/>
          <p:cNvSpPr>
            <a:spLocks noChangeArrowheads="1"/>
          </p:cNvSpPr>
          <p:nvPr/>
        </p:nvSpPr>
        <p:spPr bwMode="auto">
          <a:xfrm>
            <a:off x="9639300" y="43053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2152" name="Oval 55"/>
          <p:cNvSpPr>
            <a:spLocks noChangeArrowheads="1"/>
          </p:cNvSpPr>
          <p:nvPr/>
        </p:nvSpPr>
        <p:spPr bwMode="auto">
          <a:xfrm>
            <a:off x="9639300" y="40005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2153" name="Text Box 56"/>
          <p:cNvSpPr txBox="1">
            <a:spLocks noChangeArrowheads="1"/>
          </p:cNvSpPr>
          <p:nvPr/>
        </p:nvSpPr>
        <p:spPr bwMode="auto">
          <a:xfrm>
            <a:off x="6452557" y="228600"/>
            <a:ext cx="399160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kumimoji="1" lang="pt-BR" i="1">
                <a:latin typeface="Times New Roman" panose="02020603050405020304" pitchFamily="18" charset="0"/>
              </a:rPr>
              <a:t>Repete-se o processo enquanto</a:t>
            </a:r>
          </a:p>
          <a:p>
            <a:pPr algn="r">
              <a:spcBef>
                <a:spcPct val="50000"/>
              </a:spcBef>
            </a:pPr>
            <a:r>
              <a:rPr kumimoji="1" lang="pt-BR" i="1">
                <a:latin typeface="Times New Roman" panose="02020603050405020304" pitchFamily="18" charset="0"/>
              </a:rPr>
              <a:t>enquanto a rede não aprender </a:t>
            </a:r>
          </a:p>
          <a:p>
            <a:pPr algn="r">
              <a:spcBef>
                <a:spcPct val="50000"/>
              </a:spcBef>
            </a:pPr>
            <a:r>
              <a:rPr kumimoji="1" lang="pt-BR" i="1">
                <a:latin typeface="Times New Roman" panose="02020603050405020304" pitchFamily="18" charset="0"/>
              </a:rPr>
              <a:t>o padrão de entrada</a:t>
            </a:r>
            <a:endParaRPr kumimoji="1" lang="pt-BR" i="1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59149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362200" y="4724400"/>
            <a:ext cx="5181600" cy="1371600"/>
          </a:xfrm>
          <a:prstGeom prst="rect">
            <a:avLst/>
          </a:prstGeom>
          <a:solidFill>
            <a:srgbClr val="FDC0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438400" y="2438400"/>
            <a:ext cx="5181600" cy="1447800"/>
          </a:xfrm>
          <a:prstGeom prst="rect">
            <a:avLst/>
          </a:prstGeom>
          <a:solidFill>
            <a:srgbClr val="FCD1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592389" y="61913"/>
            <a:ext cx="6402387" cy="538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sz="3200" b="1" dirty="0"/>
              <a:t>Forward pass</a:t>
            </a:r>
            <a:endParaRPr lang="en-GB" altLang="pt-BR" sz="3200" dirty="0"/>
          </a:p>
          <a:p>
            <a:endParaRPr lang="en-GB" altLang="pt-BR" dirty="0"/>
          </a:p>
          <a:p>
            <a:endParaRPr lang="en-GB" altLang="pt-BR" dirty="0"/>
          </a:p>
          <a:p>
            <a:endParaRPr lang="en-GB" altLang="pt-BR" dirty="0"/>
          </a:p>
          <a:p>
            <a:endParaRPr lang="en-GB" altLang="pt-BR" dirty="0"/>
          </a:p>
          <a:p>
            <a:r>
              <a:rPr lang="en-GB" altLang="pt-BR" b="1" dirty="0"/>
              <a:t>1. </a:t>
            </a:r>
            <a:r>
              <a:rPr lang="en-GB" altLang="pt-BR" b="1" dirty="0" err="1"/>
              <a:t>Computa</a:t>
            </a:r>
            <a:r>
              <a:rPr lang="en-GB" altLang="pt-BR" b="1" dirty="0"/>
              <a:t> </a:t>
            </a:r>
            <a:r>
              <a:rPr lang="en-GB" altLang="pt-BR" b="1" dirty="0" err="1"/>
              <a:t>os</a:t>
            </a:r>
            <a:r>
              <a:rPr lang="en-GB" altLang="pt-BR" b="1" dirty="0"/>
              <a:t> </a:t>
            </a:r>
            <a:r>
              <a:rPr lang="en-GB" altLang="pt-BR" b="1" dirty="0" err="1"/>
              <a:t>valores</a:t>
            </a:r>
            <a:r>
              <a:rPr lang="en-GB" altLang="pt-BR" b="1" dirty="0"/>
              <a:t> </a:t>
            </a:r>
            <a:r>
              <a:rPr lang="en-GB" altLang="pt-BR" b="1" dirty="0" err="1"/>
              <a:t>camada</a:t>
            </a:r>
            <a:r>
              <a:rPr lang="en-GB" altLang="pt-BR" b="1" dirty="0"/>
              <a:t> escondida</a:t>
            </a:r>
          </a:p>
          <a:p>
            <a:endParaRPr lang="en-GB" altLang="pt-BR" dirty="0"/>
          </a:p>
          <a:p>
            <a:endParaRPr lang="en-GB" altLang="pt-BR" dirty="0"/>
          </a:p>
          <a:p>
            <a:endParaRPr lang="en-GB" altLang="pt-BR" dirty="0"/>
          </a:p>
          <a:p>
            <a:endParaRPr lang="en-GB" altLang="pt-BR" dirty="0"/>
          </a:p>
          <a:p>
            <a:endParaRPr lang="en-GB" altLang="pt-BR" dirty="0"/>
          </a:p>
          <a:p>
            <a:r>
              <a:rPr lang="en-GB" altLang="pt-BR" b="1" dirty="0"/>
              <a:t>2. </a:t>
            </a:r>
            <a:r>
              <a:rPr lang="en-GB" altLang="pt-BR" b="1" dirty="0" err="1"/>
              <a:t>Computa</a:t>
            </a:r>
            <a:r>
              <a:rPr lang="en-GB" altLang="pt-BR" b="1" dirty="0"/>
              <a:t> </a:t>
            </a:r>
            <a:r>
              <a:rPr lang="en-GB" altLang="pt-BR" b="1" dirty="0" err="1"/>
              <a:t>os</a:t>
            </a:r>
            <a:r>
              <a:rPr lang="en-GB" altLang="pt-BR" b="1" dirty="0"/>
              <a:t> </a:t>
            </a:r>
            <a:r>
              <a:rPr lang="en-GB" altLang="pt-BR" b="1" dirty="0" err="1"/>
              <a:t>valores</a:t>
            </a:r>
            <a:r>
              <a:rPr lang="en-GB" altLang="pt-BR" b="1" dirty="0"/>
              <a:t> </a:t>
            </a:r>
            <a:r>
              <a:rPr lang="en-GB" altLang="pt-BR" b="1" dirty="0" err="1"/>
              <a:t>undiade</a:t>
            </a:r>
            <a:r>
              <a:rPr lang="en-GB" altLang="pt-BR" b="1" dirty="0"/>
              <a:t> </a:t>
            </a:r>
            <a:r>
              <a:rPr lang="en-GB" altLang="pt-BR" b="1" dirty="0" err="1"/>
              <a:t>saída</a:t>
            </a:r>
            <a:r>
              <a:rPr lang="en-GB" altLang="pt-BR" b="1" dirty="0"/>
              <a:t> </a:t>
            </a:r>
            <a:endParaRPr lang="en-GB" altLang="pt-BR" dirty="0"/>
          </a:p>
          <a:p>
            <a:endParaRPr lang="en-GB" altLang="pt-BR" dirty="0"/>
          </a:p>
          <a:p>
            <a:endParaRPr lang="en-GB" altLang="pt-BR" dirty="0"/>
          </a:p>
        </p:txBody>
      </p:sp>
      <p:graphicFrame>
        <p:nvGraphicFramePr>
          <p:cNvPr id="2150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667000" y="2514600"/>
          <a:ext cx="4343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0" name="Equation" r:id="rId3" imgW="1257120" imgH="583920" progId="Equation.3">
                  <p:embed/>
                </p:oleObj>
              </mc:Choice>
              <mc:Fallback>
                <p:oleObj name="Equation" r:id="rId3" imgW="1257120" imgH="583920" progId="Equation.3">
                  <p:embed/>
                  <p:pic>
                    <p:nvPicPr>
                      <p:cNvPr id="21509" name="Object 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514600"/>
                        <a:ext cx="43434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2819400" y="4191001"/>
          <a:ext cx="4038600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1" name="Equation" r:id="rId5" imgW="1155600" imgH="825480" progId="Equation.3">
                  <p:embed/>
                </p:oleObj>
              </mc:Choice>
              <mc:Fallback>
                <p:oleObj name="Equation" r:id="rId5" imgW="1155600" imgH="825480" progId="Equation.3">
                  <p:embed/>
                  <p:pic>
                    <p:nvPicPr>
                      <p:cNvPr id="21510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91001"/>
                        <a:ext cx="4038600" cy="189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8464550" y="4654550"/>
            <a:ext cx="292100" cy="2159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8540750" y="3359150"/>
            <a:ext cx="368300" cy="292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9220200" y="2209800"/>
            <a:ext cx="374650" cy="152400"/>
          </a:xfrm>
          <a:prstGeom prst="ellipse">
            <a:avLst/>
          </a:prstGeom>
          <a:solidFill>
            <a:srgbClr val="FFFF00"/>
          </a:solidFill>
          <a:ln w="3810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 flipV="1">
            <a:off x="8763000" y="2362200"/>
            <a:ext cx="609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8367713" y="5091113"/>
            <a:ext cx="39434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dirty="0"/>
              <a:t>x</a:t>
            </a:r>
            <a:r>
              <a:rPr lang="en-GB" altLang="pt-BR" baseline="-25000" dirty="0"/>
              <a:t>i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8824913" y="3948113"/>
            <a:ext cx="89608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dirty="0" err="1"/>
              <a:t>v</a:t>
            </a:r>
            <a:r>
              <a:rPr lang="en-GB" altLang="pt-BR" baseline="-25000" dirty="0" err="1"/>
              <a:t>ji</a:t>
            </a:r>
            <a:r>
              <a:rPr lang="en-GB" altLang="pt-BR" dirty="0"/>
              <a:t>(t)q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8139114" y="2500313"/>
            <a:ext cx="85600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w</a:t>
            </a:r>
            <a:r>
              <a:rPr lang="en-GB" altLang="pt-BR" baseline="-25000"/>
              <a:t>kj</a:t>
            </a:r>
            <a:r>
              <a:rPr lang="en-GB" altLang="pt-BR"/>
              <a:t>(t)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8062914" y="3338513"/>
            <a:ext cx="37670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>
                <a:solidFill>
                  <a:srgbClr val="F5F5F5"/>
                </a:solidFill>
              </a:rPr>
              <a:t>z</a:t>
            </a:r>
            <a:r>
              <a:rPr lang="en-GB" altLang="pt-BR" baseline="-25000">
                <a:solidFill>
                  <a:srgbClr val="F5F5F5"/>
                </a:solidFill>
              </a:rPr>
              <a:t>j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9434513" y="1585913"/>
            <a:ext cx="43922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y</a:t>
            </a:r>
            <a:r>
              <a:rPr lang="en-GB" altLang="pt-BR" baseline="-25000"/>
              <a:t>k</a:t>
            </a:r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V="1">
            <a:off x="8610600" y="3657600"/>
            <a:ext cx="76200" cy="990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pt-BR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 flipV="1">
            <a:off x="8763000" y="2362200"/>
            <a:ext cx="609600" cy="990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457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1828800" y="228600"/>
            <a:ext cx="8686800" cy="6060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sz="2800" b="1" dirty="0"/>
              <a:t>Backward Pass  </a:t>
            </a:r>
            <a:endParaRPr lang="en-GB" altLang="pt-BR" dirty="0"/>
          </a:p>
          <a:p>
            <a:r>
              <a:rPr lang="pt-PT" dirty="0"/>
              <a:t>Usará uma soma de medida de erro quadrados. Para cada padrão de formação que temos</a:t>
            </a:r>
            <a:r>
              <a:rPr lang="en-GB" altLang="pt-BR" dirty="0"/>
              <a:t>:</a:t>
            </a:r>
          </a:p>
          <a:p>
            <a:endParaRPr lang="en-GB" altLang="pt-BR" dirty="0"/>
          </a:p>
          <a:p>
            <a:endParaRPr lang="en-GB" altLang="pt-BR" dirty="0"/>
          </a:p>
          <a:p>
            <a:endParaRPr lang="en-GB" altLang="pt-BR" dirty="0"/>
          </a:p>
          <a:p>
            <a:r>
              <a:rPr lang="en-GB" altLang="pt-BR" dirty="0" err="1"/>
              <a:t>onde</a:t>
            </a:r>
            <a:r>
              <a:rPr lang="en-GB" altLang="pt-BR" dirty="0"/>
              <a:t> </a:t>
            </a:r>
            <a:r>
              <a:rPr lang="en-GB" altLang="pt-BR" dirty="0" err="1"/>
              <a:t>d</a:t>
            </a:r>
            <a:r>
              <a:rPr lang="en-GB" altLang="pt-BR" baseline="-25000" dirty="0" err="1"/>
              <a:t>k</a:t>
            </a:r>
            <a:r>
              <a:rPr lang="en-GB" altLang="pt-BR" dirty="0"/>
              <a:t> </a:t>
            </a:r>
            <a:r>
              <a:rPr lang="pt-PT" dirty="0"/>
              <a:t>é o desejado para a dimensão k</a:t>
            </a:r>
            <a:r>
              <a:rPr lang="en-GB" altLang="pt-BR" dirty="0"/>
              <a:t>. </a:t>
            </a:r>
            <a:r>
              <a:rPr lang="pt-PT" dirty="0"/>
              <a:t>Queremos saber como modificar pesos a fim de diminuir E</a:t>
            </a:r>
            <a:r>
              <a:rPr lang="en-GB" altLang="pt-BR" dirty="0"/>
              <a:t>. </a:t>
            </a:r>
            <a:r>
              <a:rPr lang="en-GB" altLang="pt-BR" b="1" dirty="0"/>
              <a:t>Use </a:t>
            </a:r>
            <a:r>
              <a:rPr lang="en-GB" altLang="pt-BR" b="1" dirty="0" err="1"/>
              <a:t>gradiente</a:t>
            </a:r>
            <a:r>
              <a:rPr lang="en-GB" altLang="pt-BR" b="1" dirty="0"/>
              <a:t> </a:t>
            </a:r>
            <a:r>
              <a:rPr lang="en-GB" altLang="pt-BR" b="1" dirty="0" err="1"/>
              <a:t>descente</a:t>
            </a:r>
            <a:r>
              <a:rPr lang="en-GB" altLang="pt-BR" b="1" dirty="0"/>
              <a:t>, </a:t>
            </a:r>
            <a:r>
              <a:rPr lang="en-GB" altLang="pt-BR" b="1" dirty="0" err="1"/>
              <a:t>ou</a:t>
            </a:r>
            <a:r>
              <a:rPr lang="en-GB" altLang="pt-BR" b="1" dirty="0"/>
              <a:t> </a:t>
            </a:r>
            <a:r>
              <a:rPr lang="en-GB" altLang="pt-BR" b="1" dirty="0" err="1"/>
              <a:t>seja</a:t>
            </a:r>
            <a:r>
              <a:rPr lang="en-GB" altLang="pt-BR" b="1" dirty="0"/>
              <a:t>,</a:t>
            </a:r>
            <a:r>
              <a:rPr lang="en-GB" altLang="pt-BR" dirty="0"/>
              <a:t> </a:t>
            </a:r>
          </a:p>
          <a:p>
            <a:endParaRPr lang="en-GB" altLang="pt-BR" dirty="0"/>
          </a:p>
          <a:p>
            <a:endParaRPr lang="en-GB" altLang="pt-BR" dirty="0"/>
          </a:p>
          <a:p>
            <a:endParaRPr lang="en-GB" altLang="pt-BR" dirty="0"/>
          </a:p>
          <a:p>
            <a:endParaRPr lang="en-GB" altLang="pt-BR" dirty="0"/>
          </a:p>
          <a:p>
            <a:endParaRPr lang="en-GB" altLang="pt-BR" dirty="0"/>
          </a:p>
          <a:p>
            <a:r>
              <a:rPr lang="en-GB" altLang="pt-BR" b="1" dirty="0"/>
              <a:t>            </a:t>
            </a:r>
          </a:p>
          <a:p>
            <a:r>
              <a:rPr lang="pt-BR" dirty="0"/>
              <a:t>ambos para unidades escondidas e de saída</a:t>
            </a:r>
            <a:endParaRPr lang="pt-BR" dirty="0">
              <a:effectLst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352800" y="3657600"/>
            <a:ext cx="6629400" cy="1752600"/>
          </a:xfrm>
          <a:prstGeom prst="rect">
            <a:avLst/>
          </a:prstGeom>
          <a:solidFill>
            <a:srgbClr val="FDC0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22533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972656"/>
              </p:ext>
            </p:extLst>
          </p:nvPr>
        </p:nvGraphicFramePr>
        <p:xfrm>
          <a:off x="3429000" y="1219200"/>
          <a:ext cx="49022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0" name="Equation" r:id="rId3" imgW="1676160" imgH="419040" progId="Equation.3">
                  <p:embed/>
                </p:oleObj>
              </mc:Choice>
              <mc:Fallback>
                <p:oleObj name="Equation" r:id="rId3" imgW="1676160" imgH="419040" progId="Equation.3">
                  <p:embed/>
                  <p:pic>
                    <p:nvPicPr>
                      <p:cNvPr id="22533" name="Object 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219200"/>
                        <a:ext cx="490220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3657600" y="2895600"/>
          <a:ext cx="5791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1" name="Equation" r:id="rId5" imgW="1663560" imgH="914400" progId="Equation.3">
                  <p:embed/>
                </p:oleObj>
              </mc:Choice>
              <mc:Fallback>
                <p:oleObj name="Equation" r:id="rId5" imgW="1663560" imgH="914400" progId="Equation.3">
                  <p:embed/>
                  <p:pic>
                    <p:nvPicPr>
                      <p:cNvPr id="22535" name="Object 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95600"/>
                        <a:ext cx="57912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752747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2743200" y="1295400"/>
            <a:ext cx="6400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4953000" y="1295400"/>
            <a:ext cx="1752600" cy="175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934200" y="1295400"/>
            <a:ext cx="1905000" cy="1752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2355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819400" y="1524000"/>
          <a:ext cx="57912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Equation" r:id="rId3" imgW="1511280" imgH="444240" progId="Equation.3">
                  <p:embed/>
                </p:oleObj>
              </mc:Choice>
              <mc:Fallback>
                <p:oleObj name="Equation" r:id="rId3" imgW="1511280" imgH="444240" progId="Equation.3">
                  <p:embed/>
                  <p:pic>
                    <p:nvPicPr>
                      <p:cNvPr id="23556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524000"/>
                        <a:ext cx="57912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919288" y="5500688"/>
            <a:ext cx="1905000" cy="990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1995488" y="3976688"/>
            <a:ext cx="1752600" cy="1219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973514" y="4114800"/>
            <a:ext cx="6466515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PT" dirty="0"/>
              <a:t>Como erro de padrão muda em função da mudança</a:t>
            </a:r>
            <a:br>
              <a:rPr lang="pt-PT" dirty="0"/>
            </a:br>
            <a:r>
              <a:rPr lang="pt-PT" dirty="0"/>
              <a:t>na entrada de rede para a unidade j</a:t>
            </a:r>
            <a:endParaRPr lang="en-GB" altLang="pt-BR" i="1" dirty="0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4114800" y="5486401"/>
            <a:ext cx="8035855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PT" dirty="0"/>
              <a:t>Como net de entrada para mudanças a unidade j em função do</a:t>
            </a:r>
            <a:br>
              <a:rPr lang="pt-PT" dirty="0"/>
            </a:br>
            <a:r>
              <a:rPr lang="pt-PT" dirty="0"/>
              <a:t>mudança no peso w</a:t>
            </a:r>
            <a:endParaRPr lang="en-GB" altLang="pt-BR" sz="2800" i="1" dirty="0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048001" y="3276600"/>
            <a:ext cx="510236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b="1" dirty="0">
                <a:solidFill>
                  <a:schemeClr val="hlink"/>
                </a:solidFill>
              </a:rPr>
              <a:t>Ambos unidade escondida e de saídas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2362201" y="4191000"/>
            <a:ext cx="110927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>
                <a:solidFill>
                  <a:schemeClr val="bg2"/>
                </a:solidFill>
              </a:rPr>
              <a:t>Term A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2209800" y="5791200"/>
            <a:ext cx="110863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>
                <a:solidFill>
                  <a:schemeClr val="bg2"/>
                </a:solidFill>
              </a:rPr>
              <a:t>Term B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1752600" y="152401"/>
            <a:ext cx="994541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400" dirty="0"/>
              <a:t>A derivada parcial pode ser reescrita como produto de dois termos usando a regra de cadeia para a diferenciação parcial</a:t>
            </a:r>
            <a:endParaRPr lang="en-GB" altLang="pt-BR" sz="2400" dirty="0"/>
          </a:p>
        </p:txBody>
      </p:sp>
    </p:spTree>
    <p:extLst>
      <p:ext uri="{BB962C8B-B14F-4D97-AF65-F5344CB8AC3E}">
        <p14:creationId xmlns:p14="http://schemas.microsoft.com/office/powerpoint/2010/main" val="267867151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730375" y="4410075"/>
            <a:ext cx="8305800" cy="12192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868488" y="3786188"/>
            <a:ext cx="180883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>
                <a:solidFill>
                  <a:srgbClr val="F5F5F5"/>
                </a:solidFill>
              </a:rPr>
              <a:t>Term A    Let</a:t>
            </a:r>
            <a:endParaRPr lang="en-GB" altLang="pt-BR"/>
          </a:p>
        </p:txBody>
      </p:sp>
      <p:graphicFrame>
        <p:nvGraphicFramePr>
          <p:cNvPr id="24581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1905000" y="4359276"/>
          <a:ext cx="69342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0" name="Equation" r:id="rId3" imgW="1930320" imgH="431640" progId="Equation.3">
                  <p:embed/>
                </p:oleObj>
              </mc:Choice>
              <mc:Fallback>
                <p:oleObj name="Equation" r:id="rId3" imgW="1930320" imgH="431640" progId="Equation.3">
                  <p:embed/>
                  <p:pic>
                    <p:nvPicPr>
                      <p:cNvPr id="24581" name="Object 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59276"/>
                        <a:ext cx="69342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882776" y="5934075"/>
            <a:ext cx="83280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pt-BR" dirty="0"/>
              <a:t>(</a:t>
            </a:r>
            <a:r>
              <a:rPr lang="en-GB" altLang="pt-BR" dirty="0" err="1"/>
              <a:t>termo</a:t>
            </a:r>
            <a:r>
              <a:rPr lang="en-GB" altLang="pt-BR" dirty="0"/>
              <a:t> </a:t>
            </a:r>
            <a:r>
              <a:rPr lang="en-GB" altLang="pt-BR" dirty="0" err="1"/>
              <a:t>erro</a:t>
            </a:r>
            <a:r>
              <a:rPr lang="en-GB" altLang="pt-BR" dirty="0"/>
              <a:t>. </a:t>
            </a:r>
            <a:r>
              <a:rPr lang="pt-PT" dirty="0"/>
              <a:t>Pode avaliar estes pela regra da cadeia</a:t>
            </a:r>
            <a:r>
              <a:rPr lang="en-GB" altLang="pt-BR" dirty="0"/>
              <a:t>: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752600" y="762000"/>
            <a:ext cx="8305800" cy="2667000"/>
          </a:xfrm>
          <a:prstGeom prst="rect">
            <a:avLst/>
          </a:prstGeom>
          <a:solidFill>
            <a:srgbClr val="FCD1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24586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57400" y="1447801"/>
          <a:ext cx="7467600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1" name="Equation" r:id="rId5" imgW="1866600" imgH="444240" progId="Equation.3">
                  <p:embed/>
                </p:oleObj>
              </mc:Choice>
              <mc:Fallback>
                <p:oleObj name="Equation" r:id="rId5" imgW="1866600" imgH="444240" progId="Equation.3">
                  <p:embed/>
                  <p:pic>
                    <p:nvPicPr>
                      <p:cNvPr id="24586" name="Object 1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447801"/>
                        <a:ext cx="7467600" cy="167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1981200" y="228600"/>
            <a:ext cx="11304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pt-BR" dirty="0" err="1"/>
              <a:t>Termo</a:t>
            </a:r>
            <a:r>
              <a:rPr lang="en-GB" altLang="pt-BR" dirty="0"/>
              <a:t> B:</a:t>
            </a:r>
          </a:p>
        </p:txBody>
      </p:sp>
    </p:spTree>
    <p:extLst>
      <p:ext uri="{BB962C8B-B14F-4D97-AF65-F5344CB8AC3E}">
        <p14:creationId xmlns:p14="http://schemas.microsoft.com/office/powerpoint/2010/main" val="374557007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8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997459"/>
              </p:ext>
            </p:extLst>
          </p:nvPr>
        </p:nvGraphicFramePr>
        <p:xfrm>
          <a:off x="2462213" y="2041634"/>
          <a:ext cx="7618413" cy="19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Equation" r:id="rId3" imgW="2120760" imgH="660240" progId="Equation.3">
                  <p:embed/>
                </p:oleObj>
              </mc:Choice>
              <mc:Fallback>
                <p:oleObj name="Equation" r:id="rId3" imgW="2120760" imgH="660240" progId="Equation.3">
                  <p:embed/>
                  <p:pic>
                    <p:nvPicPr>
                      <p:cNvPr id="62468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2041634"/>
                        <a:ext cx="7618413" cy="195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752601" y="609600"/>
            <a:ext cx="83280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800" dirty="0"/>
              <a:t>Para as unidades de saída, portanto, temos:</a:t>
            </a:r>
            <a:endParaRPr lang="en-GB" altLang="pt-BR" sz="2800" dirty="0"/>
          </a:p>
        </p:txBody>
      </p:sp>
    </p:spTree>
    <p:extLst>
      <p:ext uri="{BB962C8B-B14F-4D97-AF65-F5344CB8AC3E}">
        <p14:creationId xmlns:p14="http://schemas.microsoft.com/office/powerpoint/2010/main" val="26809168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6" name="Object 102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9544702"/>
              </p:ext>
            </p:extLst>
          </p:nvPr>
        </p:nvGraphicFramePr>
        <p:xfrm>
          <a:off x="2522538" y="2501462"/>
          <a:ext cx="7481888" cy="248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Equation" r:id="rId3" imgW="2082600" imgH="838080" progId="Equation.3">
                  <p:embed/>
                </p:oleObj>
              </mc:Choice>
              <mc:Fallback>
                <p:oleObj name="Equation" r:id="rId3" imgW="2082600" imgH="838080" progId="Equation.3">
                  <p:embed/>
                  <p:pic>
                    <p:nvPicPr>
                      <p:cNvPr id="64516" name="Object 1028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2501462"/>
                        <a:ext cx="7481888" cy="248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Text Box 1029"/>
          <p:cNvSpPr txBox="1">
            <a:spLocks noChangeArrowheads="1"/>
          </p:cNvSpPr>
          <p:nvPr/>
        </p:nvSpPr>
        <p:spPr bwMode="auto">
          <a:xfrm>
            <a:off x="1676401" y="381000"/>
            <a:ext cx="832802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800" dirty="0"/>
              <a:t>Para unidades escondidas deve usar a regra da cadeia:</a:t>
            </a:r>
            <a:endParaRPr lang="en-GB" altLang="pt-BR" sz="2800" dirty="0"/>
          </a:p>
        </p:txBody>
      </p:sp>
    </p:spTree>
    <p:extLst>
      <p:ext uri="{BB962C8B-B14F-4D97-AF65-F5344CB8AC3E}">
        <p14:creationId xmlns:p14="http://schemas.microsoft.com/office/powerpoint/2010/main" val="252569781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26"/>
          <p:cNvSpPr>
            <a:spLocks noChangeArrowheads="1"/>
          </p:cNvSpPr>
          <p:nvPr/>
        </p:nvSpPr>
        <p:spPr bwMode="auto">
          <a:xfrm>
            <a:off x="1966914" y="442913"/>
            <a:ext cx="2055051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dirty="0"/>
              <a:t>Backward Pass</a:t>
            </a:r>
          </a:p>
          <a:p>
            <a:endParaRPr lang="en-GB" altLang="pt-BR" dirty="0"/>
          </a:p>
        </p:txBody>
      </p:sp>
      <p:sp>
        <p:nvSpPr>
          <p:cNvPr id="63491" name="Oval 1027"/>
          <p:cNvSpPr>
            <a:spLocks noChangeArrowheads="1"/>
          </p:cNvSpPr>
          <p:nvPr/>
        </p:nvSpPr>
        <p:spPr bwMode="auto">
          <a:xfrm>
            <a:off x="2825750" y="1377950"/>
            <a:ext cx="368300" cy="292100"/>
          </a:xfrm>
          <a:prstGeom prst="ellipse">
            <a:avLst/>
          </a:prstGeom>
          <a:solidFill>
            <a:srgbClr val="FFFF00"/>
          </a:solidFill>
          <a:ln w="3810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63492" name="Oval 1028"/>
          <p:cNvSpPr>
            <a:spLocks noChangeArrowheads="1"/>
          </p:cNvSpPr>
          <p:nvPr/>
        </p:nvSpPr>
        <p:spPr bwMode="auto">
          <a:xfrm>
            <a:off x="6330950" y="1377950"/>
            <a:ext cx="368300" cy="292100"/>
          </a:xfrm>
          <a:prstGeom prst="ellipse">
            <a:avLst/>
          </a:prstGeom>
          <a:solidFill>
            <a:srgbClr val="FFFF00"/>
          </a:solidFill>
          <a:ln w="38100"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63493" name="Line 1029"/>
          <p:cNvSpPr>
            <a:spLocks noChangeShapeType="1"/>
          </p:cNvSpPr>
          <p:nvPr/>
        </p:nvSpPr>
        <p:spPr bwMode="auto">
          <a:xfrm>
            <a:off x="3124200" y="1676400"/>
            <a:ext cx="129540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3494" name="Oval 1030"/>
          <p:cNvSpPr>
            <a:spLocks noChangeArrowheads="1"/>
          </p:cNvSpPr>
          <p:nvPr/>
        </p:nvSpPr>
        <p:spPr bwMode="auto">
          <a:xfrm>
            <a:off x="4425950" y="3359150"/>
            <a:ext cx="368300" cy="292100"/>
          </a:xfrm>
          <a:prstGeom prst="ellipse">
            <a:avLst/>
          </a:prstGeom>
          <a:solidFill>
            <a:srgbClr val="FFFF00"/>
          </a:solidFill>
          <a:ln w="38100">
            <a:round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63495" name="Line 1031"/>
          <p:cNvSpPr>
            <a:spLocks noChangeShapeType="1"/>
          </p:cNvSpPr>
          <p:nvPr/>
        </p:nvSpPr>
        <p:spPr bwMode="auto">
          <a:xfrm flipH="1">
            <a:off x="4800600" y="1676400"/>
            <a:ext cx="167640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3496" name="Oval 1032"/>
          <p:cNvSpPr>
            <a:spLocks noChangeArrowheads="1"/>
          </p:cNvSpPr>
          <p:nvPr/>
        </p:nvSpPr>
        <p:spPr bwMode="auto">
          <a:xfrm>
            <a:off x="3511550" y="5035550"/>
            <a:ext cx="368300" cy="292100"/>
          </a:xfrm>
          <a:prstGeom prst="ellipse">
            <a:avLst/>
          </a:prstGeom>
          <a:solidFill>
            <a:srgbClr val="FFFF00"/>
          </a:solidFill>
          <a:ln w="38100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63497" name="Line 1033"/>
          <p:cNvSpPr>
            <a:spLocks noChangeShapeType="1"/>
          </p:cNvSpPr>
          <p:nvPr/>
        </p:nvSpPr>
        <p:spPr bwMode="auto">
          <a:xfrm flipH="1">
            <a:off x="3733800" y="3657600"/>
            <a:ext cx="762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3498" name="Rectangle 1034"/>
          <p:cNvSpPr>
            <a:spLocks noChangeArrowheads="1"/>
          </p:cNvSpPr>
          <p:nvPr/>
        </p:nvSpPr>
        <p:spPr bwMode="auto">
          <a:xfrm>
            <a:off x="5014914" y="3948113"/>
            <a:ext cx="6376747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PT" dirty="0"/>
              <a:t>Os pesos aqui podem ser vistos como fornecendo</a:t>
            </a:r>
            <a:br>
              <a:rPr lang="pt-PT" dirty="0"/>
            </a:br>
            <a:r>
              <a:rPr lang="pt-PT" dirty="0"/>
              <a:t>grau de "crédito" ou "culpa" para unidades ocultas</a:t>
            </a:r>
            <a:endParaRPr lang="en-GB" altLang="pt-BR" dirty="0"/>
          </a:p>
        </p:txBody>
      </p:sp>
      <p:sp>
        <p:nvSpPr>
          <p:cNvPr id="63499" name="Line 1035"/>
          <p:cNvSpPr>
            <a:spLocks noChangeShapeType="1"/>
          </p:cNvSpPr>
          <p:nvPr/>
        </p:nvSpPr>
        <p:spPr bwMode="auto">
          <a:xfrm flipH="1">
            <a:off x="4800600" y="1676400"/>
            <a:ext cx="1676400" cy="1752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3500" name="Line 1036"/>
          <p:cNvSpPr>
            <a:spLocks noChangeShapeType="1"/>
          </p:cNvSpPr>
          <p:nvPr/>
        </p:nvSpPr>
        <p:spPr bwMode="auto">
          <a:xfrm>
            <a:off x="3124200" y="1676400"/>
            <a:ext cx="1295400" cy="1752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3501" name="Line 1037"/>
          <p:cNvSpPr>
            <a:spLocks noChangeShapeType="1"/>
          </p:cNvSpPr>
          <p:nvPr/>
        </p:nvSpPr>
        <p:spPr bwMode="auto">
          <a:xfrm flipH="1">
            <a:off x="3733800" y="3810000"/>
            <a:ext cx="685800" cy="1219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3502" name="Line 1038"/>
          <p:cNvSpPr>
            <a:spLocks noChangeShapeType="1"/>
          </p:cNvSpPr>
          <p:nvPr/>
        </p:nvSpPr>
        <p:spPr bwMode="auto">
          <a:xfrm flipH="1">
            <a:off x="57150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3503" name="Line 1039"/>
          <p:cNvSpPr>
            <a:spLocks noChangeShapeType="1"/>
          </p:cNvSpPr>
          <p:nvPr/>
        </p:nvSpPr>
        <p:spPr bwMode="auto">
          <a:xfrm>
            <a:off x="2971800" y="23622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3504" name="Rectangle 1040"/>
          <p:cNvSpPr>
            <a:spLocks noChangeArrowheads="1"/>
          </p:cNvSpPr>
          <p:nvPr/>
        </p:nvSpPr>
        <p:spPr bwMode="auto">
          <a:xfrm>
            <a:off x="6096000" y="2743200"/>
            <a:ext cx="4523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pt-BR" sz="2800">
                <a:latin typeface="Symbol" panose="05050102010706020507" pitchFamily="18" charset="2"/>
              </a:rPr>
              <a:t>D</a:t>
            </a:r>
            <a:r>
              <a:rPr lang="en-GB" altLang="pt-BR" sz="2800" baseline="-25000"/>
              <a:t>j</a:t>
            </a:r>
          </a:p>
        </p:txBody>
      </p:sp>
      <p:sp>
        <p:nvSpPr>
          <p:cNvPr id="63505" name="Rectangle 1041"/>
          <p:cNvSpPr>
            <a:spLocks noChangeArrowheads="1"/>
          </p:cNvSpPr>
          <p:nvPr/>
        </p:nvSpPr>
        <p:spPr bwMode="auto">
          <a:xfrm>
            <a:off x="2743200" y="2667000"/>
            <a:ext cx="4748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pt-BR" sz="2400" dirty="0" err="1">
                <a:latin typeface="Symbol" panose="05050102010706020507" pitchFamily="18" charset="2"/>
              </a:rPr>
              <a:t>D</a:t>
            </a:r>
            <a:r>
              <a:rPr lang="en-GB" altLang="pt-BR" sz="2400" baseline="-25000" dirty="0" err="1"/>
              <a:t>k</a:t>
            </a:r>
            <a:endParaRPr lang="en-GB" altLang="pt-BR" sz="2400" baseline="-25000" dirty="0"/>
          </a:p>
        </p:txBody>
      </p:sp>
      <p:sp>
        <p:nvSpPr>
          <p:cNvPr id="63506" name="Rectangle 1042"/>
          <p:cNvSpPr>
            <a:spLocks noChangeArrowheads="1"/>
          </p:cNvSpPr>
          <p:nvPr/>
        </p:nvSpPr>
        <p:spPr bwMode="auto">
          <a:xfrm>
            <a:off x="4419600" y="4114800"/>
            <a:ext cx="4106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pt-BR" sz="2800">
                <a:latin typeface="Symbol" panose="05050102010706020507" pitchFamily="18" charset="2"/>
              </a:rPr>
              <a:t>d</a:t>
            </a:r>
            <a:r>
              <a:rPr lang="en-GB" altLang="pt-BR" sz="2800" baseline="-25000"/>
              <a:t>i</a:t>
            </a:r>
          </a:p>
        </p:txBody>
      </p:sp>
      <p:sp>
        <p:nvSpPr>
          <p:cNvPr id="63507" name="Text Box 1043"/>
          <p:cNvSpPr txBox="1">
            <a:spLocks noChangeArrowheads="1"/>
          </p:cNvSpPr>
          <p:nvPr/>
        </p:nvSpPr>
        <p:spPr bwMode="auto">
          <a:xfrm>
            <a:off x="3733800" y="2209800"/>
            <a:ext cx="83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pt-BR" sz="2800" dirty="0" err="1"/>
              <a:t>w</a:t>
            </a:r>
            <a:r>
              <a:rPr lang="en-GB" altLang="pt-BR" sz="2800" baseline="-25000" dirty="0" err="1"/>
              <a:t>ki</a:t>
            </a:r>
            <a:endParaRPr lang="en-GB" altLang="pt-BR" sz="2800" dirty="0"/>
          </a:p>
        </p:txBody>
      </p:sp>
      <p:sp>
        <p:nvSpPr>
          <p:cNvPr id="63508" name="Text Box 1044"/>
          <p:cNvSpPr txBox="1">
            <a:spLocks noChangeArrowheads="1"/>
          </p:cNvSpPr>
          <p:nvPr/>
        </p:nvSpPr>
        <p:spPr bwMode="auto">
          <a:xfrm>
            <a:off x="4876800" y="2286000"/>
            <a:ext cx="83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pt-BR" sz="2800"/>
              <a:t>w</a:t>
            </a:r>
            <a:r>
              <a:rPr lang="en-GB" altLang="pt-BR" sz="2800" baseline="-25000"/>
              <a:t>ji</a:t>
            </a:r>
            <a:endParaRPr lang="en-GB" altLang="pt-BR" sz="2800"/>
          </a:p>
        </p:txBody>
      </p:sp>
      <p:sp>
        <p:nvSpPr>
          <p:cNvPr id="63509" name="Rectangle 1045"/>
          <p:cNvSpPr>
            <a:spLocks noChangeArrowheads="1"/>
          </p:cNvSpPr>
          <p:nvPr/>
        </p:nvSpPr>
        <p:spPr bwMode="auto">
          <a:xfrm>
            <a:off x="5883167" y="5390595"/>
            <a:ext cx="2909771" cy="124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pt-BR" sz="2800" dirty="0">
                <a:latin typeface="Symbol" panose="05050102010706020507" pitchFamily="18" charset="2"/>
              </a:rPr>
              <a:t>d</a:t>
            </a:r>
            <a:r>
              <a:rPr lang="en-GB" altLang="pt-BR" sz="2800" baseline="-25000" dirty="0"/>
              <a:t>i</a:t>
            </a:r>
            <a:r>
              <a:rPr lang="en-GB" altLang="pt-BR" sz="2800" dirty="0"/>
              <a:t> = g’(</a:t>
            </a:r>
            <a:r>
              <a:rPr lang="en-GB" altLang="pt-BR" sz="2800" dirty="0" err="1"/>
              <a:t>a</a:t>
            </a:r>
            <a:r>
              <a:rPr lang="en-GB" altLang="pt-BR" sz="2800" baseline="-25000" dirty="0" err="1"/>
              <a:t>i</a:t>
            </a:r>
            <a:r>
              <a:rPr lang="en-GB" altLang="pt-BR" sz="2800" dirty="0"/>
              <a:t>) </a:t>
            </a:r>
            <a:r>
              <a:rPr lang="en-GB" altLang="pt-BR" sz="2800" dirty="0" err="1">
                <a:latin typeface="Symbol" panose="05050102010706020507" pitchFamily="18" charset="2"/>
              </a:rPr>
              <a:t>S</a:t>
            </a:r>
            <a:r>
              <a:rPr lang="en-GB" altLang="pt-BR" sz="2800" baseline="-25000" dirty="0" err="1"/>
              <a:t>j</a:t>
            </a:r>
            <a:r>
              <a:rPr lang="en-GB" altLang="pt-BR" sz="2800" baseline="-25000" dirty="0"/>
              <a:t> </a:t>
            </a:r>
            <a:r>
              <a:rPr lang="en-GB" altLang="pt-BR" sz="2800" dirty="0" err="1"/>
              <a:t>w</a:t>
            </a:r>
            <a:r>
              <a:rPr lang="en-GB" altLang="pt-BR" sz="2800" baseline="-25000" dirty="0" err="1"/>
              <a:t>ji</a:t>
            </a:r>
            <a:r>
              <a:rPr lang="en-GB" altLang="pt-BR" sz="2800" baseline="-25000" dirty="0"/>
              <a:t> </a:t>
            </a:r>
            <a:r>
              <a:rPr lang="en-GB" altLang="pt-BR" sz="2800" dirty="0" err="1">
                <a:latin typeface="Symbol" panose="05050102010706020507" pitchFamily="18" charset="2"/>
              </a:rPr>
              <a:t>D</a:t>
            </a:r>
            <a:r>
              <a:rPr lang="en-GB" altLang="pt-BR" sz="2800" baseline="-25000" dirty="0" err="1"/>
              <a:t>j</a:t>
            </a:r>
            <a:endParaRPr lang="en-GB" altLang="pt-BR" sz="2800" baseline="-25000" dirty="0"/>
          </a:p>
          <a:p>
            <a:endParaRPr lang="en-GB" altLang="pt-BR" sz="2800" baseline="-25000" dirty="0"/>
          </a:p>
          <a:p>
            <a:r>
              <a:rPr lang="en-GB" altLang="pt-B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496997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814514" y="595314"/>
            <a:ext cx="8997657" cy="5568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dirty="0" err="1"/>
              <a:t>Combinando</a:t>
            </a:r>
            <a:r>
              <a:rPr lang="en-GB" altLang="pt-BR" dirty="0"/>
              <a:t> A+B </a:t>
            </a:r>
            <a:r>
              <a:rPr lang="en-GB" altLang="pt-BR" dirty="0" err="1"/>
              <a:t>nos</a:t>
            </a:r>
            <a:r>
              <a:rPr lang="en-GB" altLang="pt-BR" dirty="0"/>
              <a:t> </a:t>
            </a:r>
            <a:r>
              <a:rPr lang="en-GB" altLang="pt-BR" dirty="0" err="1"/>
              <a:t>apresenta</a:t>
            </a:r>
            <a:r>
              <a:rPr lang="en-GB" altLang="pt-BR" dirty="0"/>
              <a:t> </a:t>
            </a:r>
          </a:p>
          <a:p>
            <a:endParaRPr lang="en-GB" altLang="pt-BR" dirty="0"/>
          </a:p>
          <a:p>
            <a:endParaRPr lang="en-GB" altLang="pt-BR" dirty="0"/>
          </a:p>
          <a:p>
            <a:endParaRPr lang="en-GB" altLang="pt-BR" dirty="0"/>
          </a:p>
          <a:p>
            <a:endParaRPr lang="en-GB" altLang="pt-BR" dirty="0"/>
          </a:p>
          <a:p>
            <a:endParaRPr lang="en-GB" altLang="pt-BR" dirty="0"/>
          </a:p>
          <a:p>
            <a:endParaRPr lang="en-GB" altLang="pt-BR" dirty="0"/>
          </a:p>
          <a:p>
            <a:endParaRPr lang="en-GB" altLang="pt-BR" dirty="0"/>
          </a:p>
          <a:p>
            <a:r>
              <a:rPr lang="pt-PT" dirty="0"/>
              <a:t>Então, para atingir gradiente descendente em E deve mudar por pesos</a:t>
            </a:r>
            <a:endParaRPr lang="en-GB" altLang="pt-BR" dirty="0"/>
          </a:p>
          <a:p>
            <a:r>
              <a:rPr lang="en-GB" altLang="pt-BR" sz="2800" i="1" dirty="0"/>
              <a:t>         </a:t>
            </a:r>
            <a:r>
              <a:rPr lang="en-GB" altLang="pt-BR" sz="2800" i="1" dirty="0" err="1"/>
              <a:t>v</a:t>
            </a:r>
            <a:r>
              <a:rPr lang="en-GB" altLang="pt-BR" sz="2800" i="1" baseline="-25000" dirty="0" err="1"/>
              <a:t>ij</a:t>
            </a:r>
            <a:r>
              <a:rPr lang="en-GB" altLang="pt-BR" sz="2800" i="1" dirty="0"/>
              <a:t>(t+1)-</a:t>
            </a:r>
            <a:r>
              <a:rPr lang="en-GB" altLang="pt-BR" sz="2800" i="1" dirty="0" err="1"/>
              <a:t>v</a:t>
            </a:r>
            <a:r>
              <a:rPr lang="en-GB" altLang="pt-BR" sz="2800" i="1" baseline="-25000" dirty="0" err="1"/>
              <a:t>ij</a:t>
            </a:r>
            <a:r>
              <a:rPr lang="en-GB" altLang="pt-BR" sz="2800" i="1" dirty="0"/>
              <a:t>(t) =  </a:t>
            </a:r>
            <a:r>
              <a:rPr lang="en-GB" altLang="pt-BR" sz="2800" i="1" dirty="0">
                <a:latin typeface="Symbol" panose="05050102010706020507" pitchFamily="18" charset="2"/>
              </a:rPr>
              <a:t>h d</a:t>
            </a:r>
            <a:r>
              <a:rPr lang="en-GB" altLang="pt-BR" sz="2800" i="1" baseline="-25000" dirty="0"/>
              <a:t> </a:t>
            </a:r>
            <a:r>
              <a:rPr lang="en-GB" altLang="pt-BR" sz="2800" i="1" baseline="-25000" dirty="0" err="1"/>
              <a:t>i</a:t>
            </a:r>
            <a:r>
              <a:rPr lang="en-GB" altLang="pt-BR" sz="2800" i="1" baseline="-25000" dirty="0"/>
              <a:t> </a:t>
            </a:r>
            <a:r>
              <a:rPr lang="en-GB" altLang="pt-BR" sz="2800" i="1" dirty="0"/>
              <a:t>(t) </a:t>
            </a:r>
            <a:r>
              <a:rPr lang="en-GB" altLang="pt-BR" sz="2800" i="1" dirty="0" err="1"/>
              <a:t>x</a:t>
            </a:r>
            <a:r>
              <a:rPr lang="en-GB" altLang="pt-BR" sz="2800" i="1" baseline="-25000" dirty="0" err="1"/>
              <a:t>j</a:t>
            </a:r>
            <a:r>
              <a:rPr lang="en-GB" altLang="pt-BR" sz="2800" i="1" baseline="-25000" dirty="0"/>
              <a:t> </a:t>
            </a:r>
            <a:r>
              <a:rPr lang="en-GB" altLang="pt-BR" sz="2800" i="1" dirty="0"/>
              <a:t>(n)</a:t>
            </a:r>
          </a:p>
          <a:p>
            <a:endParaRPr lang="en-GB" altLang="pt-BR" sz="2800" i="1" dirty="0"/>
          </a:p>
          <a:p>
            <a:r>
              <a:rPr lang="en-GB" altLang="pt-BR" sz="2800" i="1" dirty="0"/>
              <a:t>         </a:t>
            </a:r>
            <a:r>
              <a:rPr lang="en-GB" altLang="pt-BR" sz="2800" i="1" dirty="0" err="1"/>
              <a:t>w</a:t>
            </a:r>
            <a:r>
              <a:rPr lang="en-GB" altLang="pt-BR" sz="2800" i="1" baseline="-25000" dirty="0" err="1"/>
              <a:t>ij</a:t>
            </a:r>
            <a:r>
              <a:rPr lang="en-GB" altLang="pt-BR" sz="2800" i="1" dirty="0"/>
              <a:t>(t+1)-</a:t>
            </a:r>
            <a:r>
              <a:rPr lang="en-GB" altLang="pt-BR" sz="2800" i="1" dirty="0" err="1"/>
              <a:t>w</a:t>
            </a:r>
            <a:r>
              <a:rPr lang="en-GB" altLang="pt-BR" sz="2800" i="1" baseline="-25000" dirty="0" err="1"/>
              <a:t>ij</a:t>
            </a:r>
            <a:r>
              <a:rPr lang="en-GB" altLang="pt-BR" sz="2800" i="1" dirty="0"/>
              <a:t>(t) = </a:t>
            </a:r>
            <a:r>
              <a:rPr lang="en-GB" altLang="pt-BR" sz="2800" i="1" dirty="0">
                <a:latin typeface="Symbol" panose="05050102010706020507" pitchFamily="18" charset="2"/>
              </a:rPr>
              <a:t>h D </a:t>
            </a:r>
            <a:r>
              <a:rPr lang="en-GB" altLang="pt-BR" sz="2800" i="1" baseline="-25000" dirty="0" err="1"/>
              <a:t>i</a:t>
            </a:r>
            <a:r>
              <a:rPr lang="en-GB" altLang="pt-BR" sz="2800" i="1" baseline="-25000" dirty="0"/>
              <a:t> </a:t>
            </a:r>
            <a:r>
              <a:rPr lang="en-GB" altLang="pt-BR" sz="2800" i="1" dirty="0"/>
              <a:t>(t) </a:t>
            </a:r>
            <a:r>
              <a:rPr lang="en-GB" altLang="pt-BR" sz="2800" i="1" dirty="0" err="1"/>
              <a:t>z</a:t>
            </a:r>
            <a:r>
              <a:rPr lang="en-GB" altLang="pt-BR" sz="2800" i="1" baseline="-25000" dirty="0" err="1"/>
              <a:t>j</a:t>
            </a:r>
            <a:r>
              <a:rPr lang="en-GB" altLang="pt-BR" sz="2800" i="1" baseline="-25000" dirty="0"/>
              <a:t> </a:t>
            </a:r>
            <a:r>
              <a:rPr lang="en-GB" altLang="pt-BR" sz="2800" i="1" dirty="0"/>
              <a:t>(t)</a:t>
            </a:r>
          </a:p>
          <a:p>
            <a:endParaRPr lang="en-GB" altLang="pt-BR" sz="2800" i="1" dirty="0"/>
          </a:p>
          <a:p>
            <a:r>
              <a:rPr lang="en-GB" altLang="pt-BR" sz="2800" dirty="0" err="1"/>
              <a:t>Onde</a:t>
            </a:r>
            <a:r>
              <a:rPr lang="en-GB" altLang="pt-BR" sz="2800" dirty="0"/>
              <a:t> </a:t>
            </a:r>
            <a:r>
              <a:rPr lang="en-GB" altLang="pt-BR" sz="2800" dirty="0">
                <a:latin typeface="Symbol" panose="05050102010706020507" pitchFamily="18" charset="2"/>
              </a:rPr>
              <a:t>h</a:t>
            </a:r>
            <a:r>
              <a:rPr lang="en-GB" altLang="pt-BR" sz="2800" dirty="0"/>
              <a:t> é a taxa de </a:t>
            </a:r>
            <a:r>
              <a:rPr lang="en-GB" altLang="pt-BR" sz="2800" dirty="0" err="1"/>
              <a:t>aprendizagem</a:t>
            </a:r>
            <a:r>
              <a:rPr lang="en-GB" altLang="pt-BR" sz="2800" dirty="0"/>
              <a:t> (0 &lt; </a:t>
            </a:r>
            <a:r>
              <a:rPr lang="en-GB" altLang="pt-BR" sz="2800" dirty="0">
                <a:latin typeface="Symbol" panose="05050102010706020507" pitchFamily="18" charset="2"/>
              </a:rPr>
              <a:t>h </a:t>
            </a:r>
            <a:r>
              <a:rPr lang="en-GB" altLang="pt-BR" sz="2800" dirty="0"/>
              <a:t>&lt;=1)</a:t>
            </a:r>
          </a:p>
        </p:txBody>
      </p:sp>
      <p:graphicFrame>
        <p:nvGraphicFramePr>
          <p:cNvPr id="25604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3290483"/>
              </p:ext>
            </p:extLst>
          </p:nvPr>
        </p:nvGraphicFramePr>
        <p:xfrm>
          <a:off x="3984625" y="1219200"/>
          <a:ext cx="4452938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Equation" r:id="rId3" imgW="1320480" imgH="914400" progId="Equation.3">
                  <p:embed/>
                </p:oleObj>
              </mc:Choice>
              <mc:Fallback>
                <p:oleObj name="Equation" r:id="rId3" imgW="1320480" imgH="914400" progId="Equation.3">
                  <p:embed/>
                  <p:pic>
                    <p:nvPicPr>
                      <p:cNvPr id="25604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25" y="1219200"/>
                        <a:ext cx="4452938" cy="225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528712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752600" y="1295400"/>
            <a:ext cx="8305800" cy="1219200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981200" y="3048000"/>
            <a:ext cx="8305800" cy="12192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752600" y="4876800"/>
            <a:ext cx="8305800" cy="19050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738314" y="-14288"/>
            <a:ext cx="4196663" cy="6368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b="1" dirty="0" err="1"/>
              <a:t>Resumo</a:t>
            </a:r>
            <a:endParaRPr lang="en-GB" altLang="pt-BR" dirty="0"/>
          </a:p>
          <a:p>
            <a:endParaRPr lang="en-GB" altLang="pt-BR" dirty="0"/>
          </a:p>
          <a:p>
            <a:r>
              <a:rPr lang="pt-PT" dirty="0"/>
              <a:t>Atualização dos pesos são locais</a:t>
            </a:r>
            <a:endParaRPr lang="en-GB" altLang="pt-BR" dirty="0"/>
          </a:p>
          <a:p>
            <a:endParaRPr lang="en-GB" altLang="pt-BR" dirty="0"/>
          </a:p>
          <a:p>
            <a:endParaRPr lang="en-GB" altLang="pt-BR" dirty="0"/>
          </a:p>
          <a:p>
            <a:endParaRPr lang="en-GB" altLang="pt-BR" dirty="0"/>
          </a:p>
          <a:p>
            <a:endParaRPr lang="en-GB" altLang="pt-BR" dirty="0"/>
          </a:p>
          <a:p>
            <a:r>
              <a:rPr lang="en-GB" altLang="pt-BR" dirty="0"/>
              <a:t>Unidade de </a:t>
            </a:r>
            <a:r>
              <a:rPr lang="en-GB" altLang="pt-BR" dirty="0" err="1"/>
              <a:t>saída</a:t>
            </a:r>
            <a:endParaRPr lang="en-GB" altLang="pt-BR" dirty="0"/>
          </a:p>
          <a:p>
            <a:endParaRPr lang="en-GB" altLang="pt-BR" dirty="0"/>
          </a:p>
          <a:p>
            <a:endParaRPr lang="en-GB" altLang="pt-BR" dirty="0"/>
          </a:p>
          <a:p>
            <a:endParaRPr lang="en-GB" altLang="pt-BR" dirty="0"/>
          </a:p>
          <a:p>
            <a:endParaRPr lang="en-GB" altLang="pt-BR" dirty="0"/>
          </a:p>
          <a:p>
            <a:r>
              <a:rPr lang="en-GB" altLang="pt-BR" dirty="0"/>
              <a:t>Unidade escondida</a:t>
            </a:r>
          </a:p>
          <a:p>
            <a:endParaRPr lang="en-GB" altLang="pt-BR" dirty="0"/>
          </a:p>
          <a:p>
            <a:endParaRPr lang="en-GB" altLang="pt-BR" dirty="0"/>
          </a:p>
          <a:p>
            <a:endParaRPr lang="en-GB" altLang="pt-BR" dirty="0"/>
          </a:p>
          <a:p>
            <a:endParaRPr lang="en-GB" altLang="pt-BR" dirty="0"/>
          </a:p>
        </p:txBody>
      </p:sp>
      <p:graphicFrame>
        <p:nvGraphicFramePr>
          <p:cNvPr id="30726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963825"/>
              </p:ext>
            </p:extLst>
          </p:nvPr>
        </p:nvGraphicFramePr>
        <p:xfrm>
          <a:off x="3063876" y="1295401"/>
          <a:ext cx="4843463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3" name="Equation" r:id="rId3" imgW="1828800" imgH="482400" progId="Equation.3">
                  <p:embed/>
                </p:oleObj>
              </mc:Choice>
              <mc:Fallback>
                <p:oleObj name="Equation" r:id="rId3" imgW="1828800" imgH="482400" progId="Equation.3">
                  <p:embed/>
                  <p:pic>
                    <p:nvPicPr>
                      <p:cNvPr id="30726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6" y="1295401"/>
                        <a:ext cx="4843463" cy="121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5617806"/>
              </p:ext>
            </p:extLst>
          </p:nvPr>
        </p:nvGraphicFramePr>
        <p:xfrm>
          <a:off x="2590800" y="5105400"/>
          <a:ext cx="6705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4" name="Equation" r:id="rId5" imgW="1752480" imgH="583920" progId="Equation.3">
                  <p:embed/>
                </p:oleObj>
              </mc:Choice>
              <mc:Fallback>
                <p:oleObj name="Equation" r:id="rId5" imgW="1752480" imgH="583920" progId="Equation.3">
                  <p:embed/>
                  <p:pic>
                    <p:nvPicPr>
                      <p:cNvPr id="30727" name="Object 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105400"/>
                        <a:ext cx="6705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504774"/>
              </p:ext>
            </p:extLst>
          </p:nvPr>
        </p:nvGraphicFramePr>
        <p:xfrm>
          <a:off x="2740026" y="3048000"/>
          <a:ext cx="655796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5" name="Equation" r:id="rId7" imgW="1866600" imgH="482400" progId="Equation.3">
                  <p:embed/>
                </p:oleObj>
              </mc:Choice>
              <mc:Fallback>
                <p:oleObj name="Equation" r:id="rId7" imgW="1866600" imgH="482400" progId="Equation.3">
                  <p:embed/>
                  <p:pic>
                    <p:nvPicPr>
                      <p:cNvPr id="30728" name="Object 8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6" y="3048000"/>
                        <a:ext cx="6557963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810766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C8E453-BF53-432A-8069-1CA17849BA6D}" type="slidenum">
              <a:rPr lang="pt-BR" sz="1400"/>
              <a:pPr eaLnBrk="1" hangingPunct="1"/>
              <a:t>3</a:t>
            </a:fld>
            <a:endParaRPr lang="pt-BR" sz="1400"/>
          </a:p>
        </p:txBody>
      </p:sp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228600"/>
            <a:ext cx="8510588" cy="97155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Rede Neural Multicamadas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493" y="970344"/>
            <a:ext cx="8068720" cy="534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44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752600" y="228601"/>
            <a:ext cx="10094111" cy="4891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dirty="0"/>
              <a:t>Algorithm (sequential)</a:t>
            </a:r>
          </a:p>
          <a:p>
            <a:endParaRPr lang="en-GB" altLang="pt-BR" dirty="0"/>
          </a:p>
          <a:p>
            <a:r>
              <a:rPr lang="en-GB" altLang="pt-BR" dirty="0"/>
              <a:t>1. </a:t>
            </a:r>
            <a:r>
              <a:rPr lang="pt-PT" dirty="0"/>
              <a:t>Aplique um vetor de entrada e calcular todas as ativações, a e u</a:t>
            </a:r>
            <a:endParaRPr lang="en-GB" altLang="pt-BR" dirty="0"/>
          </a:p>
          <a:p>
            <a:r>
              <a:rPr lang="en-GB" altLang="pt-BR" dirty="0"/>
              <a:t>2. </a:t>
            </a:r>
            <a:r>
              <a:rPr lang="en-GB" altLang="pt-BR" dirty="0" err="1"/>
              <a:t>Evalie</a:t>
            </a:r>
            <a:r>
              <a:rPr lang="en-GB" altLang="pt-BR" dirty="0"/>
              <a:t> </a:t>
            </a:r>
            <a:r>
              <a:rPr lang="en-GB" altLang="pt-BR" dirty="0" err="1">
                <a:latin typeface="Symbol" panose="05050102010706020507" pitchFamily="18" charset="2"/>
              </a:rPr>
              <a:t>D</a:t>
            </a:r>
            <a:r>
              <a:rPr lang="en-GB" altLang="pt-BR" baseline="-25000" dirty="0" err="1"/>
              <a:t>k</a:t>
            </a:r>
            <a:r>
              <a:rPr lang="en-GB" altLang="pt-BR" baseline="-25000" dirty="0"/>
              <a:t> </a:t>
            </a:r>
            <a:r>
              <a:rPr lang="en-GB" altLang="pt-BR" dirty="0"/>
              <a:t> para </a:t>
            </a:r>
            <a:r>
              <a:rPr lang="en-GB" altLang="pt-BR" dirty="0" err="1"/>
              <a:t>toda</a:t>
            </a:r>
            <a:r>
              <a:rPr lang="en-GB" altLang="pt-BR" dirty="0"/>
              <a:t> as </a:t>
            </a:r>
            <a:r>
              <a:rPr lang="en-GB" altLang="pt-BR" dirty="0" err="1"/>
              <a:t>unidades</a:t>
            </a:r>
            <a:r>
              <a:rPr lang="en-GB" altLang="pt-BR" dirty="0"/>
              <a:t> de </a:t>
            </a:r>
            <a:r>
              <a:rPr lang="en-GB" altLang="pt-BR" dirty="0" err="1"/>
              <a:t>saída</a:t>
            </a:r>
            <a:r>
              <a:rPr lang="en-GB" altLang="pt-BR" dirty="0"/>
              <a:t> via:</a:t>
            </a:r>
          </a:p>
          <a:p>
            <a:endParaRPr lang="en-GB" altLang="pt-BR" dirty="0"/>
          </a:p>
          <a:p>
            <a:endParaRPr lang="en-GB" altLang="pt-BR" dirty="0"/>
          </a:p>
          <a:p>
            <a:endParaRPr lang="en-GB" altLang="pt-BR" dirty="0"/>
          </a:p>
          <a:p>
            <a:r>
              <a:rPr lang="en-GB" altLang="pt-BR" dirty="0"/>
              <a:t>3. </a:t>
            </a:r>
            <a:r>
              <a:rPr lang="en-GB" altLang="pt-BR" dirty="0" err="1"/>
              <a:t>Backpropagate</a:t>
            </a:r>
            <a:r>
              <a:rPr lang="en-GB" altLang="pt-BR" dirty="0"/>
              <a:t>  </a:t>
            </a:r>
            <a:r>
              <a:rPr lang="en-GB" altLang="pt-BR" dirty="0" err="1">
                <a:latin typeface="Symbol" panose="05050102010706020507" pitchFamily="18" charset="2"/>
              </a:rPr>
              <a:t>D</a:t>
            </a:r>
            <a:r>
              <a:rPr lang="en-GB" altLang="pt-BR" baseline="-25000" dirty="0" err="1"/>
              <a:t>k</a:t>
            </a:r>
            <a:r>
              <a:rPr lang="en-GB" altLang="pt-BR" dirty="0" err="1"/>
              <a:t>s</a:t>
            </a:r>
            <a:r>
              <a:rPr lang="en-GB" altLang="pt-BR" dirty="0"/>
              <a:t> </a:t>
            </a:r>
            <a:r>
              <a:rPr lang="pt-PT" dirty="0"/>
              <a:t>para obter termos de erro </a:t>
            </a:r>
            <a:r>
              <a:rPr lang="en-GB" altLang="pt-BR" dirty="0">
                <a:latin typeface="Symbol" panose="05050102010706020507" pitchFamily="18" charset="2"/>
              </a:rPr>
              <a:t>d</a:t>
            </a:r>
            <a:r>
              <a:rPr lang="en-GB" altLang="pt-BR" dirty="0"/>
              <a:t> </a:t>
            </a:r>
            <a:r>
              <a:rPr lang="pt-PT" dirty="0"/>
              <a:t>para camadas ocultas usando</a:t>
            </a:r>
            <a:r>
              <a:rPr lang="en-GB" altLang="pt-BR" dirty="0"/>
              <a:t>:</a:t>
            </a:r>
          </a:p>
          <a:p>
            <a:endParaRPr lang="en-GB" altLang="pt-BR" dirty="0"/>
          </a:p>
          <a:p>
            <a:endParaRPr lang="en-GB" altLang="pt-BR" dirty="0"/>
          </a:p>
          <a:p>
            <a:endParaRPr lang="en-GB" altLang="pt-BR" dirty="0"/>
          </a:p>
          <a:p>
            <a:endParaRPr lang="en-GB" altLang="pt-BR" dirty="0"/>
          </a:p>
          <a:p>
            <a:r>
              <a:rPr lang="en-GB" altLang="pt-BR" dirty="0"/>
              <a:t>4. </a:t>
            </a:r>
            <a:r>
              <a:rPr lang="pt-PT" dirty="0"/>
              <a:t>Avaliar as alterações usando</a:t>
            </a:r>
            <a:r>
              <a:rPr lang="en-GB" altLang="pt-BR" dirty="0"/>
              <a:t>:</a:t>
            </a:r>
          </a:p>
        </p:txBody>
      </p:sp>
      <p:graphicFrame>
        <p:nvGraphicFramePr>
          <p:cNvPr id="31747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7087466"/>
              </p:ext>
            </p:extLst>
          </p:nvPr>
        </p:nvGraphicFramePr>
        <p:xfrm>
          <a:off x="2667001" y="1828800"/>
          <a:ext cx="638016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4" name="Equation" r:id="rId3" imgW="1815840" imgH="228600" progId="Equation.3">
                  <p:embed/>
                </p:oleObj>
              </mc:Choice>
              <mc:Fallback>
                <p:oleObj name="Equation" r:id="rId3" imgW="1815840" imgH="228600" progId="Equation.3">
                  <p:embed/>
                  <p:pic>
                    <p:nvPicPr>
                      <p:cNvPr id="31747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1828800"/>
                        <a:ext cx="638016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5979732"/>
              </p:ext>
            </p:extLst>
          </p:nvPr>
        </p:nvGraphicFramePr>
        <p:xfrm>
          <a:off x="2330451" y="3482976"/>
          <a:ext cx="6462713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5" name="Equation" r:id="rId5" imgW="1688760" imgH="342720" progId="Equation.3">
                  <p:embed/>
                </p:oleObj>
              </mc:Choice>
              <mc:Fallback>
                <p:oleObj name="Equation" r:id="rId5" imgW="1688760" imgH="342720" progId="Equation.3">
                  <p:embed/>
                  <p:pic>
                    <p:nvPicPr>
                      <p:cNvPr id="31748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1" y="3482976"/>
                        <a:ext cx="6462713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055557"/>
              </p:ext>
            </p:extLst>
          </p:nvPr>
        </p:nvGraphicFramePr>
        <p:xfrm>
          <a:off x="3124201" y="5105401"/>
          <a:ext cx="4843463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6" name="Equation" r:id="rId7" imgW="1828800" imgH="482400" progId="Equation.3">
                  <p:embed/>
                </p:oleObj>
              </mc:Choice>
              <mc:Fallback>
                <p:oleObj name="Equation" r:id="rId7" imgW="1828800" imgH="482400" progId="Equation.3">
                  <p:embed/>
                  <p:pic>
                    <p:nvPicPr>
                      <p:cNvPr id="31749" name="Object 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5105401"/>
                        <a:ext cx="4843463" cy="121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184672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1752600" y="228600"/>
            <a:ext cx="1026072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dirty="0"/>
          </a:p>
          <a:p>
            <a:r>
              <a:rPr lang="pt-BR" dirty="0"/>
              <a:t>Uma vez que as alterações de peso são calculadas para todas as unidades, os pesos são atualizados ao mesmo tempo (bias incluído como pesos aqui). Um exemplo:</a:t>
            </a:r>
            <a:endParaRPr lang="en-GB" altLang="pt-BR" dirty="0"/>
          </a:p>
        </p:txBody>
      </p:sp>
      <p:sp>
        <p:nvSpPr>
          <p:cNvPr id="61443" name="Oval 3"/>
          <p:cNvSpPr>
            <a:spLocks noChangeArrowheads="1"/>
          </p:cNvSpPr>
          <p:nvPr/>
        </p:nvSpPr>
        <p:spPr bwMode="auto">
          <a:xfrm>
            <a:off x="3352800" y="23622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>
                <a:lumMod val="7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8839200" y="2209800"/>
            <a:ext cx="439224" cy="459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y</a:t>
            </a:r>
            <a:r>
              <a:rPr lang="en-GB" altLang="pt-BR" baseline="-25000"/>
              <a:t>1</a:t>
            </a: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8839200" y="3429000"/>
            <a:ext cx="439224" cy="459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y</a:t>
            </a:r>
            <a:r>
              <a:rPr lang="en-GB" altLang="pt-BR" baseline="-25000"/>
              <a:t>2</a:t>
            </a:r>
          </a:p>
        </p:txBody>
      </p:sp>
      <p:sp>
        <p:nvSpPr>
          <p:cNvPr id="61448" name="Oval 8"/>
          <p:cNvSpPr>
            <a:spLocks noChangeArrowheads="1"/>
          </p:cNvSpPr>
          <p:nvPr/>
        </p:nvSpPr>
        <p:spPr bwMode="auto">
          <a:xfrm>
            <a:off x="3352800" y="38100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>
                <a:lumMod val="7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6096000" y="2362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6096000" y="38100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1455" name="Oval 15"/>
          <p:cNvSpPr>
            <a:spLocks noChangeArrowheads="1"/>
          </p:cNvSpPr>
          <p:nvPr/>
        </p:nvSpPr>
        <p:spPr bwMode="auto">
          <a:xfrm>
            <a:off x="8382000" y="25146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>
                <a:lumMod val="7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>
            <a:off x="8686800" y="2667000"/>
            <a:ext cx="838200" cy="0"/>
          </a:xfrm>
          <a:prstGeom prst="line">
            <a:avLst/>
          </a:prstGeom>
          <a:noFill/>
          <a:ln w="12700">
            <a:solidFill>
              <a:schemeClr val="tx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>
            <a:off x="3651250" y="2432050"/>
            <a:ext cx="2368550" cy="6350"/>
          </a:xfrm>
          <a:prstGeom prst="line">
            <a:avLst/>
          </a:prstGeom>
          <a:noFill/>
          <a:ln w="12700">
            <a:solidFill>
              <a:schemeClr val="tx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459" name="Line 19"/>
          <p:cNvSpPr>
            <a:spLocks noChangeShapeType="1"/>
          </p:cNvSpPr>
          <p:nvPr/>
        </p:nvSpPr>
        <p:spPr bwMode="auto">
          <a:xfrm flipV="1">
            <a:off x="3651250" y="2514600"/>
            <a:ext cx="2444750" cy="1441450"/>
          </a:xfrm>
          <a:prstGeom prst="line">
            <a:avLst/>
          </a:prstGeom>
          <a:noFill/>
          <a:ln w="12700">
            <a:solidFill>
              <a:schemeClr val="tx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460" name="Line 20"/>
          <p:cNvSpPr>
            <a:spLocks noChangeShapeType="1"/>
          </p:cNvSpPr>
          <p:nvPr/>
        </p:nvSpPr>
        <p:spPr bwMode="auto">
          <a:xfrm>
            <a:off x="3651250" y="2432050"/>
            <a:ext cx="2520950" cy="1530350"/>
          </a:xfrm>
          <a:prstGeom prst="line">
            <a:avLst/>
          </a:prstGeom>
          <a:noFill/>
          <a:ln w="12700">
            <a:solidFill>
              <a:schemeClr val="tx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465" name="Line 25"/>
          <p:cNvSpPr>
            <a:spLocks noChangeShapeType="1"/>
          </p:cNvSpPr>
          <p:nvPr/>
        </p:nvSpPr>
        <p:spPr bwMode="auto">
          <a:xfrm>
            <a:off x="3651250" y="3956050"/>
            <a:ext cx="2444750" cy="6350"/>
          </a:xfrm>
          <a:prstGeom prst="line">
            <a:avLst/>
          </a:prstGeom>
          <a:noFill/>
          <a:ln w="25400">
            <a:solidFill>
              <a:schemeClr val="tx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475" name="Line 35"/>
          <p:cNvSpPr>
            <a:spLocks noChangeShapeType="1"/>
          </p:cNvSpPr>
          <p:nvPr/>
        </p:nvSpPr>
        <p:spPr bwMode="auto">
          <a:xfrm>
            <a:off x="6400800" y="2514600"/>
            <a:ext cx="1905000" cy="152400"/>
          </a:xfrm>
          <a:prstGeom prst="line">
            <a:avLst/>
          </a:prstGeom>
          <a:noFill/>
          <a:ln w="9525">
            <a:solidFill>
              <a:schemeClr val="tx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1476" name="Line 36"/>
          <p:cNvSpPr>
            <a:spLocks noChangeShapeType="1"/>
          </p:cNvSpPr>
          <p:nvPr/>
        </p:nvSpPr>
        <p:spPr bwMode="auto">
          <a:xfrm flipV="1">
            <a:off x="6380164" y="2667001"/>
            <a:ext cx="2001837" cy="1274763"/>
          </a:xfrm>
          <a:prstGeom prst="line">
            <a:avLst/>
          </a:prstGeom>
          <a:noFill/>
          <a:ln w="9525">
            <a:solidFill>
              <a:schemeClr val="tx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1479" name="Oval 39"/>
          <p:cNvSpPr>
            <a:spLocks noChangeArrowheads="1"/>
          </p:cNvSpPr>
          <p:nvPr/>
        </p:nvSpPr>
        <p:spPr bwMode="auto">
          <a:xfrm>
            <a:off x="8382000" y="37338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>
                <a:lumMod val="7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1480" name="Line 40"/>
          <p:cNvSpPr>
            <a:spLocks noChangeShapeType="1"/>
          </p:cNvSpPr>
          <p:nvPr/>
        </p:nvSpPr>
        <p:spPr bwMode="auto">
          <a:xfrm>
            <a:off x="8686800" y="3886200"/>
            <a:ext cx="838200" cy="0"/>
          </a:xfrm>
          <a:prstGeom prst="line">
            <a:avLst/>
          </a:prstGeom>
          <a:noFill/>
          <a:ln w="12700">
            <a:solidFill>
              <a:schemeClr val="tx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481" name="Line 41"/>
          <p:cNvSpPr>
            <a:spLocks noChangeShapeType="1"/>
          </p:cNvSpPr>
          <p:nvPr/>
        </p:nvSpPr>
        <p:spPr bwMode="auto">
          <a:xfrm>
            <a:off x="6400800" y="2514600"/>
            <a:ext cx="1981200" cy="1295400"/>
          </a:xfrm>
          <a:prstGeom prst="line">
            <a:avLst/>
          </a:prstGeom>
          <a:noFill/>
          <a:ln w="9525">
            <a:solidFill>
              <a:schemeClr val="tx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1482" name="Line 42"/>
          <p:cNvSpPr>
            <a:spLocks noChangeShapeType="1"/>
          </p:cNvSpPr>
          <p:nvPr/>
        </p:nvSpPr>
        <p:spPr bwMode="auto">
          <a:xfrm flipV="1">
            <a:off x="6400800" y="3886200"/>
            <a:ext cx="1981200" cy="76200"/>
          </a:xfrm>
          <a:prstGeom prst="line">
            <a:avLst/>
          </a:prstGeom>
          <a:noFill/>
          <a:ln w="9525">
            <a:solidFill>
              <a:schemeClr val="tx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1483" name="Rectangle 43"/>
          <p:cNvSpPr>
            <a:spLocks noChangeArrowheads="1"/>
          </p:cNvSpPr>
          <p:nvPr/>
        </p:nvSpPr>
        <p:spPr bwMode="auto">
          <a:xfrm>
            <a:off x="2667000" y="2057400"/>
            <a:ext cx="439224" cy="459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x</a:t>
            </a:r>
            <a:r>
              <a:rPr lang="en-GB" altLang="pt-BR" baseline="-25000"/>
              <a:t>1</a:t>
            </a:r>
          </a:p>
        </p:txBody>
      </p:sp>
      <p:sp>
        <p:nvSpPr>
          <p:cNvPr id="61484" name="Rectangle 44"/>
          <p:cNvSpPr>
            <a:spLocks noChangeArrowheads="1"/>
          </p:cNvSpPr>
          <p:nvPr/>
        </p:nvSpPr>
        <p:spPr bwMode="auto">
          <a:xfrm>
            <a:off x="2590800" y="3429000"/>
            <a:ext cx="439224" cy="459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x</a:t>
            </a:r>
            <a:r>
              <a:rPr lang="en-GB" altLang="pt-BR" baseline="-25000"/>
              <a:t>2</a:t>
            </a:r>
          </a:p>
        </p:txBody>
      </p:sp>
      <p:sp>
        <p:nvSpPr>
          <p:cNvPr id="61485" name="Line 45"/>
          <p:cNvSpPr>
            <a:spLocks noChangeShapeType="1"/>
          </p:cNvSpPr>
          <p:nvPr/>
        </p:nvSpPr>
        <p:spPr bwMode="auto">
          <a:xfrm>
            <a:off x="2514600" y="2514600"/>
            <a:ext cx="838200" cy="0"/>
          </a:xfrm>
          <a:prstGeom prst="line">
            <a:avLst/>
          </a:prstGeom>
          <a:noFill/>
          <a:ln w="12700">
            <a:solidFill>
              <a:schemeClr val="tx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486" name="Line 46"/>
          <p:cNvSpPr>
            <a:spLocks noChangeShapeType="1"/>
          </p:cNvSpPr>
          <p:nvPr/>
        </p:nvSpPr>
        <p:spPr bwMode="auto">
          <a:xfrm>
            <a:off x="2514600" y="3962400"/>
            <a:ext cx="838200" cy="0"/>
          </a:xfrm>
          <a:prstGeom prst="line">
            <a:avLst/>
          </a:prstGeom>
          <a:noFill/>
          <a:ln w="12700">
            <a:solidFill>
              <a:schemeClr val="tx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494" name="Rectangle 54"/>
          <p:cNvSpPr>
            <a:spLocks noChangeArrowheads="1"/>
          </p:cNvSpPr>
          <p:nvPr/>
        </p:nvSpPr>
        <p:spPr bwMode="auto">
          <a:xfrm>
            <a:off x="4495801" y="1905000"/>
            <a:ext cx="1040735" cy="459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11</a:t>
            </a:r>
            <a:r>
              <a:rPr lang="en-GB" altLang="pt-BR"/>
              <a:t>= -1</a:t>
            </a:r>
            <a:endParaRPr lang="en-GB" altLang="pt-BR" baseline="-25000"/>
          </a:p>
        </p:txBody>
      </p:sp>
      <p:sp>
        <p:nvSpPr>
          <p:cNvPr id="61495" name="Rectangle 55"/>
          <p:cNvSpPr>
            <a:spLocks noChangeArrowheads="1"/>
          </p:cNvSpPr>
          <p:nvPr/>
        </p:nvSpPr>
        <p:spPr bwMode="auto">
          <a:xfrm>
            <a:off x="4343401" y="2514600"/>
            <a:ext cx="945773" cy="459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21</a:t>
            </a:r>
            <a:r>
              <a:rPr lang="en-GB" altLang="pt-BR"/>
              <a:t>= 0</a:t>
            </a:r>
            <a:endParaRPr lang="en-GB" altLang="pt-BR" baseline="-25000"/>
          </a:p>
        </p:txBody>
      </p:sp>
      <p:sp>
        <p:nvSpPr>
          <p:cNvPr id="61496" name="Rectangle 56"/>
          <p:cNvSpPr>
            <a:spLocks noChangeArrowheads="1"/>
          </p:cNvSpPr>
          <p:nvPr/>
        </p:nvSpPr>
        <p:spPr bwMode="auto">
          <a:xfrm>
            <a:off x="3962401" y="2971800"/>
            <a:ext cx="945773" cy="459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12</a:t>
            </a:r>
            <a:r>
              <a:rPr lang="en-GB" altLang="pt-BR"/>
              <a:t>= 0</a:t>
            </a:r>
            <a:endParaRPr lang="en-GB" altLang="pt-BR" baseline="-25000"/>
          </a:p>
        </p:txBody>
      </p:sp>
      <p:sp>
        <p:nvSpPr>
          <p:cNvPr id="61497" name="Rectangle 57"/>
          <p:cNvSpPr>
            <a:spLocks noChangeArrowheads="1"/>
          </p:cNvSpPr>
          <p:nvPr/>
        </p:nvSpPr>
        <p:spPr bwMode="auto">
          <a:xfrm>
            <a:off x="4114801" y="3505200"/>
            <a:ext cx="945773" cy="459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22</a:t>
            </a:r>
            <a:r>
              <a:rPr lang="en-GB" altLang="pt-BR"/>
              <a:t>= 1</a:t>
            </a:r>
            <a:endParaRPr lang="en-GB" altLang="pt-BR" baseline="-25000"/>
          </a:p>
        </p:txBody>
      </p:sp>
      <p:grpSp>
        <p:nvGrpSpPr>
          <p:cNvPr id="61506" name="Group 66"/>
          <p:cNvGrpSpPr>
            <a:grpSpLocks/>
          </p:cNvGrpSpPr>
          <p:nvPr/>
        </p:nvGrpSpPr>
        <p:grpSpPr bwMode="auto">
          <a:xfrm>
            <a:off x="3276600" y="2590800"/>
            <a:ext cx="5181600" cy="2349500"/>
            <a:chOff x="1104" y="1152"/>
            <a:chExt cx="3264" cy="1480"/>
          </a:xfrm>
        </p:grpSpPr>
        <p:sp>
          <p:nvSpPr>
            <p:cNvPr id="61487" name="Oval 47"/>
            <p:cNvSpPr>
              <a:spLocks noChangeArrowheads="1"/>
            </p:cNvSpPr>
            <p:nvPr/>
          </p:nvSpPr>
          <p:spPr bwMode="auto">
            <a:xfrm>
              <a:off x="1104" y="2448"/>
              <a:ext cx="184" cy="184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488" name="Line 48"/>
            <p:cNvSpPr>
              <a:spLocks noChangeShapeType="1"/>
            </p:cNvSpPr>
            <p:nvPr/>
          </p:nvSpPr>
          <p:spPr bwMode="auto">
            <a:xfrm flipV="1">
              <a:off x="1292" y="1152"/>
              <a:ext cx="1588" cy="1388"/>
            </a:xfrm>
            <a:prstGeom prst="line">
              <a:avLst/>
            </a:prstGeom>
            <a:noFill/>
            <a:ln w="12700">
              <a:solidFill>
                <a:schemeClr val="tx2">
                  <a:lumMod val="7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489" name="Line 49"/>
            <p:cNvSpPr>
              <a:spLocks noChangeShapeType="1"/>
            </p:cNvSpPr>
            <p:nvPr/>
          </p:nvSpPr>
          <p:spPr bwMode="auto">
            <a:xfrm flipV="1">
              <a:off x="1292" y="2064"/>
              <a:ext cx="1588" cy="476"/>
            </a:xfrm>
            <a:prstGeom prst="line">
              <a:avLst/>
            </a:prstGeom>
            <a:noFill/>
            <a:ln w="25400">
              <a:solidFill>
                <a:schemeClr val="tx2">
                  <a:lumMod val="7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490" name="Oval 50"/>
            <p:cNvSpPr>
              <a:spLocks noChangeArrowheads="1"/>
            </p:cNvSpPr>
            <p:nvPr/>
          </p:nvSpPr>
          <p:spPr bwMode="auto">
            <a:xfrm>
              <a:off x="2832" y="2400"/>
              <a:ext cx="184" cy="184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491" name="Line 51"/>
            <p:cNvSpPr>
              <a:spLocks noChangeShapeType="1"/>
            </p:cNvSpPr>
            <p:nvPr/>
          </p:nvSpPr>
          <p:spPr bwMode="auto">
            <a:xfrm flipV="1">
              <a:off x="3020" y="1248"/>
              <a:ext cx="1348" cy="1244"/>
            </a:xfrm>
            <a:prstGeom prst="line">
              <a:avLst/>
            </a:prstGeom>
            <a:noFill/>
            <a:ln w="12700">
              <a:solidFill>
                <a:schemeClr val="tx2">
                  <a:lumMod val="7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492" name="Line 52"/>
            <p:cNvSpPr>
              <a:spLocks noChangeShapeType="1"/>
            </p:cNvSpPr>
            <p:nvPr/>
          </p:nvSpPr>
          <p:spPr bwMode="auto">
            <a:xfrm flipV="1">
              <a:off x="3020" y="2016"/>
              <a:ext cx="1300" cy="476"/>
            </a:xfrm>
            <a:prstGeom prst="line">
              <a:avLst/>
            </a:prstGeom>
            <a:noFill/>
            <a:ln w="25400">
              <a:solidFill>
                <a:schemeClr val="tx2">
                  <a:lumMod val="7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498" name="Rectangle 58"/>
            <p:cNvSpPr>
              <a:spLocks noChangeArrowheads="1"/>
            </p:cNvSpPr>
            <p:nvPr/>
          </p:nvSpPr>
          <p:spPr bwMode="auto">
            <a:xfrm>
              <a:off x="1632" y="2064"/>
              <a:ext cx="596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pt-BR"/>
                <a:t>v</a:t>
              </a:r>
              <a:r>
                <a:rPr lang="en-GB" altLang="pt-BR" baseline="-25000"/>
                <a:t>10</a:t>
              </a:r>
              <a:r>
                <a:rPr lang="en-GB" altLang="pt-BR"/>
                <a:t>= 1</a:t>
              </a:r>
              <a:endParaRPr lang="en-GB" altLang="pt-BR" baseline="-25000"/>
            </a:p>
          </p:txBody>
        </p:sp>
        <p:sp>
          <p:nvSpPr>
            <p:cNvPr id="61499" name="Rectangle 59"/>
            <p:cNvSpPr>
              <a:spLocks noChangeArrowheads="1"/>
            </p:cNvSpPr>
            <p:nvPr/>
          </p:nvSpPr>
          <p:spPr bwMode="auto">
            <a:xfrm>
              <a:off x="1920" y="2304"/>
              <a:ext cx="596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pt-BR"/>
                <a:t>v</a:t>
              </a:r>
              <a:r>
                <a:rPr lang="en-GB" altLang="pt-BR" baseline="-25000"/>
                <a:t>20</a:t>
              </a:r>
              <a:r>
                <a:rPr lang="en-GB" altLang="pt-BR"/>
                <a:t>= 1</a:t>
              </a:r>
              <a:endParaRPr lang="en-GB" altLang="pt-BR" baseline="-25000"/>
            </a:p>
          </p:txBody>
        </p:sp>
      </p:grpSp>
      <p:sp>
        <p:nvSpPr>
          <p:cNvPr id="61500" name="Rectangle 60"/>
          <p:cNvSpPr>
            <a:spLocks noChangeArrowheads="1"/>
          </p:cNvSpPr>
          <p:nvPr/>
        </p:nvSpPr>
        <p:spPr bwMode="auto">
          <a:xfrm>
            <a:off x="6781800" y="2060575"/>
            <a:ext cx="1007072" cy="459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w</a:t>
            </a:r>
            <a:r>
              <a:rPr lang="en-GB" altLang="pt-BR" baseline="-25000"/>
              <a:t>11</a:t>
            </a:r>
            <a:r>
              <a:rPr lang="en-GB" altLang="pt-BR"/>
              <a:t>= 1</a:t>
            </a:r>
            <a:endParaRPr lang="en-GB" altLang="pt-BR" baseline="-25000"/>
          </a:p>
        </p:txBody>
      </p:sp>
      <p:sp>
        <p:nvSpPr>
          <p:cNvPr id="61501" name="Rectangle 61"/>
          <p:cNvSpPr>
            <a:spLocks noChangeArrowheads="1"/>
          </p:cNvSpPr>
          <p:nvPr/>
        </p:nvSpPr>
        <p:spPr bwMode="auto">
          <a:xfrm>
            <a:off x="6477001" y="2667000"/>
            <a:ext cx="1117295" cy="459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w</a:t>
            </a:r>
            <a:r>
              <a:rPr lang="en-GB" altLang="pt-BR" baseline="-25000"/>
              <a:t>21</a:t>
            </a:r>
            <a:r>
              <a:rPr lang="en-GB" altLang="pt-BR"/>
              <a:t>= -1</a:t>
            </a:r>
            <a:endParaRPr lang="en-GB" altLang="pt-BR" baseline="-25000"/>
          </a:p>
        </p:txBody>
      </p:sp>
      <p:sp>
        <p:nvSpPr>
          <p:cNvPr id="61502" name="Rectangle 62"/>
          <p:cNvSpPr>
            <a:spLocks noChangeArrowheads="1"/>
          </p:cNvSpPr>
          <p:nvPr/>
        </p:nvSpPr>
        <p:spPr bwMode="auto">
          <a:xfrm>
            <a:off x="6324600" y="3200400"/>
            <a:ext cx="1014702" cy="459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w</a:t>
            </a:r>
            <a:r>
              <a:rPr lang="en-GB" altLang="pt-BR" baseline="-25000"/>
              <a:t>12</a:t>
            </a:r>
            <a:r>
              <a:rPr lang="en-GB" altLang="pt-BR"/>
              <a:t>= 0</a:t>
            </a:r>
            <a:endParaRPr lang="en-GB" altLang="pt-BR" baseline="-25000"/>
          </a:p>
        </p:txBody>
      </p:sp>
      <p:sp>
        <p:nvSpPr>
          <p:cNvPr id="61503" name="Rectangle 63"/>
          <p:cNvSpPr>
            <a:spLocks noChangeArrowheads="1"/>
          </p:cNvSpPr>
          <p:nvPr/>
        </p:nvSpPr>
        <p:spPr bwMode="auto">
          <a:xfrm>
            <a:off x="7086600" y="3810000"/>
            <a:ext cx="1014702" cy="459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w</a:t>
            </a:r>
            <a:r>
              <a:rPr lang="en-GB" altLang="pt-BR" baseline="-25000"/>
              <a:t>22</a:t>
            </a:r>
            <a:r>
              <a:rPr lang="en-GB" altLang="pt-BR"/>
              <a:t>= 1</a:t>
            </a:r>
            <a:endParaRPr lang="en-GB" altLang="pt-BR" baseline="-25000"/>
          </a:p>
        </p:txBody>
      </p:sp>
      <p:sp>
        <p:nvSpPr>
          <p:cNvPr id="61507" name="Text Box 67"/>
          <p:cNvSpPr txBox="1">
            <a:spLocks noChangeArrowheads="1"/>
          </p:cNvSpPr>
          <p:nvPr/>
        </p:nvSpPr>
        <p:spPr bwMode="auto">
          <a:xfrm>
            <a:off x="1904999" y="5410200"/>
            <a:ext cx="9367345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400" dirty="0"/>
              <a:t>Use a função de ativação de identidade</a:t>
            </a:r>
            <a:r>
              <a:rPr lang="en-GB" altLang="pt-BR" sz="2400" dirty="0"/>
              <a:t>(</a:t>
            </a:r>
            <a:r>
              <a:rPr lang="en-GB" altLang="pt-BR" sz="2400" dirty="0" err="1"/>
              <a:t>ou</a:t>
            </a:r>
            <a:r>
              <a:rPr lang="en-GB" altLang="pt-BR" sz="2400" dirty="0"/>
              <a:t> </a:t>
            </a:r>
            <a:r>
              <a:rPr lang="en-GB" altLang="pt-BR" sz="2400" dirty="0" err="1"/>
              <a:t>seja</a:t>
            </a:r>
            <a:r>
              <a:rPr lang="en-GB" altLang="pt-BR" sz="2400" dirty="0"/>
              <a:t>, g(a) = a)</a:t>
            </a:r>
          </a:p>
        </p:txBody>
      </p:sp>
    </p:spTree>
    <p:extLst>
      <p:ext uri="{BB962C8B-B14F-4D97-AF65-F5344CB8AC3E}">
        <p14:creationId xmlns:p14="http://schemas.microsoft.com/office/powerpoint/2010/main" val="152251192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1752600" y="228600"/>
            <a:ext cx="8610600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pt-BR" dirty="0" err="1"/>
              <a:t>Todos</a:t>
            </a:r>
            <a:r>
              <a:rPr lang="en-GB" altLang="pt-BR" dirty="0"/>
              <a:t> </a:t>
            </a:r>
            <a:r>
              <a:rPr lang="en-GB" altLang="pt-BR" dirty="0" err="1"/>
              <a:t>os</a:t>
            </a:r>
            <a:r>
              <a:rPr lang="en-GB" altLang="pt-BR" dirty="0"/>
              <a:t> </a:t>
            </a:r>
            <a:r>
              <a:rPr lang="en-GB" altLang="pt-BR" dirty="0" err="1"/>
              <a:t>biase</a:t>
            </a:r>
            <a:r>
              <a:rPr lang="en-GB" altLang="pt-BR" dirty="0"/>
              <a:t> </a:t>
            </a:r>
            <a:r>
              <a:rPr lang="en-GB" altLang="pt-BR" dirty="0" err="1"/>
              <a:t>setado</a:t>
            </a:r>
            <a:r>
              <a:rPr lang="en-GB" altLang="pt-BR" dirty="0"/>
              <a:t> com 1. </a:t>
            </a:r>
          </a:p>
          <a:p>
            <a:pPr>
              <a:spcBef>
                <a:spcPct val="50000"/>
              </a:spcBef>
            </a:pPr>
            <a:r>
              <a:rPr lang="en-GB" altLang="pt-BR" dirty="0"/>
              <a:t>Learning rate </a:t>
            </a:r>
            <a:r>
              <a:rPr lang="en-GB" altLang="pt-BR" dirty="0">
                <a:latin typeface="Symbol" panose="05050102010706020507" pitchFamily="18" charset="2"/>
              </a:rPr>
              <a:t>h</a:t>
            </a:r>
            <a:r>
              <a:rPr lang="en-GB" altLang="pt-BR" dirty="0"/>
              <a:t> = 0.1</a:t>
            </a:r>
          </a:p>
        </p:txBody>
      </p:sp>
      <p:sp>
        <p:nvSpPr>
          <p:cNvPr id="65539" name="Oval 3"/>
          <p:cNvSpPr>
            <a:spLocks noChangeArrowheads="1"/>
          </p:cNvSpPr>
          <p:nvPr/>
        </p:nvSpPr>
        <p:spPr bwMode="auto">
          <a:xfrm>
            <a:off x="3352800" y="23622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8839200" y="2209800"/>
            <a:ext cx="43922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y</a:t>
            </a:r>
            <a:r>
              <a:rPr lang="en-GB" altLang="pt-BR" baseline="-25000"/>
              <a:t>1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8839200" y="3429000"/>
            <a:ext cx="43922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y</a:t>
            </a:r>
            <a:r>
              <a:rPr lang="en-GB" altLang="pt-BR" baseline="-25000"/>
              <a:t>2</a:t>
            </a: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2339976" y="4638675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3352800" y="38100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6096000" y="2362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6096000" y="38100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5546" name="Oval 10"/>
          <p:cNvSpPr>
            <a:spLocks noChangeArrowheads="1"/>
          </p:cNvSpPr>
          <p:nvPr/>
        </p:nvSpPr>
        <p:spPr bwMode="auto">
          <a:xfrm>
            <a:off x="8382000" y="25146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5547" name="Line 11"/>
          <p:cNvSpPr>
            <a:spLocks noChangeShapeType="1"/>
          </p:cNvSpPr>
          <p:nvPr/>
        </p:nvSpPr>
        <p:spPr bwMode="auto">
          <a:xfrm>
            <a:off x="8686800" y="2667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>
            <a:off x="3651250" y="2432050"/>
            <a:ext cx="236855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5549" name="Line 13"/>
          <p:cNvSpPr>
            <a:spLocks noChangeShapeType="1"/>
          </p:cNvSpPr>
          <p:nvPr/>
        </p:nvSpPr>
        <p:spPr bwMode="auto">
          <a:xfrm flipV="1">
            <a:off x="3651250" y="2514600"/>
            <a:ext cx="2444750" cy="144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5550" name="Line 14"/>
          <p:cNvSpPr>
            <a:spLocks noChangeShapeType="1"/>
          </p:cNvSpPr>
          <p:nvPr/>
        </p:nvSpPr>
        <p:spPr bwMode="auto">
          <a:xfrm>
            <a:off x="3651250" y="2432050"/>
            <a:ext cx="2520950" cy="153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>
            <a:off x="3651250" y="3956050"/>
            <a:ext cx="2444750" cy="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>
            <a:off x="6400800" y="2514600"/>
            <a:ext cx="1905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5553" name="Line 17"/>
          <p:cNvSpPr>
            <a:spLocks noChangeShapeType="1"/>
          </p:cNvSpPr>
          <p:nvPr/>
        </p:nvSpPr>
        <p:spPr bwMode="auto">
          <a:xfrm flipV="1">
            <a:off x="6380164" y="2667001"/>
            <a:ext cx="2001837" cy="127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5554" name="Oval 18"/>
          <p:cNvSpPr>
            <a:spLocks noChangeArrowheads="1"/>
          </p:cNvSpPr>
          <p:nvPr/>
        </p:nvSpPr>
        <p:spPr bwMode="auto">
          <a:xfrm>
            <a:off x="8382000" y="37338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>
            <a:off x="8686800" y="3886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5556" name="Line 20"/>
          <p:cNvSpPr>
            <a:spLocks noChangeShapeType="1"/>
          </p:cNvSpPr>
          <p:nvPr/>
        </p:nvSpPr>
        <p:spPr bwMode="auto">
          <a:xfrm>
            <a:off x="6400800" y="2514600"/>
            <a:ext cx="1981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5557" name="Line 21"/>
          <p:cNvSpPr>
            <a:spLocks noChangeShapeType="1"/>
          </p:cNvSpPr>
          <p:nvPr/>
        </p:nvSpPr>
        <p:spPr bwMode="auto">
          <a:xfrm flipV="1">
            <a:off x="6400800" y="3886200"/>
            <a:ext cx="1981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5558" name="Rectangle 22"/>
          <p:cNvSpPr>
            <a:spLocks noChangeArrowheads="1"/>
          </p:cNvSpPr>
          <p:nvPr/>
        </p:nvSpPr>
        <p:spPr bwMode="auto">
          <a:xfrm>
            <a:off x="2667000" y="2057400"/>
            <a:ext cx="43922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x</a:t>
            </a:r>
            <a:r>
              <a:rPr lang="en-GB" altLang="pt-BR" baseline="-25000"/>
              <a:t>1</a:t>
            </a:r>
          </a:p>
        </p:txBody>
      </p:sp>
      <p:sp>
        <p:nvSpPr>
          <p:cNvPr id="65559" name="Rectangle 23"/>
          <p:cNvSpPr>
            <a:spLocks noChangeArrowheads="1"/>
          </p:cNvSpPr>
          <p:nvPr/>
        </p:nvSpPr>
        <p:spPr bwMode="auto">
          <a:xfrm>
            <a:off x="2590800" y="3429000"/>
            <a:ext cx="43922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x</a:t>
            </a:r>
            <a:r>
              <a:rPr lang="en-GB" altLang="pt-BR" baseline="-25000"/>
              <a:t>2</a:t>
            </a:r>
          </a:p>
        </p:txBody>
      </p:sp>
      <p:sp>
        <p:nvSpPr>
          <p:cNvPr id="65560" name="Line 24"/>
          <p:cNvSpPr>
            <a:spLocks noChangeShapeType="1"/>
          </p:cNvSpPr>
          <p:nvPr/>
        </p:nvSpPr>
        <p:spPr bwMode="auto">
          <a:xfrm>
            <a:off x="2514600" y="2514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5561" name="Line 25"/>
          <p:cNvSpPr>
            <a:spLocks noChangeShapeType="1"/>
          </p:cNvSpPr>
          <p:nvPr/>
        </p:nvSpPr>
        <p:spPr bwMode="auto">
          <a:xfrm>
            <a:off x="2514600" y="3962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5562" name="Rectangle 26"/>
          <p:cNvSpPr>
            <a:spLocks noChangeArrowheads="1"/>
          </p:cNvSpPr>
          <p:nvPr/>
        </p:nvSpPr>
        <p:spPr bwMode="auto">
          <a:xfrm>
            <a:off x="4495801" y="1905000"/>
            <a:ext cx="104073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11</a:t>
            </a:r>
            <a:r>
              <a:rPr lang="en-GB" altLang="pt-BR"/>
              <a:t>= -1</a:t>
            </a:r>
            <a:endParaRPr lang="en-GB" altLang="pt-BR" baseline="-25000"/>
          </a:p>
        </p:txBody>
      </p:sp>
      <p:sp>
        <p:nvSpPr>
          <p:cNvPr id="65563" name="Rectangle 27"/>
          <p:cNvSpPr>
            <a:spLocks noChangeArrowheads="1"/>
          </p:cNvSpPr>
          <p:nvPr/>
        </p:nvSpPr>
        <p:spPr bwMode="auto">
          <a:xfrm>
            <a:off x="4343401" y="2514600"/>
            <a:ext cx="9457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21</a:t>
            </a:r>
            <a:r>
              <a:rPr lang="en-GB" altLang="pt-BR"/>
              <a:t>= 0</a:t>
            </a:r>
            <a:endParaRPr lang="en-GB" altLang="pt-BR" baseline="-25000"/>
          </a:p>
        </p:txBody>
      </p:sp>
      <p:sp>
        <p:nvSpPr>
          <p:cNvPr id="65564" name="Rectangle 28"/>
          <p:cNvSpPr>
            <a:spLocks noChangeArrowheads="1"/>
          </p:cNvSpPr>
          <p:nvPr/>
        </p:nvSpPr>
        <p:spPr bwMode="auto">
          <a:xfrm>
            <a:off x="3962401" y="2971800"/>
            <a:ext cx="9457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12</a:t>
            </a:r>
            <a:r>
              <a:rPr lang="en-GB" altLang="pt-BR"/>
              <a:t>= 0</a:t>
            </a:r>
            <a:endParaRPr lang="en-GB" altLang="pt-BR" baseline="-25000"/>
          </a:p>
        </p:txBody>
      </p:sp>
      <p:sp>
        <p:nvSpPr>
          <p:cNvPr id="65565" name="Rectangle 29"/>
          <p:cNvSpPr>
            <a:spLocks noChangeArrowheads="1"/>
          </p:cNvSpPr>
          <p:nvPr/>
        </p:nvSpPr>
        <p:spPr bwMode="auto">
          <a:xfrm>
            <a:off x="4114801" y="3505200"/>
            <a:ext cx="9457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22</a:t>
            </a:r>
            <a:r>
              <a:rPr lang="en-GB" altLang="pt-BR"/>
              <a:t>= 1</a:t>
            </a:r>
            <a:endParaRPr lang="en-GB" altLang="pt-BR" baseline="-25000"/>
          </a:p>
        </p:txBody>
      </p:sp>
      <p:sp>
        <p:nvSpPr>
          <p:cNvPr id="65575" name="Rectangle 39"/>
          <p:cNvSpPr>
            <a:spLocks noChangeArrowheads="1"/>
          </p:cNvSpPr>
          <p:nvPr/>
        </p:nvSpPr>
        <p:spPr bwMode="auto">
          <a:xfrm>
            <a:off x="6781800" y="2060575"/>
            <a:ext cx="100707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w</a:t>
            </a:r>
            <a:r>
              <a:rPr lang="en-GB" altLang="pt-BR" baseline="-25000"/>
              <a:t>11</a:t>
            </a:r>
            <a:r>
              <a:rPr lang="en-GB" altLang="pt-BR"/>
              <a:t>= 1</a:t>
            </a:r>
            <a:endParaRPr lang="en-GB" altLang="pt-BR" baseline="-25000"/>
          </a:p>
        </p:txBody>
      </p:sp>
      <p:sp>
        <p:nvSpPr>
          <p:cNvPr id="65576" name="Rectangle 40"/>
          <p:cNvSpPr>
            <a:spLocks noChangeArrowheads="1"/>
          </p:cNvSpPr>
          <p:nvPr/>
        </p:nvSpPr>
        <p:spPr bwMode="auto">
          <a:xfrm>
            <a:off x="6477001" y="2667000"/>
            <a:ext cx="111729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w</a:t>
            </a:r>
            <a:r>
              <a:rPr lang="en-GB" altLang="pt-BR" baseline="-25000"/>
              <a:t>21</a:t>
            </a:r>
            <a:r>
              <a:rPr lang="en-GB" altLang="pt-BR"/>
              <a:t>= -1</a:t>
            </a:r>
            <a:endParaRPr lang="en-GB" altLang="pt-BR" baseline="-25000"/>
          </a:p>
        </p:txBody>
      </p:sp>
      <p:sp>
        <p:nvSpPr>
          <p:cNvPr id="65577" name="Rectangle 41"/>
          <p:cNvSpPr>
            <a:spLocks noChangeArrowheads="1"/>
          </p:cNvSpPr>
          <p:nvPr/>
        </p:nvSpPr>
        <p:spPr bwMode="auto">
          <a:xfrm>
            <a:off x="6324600" y="3200400"/>
            <a:ext cx="101470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w</a:t>
            </a:r>
            <a:r>
              <a:rPr lang="en-GB" altLang="pt-BR" baseline="-25000"/>
              <a:t>12</a:t>
            </a:r>
            <a:r>
              <a:rPr lang="en-GB" altLang="pt-BR"/>
              <a:t>= 0</a:t>
            </a:r>
            <a:endParaRPr lang="en-GB" altLang="pt-BR" baseline="-25000"/>
          </a:p>
        </p:txBody>
      </p:sp>
      <p:sp>
        <p:nvSpPr>
          <p:cNvPr id="65578" name="Rectangle 42"/>
          <p:cNvSpPr>
            <a:spLocks noChangeArrowheads="1"/>
          </p:cNvSpPr>
          <p:nvPr/>
        </p:nvSpPr>
        <p:spPr bwMode="auto">
          <a:xfrm>
            <a:off x="7086600" y="3810000"/>
            <a:ext cx="101470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w</a:t>
            </a:r>
            <a:r>
              <a:rPr lang="en-GB" altLang="pt-BR" baseline="-25000"/>
              <a:t>22</a:t>
            </a:r>
            <a:r>
              <a:rPr lang="en-GB" altLang="pt-BR"/>
              <a:t>= 1</a:t>
            </a:r>
            <a:endParaRPr lang="en-GB" altLang="pt-BR" baseline="-25000"/>
          </a:p>
        </p:txBody>
      </p:sp>
      <p:sp>
        <p:nvSpPr>
          <p:cNvPr id="65579" name="Text Box 43"/>
          <p:cNvSpPr txBox="1">
            <a:spLocks noChangeArrowheads="1"/>
          </p:cNvSpPr>
          <p:nvPr/>
        </p:nvSpPr>
        <p:spPr bwMode="auto">
          <a:xfrm>
            <a:off x="1676400" y="4495800"/>
            <a:ext cx="8991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400" dirty="0"/>
              <a:t>ter entrada</a:t>
            </a:r>
            <a:r>
              <a:rPr lang="en-GB" altLang="pt-BR" sz="2400" dirty="0"/>
              <a:t>[0 1] com o </a:t>
            </a:r>
            <a:r>
              <a:rPr lang="en-GB" altLang="pt-BR" sz="2400" dirty="0" err="1"/>
              <a:t>desejado</a:t>
            </a:r>
            <a:r>
              <a:rPr lang="en-GB" altLang="pt-BR" sz="2400" dirty="0"/>
              <a:t> [1 0]. </a:t>
            </a:r>
          </a:p>
        </p:txBody>
      </p:sp>
      <p:sp>
        <p:nvSpPr>
          <p:cNvPr id="65580" name="Rectangle 44"/>
          <p:cNvSpPr>
            <a:spLocks noChangeArrowheads="1"/>
          </p:cNvSpPr>
          <p:nvPr/>
        </p:nvSpPr>
        <p:spPr bwMode="auto">
          <a:xfrm>
            <a:off x="2667000" y="2057401"/>
            <a:ext cx="844784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b="1"/>
              <a:t>x</a:t>
            </a:r>
            <a:r>
              <a:rPr lang="en-GB" altLang="pt-BR" b="1" baseline="-25000"/>
              <a:t>1</a:t>
            </a:r>
            <a:r>
              <a:rPr lang="en-GB" altLang="pt-BR" b="1"/>
              <a:t>= 0</a:t>
            </a:r>
          </a:p>
          <a:p>
            <a:endParaRPr lang="en-GB" altLang="pt-BR" b="1" baseline="-25000"/>
          </a:p>
        </p:txBody>
      </p:sp>
      <p:sp>
        <p:nvSpPr>
          <p:cNvPr id="65581" name="Rectangle 45"/>
          <p:cNvSpPr>
            <a:spLocks noChangeArrowheads="1"/>
          </p:cNvSpPr>
          <p:nvPr/>
        </p:nvSpPr>
        <p:spPr bwMode="auto">
          <a:xfrm>
            <a:off x="2590800" y="3429001"/>
            <a:ext cx="844784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b="1"/>
              <a:t>x</a:t>
            </a:r>
            <a:r>
              <a:rPr lang="en-GB" altLang="pt-BR" b="1" baseline="-25000"/>
              <a:t>2</a:t>
            </a:r>
            <a:r>
              <a:rPr lang="en-GB" altLang="pt-BR" b="1"/>
              <a:t>= 1</a:t>
            </a:r>
          </a:p>
          <a:p>
            <a:endParaRPr lang="en-GB" altLang="pt-BR" b="1" baseline="-25000"/>
          </a:p>
        </p:txBody>
      </p:sp>
    </p:spTree>
    <p:extLst>
      <p:ext uri="{BB962C8B-B14F-4D97-AF65-F5344CB8AC3E}">
        <p14:creationId xmlns:p14="http://schemas.microsoft.com/office/powerpoint/2010/main" val="86242824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1752600" y="228600"/>
            <a:ext cx="8610600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dirty="0"/>
              <a:t>Forward pass. </a:t>
            </a:r>
            <a:r>
              <a:rPr lang="en-GB" altLang="pt-BR" dirty="0" err="1"/>
              <a:t>Calcula</a:t>
            </a:r>
            <a:r>
              <a:rPr lang="en-GB" altLang="pt-BR" dirty="0"/>
              <a:t> a 1</a:t>
            </a:r>
            <a:r>
              <a:rPr lang="en-GB" altLang="pt-BR" baseline="30000" dirty="0"/>
              <a:t>st</a:t>
            </a:r>
            <a:r>
              <a:rPr lang="en-GB" altLang="pt-BR" dirty="0"/>
              <a:t> </a:t>
            </a:r>
            <a:r>
              <a:rPr lang="en-GB" altLang="pt-BR" dirty="0" err="1"/>
              <a:t>camada</a:t>
            </a:r>
            <a:r>
              <a:rPr lang="en-GB" altLang="pt-BR" dirty="0"/>
              <a:t> de </a:t>
            </a:r>
            <a:r>
              <a:rPr lang="en-GB" altLang="pt-BR" dirty="0" err="1"/>
              <a:t>ativação</a:t>
            </a:r>
            <a:r>
              <a:rPr lang="en-GB" altLang="pt-BR" dirty="0"/>
              <a:t>:</a:t>
            </a:r>
          </a:p>
          <a:p>
            <a:r>
              <a:rPr lang="en-GB" altLang="pt-BR" dirty="0"/>
              <a:t>	</a:t>
            </a:r>
          </a:p>
        </p:txBody>
      </p:sp>
      <p:sp>
        <p:nvSpPr>
          <p:cNvPr id="66563" name="Oval 3"/>
          <p:cNvSpPr>
            <a:spLocks noChangeArrowheads="1"/>
          </p:cNvSpPr>
          <p:nvPr/>
        </p:nvSpPr>
        <p:spPr bwMode="auto">
          <a:xfrm>
            <a:off x="3352800" y="23622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8839200" y="2209800"/>
            <a:ext cx="43922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y</a:t>
            </a:r>
            <a:r>
              <a:rPr lang="en-GB" altLang="pt-BR" baseline="-25000"/>
              <a:t>1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8839200" y="3429000"/>
            <a:ext cx="43922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y</a:t>
            </a:r>
            <a:r>
              <a:rPr lang="en-GB" altLang="pt-BR" baseline="-25000"/>
              <a:t>2</a:t>
            </a: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2339976" y="4638675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6567" name="Oval 7"/>
          <p:cNvSpPr>
            <a:spLocks noChangeArrowheads="1"/>
          </p:cNvSpPr>
          <p:nvPr/>
        </p:nvSpPr>
        <p:spPr bwMode="auto">
          <a:xfrm>
            <a:off x="3352800" y="38100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6096000" y="2362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6096000" y="38100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6570" name="Oval 10"/>
          <p:cNvSpPr>
            <a:spLocks noChangeArrowheads="1"/>
          </p:cNvSpPr>
          <p:nvPr/>
        </p:nvSpPr>
        <p:spPr bwMode="auto">
          <a:xfrm>
            <a:off x="8382000" y="25146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6571" name="Line 11"/>
          <p:cNvSpPr>
            <a:spLocks noChangeShapeType="1"/>
          </p:cNvSpPr>
          <p:nvPr/>
        </p:nvSpPr>
        <p:spPr bwMode="auto">
          <a:xfrm>
            <a:off x="8686800" y="2667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>
            <a:off x="3651250" y="2432050"/>
            <a:ext cx="236855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 flipV="1">
            <a:off x="3651250" y="2514600"/>
            <a:ext cx="2444750" cy="144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6574" name="Line 14"/>
          <p:cNvSpPr>
            <a:spLocks noChangeShapeType="1"/>
          </p:cNvSpPr>
          <p:nvPr/>
        </p:nvSpPr>
        <p:spPr bwMode="auto">
          <a:xfrm>
            <a:off x="3651250" y="2432050"/>
            <a:ext cx="2520950" cy="153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6575" name="Line 15"/>
          <p:cNvSpPr>
            <a:spLocks noChangeShapeType="1"/>
          </p:cNvSpPr>
          <p:nvPr/>
        </p:nvSpPr>
        <p:spPr bwMode="auto">
          <a:xfrm>
            <a:off x="3651250" y="3956050"/>
            <a:ext cx="2444750" cy="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6576" name="Line 16"/>
          <p:cNvSpPr>
            <a:spLocks noChangeShapeType="1"/>
          </p:cNvSpPr>
          <p:nvPr/>
        </p:nvSpPr>
        <p:spPr bwMode="auto">
          <a:xfrm>
            <a:off x="6400800" y="2514600"/>
            <a:ext cx="1905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6577" name="Line 17"/>
          <p:cNvSpPr>
            <a:spLocks noChangeShapeType="1"/>
          </p:cNvSpPr>
          <p:nvPr/>
        </p:nvSpPr>
        <p:spPr bwMode="auto">
          <a:xfrm flipV="1">
            <a:off x="6380164" y="2667001"/>
            <a:ext cx="2001837" cy="127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6578" name="Oval 18"/>
          <p:cNvSpPr>
            <a:spLocks noChangeArrowheads="1"/>
          </p:cNvSpPr>
          <p:nvPr/>
        </p:nvSpPr>
        <p:spPr bwMode="auto">
          <a:xfrm>
            <a:off x="8382000" y="37338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>
            <a:off x="8686800" y="3886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6580" name="Line 20"/>
          <p:cNvSpPr>
            <a:spLocks noChangeShapeType="1"/>
          </p:cNvSpPr>
          <p:nvPr/>
        </p:nvSpPr>
        <p:spPr bwMode="auto">
          <a:xfrm>
            <a:off x="6400800" y="2514600"/>
            <a:ext cx="1981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6581" name="Line 21"/>
          <p:cNvSpPr>
            <a:spLocks noChangeShapeType="1"/>
          </p:cNvSpPr>
          <p:nvPr/>
        </p:nvSpPr>
        <p:spPr bwMode="auto">
          <a:xfrm flipV="1">
            <a:off x="6400800" y="3886200"/>
            <a:ext cx="1981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6584" name="Line 24"/>
          <p:cNvSpPr>
            <a:spLocks noChangeShapeType="1"/>
          </p:cNvSpPr>
          <p:nvPr/>
        </p:nvSpPr>
        <p:spPr bwMode="auto">
          <a:xfrm>
            <a:off x="2514600" y="2514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6585" name="Line 25"/>
          <p:cNvSpPr>
            <a:spLocks noChangeShapeType="1"/>
          </p:cNvSpPr>
          <p:nvPr/>
        </p:nvSpPr>
        <p:spPr bwMode="auto">
          <a:xfrm>
            <a:off x="2514600" y="3962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4495801" y="1905000"/>
            <a:ext cx="104073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11</a:t>
            </a:r>
            <a:r>
              <a:rPr lang="en-GB" altLang="pt-BR"/>
              <a:t>= -1</a:t>
            </a:r>
            <a:endParaRPr lang="en-GB" altLang="pt-BR" baseline="-25000"/>
          </a:p>
        </p:txBody>
      </p:sp>
      <p:sp>
        <p:nvSpPr>
          <p:cNvPr id="66587" name="Rectangle 27"/>
          <p:cNvSpPr>
            <a:spLocks noChangeArrowheads="1"/>
          </p:cNvSpPr>
          <p:nvPr/>
        </p:nvSpPr>
        <p:spPr bwMode="auto">
          <a:xfrm>
            <a:off x="4343401" y="2514600"/>
            <a:ext cx="9457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21</a:t>
            </a:r>
            <a:r>
              <a:rPr lang="en-GB" altLang="pt-BR"/>
              <a:t>= 0</a:t>
            </a:r>
            <a:endParaRPr lang="en-GB" altLang="pt-BR" baseline="-25000"/>
          </a:p>
        </p:txBody>
      </p:sp>
      <p:sp>
        <p:nvSpPr>
          <p:cNvPr id="66588" name="Rectangle 28"/>
          <p:cNvSpPr>
            <a:spLocks noChangeArrowheads="1"/>
          </p:cNvSpPr>
          <p:nvPr/>
        </p:nvSpPr>
        <p:spPr bwMode="auto">
          <a:xfrm>
            <a:off x="3962401" y="2971800"/>
            <a:ext cx="9457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12</a:t>
            </a:r>
            <a:r>
              <a:rPr lang="en-GB" altLang="pt-BR"/>
              <a:t>= 0</a:t>
            </a:r>
            <a:endParaRPr lang="en-GB" altLang="pt-BR" baseline="-25000"/>
          </a:p>
        </p:txBody>
      </p:sp>
      <p:sp>
        <p:nvSpPr>
          <p:cNvPr id="66589" name="Rectangle 29"/>
          <p:cNvSpPr>
            <a:spLocks noChangeArrowheads="1"/>
          </p:cNvSpPr>
          <p:nvPr/>
        </p:nvSpPr>
        <p:spPr bwMode="auto">
          <a:xfrm>
            <a:off x="4114801" y="3505200"/>
            <a:ext cx="9457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22</a:t>
            </a:r>
            <a:r>
              <a:rPr lang="en-GB" altLang="pt-BR"/>
              <a:t>= 1</a:t>
            </a:r>
            <a:endParaRPr lang="en-GB" altLang="pt-BR" baseline="-25000"/>
          </a:p>
        </p:txBody>
      </p:sp>
      <p:sp>
        <p:nvSpPr>
          <p:cNvPr id="66590" name="Rectangle 30"/>
          <p:cNvSpPr>
            <a:spLocks noChangeArrowheads="1"/>
          </p:cNvSpPr>
          <p:nvPr/>
        </p:nvSpPr>
        <p:spPr bwMode="auto">
          <a:xfrm>
            <a:off x="6781800" y="2060575"/>
            <a:ext cx="100707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w</a:t>
            </a:r>
            <a:r>
              <a:rPr lang="en-GB" altLang="pt-BR" baseline="-25000"/>
              <a:t>11</a:t>
            </a:r>
            <a:r>
              <a:rPr lang="en-GB" altLang="pt-BR"/>
              <a:t>= 1</a:t>
            </a:r>
            <a:endParaRPr lang="en-GB" altLang="pt-BR" baseline="-25000"/>
          </a:p>
        </p:txBody>
      </p:sp>
      <p:sp>
        <p:nvSpPr>
          <p:cNvPr id="66591" name="Rectangle 31"/>
          <p:cNvSpPr>
            <a:spLocks noChangeArrowheads="1"/>
          </p:cNvSpPr>
          <p:nvPr/>
        </p:nvSpPr>
        <p:spPr bwMode="auto">
          <a:xfrm>
            <a:off x="6477001" y="2667000"/>
            <a:ext cx="111729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w</a:t>
            </a:r>
            <a:r>
              <a:rPr lang="en-GB" altLang="pt-BR" baseline="-25000"/>
              <a:t>21</a:t>
            </a:r>
            <a:r>
              <a:rPr lang="en-GB" altLang="pt-BR"/>
              <a:t>= -1</a:t>
            </a:r>
            <a:endParaRPr lang="en-GB" altLang="pt-BR" baseline="-25000"/>
          </a:p>
        </p:txBody>
      </p:sp>
      <p:sp>
        <p:nvSpPr>
          <p:cNvPr id="66592" name="Rectangle 32"/>
          <p:cNvSpPr>
            <a:spLocks noChangeArrowheads="1"/>
          </p:cNvSpPr>
          <p:nvPr/>
        </p:nvSpPr>
        <p:spPr bwMode="auto">
          <a:xfrm>
            <a:off x="6324600" y="3200400"/>
            <a:ext cx="101470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w</a:t>
            </a:r>
            <a:r>
              <a:rPr lang="en-GB" altLang="pt-BR" baseline="-25000"/>
              <a:t>12</a:t>
            </a:r>
            <a:r>
              <a:rPr lang="en-GB" altLang="pt-BR"/>
              <a:t>= 0</a:t>
            </a:r>
            <a:endParaRPr lang="en-GB" altLang="pt-BR" baseline="-25000"/>
          </a:p>
        </p:txBody>
      </p:sp>
      <p:sp>
        <p:nvSpPr>
          <p:cNvPr id="66593" name="Rectangle 33"/>
          <p:cNvSpPr>
            <a:spLocks noChangeArrowheads="1"/>
          </p:cNvSpPr>
          <p:nvPr/>
        </p:nvSpPr>
        <p:spPr bwMode="auto">
          <a:xfrm>
            <a:off x="7086600" y="3810000"/>
            <a:ext cx="101470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w</a:t>
            </a:r>
            <a:r>
              <a:rPr lang="en-GB" altLang="pt-BR" baseline="-25000"/>
              <a:t>22</a:t>
            </a:r>
            <a:r>
              <a:rPr lang="en-GB" altLang="pt-BR"/>
              <a:t>= 1</a:t>
            </a:r>
            <a:endParaRPr lang="en-GB" altLang="pt-BR" baseline="-25000"/>
          </a:p>
        </p:txBody>
      </p:sp>
      <p:sp>
        <p:nvSpPr>
          <p:cNvPr id="66595" name="Rectangle 35"/>
          <p:cNvSpPr>
            <a:spLocks noChangeArrowheads="1"/>
          </p:cNvSpPr>
          <p:nvPr/>
        </p:nvSpPr>
        <p:spPr bwMode="auto">
          <a:xfrm>
            <a:off x="5867401" y="4191000"/>
            <a:ext cx="8050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pt-BR" b="1"/>
              <a:t>u</a:t>
            </a:r>
            <a:r>
              <a:rPr lang="en-GB" altLang="pt-BR" b="1" baseline="-25000"/>
              <a:t>2</a:t>
            </a:r>
            <a:r>
              <a:rPr lang="en-GB" altLang="pt-BR" b="1"/>
              <a:t> = 2</a:t>
            </a:r>
          </a:p>
        </p:txBody>
      </p:sp>
      <p:sp>
        <p:nvSpPr>
          <p:cNvPr id="66596" name="Line 36"/>
          <p:cNvSpPr>
            <a:spLocks noChangeShapeType="1"/>
          </p:cNvSpPr>
          <p:nvPr/>
        </p:nvSpPr>
        <p:spPr bwMode="auto">
          <a:xfrm>
            <a:off x="53340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6597" name="Rectangle 37"/>
          <p:cNvSpPr>
            <a:spLocks noChangeArrowheads="1"/>
          </p:cNvSpPr>
          <p:nvPr/>
        </p:nvSpPr>
        <p:spPr bwMode="auto">
          <a:xfrm>
            <a:off x="6019801" y="1752600"/>
            <a:ext cx="8050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pt-BR" b="1"/>
              <a:t>u</a:t>
            </a:r>
            <a:r>
              <a:rPr lang="en-GB" altLang="pt-BR" b="1" baseline="-25000"/>
              <a:t>1</a:t>
            </a:r>
            <a:r>
              <a:rPr lang="en-GB" altLang="pt-BR" b="1"/>
              <a:t> = 1</a:t>
            </a:r>
          </a:p>
        </p:txBody>
      </p:sp>
      <p:sp>
        <p:nvSpPr>
          <p:cNvPr id="66598" name="Line 38"/>
          <p:cNvSpPr>
            <a:spLocks noChangeShapeType="1"/>
          </p:cNvSpPr>
          <p:nvPr/>
        </p:nvSpPr>
        <p:spPr bwMode="auto">
          <a:xfrm>
            <a:off x="5486400" y="198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6599" name="Rectangle 39"/>
          <p:cNvSpPr>
            <a:spLocks noChangeArrowheads="1"/>
          </p:cNvSpPr>
          <p:nvPr/>
        </p:nvSpPr>
        <p:spPr bwMode="auto">
          <a:xfrm>
            <a:off x="3276600" y="4876801"/>
            <a:ext cx="4572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pt-BR"/>
              <a:t>u</a:t>
            </a:r>
            <a:r>
              <a:rPr lang="en-GB" altLang="pt-BR" baseline="-25000"/>
              <a:t>1 </a:t>
            </a:r>
            <a:r>
              <a:rPr lang="en-GB" altLang="pt-BR"/>
              <a:t>= -1x0 + 0x1 +1 = 1</a:t>
            </a:r>
          </a:p>
          <a:p>
            <a:pPr>
              <a:spcBef>
                <a:spcPct val="50000"/>
              </a:spcBef>
            </a:pPr>
            <a:r>
              <a:rPr lang="en-GB" altLang="pt-BR"/>
              <a:t>u</a:t>
            </a:r>
            <a:r>
              <a:rPr lang="en-GB" altLang="pt-BR" baseline="-25000"/>
              <a:t>2 </a:t>
            </a:r>
            <a:r>
              <a:rPr lang="en-GB" altLang="pt-BR"/>
              <a:t>= 0x0 + 1x1 +1 = 2</a:t>
            </a:r>
          </a:p>
          <a:p>
            <a:pPr>
              <a:spcBef>
                <a:spcPct val="50000"/>
              </a:spcBef>
            </a:pPr>
            <a:r>
              <a:rPr lang="en-GB" altLang="pt-BR"/>
              <a:t>	</a:t>
            </a:r>
          </a:p>
        </p:txBody>
      </p:sp>
      <p:sp>
        <p:nvSpPr>
          <p:cNvPr id="66600" name="Rectangle 40"/>
          <p:cNvSpPr>
            <a:spLocks noChangeArrowheads="1"/>
          </p:cNvSpPr>
          <p:nvPr/>
        </p:nvSpPr>
        <p:spPr bwMode="auto">
          <a:xfrm>
            <a:off x="2667000" y="2057400"/>
            <a:ext cx="43922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x</a:t>
            </a:r>
            <a:r>
              <a:rPr lang="en-GB" altLang="pt-BR" baseline="-25000"/>
              <a:t>1</a:t>
            </a:r>
          </a:p>
        </p:txBody>
      </p:sp>
      <p:sp>
        <p:nvSpPr>
          <p:cNvPr id="66601" name="Rectangle 41"/>
          <p:cNvSpPr>
            <a:spLocks noChangeArrowheads="1"/>
          </p:cNvSpPr>
          <p:nvPr/>
        </p:nvSpPr>
        <p:spPr bwMode="auto">
          <a:xfrm>
            <a:off x="2590800" y="3429000"/>
            <a:ext cx="43922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x</a:t>
            </a:r>
            <a:r>
              <a:rPr lang="en-GB" altLang="pt-BR" baseline="-250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0531854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1752600" y="228600"/>
            <a:ext cx="8610600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PT" dirty="0"/>
              <a:t>Calcular saídas primeira camada por passagem através de funções de ativação.</a:t>
            </a:r>
            <a:r>
              <a:rPr lang="en-GB" altLang="pt-BR" dirty="0"/>
              <a:t>		</a:t>
            </a:r>
          </a:p>
        </p:txBody>
      </p:sp>
      <p:sp>
        <p:nvSpPr>
          <p:cNvPr id="70659" name="Oval 3"/>
          <p:cNvSpPr>
            <a:spLocks noChangeArrowheads="1"/>
          </p:cNvSpPr>
          <p:nvPr/>
        </p:nvSpPr>
        <p:spPr bwMode="auto">
          <a:xfrm>
            <a:off x="3352800" y="23622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8839200" y="2209800"/>
            <a:ext cx="43922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y</a:t>
            </a:r>
            <a:r>
              <a:rPr lang="en-GB" altLang="pt-BR" baseline="-25000"/>
              <a:t>1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8839200" y="3429000"/>
            <a:ext cx="43922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y</a:t>
            </a:r>
            <a:r>
              <a:rPr lang="en-GB" altLang="pt-BR" baseline="-25000"/>
              <a:t>2</a:t>
            </a: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2339976" y="4638675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0663" name="Oval 7"/>
          <p:cNvSpPr>
            <a:spLocks noChangeArrowheads="1"/>
          </p:cNvSpPr>
          <p:nvPr/>
        </p:nvSpPr>
        <p:spPr bwMode="auto">
          <a:xfrm>
            <a:off x="3352800" y="38100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6096000" y="2362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6096000" y="38100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0666" name="Oval 10"/>
          <p:cNvSpPr>
            <a:spLocks noChangeArrowheads="1"/>
          </p:cNvSpPr>
          <p:nvPr/>
        </p:nvSpPr>
        <p:spPr bwMode="auto">
          <a:xfrm>
            <a:off x="8382000" y="25146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>
            <a:off x="8686800" y="2667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3651250" y="2432050"/>
            <a:ext cx="236855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0669" name="Line 13"/>
          <p:cNvSpPr>
            <a:spLocks noChangeShapeType="1"/>
          </p:cNvSpPr>
          <p:nvPr/>
        </p:nvSpPr>
        <p:spPr bwMode="auto">
          <a:xfrm flipV="1">
            <a:off x="3651250" y="2514600"/>
            <a:ext cx="2444750" cy="144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0670" name="Line 14"/>
          <p:cNvSpPr>
            <a:spLocks noChangeShapeType="1"/>
          </p:cNvSpPr>
          <p:nvPr/>
        </p:nvSpPr>
        <p:spPr bwMode="auto">
          <a:xfrm>
            <a:off x="3651250" y="2432050"/>
            <a:ext cx="2520950" cy="153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3651250" y="3956050"/>
            <a:ext cx="2444750" cy="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0672" name="Line 16"/>
          <p:cNvSpPr>
            <a:spLocks noChangeShapeType="1"/>
          </p:cNvSpPr>
          <p:nvPr/>
        </p:nvSpPr>
        <p:spPr bwMode="auto">
          <a:xfrm>
            <a:off x="6400800" y="2514600"/>
            <a:ext cx="1905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0673" name="Line 17"/>
          <p:cNvSpPr>
            <a:spLocks noChangeShapeType="1"/>
          </p:cNvSpPr>
          <p:nvPr/>
        </p:nvSpPr>
        <p:spPr bwMode="auto">
          <a:xfrm flipV="1">
            <a:off x="6380164" y="2667001"/>
            <a:ext cx="2001837" cy="127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0674" name="Oval 18"/>
          <p:cNvSpPr>
            <a:spLocks noChangeArrowheads="1"/>
          </p:cNvSpPr>
          <p:nvPr/>
        </p:nvSpPr>
        <p:spPr bwMode="auto">
          <a:xfrm>
            <a:off x="8382000" y="37338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>
            <a:off x="8686800" y="3886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0676" name="Line 20"/>
          <p:cNvSpPr>
            <a:spLocks noChangeShapeType="1"/>
          </p:cNvSpPr>
          <p:nvPr/>
        </p:nvSpPr>
        <p:spPr bwMode="auto">
          <a:xfrm>
            <a:off x="6400800" y="2514600"/>
            <a:ext cx="1981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0677" name="Line 21"/>
          <p:cNvSpPr>
            <a:spLocks noChangeShapeType="1"/>
          </p:cNvSpPr>
          <p:nvPr/>
        </p:nvSpPr>
        <p:spPr bwMode="auto">
          <a:xfrm flipV="1">
            <a:off x="6400800" y="3886200"/>
            <a:ext cx="1981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0678" name="Rectangle 22"/>
          <p:cNvSpPr>
            <a:spLocks noChangeArrowheads="1"/>
          </p:cNvSpPr>
          <p:nvPr/>
        </p:nvSpPr>
        <p:spPr bwMode="auto">
          <a:xfrm>
            <a:off x="2667000" y="2057400"/>
            <a:ext cx="43922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x</a:t>
            </a:r>
            <a:r>
              <a:rPr lang="en-GB" altLang="pt-BR" baseline="-25000"/>
              <a:t>1</a:t>
            </a:r>
          </a:p>
        </p:txBody>
      </p:sp>
      <p:sp>
        <p:nvSpPr>
          <p:cNvPr id="70679" name="Rectangle 23"/>
          <p:cNvSpPr>
            <a:spLocks noChangeArrowheads="1"/>
          </p:cNvSpPr>
          <p:nvPr/>
        </p:nvSpPr>
        <p:spPr bwMode="auto">
          <a:xfrm>
            <a:off x="2590800" y="3429000"/>
            <a:ext cx="43922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x</a:t>
            </a:r>
            <a:r>
              <a:rPr lang="en-GB" altLang="pt-BR" baseline="-25000"/>
              <a:t>2</a:t>
            </a:r>
          </a:p>
        </p:txBody>
      </p:sp>
      <p:sp>
        <p:nvSpPr>
          <p:cNvPr id="70680" name="Line 24"/>
          <p:cNvSpPr>
            <a:spLocks noChangeShapeType="1"/>
          </p:cNvSpPr>
          <p:nvPr/>
        </p:nvSpPr>
        <p:spPr bwMode="auto">
          <a:xfrm>
            <a:off x="2514600" y="2514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0681" name="Line 25"/>
          <p:cNvSpPr>
            <a:spLocks noChangeShapeType="1"/>
          </p:cNvSpPr>
          <p:nvPr/>
        </p:nvSpPr>
        <p:spPr bwMode="auto">
          <a:xfrm>
            <a:off x="2514600" y="3962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0682" name="Rectangle 26"/>
          <p:cNvSpPr>
            <a:spLocks noChangeArrowheads="1"/>
          </p:cNvSpPr>
          <p:nvPr/>
        </p:nvSpPr>
        <p:spPr bwMode="auto">
          <a:xfrm>
            <a:off x="4495801" y="1905000"/>
            <a:ext cx="104073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11</a:t>
            </a:r>
            <a:r>
              <a:rPr lang="en-GB" altLang="pt-BR"/>
              <a:t>= -1</a:t>
            </a:r>
            <a:endParaRPr lang="en-GB" altLang="pt-BR" baseline="-25000"/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4343401" y="2514600"/>
            <a:ext cx="9457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21</a:t>
            </a:r>
            <a:r>
              <a:rPr lang="en-GB" altLang="pt-BR"/>
              <a:t>= 0</a:t>
            </a:r>
            <a:endParaRPr lang="en-GB" altLang="pt-BR" baseline="-25000"/>
          </a:p>
        </p:txBody>
      </p:sp>
      <p:sp>
        <p:nvSpPr>
          <p:cNvPr id="70684" name="Rectangle 28"/>
          <p:cNvSpPr>
            <a:spLocks noChangeArrowheads="1"/>
          </p:cNvSpPr>
          <p:nvPr/>
        </p:nvSpPr>
        <p:spPr bwMode="auto">
          <a:xfrm>
            <a:off x="3962401" y="2971800"/>
            <a:ext cx="9457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12</a:t>
            </a:r>
            <a:r>
              <a:rPr lang="en-GB" altLang="pt-BR"/>
              <a:t>= 0</a:t>
            </a:r>
            <a:endParaRPr lang="en-GB" altLang="pt-BR" baseline="-25000"/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4114801" y="3505200"/>
            <a:ext cx="9457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22</a:t>
            </a:r>
            <a:r>
              <a:rPr lang="en-GB" altLang="pt-BR"/>
              <a:t>= 1</a:t>
            </a:r>
            <a:endParaRPr lang="en-GB" altLang="pt-BR" baseline="-25000"/>
          </a:p>
        </p:txBody>
      </p:sp>
      <p:sp>
        <p:nvSpPr>
          <p:cNvPr id="70686" name="Rectangle 30"/>
          <p:cNvSpPr>
            <a:spLocks noChangeArrowheads="1"/>
          </p:cNvSpPr>
          <p:nvPr/>
        </p:nvSpPr>
        <p:spPr bwMode="auto">
          <a:xfrm>
            <a:off x="6781800" y="2060575"/>
            <a:ext cx="100707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w</a:t>
            </a:r>
            <a:r>
              <a:rPr lang="en-GB" altLang="pt-BR" baseline="-25000"/>
              <a:t>11</a:t>
            </a:r>
            <a:r>
              <a:rPr lang="en-GB" altLang="pt-BR"/>
              <a:t>= 1</a:t>
            </a:r>
            <a:endParaRPr lang="en-GB" altLang="pt-BR" baseline="-25000"/>
          </a:p>
        </p:txBody>
      </p:sp>
      <p:sp>
        <p:nvSpPr>
          <p:cNvPr id="70687" name="Rectangle 31"/>
          <p:cNvSpPr>
            <a:spLocks noChangeArrowheads="1"/>
          </p:cNvSpPr>
          <p:nvPr/>
        </p:nvSpPr>
        <p:spPr bwMode="auto">
          <a:xfrm>
            <a:off x="6477001" y="2667000"/>
            <a:ext cx="111729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w</a:t>
            </a:r>
            <a:r>
              <a:rPr lang="en-GB" altLang="pt-BR" baseline="-25000"/>
              <a:t>21</a:t>
            </a:r>
            <a:r>
              <a:rPr lang="en-GB" altLang="pt-BR"/>
              <a:t>= -1</a:t>
            </a:r>
            <a:endParaRPr lang="en-GB" altLang="pt-BR" baseline="-25000"/>
          </a:p>
        </p:txBody>
      </p:sp>
      <p:sp>
        <p:nvSpPr>
          <p:cNvPr id="70688" name="Rectangle 32"/>
          <p:cNvSpPr>
            <a:spLocks noChangeArrowheads="1"/>
          </p:cNvSpPr>
          <p:nvPr/>
        </p:nvSpPr>
        <p:spPr bwMode="auto">
          <a:xfrm>
            <a:off x="6324600" y="3200400"/>
            <a:ext cx="101470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w</a:t>
            </a:r>
            <a:r>
              <a:rPr lang="en-GB" altLang="pt-BR" baseline="-25000"/>
              <a:t>12</a:t>
            </a:r>
            <a:r>
              <a:rPr lang="en-GB" altLang="pt-BR"/>
              <a:t>= 0</a:t>
            </a:r>
            <a:endParaRPr lang="en-GB" altLang="pt-BR" baseline="-25000"/>
          </a:p>
        </p:txBody>
      </p:sp>
      <p:sp>
        <p:nvSpPr>
          <p:cNvPr id="70689" name="Rectangle 33"/>
          <p:cNvSpPr>
            <a:spLocks noChangeArrowheads="1"/>
          </p:cNvSpPr>
          <p:nvPr/>
        </p:nvSpPr>
        <p:spPr bwMode="auto">
          <a:xfrm>
            <a:off x="7086600" y="3810000"/>
            <a:ext cx="101470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w</a:t>
            </a:r>
            <a:r>
              <a:rPr lang="en-GB" altLang="pt-BR" baseline="-25000"/>
              <a:t>22</a:t>
            </a:r>
            <a:r>
              <a:rPr lang="en-GB" altLang="pt-BR"/>
              <a:t>= 1</a:t>
            </a:r>
            <a:endParaRPr lang="en-GB" altLang="pt-BR" baseline="-25000"/>
          </a:p>
        </p:txBody>
      </p:sp>
      <p:sp>
        <p:nvSpPr>
          <p:cNvPr id="70690" name="Rectangle 34"/>
          <p:cNvSpPr>
            <a:spLocks noChangeArrowheads="1"/>
          </p:cNvSpPr>
          <p:nvPr/>
        </p:nvSpPr>
        <p:spPr bwMode="auto">
          <a:xfrm>
            <a:off x="5867401" y="4191000"/>
            <a:ext cx="7729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pt-BR" b="1"/>
              <a:t>z</a:t>
            </a:r>
            <a:r>
              <a:rPr lang="en-GB" altLang="pt-BR" b="1" baseline="-25000"/>
              <a:t>2</a:t>
            </a:r>
            <a:r>
              <a:rPr lang="en-GB" altLang="pt-BR" b="1"/>
              <a:t> = 2</a:t>
            </a:r>
          </a:p>
        </p:txBody>
      </p:sp>
      <p:sp>
        <p:nvSpPr>
          <p:cNvPr id="70691" name="Line 35"/>
          <p:cNvSpPr>
            <a:spLocks noChangeShapeType="1"/>
          </p:cNvSpPr>
          <p:nvPr/>
        </p:nvSpPr>
        <p:spPr bwMode="auto">
          <a:xfrm>
            <a:off x="67056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0692" name="Rectangle 36"/>
          <p:cNvSpPr>
            <a:spLocks noChangeArrowheads="1"/>
          </p:cNvSpPr>
          <p:nvPr/>
        </p:nvSpPr>
        <p:spPr bwMode="auto">
          <a:xfrm>
            <a:off x="5715001" y="1676400"/>
            <a:ext cx="7729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pt-BR" b="1"/>
              <a:t>z</a:t>
            </a:r>
            <a:r>
              <a:rPr lang="en-GB" altLang="pt-BR" b="1" baseline="-25000"/>
              <a:t>1</a:t>
            </a:r>
            <a:r>
              <a:rPr lang="en-GB" altLang="pt-BR" b="1"/>
              <a:t> = 1</a:t>
            </a:r>
          </a:p>
        </p:txBody>
      </p:sp>
      <p:sp>
        <p:nvSpPr>
          <p:cNvPr id="70693" name="Line 37"/>
          <p:cNvSpPr>
            <a:spLocks noChangeShapeType="1"/>
          </p:cNvSpPr>
          <p:nvPr/>
        </p:nvSpPr>
        <p:spPr bwMode="auto">
          <a:xfrm>
            <a:off x="6553200" y="1905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0694" name="Rectangle 38"/>
          <p:cNvSpPr>
            <a:spLocks noChangeArrowheads="1"/>
          </p:cNvSpPr>
          <p:nvPr/>
        </p:nvSpPr>
        <p:spPr bwMode="auto">
          <a:xfrm>
            <a:off x="3657600" y="5257800"/>
            <a:ext cx="45720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pt-BR"/>
              <a:t>z</a:t>
            </a:r>
            <a:r>
              <a:rPr lang="en-GB" altLang="pt-BR" baseline="-25000"/>
              <a:t>1</a:t>
            </a:r>
            <a:r>
              <a:rPr lang="en-GB" altLang="pt-BR"/>
              <a:t> = g(u</a:t>
            </a:r>
            <a:r>
              <a:rPr lang="en-GB" altLang="pt-BR" baseline="-25000"/>
              <a:t>1</a:t>
            </a:r>
            <a:r>
              <a:rPr lang="en-GB" altLang="pt-BR"/>
              <a:t>) = 1</a:t>
            </a:r>
          </a:p>
          <a:p>
            <a:pPr>
              <a:spcBef>
                <a:spcPct val="50000"/>
              </a:spcBef>
            </a:pPr>
            <a:r>
              <a:rPr lang="en-GB" altLang="pt-BR"/>
              <a:t>z</a:t>
            </a:r>
            <a:r>
              <a:rPr lang="en-GB" altLang="pt-BR" baseline="-25000"/>
              <a:t>2</a:t>
            </a:r>
            <a:r>
              <a:rPr lang="en-GB" altLang="pt-BR"/>
              <a:t> = g(u</a:t>
            </a:r>
            <a:r>
              <a:rPr lang="en-GB" altLang="pt-BR" baseline="-25000"/>
              <a:t>2</a:t>
            </a:r>
            <a:r>
              <a:rPr lang="en-GB" altLang="pt-BR"/>
              <a:t>)  = 2</a:t>
            </a:r>
          </a:p>
        </p:txBody>
      </p:sp>
    </p:spTree>
    <p:extLst>
      <p:ext uri="{BB962C8B-B14F-4D97-AF65-F5344CB8AC3E}">
        <p14:creationId xmlns:p14="http://schemas.microsoft.com/office/powerpoint/2010/main" val="283941174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1752600" y="228600"/>
            <a:ext cx="8610600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dirty="0" err="1"/>
              <a:t>Calcula</a:t>
            </a:r>
            <a:r>
              <a:rPr lang="en-GB" altLang="pt-BR" dirty="0"/>
              <a:t> a 2</a:t>
            </a:r>
            <a:r>
              <a:rPr lang="en-GB" altLang="pt-BR" baseline="30000" dirty="0"/>
              <a:t>nd</a:t>
            </a:r>
            <a:r>
              <a:rPr lang="en-GB" altLang="pt-BR" dirty="0"/>
              <a:t> </a:t>
            </a:r>
            <a:r>
              <a:rPr lang="en-GB" altLang="pt-BR" dirty="0" err="1"/>
              <a:t>camada</a:t>
            </a:r>
            <a:r>
              <a:rPr lang="en-GB" altLang="pt-BR" dirty="0"/>
              <a:t> de </a:t>
            </a:r>
            <a:r>
              <a:rPr lang="pt-PT" dirty="0"/>
              <a:t>soma ponderada através de funções de ativação</a:t>
            </a:r>
            <a:r>
              <a:rPr lang="en-GB" altLang="pt-BR" dirty="0"/>
              <a:t>):</a:t>
            </a:r>
          </a:p>
        </p:txBody>
      </p:sp>
      <p:sp>
        <p:nvSpPr>
          <p:cNvPr id="72707" name="Oval 3"/>
          <p:cNvSpPr>
            <a:spLocks noChangeArrowheads="1"/>
          </p:cNvSpPr>
          <p:nvPr/>
        </p:nvSpPr>
        <p:spPr bwMode="auto">
          <a:xfrm>
            <a:off x="3352800" y="23622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8839200" y="2209800"/>
            <a:ext cx="84478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b="1"/>
              <a:t>y</a:t>
            </a:r>
            <a:r>
              <a:rPr lang="en-GB" altLang="pt-BR" b="1" baseline="-25000"/>
              <a:t>1</a:t>
            </a:r>
            <a:r>
              <a:rPr lang="en-GB" altLang="pt-BR" b="1"/>
              <a:t>= 2</a:t>
            </a:r>
            <a:endParaRPr lang="en-GB" altLang="pt-BR" b="1" baseline="-2500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8839200" y="3429001"/>
            <a:ext cx="844784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b="1"/>
              <a:t>y</a:t>
            </a:r>
            <a:r>
              <a:rPr lang="en-GB" altLang="pt-BR" b="1" baseline="-25000"/>
              <a:t>2</a:t>
            </a:r>
            <a:r>
              <a:rPr lang="en-GB" altLang="pt-BR" b="1"/>
              <a:t>= 2</a:t>
            </a:r>
            <a:endParaRPr lang="en-GB" altLang="pt-BR" b="1" baseline="-25000"/>
          </a:p>
          <a:p>
            <a:endParaRPr lang="en-GB" altLang="pt-BR" b="1" baseline="-25000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2339976" y="4638675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1" name="Oval 7"/>
          <p:cNvSpPr>
            <a:spLocks noChangeArrowheads="1"/>
          </p:cNvSpPr>
          <p:nvPr/>
        </p:nvSpPr>
        <p:spPr bwMode="auto">
          <a:xfrm>
            <a:off x="3352800" y="38100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6096000" y="2362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6096000" y="38100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4" name="Oval 10"/>
          <p:cNvSpPr>
            <a:spLocks noChangeArrowheads="1"/>
          </p:cNvSpPr>
          <p:nvPr/>
        </p:nvSpPr>
        <p:spPr bwMode="auto">
          <a:xfrm>
            <a:off x="8382000" y="25146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5" name="Line 11"/>
          <p:cNvSpPr>
            <a:spLocks noChangeShapeType="1"/>
          </p:cNvSpPr>
          <p:nvPr/>
        </p:nvSpPr>
        <p:spPr bwMode="auto">
          <a:xfrm>
            <a:off x="8686800" y="2667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>
            <a:off x="3651250" y="2432050"/>
            <a:ext cx="236855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2717" name="Line 13"/>
          <p:cNvSpPr>
            <a:spLocks noChangeShapeType="1"/>
          </p:cNvSpPr>
          <p:nvPr/>
        </p:nvSpPr>
        <p:spPr bwMode="auto">
          <a:xfrm flipV="1">
            <a:off x="3651250" y="2514600"/>
            <a:ext cx="2444750" cy="144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2718" name="Line 14"/>
          <p:cNvSpPr>
            <a:spLocks noChangeShapeType="1"/>
          </p:cNvSpPr>
          <p:nvPr/>
        </p:nvSpPr>
        <p:spPr bwMode="auto">
          <a:xfrm>
            <a:off x="3651250" y="2432050"/>
            <a:ext cx="2520950" cy="153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2719" name="Line 15"/>
          <p:cNvSpPr>
            <a:spLocks noChangeShapeType="1"/>
          </p:cNvSpPr>
          <p:nvPr/>
        </p:nvSpPr>
        <p:spPr bwMode="auto">
          <a:xfrm>
            <a:off x="3651250" y="3956050"/>
            <a:ext cx="2444750" cy="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2720" name="Line 16"/>
          <p:cNvSpPr>
            <a:spLocks noChangeShapeType="1"/>
          </p:cNvSpPr>
          <p:nvPr/>
        </p:nvSpPr>
        <p:spPr bwMode="auto">
          <a:xfrm>
            <a:off x="6400800" y="2514600"/>
            <a:ext cx="1905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21" name="Line 17"/>
          <p:cNvSpPr>
            <a:spLocks noChangeShapeType="1"/>
          </p:cNvSpPr>
          <p:nvPr/>
        </p:nvSpPr>
        <p:spPr bwMode="auto">
          <a:xfrm flipV="1">
            <a:off x="6380164" y="2667001"/>
            <a:ext cx="2001837" cy="127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22" name="Oval 18"/>
          <p:cNvSpPr>
            <a:spLocks noChangeArrowheads="1"/>
          </p:cNvSpPr>
          <p:nvPr/>
        </p:nvSpPr>
        <p:spPr bwMode="auto">
          <a:xfrm>
            <a:off x="8382000" y="37338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>
            <a:off x="8686800" y="3886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2724" name="Line 20"/>
          <p:cNvSpPr>
            <a:spLocks noChangeShapeType="1"/>
          </p:cNvSpPr>
          <p:nvPr/>
        </p:nvSpPr>
        <p:spPr bwMode="auto">
          <a:xfrm>
            <a:off x="6400800" y="2514600"/>
            <a:ext cx="1981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25" name="Line 21"/>
          <p:cNvSpPr>
            <a:spLocks noChangeShapeType="1"/>
          </p:cNvSpPr>
          <p:nvPr/>
        </p:nvSpPr>
        <p:spPr bwMode="auto">
          <a:xfrm flipV="1">
            <a:off x="6400800" y="3886200"/>
            <a:ext cx="1981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26" name="Rectangle 22"/>
          <p:cNvSpPr>
            <a:spLocks noChangeArrowheads="1"/>
          </p:cNvSpPr>
          <p:nvPr/>
        </p:nvSpPr>
        <p:spPr bwMode="auto">
          <a:xfrm>
            <a:off x="2667000" y="2057400"/>
            <a:ext cx="43922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x</a:t>
            </a:r>
            <a:r>
              <a:rPr lang="en-GB" altLang="pt-BR" baseline="-25000"/>
              <a:t>1</a:t>
            </a:r>
          </a:p>
        </p:txBody>
      </p:sp>
      <p:sp>
        <p:nvSpPr>
          <p:cNvPr id="72727" name="Rectangle 23"/>
          <p:cNvSpPr>
            <a:spLocks noChangeArrowheads="1"/>
          </p:cNvSpPr>
          <p:nvPr/>
        </p:nvSpPr>
        <p:spPr bwMode="auto">
          <a:xfrm>
            <a:off x="2590800" y="3429000"/>
            <a:ext cx="43922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x</a:t>
            </a:r>
            <a:r>
              <a:rPr lang="en-GB" altLang="pt-BR" baseline="-25000"/>
              <a:t>2</a:t>
            </a:r>
          </a:p>
        </p:txBody>
      </p:sp>
      <p:sp>
        <p:nvSpPr>
          <p:cNvPr id="72728" name="Line 24"/>
          <p:cNvSpPr>
            <a:spLocks noChangeShapeType="1"/>
          </p:cNvSpPr>
          <p:nvPr/>
        </p:nvSpPr>
        <p:spPr bwMode="auto">
          <a:xfrm>
            <a:off x="2514600" y="2514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2729" name="Line 25"/>
          <p:cNvSpPr>
            <a:spLocks noChangeShapeType="1"/>
          </p:cNvSpPr>
          <p:nvPr/>
        </p:nvSpPr>
        <p:spPr bwMode="auto">
          <a:xfrm>
            <a:off x="2514600" y="3962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2730" name="Rectangle 26"/>
          <p:cNvSpPr>
            <a:spLocks noChangeArrowheads="1"/>
          </p:cNvSpPr>
          <p:nvPr/>
        </p:nvSpPr>
        <p:spPr bwMode="auto">
          <a:xfrm>
            <a:off x="4495801" y="1905000"/>
            <a:ext cx="104073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11</a:t>
            </a:r>
            <a:r>
              <a:rPr lang="en-GB" altLang="pt-BR"/>
              <a:t>= -1</a:t>
            </a:r>
            <a:endParaRPr lang="en-GB" altLang="pt-BR" baseline="-25000"/>
          </a:p>
        </p:txBody>
      </p:sp>
      <p:sp>
        <p:nvSpPr>
          <p:cNvPr id="72731" name="Rectangle 27"/>
          <p:cNvSpPr>
            <a:spLocks noChangeArrowheads="1"/>
          </p:cNvSpPr>
          <p:nvPr/>
        </p:nvSpPr>
        <p:spPr bwMode="auto">
          <a:xfrm>
            <a:off x="4343401" y="2514600"/>
            <a:ext cx="9457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21</a:t>
            </a:r>
            <a:r>
              <a:rPr lang="en-GB" altLang="pt-BR"/>
              <a:t>= 0</a:t>
            </a:r>
            <a:endParaRPr lang="en-GB" altLang="pt-BR" baseline="-25000"/>
          </a:p>
        </p:txBody>
      </p:sp>
      <p:sp>
        <p:nvSpPr>
          <p:cNvPr id="72732" name="Rectangle 28"/>
          <p:cNvSpPr>
            <a:spLocks noChangeArrowheads="1"/>
          </p:cNvSpPr>
          <p:nvPr/>
        </p:nvSpPr>
        <p:spPr bwMode="auto">
          <a:xfrm>
            <a:off x="3962401" y="2971800"/>
            <a:ext cx="9457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12</a:t>
            </a:r>
            <a:r>
              <a:rPr lang="en-GB" altLang="pt-BR"/>
              <a:t>= 0</a:t>
            </a:r>
            <a:endParaRPr lang="en-GB" altLang="pt-BR" baseline="-25000"/>
          </a:p>
        </p:txBody>
      </p:sp>
      <p:sp>
        <p:nvSpPr>
          <p:cNvPr id="72733" name="Rectangle 29"/>
          <p:cNvSpPr>
            <a:spLocks noChangeArrowheads="1"/>
          </p:cNvSpPr>
          <p:nvPr/>
        </p:nvSpPr>
        <p:spPr bwMode="auto">
          <a:xfrm>
            <a:off x="4114801" y="3505200"/>
            <a:ext cx="9457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22</a:t>
            </a:r>
            <a:r>
              <a:rPr lang="en-GB" altLang="pt-BR"/>
              <a:t>= 1</a:t>
            </a:r>
            <a:endParaRPr lang="en-GB" altLang="pt-BR" baseline="-25000"/>
          </a:p>
        </p:txBody>
      </p:sp>
      <p:sp>
        <p:nvSpPr>
          <p:cNvPr id="72734" name="Rectangle 30"/>
          <p:cNvSpPr>
            <a:spLocks noChangeArrowheads="1"/>
          </p:cNvSpPr>
          <p:nvPr/>
        </p:nvSpPr>
        <p:spPr bwMode="auto">
          <a:xfrm>
            <a:off x="6781800" y="2060575"/>
            <a:ext cx="100707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w</a:t>
            </a:r>
            <a:r>
              <a:rPr lang="en-GB" altLang="pt-BR" baseline="-25000"/>
              <a:t>11</a:t>
            </a:r>
            <a:r>
              <a:rPr lang="en-GB" altLang="pt-BR"/>
              <a:t>= 1</a:t>
            </a:r>
            <a:endParaRPr lang="en-GB" altLang="pt-BR" baseline="-25000"/>
          </a:p>
        </p:txBody>
      </p:sp>
      <p:sp>
        <p:nvSpPr>
          <p:cNvPr id="72735" name="Rectangle 31"/>
          <p:cNvSpPr>
            <a:spLocks noChangeArrowheads="1"/>
          </p:cNvSpPr>
          <p:nvPr/>
        </p:nvSpPr>
        <p:spPr bwMode="auto">
          <a:xfrm>
            <a:off x="6477001" y="2667000"/>
            <a:ext cx="111729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w</a:t>
            </a:r>
            <a:r>
              <a:rPr lang="en-GB" altLang="pt-BR" baseline="-25000"/>
              <a:t>21</a:t>
            </a:r>
            <a:r>
              <a:rPr lang="en-GB" altLang="pt-BR"/>
              <a:t>= -1</a:t>
            </a:r>
            <a:endParaRPr lang="en-GB" altLang="pt-BR" baseline="-25000"/>
          </a:p>
        </p:txBody>
      </p:sp>
      <p:sp>
        <p:nvSpPr>
          <p:cNvPr id="72736" name="Rectangle 32"/>
          <p:cNvSpPr>
            <a:spLocks noChangeArrowheads="1"/>
          </p:cNvSpPr>
          <p:nvPr/>
        </p:nvSpPr>
        <p:spPr bwMode="auto">
          <a:xfrm>
            <a:off x="6324600" y="3200400"/>
            <a:ext cx="101470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w</a:t>
            </a:r>
            <a:r>
              <a:rPr lang="en-GB" altLang="pt-BR" baseline="-25000"/>
              <a:t>12</a:t>
            </a:r>
            <a:r>
              <a:rPr lang="en-GB" altLang="pt-BR"/>
              <a:t>= 0</a:t>
            </a:r>
            <a:endParaRPr lang="en-GB" altLang="pt-BR" baseline="-25000"/>
          </a:p>
        </p:txBody>
      </p:sp>
      <p:sp>
        <p:nvSpPr>
          <p:cNvPr id="72737" name="Rectangle 33"/>
          <p:cNvSpPr>
            <a:spLocks noChangeArrowheads="1"/>
          </p:cNvSpPr>
          <p:nvPr/>
        </p:nvSpPr>
        <p:spPr bwMode="auto">
          <a:xfrm>
            <a:off x="7086600" y="3810000"/>
            <a:ext cx="101470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w</a:t>
            </a:r>
            <a:r>
              <a:rPr lang="en-GB" altLang="pt-BR" baseline="-25000"/>
              <a:t>22</a:t>
            </a:r>
            <a:r>
              <a:rPr lang="en-GB" altLang="pt-BR"/>
              <a:t>= 1</a:t>
            </a:r>
            <a:endParaRPr lang="en-GB" altLang="pt-BR" baseline="-25000"/>
          </a:p>
        </p:txBody>
      </p:sp>
      <p:sp>
        <p:nvSpPr>
          <p:cNvPr id="72738" name="Rectangle 34"/>
          <p:cNvSpPr>
            <a:spLocks noChangeArrowheads="1"/>
          </p:cNvSpPr>
          <p:nvPr/>
        </p:nvSpPr>
        <p:spPr bwMode="auto">
          <a:xfrm>
            <a:off x="3314700" y="4666109"/>
            <a:ext cx="5715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pt-BR" sz="2400" dirty="0"/>
              <a:t>	y</a:t>
            </a:r>
            <a:r>
              <a:rPr lang="en-GB" altLang="pt-BR" sz="2400" baseline="-25000" dirty="0"/>
              <a:t>1</a:t>
            </a:r>
            <a:r>
              <a:rPr lang="en-GB" altLang="pt-BR" sz="2400" dirty="0"/>
              <a:t> = a</a:t>
            </a:r>
            <a:r>
              <a:rPr lang="en-GB" altLang="pt-BR" sz="2400" baseline="-25000" dirty="0"/>
              <a:t>1 </a:t>
            </a:r>
            <a:r>
              <a:rPr lang="en-GB" altLang="pt-BR" sz="2400" dirty="0"/>
              <a:t>= 1x1 + 0x2 +1 = 2</a:t>
            </a:r>
          </a:p>
          <a:p>
            <a:pPr>
              <a:spcBef>
                <a:spcPct val="50000"/>
              </a:spcBef>
            </a:pPr>
            <a:r>
              <a:rPr lang="en-GB" altLang="pt-BR" sz="2400" dirty="0"/>
              <a:t>	y</a:t>
            </a:r>
            <a:r>
              <a:rPr lang="en-GB" altLang="pt-BR" sz="2400" baseline="-25000" dirty="0"/>
              <a:t>2</a:t>
            </a:r>
            <a:r>
              <a:rPr lang="en-GB" altLang="pt-BR" sz="2400" dirty="0"/>
              <a:t> = a</a:t>
            </a:r>
            <a:r>
              <a:rPr lang="en-GB" altLang="pt-BR" sz="2400" baseline="-25000" dirty="0"/>
              <a:t>2 </a:t>
            </a:r>
            <a:r>
              <a:rPr lang="en-GB" altLang="pt-BR" sz="2400" dirty="0"/>
              <a:t>= -1x1 + 1x2 +1 = 2</a:t>
            </a:r>
          </a:p>
          <a:p>
            <a:pPr>
              <a:spcBef>
                <a:spcPct val="50000"/>
              </a:spcBef>
            </a:pPr>
            <a:r>
              <a:rPr lang="en-GB" altLang="pt-BR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118597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1752600" y="228600"/>
            <a:ext cx="86106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Backward pass:</a:t>
            </a:r>
          </a:p>
        </p:txBody>
      </p:sp>
      <p:sp>
        <p:nvSpPr>
          <p:cNvPr id="71683" name="Oval 3"/>
          <p:cNvSpPr>
            <a:spLocks noChangeArrowheads="1"/>
          </p:cNvSpPr>
          <p:nvPr/>
        </p:nvSpPr>
        <p:spPr bwMode="auto">
          <a:xfrm>
            <a:off x="3352800" y="23622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8839201" y="2209800"/>
            <a:ext cx="98103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>
                <a:latin typeface="Symbol" panose="05050102010706020507" pitchFamily="18" charset="2"/>
              </a:rPr>
              <a:t>D</a:t>
            </a:r>
            <a:r>
              <a:rPr lang="en-GB" altLang="pt-BR" b="1" baseline="-25000"/>
              <a:t>1</a:t>
            </a:r>
            <a:r>
              <a:rPr lang="en-GB" altLang="pt-BR" b="1"/>
              <a:t>= -1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8839201" y="3429001"/>
            <a:ext cx="981039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>
                <a:latin typeface="Symbol" panose="05050102010706020507" pitchFamily="18" charset="2"/>
              </a:rPr>
              <a:t>D</a:t>
            </a:r>
            <a:r>
              <a:rPr lang="en-GB" altLang="pt-BR" b="1" baseline="-25000"/>
              <a:t>2</a:t>
            </a:r>
            <a:r>
              <a:rPr lang="en-GB" altLang="pt-BR" b="1"/>
              <a:t>= -2</a:t>
            </a:r>
            <a:endParaRPr lang="en-GB" altLang="pt-BR" b="1" baseline="-25000"/>
          </a:p>
          <a:p>
            <a:endParaRPr lang="en-GB" altLang="pt-BR" b="1" baseline="-25000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2339976" y="4638675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687" name="Oval 7"/>
          <p:cNvSpPr>
            <a:spLocks noChangeArrowheads="1"/>
          </p:cNvSpPr>
          <p:nvPr/>
        </p:nvSpPr>
        <p:spPr bwMode="auto">
          <a:xfrm>
            <a:off x="3352800" y="38100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6096000" y="2362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6096000" y="38100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690" name="Oval 10"/>
          <p:cNvSpPr>
            <a:spLocks noChangeArrowheads="1"/>
          </p:cNvSpPr>
          <p:nvPr/>
        </p:nvSpPr>
        <p:spPr bwMode="auto">
          <a:xfrm>
            <a:off x="8382000" y="25146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691" name="Line 11"/>
          <p:cNvSpPr>
            <a:spLocks noChangeShapeType="1"/>
          </p:cNvSpPr>
          <p:nvPr/>
        </p:nvSpPr>
        <p:spPr bwMode="auto">
          <a:xfrm>
            <a:off x="8686800" y="2667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692" name="Line 12"/>
          <p:cNvSpPr>
            <a:spLocks noChangeShapeType="1"/>
          </p:cNvSpPr>
          <p:nvPr/>
        </p:nvSpPr>
        <p:spPr bwMode="auto">
          <a:xfrm>
            <a:off x="3651250" y="2432050"/>
            <a:ext cx="236855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693" name="Line 13"/>
          <p:cNvSpPr>
            <a:spLocks noChangeShapeType="1"/>
          </p:cNvSpPr>
          <p:nvPr/>
        </p:nvSpPr>
        <p:spPr bwMode="auto">
          <a:xfrm flipV="1">
            <a:off x="3651250" y="2514600"/>
            <a:ext cx="2444750" cy="144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694" name="Line 14"/>
          <p:cNvSpPr>
            <a:spLocks noChangeShapeType="1"/>
          </p:cNvSpPr>
          <p:nvPr/>
        </p:nvSpPr>
        <p:spPr bwMode="auto">
          <a:xfrm>
            <a:off x="3651250" y="2432050"/>
            <a:ext cx="2520950" cy="153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695" name="Line 15"/>
          <p:cNvSpPr>
            <a:spLocks noChangeShapeType="1"/>
          </p:cNvSpPr>
          <p:nvPr/>
        </p:nvSpPr>
        <p:spPr bwMode="auto">
          <a:xfrm>
            <a:off x="3651250" y="3956050"/>
            <a:ext cx="2444750" cy="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696" name="Line 16"/>
          <p:cNvSpPr>
            <a:spLocks noChangeShapeType="1"/>
          </p:cNvSpPr>
          <p:nvPr/>
        </p:nvSpPr>
        <p:spPr bwMode="auto">
          <a:xfrm>
            <a:off x="6400800" y="2514600"/>
            <a:ext cx="1905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697" name="Line 17"/>
          <p:cNvSpPr>
            <a:spLocks noChangeShapeType="1"/>
          </p:cNvSpPr>
          <p:nvPr/>
        </p:nvSpPr>
        <p:spPr bwMode="auto">
          <a:xfrm flipV="1">
            <a:off x="6380164" y="2667001"/>
            <a:ext cx="2001837" cy="127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698" name="Oval 18"/>
          <p:cNvSpPr>
            <a:spLocks noChangeArrowheads="1"/>
          </p:cNvSpPr>
          <p:nvPr/>
        </p:nvSpPr>
        <p:spPr bwMode="auto">
          <a:xfrm>
            <a:off x="8382000" y="37338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699" name="Line 19"/>
          <p:cNvSpPr>
            <a:spLocks noChangeShapeType="1"/>
          </p:cNvSpPr>
          <p:nvPr/>
        </p:nvSpPr>
        <p:spPr bwMode="auto">
          <a:xfrm>
            <a:off x="8686800" y="3886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700" name="Line 20"/>
          <p:cNvSpPr>
            <a:spLocks noChangeShapeType="1"/>
          </p:cNvSpPr>
          <p:nvPr/>
        </p:nvSpPr>
        <p:spPr bwMode="auto">
          <a:xfrm>
            <a:off x="6400800" y="2514600"/>
            <a:ext cx="1981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01" name="Line 21"/>
          <p:cNvSpPr>
            <a:spLocks noChangeShapeType="1"/>
          </p:cNvSpPr>
          <p:nvPr/>
        </p:nvSpPr>
        <p:spPr bwMode="auto">
          <a:xfrm flipV="1">
            <a:off x="6400800" y="3886200"/>
            <a:ext cx="1981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02" name="Rectangle 22"/>
          <p:cNvSpPr>
            <a:spLocks noChangeArrowheads="1"/>
          </p:cNvSpPr>
          <p:nvPr/>
        </p:nvSpPr>
        <p:spPr bwMode="auto">
          <a:xfrm>
            <a:off x="2667000" y="2057400"/>
            <a:ext cx="43922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x</a:t>
            </a:r>
            <a:r>
              <a:rPr lang="en-GB" altLang="pt-BR" baseline="-25000"/>
              <a:t>1</a:t>
            </a:r>
          </a:p>
        </p:txBody>
      </p:sp>
      <p:sp>
        <p:nvSpPr>
          <p:cNvPr id="71703" name="Rectangle 23"/>
          <p:cNvSpPr>
            <a:spLocks noChangeArrowheads="1"/>
          </p:cNvSpPr>
          <p:nvPr/>
        </p:nvSpPr>
        <p:spPr bwMode="auto">
          <a:xfrm>
            <a:off x="2590800" y="3429000"/>
            <a:ext cx="43922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x</a:t>
            </a:r>
            <a:r>
              <a:rPr lang="en-GB" altLang="pt-BR" baseline="-25000"/>
              <a:t>2</a:t>
            </a:r>
          </a:p>
        </p:txBody>
      </p:sp>
      <p:sp>
        <p:nvSpPr>
          <p:cNvPr id="71704" name="Line 24"/>
          <p:cNvSpPr>
            <a:spLocks noChangeShapeType="1"/>
          </p:cNvSpPr>
          <p:nvPr/>
        </p:nvSpPr>
        <p:spPr bwMode="auto">
          <a:xfrm>
            <a:off x="2514600" y="2514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705" name="Line 25"/>
          <p:cNvSpPr>
            <a:spLocks noChangeShapeType="1"/>
          </p:cNvSpPr>
          <p:nvPr/>
        </p:nvSpPr>
        <p:spPr bwMode="auto">
          <a:xfrm>
            <a:off x="2514600" y="3962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706" name="Rectangle 26"/>
          <p:cNvSpPr>
            <a:spLocks noChangeArrowheads="1"/>
          </p:cNvSpPr>
          <p:nvPr/>
        </p:nvSpPr>
        <p:spPr bwMode="auto">
          <a:xfrm>
            <a:off x="4495801" y="1905000"/>
            <a:ext cx="104073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11</a:t>
            </a:r>
            <a:r>
              <a:rPr lang="en-GB" altLang="pt-BR"/>
              <a:t>= -1</a:t>
            </a:r>
            <a:endParaRPr lang="en-GB" altLang="pt-BR" baseline="-25000"/>
          </a:p>
        </p:txBody>
      </p:sp>
      <p:sp>
        <p:nvSpPr>
          <p:cNvPr id="71707" name="Rectangle 27"/>
          <p:cNvSpPr>
            <a:spLocks noChangeArrowheads="1"/>
          </p:cNvSpPr>
          <p:nvPr/>
        </p:nvSpPr>
        <p:spPr bwMode="auto">
          <a:xfrm>
            <a:off x="4343401" y="2514600"/>
            <a:ext cx="9457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21</a:t>
            </a:r>
            <a:r>
              <a:rPr lang="en-GB" altLang="pt-BR"/>
              <a:t>= 0</a:t>
            </a:r>
            <a:endParaRPr lang="en-GB" altLang="pt-BR" baseline="-25000"/>
          </a:p>
        </p:txBody>
      </p:sp>
      <p:sp>
        <p:nvSpPr>
          <p:cNvPr id="71708" name="Rectangle 28"/>
          <p:cNvSpPr>
            <a:spLocks noChangeArrowheads="1"/>
          </p:cNvSpPr>
          <p:nvPr/>
        </p:nvSpPr>
        <p:spPr bwMode="auto">
          <a:xfrm>
            <a:off x="3962401" y="2971800"/>
            <a:ext cx="9457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12</a:t>
            </a:r>
            <a:r>
              <a:rPr lang="en-GB" altLang="pt-BR"/>
              <a:t>= 0</a:t>
            </a:r>
            <a:endParaRPr lang="en-GB" altLang="pt-BR" baseline="-25000"/>
          </a:p>
        </p:txBody>
      </p:sp>
      <p:sp>
        <p:nvSpPr>
          <p:cNvPr id="71709" name="Rectangle 29"/>
          <p:cNvSpPr>
            <a:spLocks noChangeArrowheads="1"/>
          </p:cNvSpPr>
          <p:nvPr/>
        </p:nvSpPr>
        <p:spPr bwMode="auto">
          <a:xfrm>
            <a:off x="4114801" y="3505200"/>
            <a:ext cx="9457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22</a:t>
            </a:r>
            <a:r>
              <a:rPr lang="en-GB" altLang="pt-BR"/>
              <a:t>= 1</a:t>
            </a:r>
            <a:endParaRPr lang="en-GB" altLang="pt-BR" baseline="-25000"/>
          </a:p>
        </p:txBody>
      </p:sp>
      <p:sp>
        <p:nvSpPr>
          <p:cNvPr id="71710" name="Rectangle 30"/>
          <p:cNvSpPr>
            <a:spLocks noChangeArrowheads="1"/>
          </p:cNvSpPr>
          <p:nvPr/>
        </p:nvSpPr>
        <p:spPr bwMode="auto">
          <a:xfrm>
            <a:off x="6781800" y="2060575"/>
            <a:ext cx="100707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w</a:t>
            </a:r>
            <a:r>
              <a:rPr lang="en-GB" altLang="pt-BR" baseline="-25000"/>
              <a:t>11</a:t>
            </a:r>
            <a:r>
              <a:rPr lang="en-GB" altLang="pt-BR"/>
              <a:t>= 1</a:t>
            </a:r>
            <a:endParaRPr lang="en-GB" altLang="pt-BR" baseline="-25000"/>
          </a:p>
        </p:txBody>
      </p:sp>
      <p:sp>
        <p:nvSpPr>
          <p:cNvPr id="71711" name="Rectangle 31"/>
          <p:cNvSpPr>
            <a:spLocks noChangeArrowheads="1"/>
          </p:cNvSpPr>
          <p:nvPr/>
        </p:nvSpPr>
        <p:spPr bwMode="auto">
          <a:xfrm>
            <a:off x="6477001" y="2667000"/>
            <a:ext cx="111729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w</a:t>
            </a:r>
            <a:r>
              <a:rPr lang="en-GB" altLang="pt-BR" baseline="-25000"/>
              <a:t>21</a:t>
            </a:r>
            <a:r>
              <a:rPr lang="en-GB" altLang="pt-BR"/>
              <a:t>= -1</a:t>
            </a:r>
            <a:endParaRPr lang="en-GB" altLang="pt-BR" baseline="-25000"/>
          </a:p>
        </p:txBody>
      </p:sp>
      <p:sp>
        <p:nvSpPr>
          <p:cNvPr id="71712" name="Rectangle 32"/>
          <p:cNvSpPr>
            <a:spLocks noChangeArrowheads="1"/>
          </p:cNvSpPr>
          <p:nvPr/>
        </p:nvSpPr>
        <p:spPr bwMode="auto">
          <a:xfrm>
            <a:off x="6324600" y="3200400"/>
            <a:ext cx="101470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w</a:t>
            </a:r>
            <a:r>
              <a:rPr lang="en-GB" altLang="pt-BR" baseline="-25000"/>
              <a:t>12</a:t>
            </a:r>
            <a:r>
              <a:rPr lang="en-GB" altLang="pt-BR"/>
              <a:t>= 0</a:t>
            </a:r>
            <a:endParaRPr lang="en-GB" altLang="pt-BR" baseline="-25000"/>
          </a:p>
        </p:txBody>
      </p:sp>
      <p:sp>
        <p:nvSpPr>
          <p:cNvPr id="71713" name="Rectangle 33"/>
          <p:cNvSpPr>
            <a:spLocks noChangeArrowheads="1"/>
          </p:cNvSpPr>
          <p:nvPr/>
        </p:nvSpPr>
        <p:spPr bwMode="auto">
          <a:xfrm>
            <a:off x="7086600" y="3810000"/>
            <a:ext cx="101470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w</a:t>
            </a:r>
            <a:r>
              <a:rPr lang="en-GB" altLang="pt-BR" baseline="-25000"/>
              <a:t>22</a:t>
            </a:r>
            <a:r>
              <a:rPr lang="en-GB" altLang="pt-BR"/>
              <a:t>= 1</a:t>
            </a:r>
            <a:endParaRPr lang="en-GB" altLang="pt-BR" baseline="-25000"/>
          </a:p>
        </p:txBody>
      </p:sp>
      <p:graphicFrame>
        <p:nvGraphicFramePr>
          <p:cNvPr id="71718" name="Object 3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508642"/>
              </p:ext>
            </p:extLst>
          </p:nvPr>
        </p:nvGraphicFramePr>
        <p:xfrm>
          <a:off x="3863976" y="609600"/>
          <a:ext cx="655796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Equation" r:id="rId3" imgW="1866600" imgH="482400" progId="Equation.3">
                  <p:embed/>
                </p:oleObj>
              </mc:Choice>
              <mc:Fallback>
                <p:oleObj name="Equation" r:id="rId3" imgW="1866600" imgH="482400" progId="Equation.3">
                  <p:embed/>
                  <p:pic>
                    <p:nvPicPr>
                      <p:cNvPr id="71718" name="Object 38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6" y="609600"/>
                        <a:ext cx="6557963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9" name="Text Box 39"/>
          <p:cNvSpPr txBox="1">
            <a:spLocks noChangeArrowheads="1"/>
          </p:cNvSpPr>
          <p:nvPr/>
        </p:nvSpPr>
        <p:spPr bwMode="auto">
          <a:xfrm>
            <a:off x="2514600" y="4572002"/>
            <a:ext cx="64008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altLang="pt-BR" sz="2400" dirty="0"/>
              <a:t>Target =[1, 0] </a:t>
            </a:r>
            <a:r>
              <a:rPr lang="en-GB" altLang="pt-BR" sz="2400" dirty="0" err="1"/>
              <a:t>então</a:t>
            </a:r>
            <a:r>
              <a:rPr lang="en-GB" altLang="pt-BR" sz="2400" dirty="0"/>
              <a:t> d</a:t>
            </a:r>
            <a:r>
              <a:rPr lang="en-GB" altLang="pt-BR" sz="2400" baseline="-25000" dirty="0"/>
              <a:t>1 </a:t>
            </a:r>
            <a:r>
              <a:rPr lang="en-GB" altLang="pt-BR" sz="2400" dirty="0"/>
              <a:t>= 1 e d</a:t>
            </a:r>
            <a:r>
              <a:rPr lang="en-GB" altLang="pt-BR" sz="2400" baseline="-25000" dirty="0"/>
              <a:t>2</a:t>
            </a:r>
            <a:r>
              <a:rPr lang="en-GB" altLang="pt-BR" sz="2400" dirty="0"/>
              <a:t> = 0</a:t>
            </a:r>
          </a:p>
          <a:p>
            <a:r>
              <a:rPr lang="en-GB" altLang="pt-BR" sz="2400" dirty="0" err="1"/>
              <a:t>Então</a:t>
            </a:r>
            <a:r>
              <a:rPr lang="en-GB" altLang="pt-BR" sz="2400" dirty="0"/>
              <a:t>:</a:t>
            </a:r>
          </a:p>
          <a:p>
            <a:r>
              <a:rPr lang="en-GB" altLang="pt-BR" sz="2400" dirty="0">
                <a:latin typeface="Symbol" panose="05050102010706020507" pitchFamily="18" charset="2"/>
              </a:rPr>
              <a:t>	D</a:t>
            </a:r>
            <a:r>
              <a:rPr lang="en-GB" altLang="pt-BR" sz="2400" baseline="-25000" dirty="0"/>
              <a:t>1</a:t>
            </a:r>
            <a:r>
              <a:rPr lang="en-GB" altLang="pt-BR" sz="2400" dirty="0"/>
              <a:t> = (d</a:t>
            </a:r>
            <a:r>
              <a:rPr lang="en-GB" altLang="pt-BR" sz="2400" baseline="-25000" dirty="0"/>
              <a:t>1 </a:t>
            </a:r>
            <a:r>
              <a:rPr lang="en-GB" altLang="pt-BR" sz="2400" dirty="0"/>
              <a:t>- </a:t>
            </a:r>
            <a:r>
              <a:rPr lang="en-GB" altLang="pt-BR" sz="2400" baseline="-25000" dirty="0"/>
              <a:t> </a:t>
            </a:r>
            <a:r>
              <a:rPr lang="en-GB" altLang="pt-BR" sz="2400" dirty="0"/>
              <a:t>y</a:t>
            </a:r>
            <a:r>
              <a:rPr lang="en-GB" altLang="pt-BR" sz="2400" baseline="-25000" dirty="0"/>
              <a:t>1</a:t>
            </a:r>
            <a:r>
              <a:rPr lang="en-GB" altLang="pt-BR" sz="2400" dirty="0"/>
              <a:t> )= 1 – 2 = -1</a:t>
            </a:r>
          </a:p>
          <a:p>
            <a:r>
              <a:rPr lang="en-GB" altLang="pt-BR" sz="2400" dirty="0">
                <a:latin typeface="Symbol" panose="05050102010706020507" pitchFamily="18" charset="2"/>
              </a:rPr>
              <a:t>	D</a:t>
            </a:r>
            <a:r>
              <a:rPr lang="en-GB" altLang="pt-BR" sz="2400" baseline="-25000" dirty="0"/>
              <a:t>2</a:t>
            </a:r>
            <a:r>
              <a:rPr lang="en-GB" altLang="pt-BR" sz="2400" dirty="0"/>
              <a:t> = (d</a:t>
            </a:r>
            <a:r>
              <a:rPr lang="en-GB" altLang="pt-BR" sz="2400" baseline="-25000" dirty="0"/>
              <a:t>2 </a:t>
            </a:r>
            <a:r>
              <a:rPr lang="en-GB" altLang="pt-BR" sz="2400" dirty="0"/>
              <a:t>- </a:t>
            </a:r>
            <a:r>
              <a:rPr lang="en-GB" altLang="pt-BR" sz="2400" baseline="-25000" dirty="0"/>
              <a:t> </a:t>
            </a:r>
            <a:r>
              <a:rPr lang="en-GB" altLang="pt-BR" sz="2400" dirty="0"/>
              <a:t>y</a:t>
            </a:r>
            <a:r>
              <a:rPr lang="en-GB" altLang="pt-BR" sz="2400" baseline="-25000" dirty="0"/>
              <a:t>2</a:t>
            </a:r>
            <a:r>
              <a:rPr lang="en-GB" altLang="pt-BR" sz="2400" dirty="0"/>
              <a:t> )= 0 – 2 = -2</a:t>
            </a:r>
          </a:p>
          <a:p>
            <a:pPr>
              <a:spcBef>
                <a:spcPct val="50000"/>
              </a:spcBef>
            </a:pPr>
            <a:endParaRPr lang="en-GB" altLang="pt-BR" sz="2400" dirty="0"/>
          </a:p>
        </p:txBody>
      </p:sp>
      <p:sp>
        <p:nvSpPr>
          <p:cNvPr id="71720" name="Line 40"/>
          <p:cNvSpPr>
            <a:spLocks noChangeShapeType="1"/>
          </p:cNvSpPr>
          <p:nvPr/>
        </p:nvSpPr>
        <p:spPr bwMode="auto">
          <a:xfrm flipH="1">
            <a:off x="8610600" y="3657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721" name="Line 41"/>
          <p:cNvSpPr>
            <a:spLocks noChangeShapeType="1"/>
          </p:cNvSpPr>
          <p:nvPr/>
        </p:nvSpPr>
        <p:spPr bwMode="auto">
          <a:xfrm flipH="1">
            <a:off x="8610600" y="2438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39098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1752600" y="228600"/>
            <a:ext cx="86106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PT" dirty="0"/>
              <a:t>Calcule mudanças de peso para </a:t>
            </a:r>
            <a:r>
              <a:rPr lang="en-GB" altLang="pt-BR" dirty="0"/>
              <a:t>1</a:t>
            </a:r>
            <a:r>
              <a:rPr lang="en-GB" altLang="pt-BR" baseline="30000" dirty="0"/>
              <a:t>st</a:t>
            </a:r>
            <a:r>
              <a:rPr lang="en-GB" altLang="pt-BR" dirty="0"/>
              <a:t> </a:t>
            </a:r>
            <a:r>
              <a:rPr lang="en-GB" altLang="pt-BR" dirty="0" err="1"/>
              <a:t>camada</a:t>
            </a:r>
            <a:r>
              <a:rPr lang="en-GB" altLang="pt-BR" dirty="0"/>
              <a:t>:</a:t>
            </a:r>
          </a:p>
        </p:txBody>
      </p:sp>
      <p:sp>
        <p:nvSpPr>
          <p:cNvPr id="73731" name="Oval 3"/>
          <p:cNvSpPr>
            <a:spLocks noChangeArrowheads="1"/>
          </p:cNvSpPr>
          <p:nvPr/>
        </p:nvSpPr>
        <p:spPr bwMode="auto">
          <a:xfrm>
            <a:off x="3352800" y="23622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8534401" y="1981200"/>
            <a:ext cx="124553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>
                <a:latin typeface="Symbol" panose="05050102010706020507" pitchFamily="18" charset="2"/>
              </a:rPr>
              <a:t>D</a:t>
            </a:r>
            <a:r>
              <a:rPr lang="en-GB" altLang="pt-BR" b="1" baseline="-25000"/>
              <a:t>1 </a:t>
            </a:r>
            <a:r>
              <a:rPr lang="en-GB" altLang="pt-BR" b="1"/>
              <a:t>z</a:t>
            </a:r>
            <a:r>
              <a:rPr lang="en-GB" altLang="pt-BR" b="1" baseline="-25000"/>
              <a:t>1 </a:t>
            </a:r>
            <a:r>
              <a:rPr lang="en-GB" altLang="pt-BR" b="1"/>
              <a:t>=-1</a:t>
            </a: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2339976" y="4638675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3735" name="Oval 7"/>
          <p:cNvSpPr>
            <a:spLocks noChangeArrowheads="1"/>
          </p:cNvSpPr>
          <p:nvPr/>
        </p:nvSpPr>
        <p:spPr bwMode="auto">
          <a:xfrm>
            <a:off x="3352800" y="38100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6096000" y="2362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6096000" y="38100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3738" name="Oval 10"/>
          <p:cNvSpPr>
            <a:spLocks noChangeArrowheads="1"/>
          </p:cNvSpPr>
          <p:nvPr/>
        </p:nvSpPr>
        <p:spPr bwMode="auto">
          <a:xfrm>
            <a:off x="8382000" y="25146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auto">
          <a:xfrm>
            <a:off x="8686800" y="2667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3740" name="Line 12"/>
          <p:cNvSpPr>
            <a:spLocks noChangeShapeType="1"/>
          </p:cNvSpPr>
          <p:nvPr/>
        </p:nvSpPr>
        <p:spPr bwMode="auto">
          <a:xfrm>
            <a:off x="3651250" y="2432050"/>
            <a:ext cx="236855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3741" name="Line 13"/>
          <p:cNvSpPr>
            <a:spLocks noChangeShapeType="1"/>
          </p:cNvSpPr>
          <p:nvPr/>
        </p:nvSpPr>
        <p:spPr bwMode="auto">
          <a:xfrm flipV="1">
            <a:off x="3651250" y="2514600"/>
            <a:ext cx="2444750" cy="144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3742" name="Line 14"/>
          <p:cNvSpPr>
            <a:spLocks noChangeShapeType="1"/>
          </p:cNvSpPr>
          <p:nvPr/>
        </p:nvSpPr>
        <p:spPr bwMode="auto">
          <a:xfrm>
            <a:off x="3651250" y="2432050"/>
            <a:ext cx="2520950" cy="153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3743" name="Line 15"/>
          <p:cNvSpPr>
            <a:spLocks noChangeShapeType="1"/>
          </p:cNvSpPr>
          <p:nvPr/>
        </p:nvSpPr>
        <p:spPr bwMode="auto">
          <a:xfrm>
            <a:off x="3651250" y="3956050"/>
            <a:ext cx="2444750" cy="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3744" name="Line 16"/>
          <p:cNvSpPr>
            <a:spLocks noChangeShapeType="1"/>
          </p:cNvSpPr>
          <p:nvPr/>
        </p:nvSpPr>
        <p:spPr bwMode="auto">
          <a:xfrm>
            <a:off x="6400800" y="2514600"/>
            <a:ext cx="1905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3745" name="Line 17"/>
          <p:cNvSpPr>
            <a:spLocks noChangeShapeType="1"/>
          </p:cNvSpPr>
          <p:nvPr/>
        </p:nvSpPr>
        <p:spPr bwMode="auto">
          <a:xfrm flipV="1">
            <a:off x="6380164" y="2667001"/>
            <a:ext cx="2001837" cy="127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3746" name="Oval 18"/>
          <p:cNvSpPr>
            <a:spLocks noChangeArrowheads="1"/>
          </p:cNvSpPr>
          <p:nvPr/>
        </p:nvSpPr>
        <p:spPr bwMode="auto">
          <a:xfrm>
            <a:off x="8382000" y="37338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3747" name="Line 19"/>
          <p:cNvSpPr>
            <a:spLocks noChangeShapeType="1"/>
          </p:cNvSpPr>
          <p:nvPr/>
        </p:nvSpPr>
        <p:spPr bwMode="auto">
          <a:xfrm>
            <a:off x="8686800" y="3886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3748" name="Line 20"/>
          <p:cNvSpPr>
            <a:spLocks noChangeShapeType="1"/>
          </p:cNvSpPr>
          <p:nvPr/>
        </p:nvSpPr>
        <p:spPr bwMode="auto">
          <a:xfrm>
            <a:off x="6400800" y="2514600"/>
            <a:ext cx="1981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3749" name="Line 21"/>
          <p:cNvSpPr>
            <a:spLocks noChangeShapeType="1"/>
          </p:cNvSpPr>
          <p:nvPr/>
        </p:nvSpPr>
        <p:spPr bwMode="auto">
          <a:xfrm flipV="1">
            <a:off x="6400800" y="3886200"/>
            <a:ext cx="1981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3750" name="Rectangle 22"/>
          <p:cNvSpPr>
            <a:spLocks noChangeArrowheads="1"/>
          </p:cNvSpPr>
          <p:nvPr/>
        </p:nvSpPr>
        <p:spPr bwMode="auto">
          <a:xfrm>
            <a:off x="2667000" y="2057400"/>
            <a:ext cx="43922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x</a:t>
            </a:r>
            <a:r>
              <a:rPr lang="en-GB" altLang="pt-BR" baseline="-25000"/>
              <a:t>1</a:t>
            </a:r>
          </a:p>
        </p:txBody>
      </p:sp>
      <p:sp>
        <p:nvSpPr>
          <p:cNvPr id="73751" name="Rectangle 23"/>
          <p:cNvSpPr>
            <a:spLocks noChangeArrowheads="1"/>
          </p:cNvSpPr>
          <p:nvPr/>
        </p:nvSpPr>
        <p:spPr bwMode="auto">
          <a:xfrm>
            <a:off x="2590800" y="3429000"/>
            <a:ext cx="43922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x</a:t>
            </a:r>
            <a:r>
              <a:rPr lang="en-GB" altLang="pt-BR" baseline="-25000"/>
              <a:t>2</a:t>
            </a:r>
          </a:p>
        </p:txBody>
      </p:sp>
      <p:sp>
        <p:nvSpPr>
          <p:cNvPr id="73752" name="Line 24"/>
          <p:cNvSpPr>
            <a:spLocks noChangeShapeType="1"/>
          </p:cNvSpPr>
          <p:nvPr/>
        </p:nvSpPr>
        <p:spPr bwMode="auto">
          <a:xfrm>
            <a:off x="2514600" y="2514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3753" name="Line 25"/>
          <p:cNvSpPr>
            <a:spLocks noChangeShapeType="1"/>
          </p:cNvSpPr>
          <p:nvPr/>
        </p:nvSpPr>
        <p:spPr bwMode="auto">
          <a:xfrm>
            <a:off x="2514600" y="3962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3754" name="Rectangle 26"/>
          <p:cNvSpPr>
            <a:spLocks noChangeArrowheads="1"/>
          </p:cNvSpPr>
          <p:nvPr/>
        </p:nvSpPr>
        <p:spPr bwMode="auto">
          <a:xfrm>
            <a:off x="4495801" y="1905000"/>
            <a:ext cx="104073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11</a:t>
            </a:r>
            <a:r>
              <a:rPr lang="en-GB" altLang="pt-BR"/>
              <a:t>= -1</a:t>
            </a:r>
            <a:endParaRPr lang="en-GB" altLang="pt-BR" baseline="-25000"/>
          </a:p>
        </p:txBody>
      </p:sp>
      <p:sp>
        <p:nvSpPr>
          <p:cNvPr id="73755" name="Rectangle 27"/>
          <p:cNvSpPr>
            <a:spLocks noChangeArrowheads="1"/>
          </p:cNvSpPr>
          <p:nvPr/>
        </p:nvSpPr>
        <p:spPr bwMode="auto">
          <a:xfrm>
            <a:off x="4343401" y="2514600"/>
            <a:ext cx="9457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21</a:t>
            </a:r>
            <a:r>
              <a:rPr lang="en-GB" altLang="pt-BR"/>
              <a:t>= 0</a:t>
            </a:r>
            <a:endParaRPr lang="en-GB" altLang="pt-BR" baseline="-25000"/>
          </a:p>
        </p:txBody>
      </p:sp>
      <p:sp>
        <p:nvSpPr>
          <p:cNvPr id="73756" name="Rectangle 28"/>
          <p:cNvSpPr>
            <a:spLocks noChangeArrowheads="1"/>
          </p:cNvSpPr>
          <p:nvPr/>
        </p:nvSpPr>
        <p:spPr bwMode="auto">
          <a:xfrm>
            <a:off x="3962401" y="2971800"/>
            <a:ext cx="9457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12</a:t>
            </a:r>
            <a:r>
              <a:rPr lang="en-GB" altLang="pt-BR"/>
              <a:t>= 0</a:t>
            </a:r>
            <a:endParaRPr lang="en-GB" altLang="pt-BR" baseline="-25000"/>
          </a:p>
        </p:txBody>
      </p:sp>
      <p:sp>
        <p:nvSpPr>
          <p:cNvPr id="73757" name="Rectangle 29"/>
          <p:cNvSpPr>
            <a:spLocks noChangeArrowheads="1"/>
          </p:cNvSpPr>
          <p:nvPr/>
        </p:nvSpPr>
        <p:spPr bwMode="auto">
          <a:xfrm>
            <a:off x="4114801" y="3505200"/>
            <a:ext cx="9457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22</a:t>
            </a:r>
            <a:r>
              <a:rPr lang="en-GB" altLang="pt-BR"/>
              <a:t>= 1</a:t>
            </a:r>
            <a:endParaRPr lang="en-GB" altLang="pt-BR" baseline="-25000"/>
          </a:p>
        </p:txBody>
      </p:sp>
      <p:sp>
        <p:nvSpPr>
          <p:cNvPr id="73758" name="Rectangle 30"/>
          <p:cNvSpPr>
            <a:spLocks noChangeArrowheads="1"/>
          </p:cNvSpPr>
          <p:nvPr/>
        </p:nvSpPr>
        <p:spPr bwMode="auto">
          <a:xfrm>
            <a:off x="6781800" y="2060575"/>
            <a:ext cx="100707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w</a:t>
            </a:r>
            <a:r>
              <a:rPr lang="en-GB" altLang="pt-BR" baseline="-25000"/>
              <a:t>11</a:t>
            </a:r>
            <a:r>
              <a:rPr lang="en-GB" altLang="pt-BR"/>
              <a:t>= 1</a:t>
            </a:r>
            <a:endParaRPr lang="en-GB" altLang="pt-BR" baseline="-25000"/>
          </a:p>
        </p:txBody>
      </p:sp>
      <p:sp>
        <p:nvSpPr>
          <p:cNvPr id="73759" name="Rectangle 31"/>
          <p:cNvSpPr>
            <a:spLocks noChangeArrowheads="1"/>
          </p:cNvSpPr>
          <p:nvPr/>
        </p:nvSpPr>
        <p:spPr bwMode="auto">
          <a:xfrm>
            <a:off x="6477001" y="2667000"/>
            <a:ext cx="111729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w</a:t>
            </a:r>
            <a:r>
              <a:rPr lang="en-GB" altLang="pt-BR" baseline="-25000"/>
              <a:t>21</a:t>
            </a:r>
            <a:r>
              <a:rPr lang="en-GB" altLang="pt-BR"/>
              <a:t>= -1</a:t>
            </a:r>
            <a:endParaRPr lang="en-GB" altLang="pt-BR" baseline="-25000"/>
          </a:p>
        </p:txBody>
      </p:sp>
      <p:sp>
        <p:nvSpPr>
          <p:cNvPr id="73760" name="Rectangle 32"/>
          <p:cNvSpPr>
            <a:spLocks noChangeArrowheads="1"/>
          </p:cNvSpPr>
          <p:nvPr/>
        </p:nvSpPr>
        <p:spPr bwMode="auto">
          <a:xfrm>
            <a:off x="6324600" y="3200400"/>
            <a:ext cx="101470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w</a:t>
            </a:r>
            <a:r>
              <a:rPr lang="en-GB" altLang="pt-BR" baseline="-25000"/>
              <a:t>12</a:t>
            </a:r>
            <a:r>
              <a:rPr lang="en-GB" altLang="pt-BR"/>
              <a:t>= 0</a:t>
            </a:r>
            <a:endParaRPr lang="en-GB" altLang="pt-BR" baseline="-25000"/>
          </a:p>
        </p:txBody>
      </p:sp>
      <p:sp>
        <p:nvSpPr>
          <p:cNvPr id="73761" name="Rectangle 33"/>
          <p:cNvSpPr>
            <a:spLocks noChangeArrowheads="1"/>
          </p:cNvSpPr>
          <p:nvPr/>
        </p:nvSpPr>
        <p:spPr bwMode="auto">
          <a:xfrm>
            <a:off x="7086600" y="3810000"/>
            <a:ext cx="101470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w</a:t>
            </a:r>
            <a:r>
              <a:rPr lang="en-GB" altLang="pt-BR" baseline="-25000"/>
              <a:t>22</a:t>
            </a:r>
            <a:r>
              <a:rPr lang="en-GB" altLang="pt-BR"/>
              <a:t>= 1</a:t>
            </a:r>
            <a:endParaRPr lang="en-GB" altLang="pt-BR" baseline="-25000"/>
          </a:p>
        </p:txBody>
      </p:sp>
      <p:graphicFrame>
        <p:nvGraphicFramePr>
          <p:cNvPr id="73762" name="Object 3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5103309"/>
              </p:ext>
            </p:extLst>
          </p:nvPr>
        </p:nvGraphicFramePr>
        <p:xfrm>
          <a:off x="2971801" y="5029200"/>
          <a:ext cx="64230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name="Equation" r:id="rId3" imgW="1828800" imgH="241200" progId="Equation.3">
                  <p:embed/>
                </p:oleObj>
              </mc:Choice>
              <mc:Fallback>
                <p:oleObj name="Equation" r:id="rId3" imgW="1828800" imgH="241200" progId="Equation.3">
                  <p:embed/>
                  <p:pic>
                    <p:nvPicPr>
                      <p:cNvPr id="73762" name="Object 3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5029200"/>
                        <a:ext cx="64230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64" name="Line 36"/>
          <p:cNvSpPr>
            <a:spLocks noChangeShapeType="1"/>
          </p:cNvSpPr>
          <p:nvPr/>
        </p:nvSpPr>
        <p:spPr bwMode="auto">
          <a:xfrm flipH="1" flipV="1">
            <a:off x="7924800" y="34290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3765" name="Line 37"/>
          <p:cNvSpPr>
            <a:spLocks noChangeShapeType="1"/>
          </p:cNvSpPr>
          <p:nvPr/>
        </p:nvSpPr>
        <p:spPr bwMode="auto">
          <a:xfrm flipH="1">
            <a:off x="80772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3766" name="Rectangle 38"/>
          <p:cNvSpPr>
            <a:spLocks noChangeArrowheads="1"/>
          </p:cNvSpPr>
          <p:nvPr/>
        </p:nvSpPr>
        <p:spPr bwMode="auto">
          <a:xfrm>
            <a:off x="5867401" y="4267200"/>
            <a:ext cx="7729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pt-BR" b="1"/>
              <a:t>z</a:t>
            </a:r>
            <a:r>
              <a:rPr lang="en-GB" altLang="pt-BR" b="1" baseline="-25000"/>
              <a:t>2</a:t>
            </a:r>
            <a:r>
              <a:rPr lang="en-GB" altLang="pt-BR" b="1"/>
              <a:t> = 2</a:t>
            </a:r>
          </a:p>
        </p:txBody>
      </p:sp>
      <p:sp>
        <p:nvSpPr>
          <p:cNvPr id="73767" name="Line 39"/>
          <p:cNvSpPr>
            <a:spLocks noChangeShapeType="1"/>
          </p:cNvSpPr>
          <p:nvPr/>
        </p:nvSpPr>
        <p:spPr bwMode="auto">
          <a:xfrm>
            <a:off x="6705600" y="4495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3768" name="Rectangle 40"/>
          <p:cNvSpPr>
            <a:spLocks noChangeArrowheads="1"/>
          </p:cNvSpPr>
          <p:nvPr/>
        </p:nvSpPr>
        <p:spPr bwMode="auto">
          <a:xfrm>
            <a:off x="5715001" y="1752600"/>
            <a:ext cx="7729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pt-BR" b="1"/>
              <a:t>z</a:t>
            </a:r>
            <a:r>
              <a:rPr lang="en-GB" altLang="pt-BR" b="1" baseline="-25000"/>
              <a:t>1</a:t>
            </a:r>
            <a:r>
              <a:rPr lang="en-GB" altLang="pt-BR" b="1"/>
              <a:t> = 1</a:t>
            </a:r>
          </a:p>
        </p:txBody>
      </p:sp>
      <p:sp>
        <p:nvSpPr>
          <p:cNvPr id="73769" name="Line 41"/>
          <p:cNvSpPr>
            <a:spLocks noChangeShapeType="1"/>
          </p:cNvSpPr>
          <p:nvPr/>
        </p:nvSpPr>
        <p:spPr bwMode="auto">
          <a:xfrm>
            <a:off x="6553200" y="198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3770" name="Rectangle 42"/>
          <p:cNvSpPr>
            <a:spLocks noChangeArrowheads="1"/>
          </p:cNvSpPr>
          <p:nvPr/>
        </p:nvSpPr>
        <p:spPr bwMode="auto">
          <a:xfrm>
            <a:off x="8229601" y="2667000"/>
            <a:ext cx="124553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>
                <a:latin typeface="Symbol" panose="05050102010706020507" pitchFamily="18" charset="2"/>
              </a:rPr>
              <a:t>D</a:t>
            </a:r>
            <a:r>
              <a:rPr lang="en-GB" altLang="pt-BR" b="1" baseline="-25000"/>
              <a:t>1 </a:t>
            </a:r>
            <a:r>
              <a:rPr lang="en-GB" altLang="pt-BR" b="1"/>
              <a:t>z</a:t>
            </a:r>
            <a:r>
              <a:rPr lang="en-GB" altLang="pt-BR" b="1" baseline="-25000"/>
              <a:t>2 </a:t>
            </a:r>
            <a:r>
              <a:rPr lang="en-GB" altLang="pt-BR" b="1"/>
              <a:t>=-2</a:t>
            </a:r>
          </a:p>
        </p:txBody>
      </p:sp>
      <p:sp>
        <p:nvSpPr>
          <p:cNvPr id="73771" name="Line 43"/>
          <p:cNvSpPr>
            <a:spLocks noChangeShapeType="1"/>
          </p:cNvSpPr>
          <p:nvPr/>
        </p:nvSpPr>
        <p:spPr bwMode="auto">
          <a:xfrm flipH="1">
            <a:off x="7772400" y="2971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3772" name="Rectangle 44"/>
          <p:cNvSpPr>
            <a:spLocks noChangeArrowheads="1"/>
          </p:cNvSpPr>
          <p:nvPr/>
        </p:nvSpPr>
        <p:spPr bwMode="auto">
          <a:xfrm>
            <a:off x="8305801" y="3355975"/>
            <a:ext cx="124553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>
                <a:latin typeface="Symbol" panose="05050102010706020507" pitchFamily="18" charset="2"/>
              </a:rPr>
              <a:t>D</a:t>
            </a:r>
            <a:r>
              <a:rPr lang="en-GB" altLang="pt-BR" b="1" baseline="-25000"/>
              <a:t>2 </a:t>
            </a:r>
            <a:r>
              <a:rPr lang="en-GB" altLang="pt-BR" b="1"/>
              <a:t>z</a:t>
            </a:r>
            <a:r>
              <a:rPr lang="en-GB" altLang="pt-BR" b="1" baseline="-25000"/>
              <a:t>1 </a:t>
            </a:r>
            <a:r>
              <a:rPr lang="en-GB" altLang="pt-BR" b="1"/>
              <a:t>=-2</a:t>
            </a:r>
          </a:p>
        </p:txBody>
      </p:sp>
      <p:sp>
        <p:nvSpPr>
          <p:cNvPr id="73773" name="Rectangle 45"/>
          <p:cNvSpPr>
            <a:spLocks noChangeArrowheads="1"/>
          </p:cNvSpPr>
          <p:nvPr/>
        </p:nvSpPr>
        <p:spPr bwMode="auto">
          <a:xfrm>
            <a:off x="8610601" y="3886200"/>
            <a:ext cx="124553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>
                <a:latin typeface="Symbol" panose="05050102010706020507" pitchFamily="18" charset="2"/>
              </a:rPr>
              <a:t>D</a:t>
            </a:r>
            <a:r>
              <a:rPr lang="en-GB" altLang="pt-BR" b="1" baseline="-25000"/>
              <a:t>2 </a:t>
            </a:r>
            <a:r>
              <a:rPr lang="en-GB" altLang="pt-BR" b="1"/>
              <a:t>z</a:t>
            </a:r>
            <a:r>
              <a:rPr lang="en-GB" altLang="pt-BR" b="1" baseline="-25000"/>
              <a:t>2 </a:t>
            </a:r>
            <a:r>
              <a:rPr lang="en-GB" altLang="pt-BR" b="1"/>
              <a:t>=-4</a:t>
            </a:r>
          </a:p>
        </p:txBody>
      </p:sp>
      <p:sp>
        <p:nvSpPr>
          <p:cNvPr id="73774" name="Line 46"/>
          <p:cNvSpPr>
            <a:spLocks noChangeShapeType="1"/>
          </p:cNvSpPr>
          <p:nvPr/>
        </p:nvSpPr>
        <p:spPr bwMode="auto">
          <a:xfrm flipH="1">
            <a:off x="8229600" y="419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92489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2057400" y="304800"/>
            <a:ext cx="86106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PT" dirty="0"/>
              <a:t>As alterações de peso será </a:t>
            </a:r>
            <a:r>
              <a:rPr lang="en-GB" altLang="pt-BR" dirty="0"/>
              <a:t>:</a:t>
            </a:r>
          </a:p>
        </p:txBody>
      </p:sp>
      <p:sp>
        <p:nvSpPr>
          <p:cNvPr id="75779" name="Oval 3"/>
          <p:cNvSpPr>
            <a:spLocks noChangeArrowheads="1"/>
          </p:cNvSpPr>
          <p:nvPr/>
        </p:nvSpPr>
        <p:spPr bwMode="auto">
          <a:xfrm>
            <a:off x="3352800" y="23622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2339976" y="4638675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5782" name="Oval 6"/>
          <p:cNvSpPr>
            <a:spLocks noChangeArrowheads="1"/>
          </p:cNvSpPr>
          <p:nvPr/>
        </p:nvSpPr>
        <p:spPr bwMode="auto">
          <a:xfrm>
            <a:off x="3352800" y="38100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6096000" y="2362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6096000" y="38100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5785" name="Oval 9"/>
          <p:cNvSpPr>
            <a:spLocks noChangeArrowheads="1"/>
          </p:cNvSpPr>
          <p:nvPr/>
        </p:nvSpPr>
        <p:spPr bwMode="auto">
          <a:xfrm>
            <a:off x="8382000" y="25146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>
            <a:off x="8686800" y="2667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>
            <a:off x="3651250" y="2432050"/>
            <a:ext cx="236855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5788" name="Line 12"/>
          <p:cNvSpPr>
            <a:spLocks noChangeShapeType="1"/>
          </p:cNvSpPr>
          <p:nvPr/>
        </p:nvSpPr>
        <p:spPr bwMode="auto">
          <a:xfrm flipV="1">
            <a:off x="3651250" y="2514600"/>
            <a:ext cx="2444750" cy="144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5789" name="Line 13"/>
          <p:cNvSpPr>
            <a:spLocks noChangeShapeType="1"/>
          </p:cNvSpPr>
          <p:nvPr/>
        </p:nvSpPr>
        <p:spPr bwMode="auto">
          <a:xfrm>
            <a:off x="3651250" y="2432050"/>
            <a:ext cx="2520950" cy="153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5790" name="Line 14"/>
          <p:cNvSpPr>
            <a:spLocks noChangeShapeType="1"/>
          </p:cNvSpPr>
          <p:nvPr/>
        </p:nvSpPr>
        <p:spPr bwMode="auto">
          <a:xfrm>
            <a:off x="3651250" y="3956050"/>
            <a:ext cx="2444750" cy="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5791" name="Line 15"/>
          <p:cNvSpPr>
            <a:spLocks noChangeShapeType="1"/>
          </p:cNvSpPr>
          <p:nvPr/>
        </p:nvSpPr>
        <p:spPr bwMode="auto">
          <a:xfrm>
            <a:off x="6400800" y="2514600"/>
            <a:ext cx="1905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 flipV="1">
            <a:off x="6380164" y="2667001"/>
            <a:ext cx="2001837" cy="127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5793" name="Oval 17"/>
          <p:cNvSpPr>
            <a:spLocks noChangeArrowheads="1"/>
          </p:cNvSpPr>
          <p:nvPr/>
        </p:nvSpPr>
        <p:spPr bwMode="auto">
          <a:xfrm>
            <a:off x="8382000" y="37338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5794" name="Line 18"/>
          <p:cNvSpPr>
            <a:spLocks noChangeShapeType="1"/>
          </p:cNvSpPr>
          <p:nvPr/>
        </p:nvSpPr>
        <p:spPr bwMode="auto">
          <a:xfrm>
            <a:off x="8686800" y="3886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>
            <a:off x="6400800" y="2514600"/>
            <a:ext cx="1981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5796" name="Line 20"/>
          <p:cNvSpPr>
            <a:spLocks noChangeShapeType="1"/>
          </p:cNvSpPr>
          <p:nvPr/>
        </p:nvSpPr>
        <p:spPr bwMode="auto">
          <a:xfrm flipV="1">
            <a:off x="6400800" y="3886200"/>
            <a:ext cx="1981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5797" name="Rectangle 21"/>
          <p:cNvSpPr>
            <a:spLocks noChangeArrowheads="1"/>
          </p:cNvSpPr>
          <p:nvPr/>
        </p:nvSpPr>
        <p:spPr bwMode="auto">
          <a:xfrm>
            <a:off x="2667000" y="2057400"/>
            <a:ext cx="43922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x</a:t>
            </a:r>
            <a:r>
              <a:rPr lang="en-GB" altLang="pt-BR" baseline="-25000"/>
              <a:t>1</a:t>
            </a:r>
          </a:p>
        </p:txBody>
      </p:sp>
      <p:sp>
        <p:nvSpPr>
          <p:cNvPr id="75798" name="Rectangle 22"/>
          <p:cNvSpPr>
            <a:spLocks noChangeArrowheads="1"/>
          </p:cNvSpPr>
          <p:nvPr/>
        </p:nvSpPr>
        <p:spPr bwMode="auto">
          <a:xfrm>
            <a:off x="2590800" y="3429000"/>
            <a:ext cx="43922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x</a:t>
            </a:r>
            <a:r>
              <a:rPr lang="en-GB" altLang="pt-BR" baseline="-25000"/>
              <a:t>2</a:t>
            </a:r>
          </a:p>
        </p:txBody>
      </p:sp>
      <p:sp>
        <p:nvSpPr>
          <p:cNvPr id="75799" name="Line 23"/>
          <p:cNvSpPr>
            <a:spLocks noChangeShapeType="1"/>
          </p:cNvSpPr>
          <p:nvPr/>
        </p:nvSpPr>
        <p:spPr bwMode="auto">
          <a:xfrm>
            <a:off x="2514600" y="2514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5800" name="Line 24"/>
          <p:cNvSpPr>
            <a:spLocks noChangeShapeType="1"/>
          </p:cNvSpPr>
          <p:nvPr/>
        </p:nvSpPr>
        <p:spPr bwMode="auto">
          <a:xfrm>
            <a:off x="2514600" y="3962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5801" name="Rectangle 25"/>
          <p:cNvSpPr>
            <a:spLocks noChangeArrowheads="1"/>
          </p:cNvSpPr>
          <p:nvPr/>
        </p:nvSpPr>
        <p:spPr bwMode="auto">
          <a:xfrm>
            <a:off x="4495801" y="1905000"/>
            <a:ext cx="104073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11</a:t>
            </a:r>
            <a:r>
              <a:rPr lang="en-GB" altLang="pt-BR"/>
              <a:t>= -1</a:t>
            </a:r>
            <a:endParaRPr lang="en-GB" altLang="pt-BR" baseline="-25000"/>
          </a:p>
        </p:txBody>
      </p:sp>
      <p:sp>
        <p:nvSpPr>
          <p:cNvPr id="75802" name="Rectangle 26"/>
          <p:cNvSpPr>
            <a:spLocks noChangeArrowheads="1"/>
          </p:cNvSpPr>
          <p:nvPr/>
        </p:nvSpPr>
        <p:spPr bwMode="auto">
          <a:xfrm>
            <a:off x="4343401" y="2514600"/>
            <a:ext cx="9457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21</a:t>
            </a:r>
            <a:r>
              <a:rPr lang="en-GB" altLang="pt-BR"/>
              <a:t>= 0</a:t>
            </a:r>
            <a:endParaRPr lang="en-GB" altLang="pt-BR" baseline="-25000"/>
          </a:p>
        </p:txBody>
      </p:sp>
      <p:sp>
        <p:nvSpPr>
          <p:cNvPr id="75803" name="Rectangle 27"/>
          <p:cNvSpPr>
            <a:spLocks noChangeArrowheads="1"/>
          </p:cNvSpPr>
          <p:nvPr/>
        </p:nvSpPr>
        <p:spPr bwMode="auto">
          <a:xfrm>
            <a:off x="3962401" y="2971800"/>
            <a:ext cx="9457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12</a:t>
            </a:r>
            <a:r>
              <a:rPr lang="en-GB" altLang="pt-BR"/>
              <a:t>= 0</a:t>
            </a:r>
            <a:endParaRPr lang="en-GB" altLang="pt-BR" baseline="-25000"/>
          </a:p>
        </p:txBody>
      </p:sp>
      <p:sp>
        <p:nvSpPr>
          <p:cNvPr id="75804" name="Rectangle 28"/>
          <p:cNvSpPr>
            <a:spLocks noChangeArrowheads="1"/>
          </p:cNvSpPr>
          <p:nvPr/>
        </p:nvSpPr>
        <p:spPr bwMode="auto">
          <a:xfrm>
            <a:off x="4114801" y="3505200"/>
            <a:ext cx="9457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22</a:t>
            </a:r>
            <a:r>
              <a:rPr lang="en-GB" altLang="pt-BR"/>
              <a:t>= 1</a:t>
            </a:r>
            <a:endParaRPr lang="en-GB" altLang="pt-BR" baseline="-25000"/>
          </a:p>
        </p:txBody>
      </p:sp>
      <p:sp>
        <p:nvSpPr>
          <p:cNvPr id="75805" name="Rectangle 29"/>
          <p:cNvSpPr>
            <a:spLocks noChangeArrowheads="1"/>
          </p:cNvSpPr>
          <p:nvPr/>
        </p:nvSpPr>
        <p:spPr bwMode="auto">
          <a:xfrm>
            <a:off x="6781801" y="2060575"/>
            <a:ext cx="123578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b="1"/>
              <a:t>w</a:t>
            </a:r>
            <a:r>
              <a:rPr lang="en-GB" altLang="pt-BR" b="1" baseline="-25000"/>
              <a:t>11</a:t>
            </a:r>
            <a:r>
              <a:rPr lang="en-GB" altLang="pt-BR" b="1"/>
              <a:t>= 0.9</a:t>
            </a:r>
            <a:endParaRPr lang="en-GB" altLang="pt-BR" b="1" baseline="-25000"/>
          </a:p>
        </p:txBody>
      </p:sp>
      <p:sp>
        <p:nvSpPr>
          <p:cNvPr id="75806" name="Rectangle 30"/>
          <p:cNvSpPr>
            <a:spLocks noChangeArrowheads="1"/>
          </p:cNvSpPr>
          <p:nvPr/>
        </p:nvSpPr>
        <p:spPr bwMode="auto">
          <a:xfrm>
            <a:off x="6477001" y="2667000"/>
            <a:ext cx="134972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b="1"/>
              <a:t>w</a:t>
            </a:r>
            <a:r>
              <a:rPr lang="en-GB" altLang="pt-BR" b="1" baseline="-25000"/>
              <a:t>21</a:t>
            </a:r>
            <a:r>
              <a:rPr lang="en-GB" altLang="pt-BR" b="1"/>
              <a:t>= -1.2</a:t>
            </a:r>
            <a:endParaRPr lang="en-GB" altLang="pt-BR" b="1" baseline="-25000"/>
          </a:p>
        </p:txBody>
      </p:sp>
      <p:sp>
        <p:nvSpPr>
          <p:cNvPr id="75807" name="Rectangle 31"/>
          <p:cNvSpPr>
            <a:spLocks noChangeArrowheads="1"/>
          </p:cNvSpPr>
          <p:nvPr/>
        </p:nvSpPr>
        <p:spPr bwMode="auto">
          <a:xfrm>
            <a:off x="6324601" y="3200400"/>
            <a:ext cx="134972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b="1"/>
              <a:t>w</a:t>
            </a:r>
            <a:r>
              <a:rPr lang="en-GB" altLang="pt-BR" b="1" baseline="-25000"/>
              <a:t>12</a:t>
            </a:r>
            <a:r>
              <a:rPr lang="en-GB" altLang="pt-BR" b="1"/>
              <a:t>= -0.2</a:t>
            </a:r>
            <a:endParaRPr lang="en-GB" altLang="pt-BR" b="1" baseline="-25000"/>
          </a:p>
        </p:txBody>
      </p:sp>
      <p:sp>
        <p:nvSpPr>
          <p:cNvPr id="75808" name="Rectangle 32"/>
          <p:cNvSpPr>
            <a:spLocks noChangeArrowheads="1"/>
          </p:cNvSpPr>
          <p:nvPr/>
        </p:nvSpPr>
        <p:spPr bwMode="auto">
          <a:xfrm>
            <a:off x="7086601" y="3810000"/>
            <a:ext cx="124713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b="1"/>
              <a:t>w</a:t>
            </a:r>
            <a:r>
              <a:rPr lang="en-GB" altLang="pt-BR" b="1" baseline="-25000"/>
              <a:t>22</a:t>
            </a:r>
            <a:r>
              <a:rPr lang="en-GB" altLang="pt-BR" b="1"/>
              <a:t>= 0.6</a:t>
            </a:r>
            <a:endParaRPr lang="en-GB" altLang="pt-BR" b="1" baseline="-25000"/>
          </a:p>
        </p:txBody>
      </p:sp>
      <p:graphicFrame>
        <p:nvGraphicFramePr>
          <p:cNvPr id="75809" name="Object 3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8538738"/>
              </p:ext>
            </p:extLst>
          </p:nvPr>
        </p:nvGraphicFramePr>
        <p:xfrm>
          <a:off x="2895601" y="990600"/>
          <a:ext cx="64230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Equation" r:id="rId3" imgW="1828800" imgH="241200" progId="Equation.3">
                  <p:embed/>
                </p:oleObj>
              </mc:Choice>
              <mc:Fallback>
                <p:oleObj name="Equation" r:id="rId3" imgW="1828800" imgH="241200" progId="Equation.3">
                  <p:embed/>
                  <p:pic>
                    <p:nvPicPr>
                      <p:cNvPr id="75809" name="Object 3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990600"/>
                        <a:ext cx="64230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133526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1752600" y="228600"/>
            <a:ext cx="86106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PT" dirty="0"/>
              <a:t>Mas primeiro deve calcular </a:t>
            </a:r>
            <a:r>
              <a:rPr lang="en-GB" altLang="pt-BR" dirty="0">
                <a:latin typeface="Symbol" panose="05050102010706020507" pitchFamily="18" charset="2"/>
              </a:rPr>
              <a:t>d</a:t>
            </a:r>
            <a:r>
              <a:rPr lang="en-GB" altLang="pt-BR" dirty="0"/>
              <a:t>’s:</a:t>
            </a:r>
          </a:p>
        </p:txBody>
      </p:sp>
      <p:sp>
        <p:nvSpPr>
          <p:cNvPr id="74755" name="Oval 3"/>
          <p:cNvSpPr>
            <a:spLocks noChangeArrowheads="1"/>
          </p:cNvSpPr>
          <p:nvPr/>
        </p:nvSpPr>
        <p:spPr bwMode="auto">
          <a:xfrm>
            <a:off x="3352800" y="23622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8839201" y="2209800"/>
            <a:ext cx="98103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>
                <a:latin typeface="Symbol" panose="05050102010706020507" pitchFamily="18" charset="2"/>
              </a:rPr>
              <a:t>D</a:t>
            </a:r>
            <a:r>
              <a:rPr lang="en-GB" altLang="pt-BR" b="1" baseline="-25000"/>
              <a:t>1</a:t>
            </a:r>
            <a:r>
              <a:rPr lang="en-GB" altLang="pt-BR" b="1"/>
              <a:t>= -1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8839201" y="3429001"/>
            <a:ext cx="981039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>
                <a:latin typeface="Symbol" panose="05050102010706020507" pitchFamily="18" charset="2"/>
              </a:rPr>
              <a:t>D</a:t>
            </a:r>
            <a:r>
              <a:rPr lang="en-GB" altLang="pt-BR" b="1" baseline="-25000"/>
              <a:t>2</a:t>
            </a:r>
            <a:r>
              <a:rPr lang="en-GB" altLang="pt-BR" b="1"/>
              <a:t>= -2</a:t>
            </a:r>
            <a:endParaRPr lang="en-GB" altLang="pt-BR" b="1" baseline="-25000"/>
          </a:p>
          <a:p>
            <a:endParaRPr lang="en-GB" altLang="pt-BR" b="1" baseline="-25000"/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2339976" y="4638675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4759" name="Oval 7"/>
          <p:cNvSpPr>
            <a:spLocks noChangeArrowheads="1"/>
          </p:cNvSpPr>
          <p:nvPr/>
        </p:nvSpPr>
        <p:spPr bwMode="auto">
          <a:xfrm>
            <a:off x="3352800" y="38100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6096000" y="2362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6096000" y="38100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4762" name="Oval 10"/>
          <p:cNvSpPr>
            <a:spLocks noChangeArrowheads="1"/>
          </p:cNvSpPr>
          <p:nvPr/>
        </p:nvSpPr>
        <p:spPr bwMode="auto">
          <a:xfrm>
            <a:off x="8382000" y="25146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>
            <a:off x="8686800" y="2667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>
            <a:off x="3651250" y="2432050"/>
            <a:ext cx="236855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4765" name="Line 13"/>
          <p:cNvSpPr>
            <a:spLocks noChangeShapeType="1"/>
          </p:cNvSpPr>
          <p:nvPr/>
        </p:nvSpPr>
        <p:spPr bwMode="auto">
          <a:xfrm flipV="1">
            <a:off x="3651250" y="2514600"/>
            <a:ext cx="2444750" cy="144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4766" name="Line 14"/>
          <p:cNvSpPr>
            <a:spLocks noChangeShapeType="1"/>
          </p:cNvSpPr>
          <p:nvPr/>
        </p:nvSpPr>
        <p:spPr bwMode="auto">
          <a:xfrm>
            <a:off x="3651250" y="2432050"/>
            <a:ext cx="2520950" cy="153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>
            <a:off x="3651250" y="3956050"/>
            <a:ext cx="2444750" cy="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>
            <a:off x="6400800" y="2514600"/>
            <a:ext cx="1905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4769" name="Line 17"/>
          <p:cNvSpPr>
            <a:spLocks noChangeShapeType="1"/>
          </p:cNvSpPr>
          <p:nvPr/>
        </p:nvSpPr>
        <p:spPr bwMode="auto">
          <a:xfrm flipV="1">
            <a:off x="6380164" y="2667001"/>
            <a:ext cx="2001837" cy="127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4770" name="Oval 18"/>
          <p:cNvSpPr>
            <a:spLocks noChangeArrowheads="1"/>
          </p:cNvSpPr>
          <p:nvPr/>
        </p:nvSpPr>
        <p:spPr bwMode="auto">
          <a:xfrm>
            <a:off x="8382000" y="37338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4771" name="Line 19"/>
          <p:cNvSpPr>
            <a:spLocks noChangeShapeType="1"/>
          </p:cNvSpPr>
          <p:nvPr/>
        </p:nvSpPr>
        <p:spPr bwMode="auto">
          <a:xfrm>
            <a:off x="8686800" y="3886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>
            <a:off x="6400800" y="2514600"/>
            <a:ext cx="1981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4773" name="Line 21"/>
          <p:cNvSpPr>
            <a:spLocks noChangeShapeType="1"/>
          </p:cNvSpPr>
          <p:nvPr/>
        </p:nvSpPr>
        <p:spPr bwMode="auto">
          <a:xfrm flipV="1">
            <a:off x="6400800" y="3886200"/>
            <a:ext cx="1981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4774" name="Rectangle 22"/>
          <p:cNvSpPr>
            <a:spLocks noChangeArrowheads="1"/>
          </p:cNvSpPr>
          <p:nvPr/>
        </p:nvSpPr>
        <p:spPr bwMode="auto">
          <a:xfrm>
            <a:off x="2667000" y="2057400"/>
            <a:ext cx="43922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x</a:t>
            </a:r>
            <a:r>
              <a:rPr lang="en-GB" altLang="pt-BR" baseline="-25000"/>
              <a:t>1</a:t>
            </a:r>
          </a:p>
        </p:txBody>
      </p:sp>
      <p:sp>
        <p:nvSpPr>
          <p:cNvPr id="74775" name="Rectangle 23"/>
          <p:cNvSpPr>
            <a:spLocks noChangeArrowheads="1"/>
          </p:cNvSpPr>
          <p:nvPr/>
        </p:nvSpPr>
        <p:spPr bwMode="auto">
          <a:xfrm>
            <a:off x="2590800" y="3429000"/>
            <a:ext cx="43922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x</a:t>
            </a:r>
            <a:r>
              <a:rPr lang="en-GB" altLang="pt-BR" baseline="-25000"/>
              <a:t>2</a:t>
            </a:r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>
            <a:off x="2514600" y="2514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4777" name="Line 25"/>
          <p:cNvSpPr>
            <a:spLocks noChangeShapeType="1"/>
          </p:cNvSpPr>
          <p:nvPr/>
        </p:nvSpPr>
        <p:spPr bwMode="auto">
          <a:xfrm>
            <a:off x="2514600" y="3962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4778" name="Rectangle 26"/>
          <p:cNvSpPr>
            <a:spLocks noChangeArrowheads="1"/>
          </p:cNvSpPr>
          <p:nvPr/>
        </p:nvSpPr>
        <p:spPr bwMode="auto">
          <a:xfrm>
            <a:off x="4495801" y="1905000"/>
            <a:ext cx="104073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11</a:t>
            </a:r>
            <a:r>
              <a:rPr lang="en-GB" altLang="pt-BR"/>
              <a:t>= -1</a:t>
            </a:r>
            <a:endParaRPr lang="en-GB" altLang="pt-BR" baseline="-25000"/>
          </a:p>
        </p:txBody>
      </p:sp>
      <p:sp>
        <p:nvSpPr>
          <p:cNvPr id="74779" name="Rectangle 27"/>
          <p:cNvSpPr>
            <a:spLocks noChangeArrowheads="1"/>
          </p:cNvSpPr>
          <p:nvPr/>
        </p:nvSpPr>
        <p:spPr bwMode="auto">
          <a:xfrm>
            <a:off x="4343401" y="2514600"/>
            <a:ext cx="9457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21</a:t>
            </a:r>
            <a:r>
              <a:rPr lang="en-GB" altLang="pt-BR"/>
              <a:t>= 0</a:t>
            </a:r>
            <a:endParaRPr lang="en-GB" altLang="pt-BR" baseline="-25000"/>
          </a:p>
        </p:txBody>
      </p:sp>
      <p:sp>
        <p:nvSpPr>
          <p:cNvPr id="74780" name="Rectangle 28"/>
          <p:cNvSpPr>
            <a:spLocks noChangeArrowheads="1"/>
          </p:cNvSpPr>
          <p:nvPr/>
        </p:nvSpPr>
        <p:spPr bwMode="auto">
          <a:xfrm>
            <a:off x="3962401" y="2971800"/>
            <a:ext cx="9457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12</a:t>
            </a:r>
            <a:r>
              <a:rPr lang="en-GB" altLang="pt-BR"/>
              <a:t>= 0</a:t>
            </a:r>
            <a:endParaRPr lang="en-GB" altLang="pt-BR" baseline="-25000"/>
          </a:p>
        </p:txBody>
      </p:sp>
      <p:sp>
        <p:nvSpPr>
          <p:cNvPr id="74781" name="Rectangle 29"/>
          <p:cNvSpPr>
            <a:spLocks noChangeArrowheads="1"/>
          </p:cNvSpPr>
          <p:nvPr/>
        </p:nvSpPr>
        <p:spPr bwMode="auto">
          <a:xfrm>
            <a:off x="4114801" y="3505200"/>
            <a:ext cx="9457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22</a:t>
            </a:r>
            <a:r>
              <a:rPr lang="en-GB" altLang="pt-BR"/>
              <a:t>= 1</a:t>
            </a:r>
            <a:endParaRPr lang="en-GB" altLang="pt-BR" baseline="-25000"/>
          </a:p>
        </p:txBody>
      </p:sp>
      <p:sp>
        <p:nvSpPr>
          <p:cNvPr id="74782" name="Rectangle 30"/>
          <p:cNvSpPr>
            <a:spLocks noChangeArrowheads="1"/>
          </p:cNvSpPr>
          <p:nvPr/>
        </p:nvSpPr>
        <p:spPr bwMode="auto">
          <a:xfrm>
            <a:off x="6781801" y="2060575"/>
            <a:ext cx="167957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b="1">
                <a:latin typeface="Symbol" panose="05050102010706020507" pitchFamily="18" charset="2"/>
              </a:rPr>
              <a:t>D</a:t>
            </a:r>
            <a:r>
              <a:rPr lang="en-GB" altLang="pt-BR" b="1" baseline="-25000"/>
              <a:t>1</a:t>
            </a:r>
            <a:r>
              <a:rPr lang="en-GB" altLang="pt-BR" b="1"/>
              <a:t> w</a:t>
            </a:r>
            <a:r>
              <a:rPr lang="en-GB" altLang="pt-BR" b="1" baseline="-25000"/>
              <a:t>11</a:t>
            </a:r>
            <a:r>
              <a:rPr lang="en-GB" altLang="pt-BR" b="1"/>
              <a:t>= -1</a:t>
            </a:r>
          </a:p>
        </p:txBody>
      </p:sp>
      <p:sp>
        <p:nvSpPr>
          <p:cNvPr id="74783" name="Rectangle 31"/>
          <p:cNvSpPr>
            <a:spLocks noChangeArrowheads="1"/>
          </p:cNvSpPr>
          <p:nvPr/>
        </p:nvSpPr>
        <p:spPr bwMode="auto">
          <a:xfrm>
            <a:off x="6934200" y="2743200"/>
            <a:ext cx="156368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b="1">
                <a:latin typeface="Symbol" panose="05050102010706020507" pitchFamily="18" charset="2"/>
              </a:rPr>
              <a:t>D</a:t>
            </a:r>
            <a:r>
              <a:rPr lang="en-GB" altLang="pt-BR" b="1" baseline="-25000"/>
              <a:t>2</a:t>
            </a:r>
            <a:r>
              <a:rPr lang="en-GB" altLang="pt-BR" b="1"/>
              <a:t> w</a:t>
            </a:r>
            <a:r>
              <a:rPr lang="en-GB" altLang="pt-BR" b="1" baseline="-25000"/>
              <a:t>21</a:t>
            </a:r>
            <a:r>
              <a:rPr lang="en-GB" altLang="pt-BR" b="1"/>
              <a:t>= 2</a:t>
            </a:r>
          </a:p>
        </p:txBody>
      </p:sp>
      <p:sp>
        <p:nvSpPr>
          <p:cNvPr id="74784" name="Rectangle 32"/>
          <p:cNvSpPr>
            <a:spLocks noChangeArrowheads="1"/>
          </p:cNvSpPr>
          <p:nvPr/>
        </p:nvSpPr>
        <p:spPr bwMode="auto">
          <a:xfrm>
            <a:off x="6858000" y="3124200"/>
            <a:ext cx="156368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b="1">
                <a:latin typeface="Symbol" panose="05050102010706020507" pitchFamily="18" charset="2"/>
              </a:rPr>
              <a:t>D</a:t>
            </a:r>
            <a:r>
              <a:rPr lang="en-GB" altLang="pt-BR" b="1" baseline="-25000"/>
              <a:t>1</a:t>
            </a:r>
            <a:r>
              <a:rPr lang="en-GB" altLang="pt-BR" b="1"/>
              <a:t> w</a:t>
            </a:r>
            <a:r>
              <a:rPr lang="en-GB" altLang="pt-BR" b="1" baseline="-25000"/>
              <a:t>12</a:t>
            </a:r>
            <a:r>
              <a:rPr lang="en-GB" altLang="pt-BR" b="1"/>
              <a:t>= 0</a:t>
            </a:r>
          </a:p>
        </p:txBody>
      </p:sp>
      <p:sp>
        <p:nvSpPr>
          <p:cNvPr id="74785" name="Rectangle 33"/>
          <p:cNvSpPr>
            <a:spLocks noChangeArrowheads="1"/>
          </p:cNvSpPr>
          <p:nvPr/>
        </p:nvSpPr>
        <p:spPr bwMode="auto">
          <a:xfrm>
            <a:off x="6934200" y="3886200"/>
            <a:ext cx="16764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b="1">
                <a:latin typeface="Symbol" panose="05050102010706020507" pitchFamily="18" charset="2"/>
              </a:rPr>
              <a:t>D</a:t>
            </a:r>
            <a:r>
              <a:rPr lang="en-GB" altLang="pt-BR" b="1" baseline="-25000"/>
              <a:t>2</a:t>
            </a:r>
            <a:r>
              <a:rPr lang="en-GB" altLang="pt-BR" b="1"/>
              <a:t> w</a:t>
            </a:r>
            <a:r>
              <a:rPr lang="en-GB" altLang="pt-BR" b="1" baseline="-25000"/>
              <a:t>22</a:t>
            </a:r>
            <a:r>
              <a:rPr lang="en-GB" altLang="pt-BR" b="1"/>
              <a:t>= -2</a:t>
            </a:r>
          </a:p>
        </p:txBody>
      </p:sp>
      <p:sp>
        <p:nvSpPr>
          <p:cNvPr id="74788" name="Line 36"/>
          <p:cNvSpPr>
            <a:spLocks noChangeShapeType="1"/>
          </p:cNvSpPr>
          <p:nvPr/>
        </p:nvSpPr>
        <p:spPr bwMode="auto">
          <a:xfrm flipH="1">
            <a:off x="8610600" y="3657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4789" name="Line 37"/>
          <p:cNvSpPr>
            <a:spLocks noChangeShapeType="1"/>
          </p:cNvSpPr>
          <p:nvPr/>
        </p:nvSpPr>
        <p:spPr bwMode="auto">
          <a:xfrm flipH="1">
            <a:off x="8610600" y="2438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aphicFrame>
        <p:nvGraphicFramePr>
          <p:cNvPr id="74790" name="Object 3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268677"/>
              </p:ext>
            </p:extLst>
          </p:nvPr>
        </p:nvGraphicFramePr>
        <p:xfrm>
          <a:off x="2895601" y="838201"/>
          <a:ext cx="6462713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name="Equation" r:id="rId3" imgW="1688760" imgH="342720" progId="Equation.3">
                  <p:embed/>
                </p:oleObj>
              </mc:Choice>
              <mc:Fallback>
                <p:oleObj name="Equation" r:id="rId3" imgW="1688760" imgH="342720" progId="Equation.3">
                  <p:embed/>
                  <p:pic>
                    <p:nvPicPr>
                      <p:cNvPr id="74790" name="Object 38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838201"/>
                        <a:ext cx="6462713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91" name="Line 39"/>
          <p:cNvSpPr>
            <a:spLocks noChangeShapeType="1"/>
          </p:cNvSpPr>
          <p:nvPr/>
        </p:nvSpPr>
        <p:spPr bwMode="auto">
          <a:xfrm flipH="1">
            <a:off x="6477000" y="2362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4792" name="Line 40"/>
          <p:cNvSpPr>
            <a:spLocks noChangeShapeType="1"/>
          </p:cNvSpPr>
          <p:nvPr/>
        </p:nvSpPr>
        <p:spPr bwMode="auto">
          <a:xfrm flipH="1">
            <a:off x="66294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4793" name="Line 41"/>
          <p:cNvSpPr>
            <a:spLocks noChangeShapeType="1"/>
          </p:cNvSpPr>
          <p:nvPr/>
        </p:nvSpPr>
        <p:spPr bwMode="auto">
          <a:xfrm flipH="1">
            <a:off x="6629400" y="34290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4794" name="Line 42"/>
          <p:cNvSpPr>
            <a:spLocks noChangeShapeType="1"/>
          </p:cNvSpPr>
          <p:nvPr/>
        </p:nvSpPr>
        <p:spPr bwMode="auto">
          <a:xfrm flipH="1" flipV="1">
            <a:off x="6629400" y="2819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36497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C8E453-BF53-432A-8069-1CA17849BA6D}" type="slidenum">
              <a:rPr lang="pt-BR" sz="1400"/>
              <a:pPr eaLnBrk="1" hangingPunct="1"/>
              <a:t>4</a:t>
            </a:fld>
            <a:endParaRPr lang="pt-BR" sz="1400"/>
          </a:p>
        </p:txBody>
      </p:sp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228600"/>
            <a:ext cx="8510588" cy="971550"/>
          </a:xfrm>
        </p:spPr>
        <p:txBody>
          <a:bodyPr/>
          <a:lstStyle/>
          <a:p>
            <a:pPr eaLnBrk="1" hangingPunct="1">
              <a:defRPr/>
            </a:pPr>
            <a:r>
              <a:rPr lang="pt-BR"/>
              <a:t>Treinamento da MLP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349061" y="1576553"/>
            <a:ext cx="8229601" cy="4193627"/>
            <a:chOff x="2544" y="8831"/>
            <a:chExt cx="8064" cy="4033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8448" y="11567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pt-BR" altLang="pt-BR" sz="1600"/>
                <a:t>-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9312" y="10703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pt-BR" altLang="pt-BR" sz="1600">
                  <a:solidFill>
                    <a:srgbClr val="000000"/>
                  </a:solidFill>
                </a:rPr>
                <a:t>+</a:t>
              </a:r>
              <a:endParaRPr lang="pt-BR" altLang="pt-BR" sz="1600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544" y="9695"/>
              <a:ext cx="1728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pt-BR" altLang="pt-BR" sz="1600"/>
            </a:p>
            <a:p>
              <a:pPr algn="ctr"/>
              <a:r>
                <a:rPr lang="pt-BR" altLang="pt-BR" sz="1600">
                  <a:solidFill>
                    <a:srgbClr val="000000"/>
                  </a:solidFill>
                </a:rPr>
                <a:t>Ambiente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856" y="9695"/>
              <a:ext cx="1872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 altLang="pt-BR" sz="1600"/>
            </a:p>
            <a:p>
              <a:pPr algn="ctr"/>
              <a:r>
                <a:rPr lang="pt-BR" altLang="pt-BR" sz="1600">
                  <a:solidFill>
                    <a:srgbClr val="000000"/>
                  </a:solidFill>
                </a:rPr>
                <a:t>Professor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8800" y="11135"/>
              <a:ext cx="864" cy="86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sz="3600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8880" y="11279"/>
              <a:ext cx="748" cy="5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 altLang="pt-BR" sz="1600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4272" y="9983"/>
              <a:ext cx="1584" cy="0"/>
            </a:xfrm>
            <a:prstGeom prst="line">
              <a:avLst/>
            </a:prstGeom>
            <a:noFill/>
            <a:ln w="63500">
              <a:solidFill>
                <a:srgbClr val="96969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3600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848" y="9983"/>
              <a:ext cx="0" cy="1440"/>
            </a:xfrm>
            <a:prstGeom prst="line">
              <a:avLst/>
            </a:prstGeom>
            <a:noFill/>
            <a:ln w="635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3600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848" y="11423"/>
              <a:ext cx="1008" cy="0"/>
            </a:xfrm>
            <a:prstGeom prst="line">
              <a:avLst/>
            </a:prstGeom>
            <a:noFill/>
            <a:ln w="63500">
              <a:solidFill>
                <a:srgbClr val="96969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3600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7728" y="9983"/>
              <a:ext cx="15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3600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9312" y="9983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3600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7728" y="11423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3600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9168" y="12000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3600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H="1">
              <a:off x="6432" y="12863"/>
              <a:ext cx="27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3600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V="1">
              <a:off x="6432" y="12432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3600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6432" y="10847"/>
              <a:ext cx="864" cy="15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3600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5856" y="11135"/>
              <a:ext cx="1872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t-BR" altLang="pt-BR" sz="1600">
                  <a:solidFill>
                    <a:srgbClr val="000000"/>
                  </a:solidFill>
                </a:rPr>
                <a:t>Sistema de Aprendizado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7152" y="12288"/>
              <a:ext cx="115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pt-BR" altLang="pt-BR" sz="1600">
                  <a:solidFill>
                    <a:srgbClr val="000000"/>
                  </a:solidFill>
                </a:rPr>
                <a:t>Sinal erro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7728" y="10703"/>
              <a:ext cx="120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pt-BR" altLang="pt-BR" sz="1600">
                  <a:solidFill>
                    <a:srgbClr val="000000"/>
                  </a:solidFill>
                </a:rPr>
                <a:t>Resposta real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9456" y="10124"/>
              <a:ext cx="1152" cy="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pt-BR" altLang="pt-BR" sz="1600">
                  <a:solidFill>
                    <a:srgbClr val="000000"/>
                  </a:solidFill>
                </a:rPr>
                <a:t>Resposta desejada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4419" y="8831"/>
              <a:ext cx="1872" cy="8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pt-BR" altLang="pt-BR" sz="1600">
                  <a:solidFill>
                    <a:srgbClr val="000000"/>
                  </a:solidFill>
                </a:rPr>
                <a:t>Valor descrevendo o estado do  sistema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843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1752600" y="228600"/>
            <a:ext cx="86106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dirty="0">
                <a:latin typeface="Symbol" panose="05050102010706020507" pitchFamily="18" charset="2"/>
              </a:rPr>
              <a:t>D</a:t>
            </a:r>
            <a:r>
              <a:rPr lang="en-GB" altLang="pt-BR" dirty="0"/>
              <a:t>’s </a:t>
            </a:r>
            <a:r>
              <a:rPr lang="pt-PT" dirty="0"/>
              <a:t>propagar de volta </a:t>
            </a:r>
            <a:r>
              <a:rPr lang="en-GB" altLang="pt-BR" dirty="0"/>
              <a:t>:</a:t>
            </a:r>
          </a:p>
        </p:txBody>
      </p:sp>
      <p:sp>
        <p:nvSpPr>
          <p:cNvPr id="76803" name="Oval 3"/>
          <p:cNvSpPr>
            <a:spLocks noChangeArrowheads="1"/>
          </p:cNvSpPr>
          <p:nvPr/>
        </p:nvSpPr>
        <p:spPr bwMode="auto">
          <a:xfrm>
            <a:off x="3352800" y="23622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8839201" y="2209800"/>
            <a:ext cx="98103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>
                <a:latin typeface="Symbol" panose="05050102010706020507" pitchFamily="18" charset="2"/>
              </a:rPr>
              <a:t>D</a:t>
            </a:r>
            <a:r>
              <a:rPr lang="en-GB" altLang="pt-BR" b="1" baseline="-25000"/>
              <a:t>1</a:t>
            </a:r>
            <a:r>
              <a:rPr lang="en-GB" altLang="pt-BR" b="1"/>
              <a:t>= -1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8839201" y="3429001"/>
            <a:ext cx="981039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>
                <a:latin typeface="Symbol" panose="05050102010706020507" pitchFamily="18" charset="2"/>
              </a:rPr>
              <a:t>D</a:t>
            </a:r>
            <a:r>
              <a:rPr lang="en-GB" altLang="pt-BR" b="1" baseline="-25000"/>
              <a:t>2</a:t>
            </a:r>
            <a:r>
              <a:rPr lang="en-GB" altLang="pt-BR" b="1"/>
              <a:t>= -2</a:t>
            </a:r>
            <a:endParaRPr lang="en-GB" altLang="pt-BR" b="1" baseline="-25000"/>
          </a:p>
          <a:p>
            <a:endParaRPr lang="en-GB" altLang="pt-BR" b="1" baseline="-25000"/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2339976" y="4638675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6807" name="Oval 7"/>
          <p:cNvSpPr>
            <a:spLocks noChangeArrowheads="1"/>
          </p:cNvSpPr>
          <p:nvPr/>
        </p:nvSpPr>
        <p:spPr bwMode="auto">
          <a:xfrm>
            <a:off x="3352800" y="38100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6096000" y="2362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6096000" y="38100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6810" name="Oval 10"/>
          <p:cNvSpPr>
            <a:spLocks noChangeArrowheads="1"/>
          </p:cNvSpPr>
          <p:nvPr/>
        </p:nvSpPr>
        <p:spPr bwMode="auto">
          <a:xfrm>
            <a:off x="8382000" y="25146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6811" name="Line 11"/>
          <p:cNvSpPr>
            <a:spLocks noChangeShapeType="1"/>
          </p:cNvSpPr>
          <p:nvPr/>
        </p:nvSpPr>
        <p:spPr bwMode="auto">
          <a:xfrm>
            <a:off x="8686800" y="2667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6812" name="Line 12"/>
          <p:cNvSpPr>
            <a:spLocks noChangeShapeType="1"/>
          </p:cNvSpPr>
          <p:nvPr/>
        </p:nvSpPr>
        <p:spPr bwMode="auto">
          <a:xfrm>
            <a:off x="3651250" y="2432050"/>
            <a:ext cx="236855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6813" name="Line 13"/>
          <p:cNvSpPr>
            <a:spLocks noChangeShapeType="1"/>
          </p:cNvSpPr>
          <p:nvPr/>
        </p:nvSpPr>
        <p:spPr bwMode="auto">
          <a:xfrm flipV="1">
            <a:off x="3651250" y="2514600"/>
            <a:ext cx="2444750" cy="144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6814" name="Line 14"/>
          <p:cNvSpPr>
            <a:spLocks noChangeShapeType="1"/>
          </p:cNvSpPr>
          <p:nvPr/>
        </p:nvSpPr>
        <p:spPr bwMode="auto">
          <a:xfrm>
            <a:off x="3651250" y="2432050"/>
            <a:ext cx="2520950" cy="153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6815" name="Line 15"/>
          <p:cNvSpPr>
            <a:spLocks noChangeShapeType="1"/>
          </p:cNvSpPr>
          <p:nvPr/>
        </p:nvSpPr>
        <p:spPr bwMode="auto">
          <a:xfrm>
            <a:off x="3651250" y="3956050"/>
            <a:ext cx="2444750" cy="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6816" name="Line 16"/>
          <p:cNvSpPr>
            <a:spLocks noChangeShapeType="1"/>
          </p:cNvSpPr>
          <p:nvPr/>
        </p:nvSpPr>
        <p:spPr bwMode="auto">
          <a:xfrm>
            <a:off x="6400800" y="2514600"/>
            <a:ext cx="1905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6817" name="Line 17"/>
          <p:cNvSpPr>
            <a:spLocks noChangeShapeType="1"/>
          </p:cNvSpPr>
          <p:nvPr/>
        </p:nvSpPr>
        <p:spPr bwMode="auto">
          <a:xfrm flipV="1">
            <a:off x="6380164" y="2667001"/>
            <a:ext cx="2001837" cy="127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6818" name="Oval 18"/>
          <p:cNvSpPr>
            <a:spLocks noChangeArrowheads="1"/>
          </p:cNvSpPr>
          <p:nvPr/>
        </p:nvSpPr>
        <p:spPr bwMode="auto">
          <a:xfrm>
            <a:off x="8382000" y="37338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6819" name="Line 19"/>
          <p:cNvSpPr>
            <a:spLocks noChangeShapeType="1"/>
          </p:cNvSpPr>
          <p:nvPr/>
        </p:nvSpPr>
        <p:spPr bwMode="auto">
          <a:xfrm>
            <a:off x="8686800" y="3886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6820" name="Line 20"/>
          <p:cNvSpPr>
            <a:spLocks noChangeShapeType="1"/>
          </p:cNvSpPr>
          <p:nvPr/>
        </p:nvSpPr>
        <p:spPr bwMode="auto">
          <a:xfrm>
            <a:off x="6400800" y="2514600"/>
            <a:ext cx="1981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6821" name="Line 21"/>
          <p:cNvSpPr>
            <a:spLocks noChangeShapeType="1"/>
          </p:cNvSpPr>
          <p:nvPr/>
        </p:nvSpPr>
        <p:spPr bwMode="auto">
          <a:xfrm flipV="1">
            <a:off x="6400800" y="3886200"/>
            <a:ext cx="1981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6822" name="Rectangle 22"/>
          <p:cNvSpPr>
            <a:spLocks noChangeArrowheads="1"/>
          </p:cNvSpPr>
          <p:nvPr/>
        </p:nvSpPr>
        <p:spPr bwMode="auto">
          <a:xfrm>
            <a:off x="2667000" y="2057400"/>
            <a:ext cx="43922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x</a:t>
            </a:r>
            <a:r>
              <a:rPr lang="en-GB" altLang="pt-BR" baseline="-25000"/>
              <a:t>1</a:t>
            </a:r>
          </a:p>
        </p:txBody>
      </p:sp>
      <p:sp>
        <p:nvSpPr>
          <p:cNvPr id="76823" name="Rectangle 23"/>
          <p:cNvSpPr>
            <a:spLocks noChangeArrowheads="1"/>
          </p:cNvSpPr>
          <p:nvPr/>
        </p:nvSpPr>
        <p:spPr bwMode="auto">
          <a:xfrm>
            <a:off x="2590800" y="3429000"/>
            <a:ext cx="43922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x</a:t>
            </a:r>
            <a:r>
              <a:rPr lang="en-GB" altLang="pt-BR" baseline="-25000"/>
              <a:t>2</a:t>
            </a:r>
          </a:p>
        </p:txBody>
      </p:sp>
      <p:sp>
        <p:nvSpPr>
          <p:cNvPr id="76824" name="Line 24"/>
          <p:cNvSpPr>
            <a:spLocks noChangeShapeType="1"/>
          </p:cNvSpPr>
          <p:nvPr/>
        </p:nvSpPr>
        <p:spPr bwMode="auto">
          <a:xfrm>
            <a:off x="2514600" y="2514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6825" name="Line 25"/>
          <p:cNvSpPr>
            <a:spLocks noChangeShapeType="1"/>
          </p:cNvSpPr>
          <p:nvPr/>
        </p:nvSpPr>
        <p:spPr bwMode="auto">
          <a:xfrm>
            <a:off x="2514600" y="3962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6826" name="Rectangle 26"/>
          <p:cNvSpPr>
            <a:spLocks noChangeArrowheads="1"/>
          </p:cNvSpPr>
          <p:nvPr/>
        </p:nvSpPr>
        <p:spPr bwMode="auto">
          <a:xfrm>
            <a:off x="4495801" y="1905000"/>
            <a:ext cx="104073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11</a:t>
            </a:r>
            <a:r>
              <a:rPr lang="en-GB" altLang="pt-BR"/>
              <a:t>= -1</a:t>
            </a:r>
            <a:endParaRPr lang="en-GB" altLang="pt-BR" baseline="-25000"/>
          </a:p>
        </p:txBody>
      </p:sp>
      <p:sp>
        <p:nvSpPr>
          <p:cNvPr id="76827" name="Rectangle 27"/>
          <p:cNvSpPr>
            <a:spLocks noChangeArrowheads="1"/>
          </p:cNvSpPr>
          <p:nvPr/>
        </p:nvSpPr>
        <p:spPr bwMode="auto">
          <a:xfrm>
            <a:off x="4343401" y="2514600"/>
            <a:ext cx="9457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21</a:t>
            </a:r>
            <a:r>
              <a:rPr lang="en-GB" altLang="pt-BR"/>
              <a:t>= 0</a:t>
            </a:r>
            <a:endParaRPr lang="en-GB" altLang="pt-BR" baseline="-25000"/>
          </a:p>
        </p:txBody>
      </p:sp>
      <p:sp>
        <p:nvSpPr>
          <p:cNvPr id="76828" name="Rectangle 28"/>
          <p:cNvSpPr>
            <a:spLocks noChangeArrowheads="1"/>
          </p:cNvSpPr>
          <p:nvPr/>
        </p:nvSpPr>
        <p:spPr bwMode="auto">
          <a:xfrm>
            <a:off x="3962401" y="2971800"/>
            <a:ext cx="9457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12</a:t>
            </a:r>
            <a:r>
              <a:rPr lang="en-GB" altLang="pt-BR"/>
              <a:t>= 0</a:t>
            </a:r>
            <a:endParaRPr lang="en-GB" altLang="pt-BR" baseline="-25000"/>
          </a:p>
        </p:txBody>
      </p:sp>
      <p:sp>
        <p:nvSpPr>
          <p:cNvPr id="76829" name="Rectangle 29"/>
          <p:cNvSpPr>
            <a:spLocks noChangeArrowheads="1"/>
          </p:cNvSpPr>
          <p:nvPr/>
        </p:nvSpPr>
        <p:spPr bwMode="auto">
          <a:xfrm>
            <a:off x="4114801" y="3505200"/>
            <a:ext cx="9457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22</a:t>
            </a:r>
            <a:r>
              <a:rPr lang="en-GB" altLang="pt-BR"/>
              <a:t>= 1</a:t>
            </a:r>
            <a:endParaRPr lang="en-GB" altLang="pt-BR" baseline="-25000"/>
          </a:p>
        </p:txBody>
      </p:sp>
      <p:sp>
        <p:nvSpPr>
          <p:cNvPr id="76830" name="Rectangle 30"/>
          <p:cNvSpPr>
            <a:spLocks noChangeArrowheads="1"/>
          </p:cNvSpPr>
          <p:nvPr/>
        </p:nvSpPr>
        <p:spPr bwMode="auto">
          <a:xfrm>
            <a:off x="6096001" y="1828800"/>
            <a:ext cx="167957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b="1">
                <a:latin typeface="Symbol" panose="05050102010706020507" pitchFamily="18" charset="2"/>
              </a:rPr>
              <a:t>d</a:t>
            </a:r>
            <a:r>
              <a:rPr lang="en-GB" altLang="pt-BR" b="1" baseline="-25000"/>
              <a:t>1</a:t>
            </a:r>
            <a:r>
              <a:rPr lang="en-GB" altLang="pt-BR" b="1"/>
              <a:t>= 1</a:t>
            </a:r>
          </a:p>
        </p:txBody>
      </p:sp>
      <p:sp>
        <p:nvSpPr>
          <p:cNvPr id="76833" name="Rectangle 33"/>
          <p:cNvSpPr>
            <a:spLocks noChangeArrowheads="1"/>
          </p:cNvSpPr>
          <p:nvPr/>
        </p:nvSpPr>
        <p:spPr bwMode="auto">
          <a:xfrm>
            <a:off x="5791200" y="4114800"/>
            <a:ext cx="16764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b="1">
                <a:latin typeface="Symbol" panose="05050102010706020507" pitchFamily="18" charset="2"/>
              </a:rPr>
              <a:t>d</a:t>
            </a:r>
            <a:r>
              <a:rPr lang="en-GB" altLang="pt-BR" b="1" baseline="-25000"/>
              <a:t>2</a:t>
            </a:r>
            <a:r>
              <a:rPr lang="en-GB" altLang="pt-BR" b="1"/>
              <a:t> = -2</a:t>
            </a:r>
          </a:p>
        </p:txBody>
      </p:sp>
      <p:sp>
        <p:nvSpPr>
          <p:cNvPr id="76834" name="Text Box 34"/>
          <p:cNvSpPr txBox="1">
            <a:spLocks noChangeArrowheads="1"/>
          </p:cNvSpPr>
          <p:nvPr/>
        </p:nvSpPr>
        <p:spPr bwMode="auto">
          <a:xfrm>
            <a:off x="4343400" y="4876801"/>
            <a:ext cx="81534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pt-BR">
                <a:latin typeface="Symbol" panose="05050102010706020507" pitchFamily="18" charset="2"/>
              </a:rPr>
              <a:t>d</a:t>
            </a:r>
            <a:r>
              <a:rPr lang="en-GB" altLang="pt-BR" baseline="-25000"/>
              <a:t>1</a:t>
            </a:r>
            <a:r>
              <a:rPr lang="en-GB" altLang="pt-BR"/>
              <a:t> = - 1 + 2 = 1</a:t>
            </a:r>
          </a:p>
          <a:p>
            <a:r>
              <a:rPr lang="en-GB" altLang="pt-BR">
                <a:latin typeface="Symbol" panose="05050102010706020507" pitchFamily="18" charset="2"/>
              </a:rPr>
              <a:t>d</a:t>
            </a:r>
            <a:r>
              <a:rPr lang="en-GB" altLang="pt-BR" baseline="-25000"/>
              <a:t>2</a:t>
            </a:r>
            <a:r>
              <a:rPr lang="en-GB" altLang="pt-BR"/>
              <a:t> = 0 – 2 = -2</a:t>
            </a:r>
          </a:p>
          <a:p>
            <a:pPr>
              <a:spcBef>
                <a:spcPct val="50000"/>
              </a:spcBef>
            </a:pPr>
            <a:endParaRPr lang="en-GB" altLang="pt-BR"/>
          </a:p>
        </p:txBody>
      </p:sp>
      <p:sp>
        <p:nvSpPr>
          <p:cNvPr id="76835" name="Line 35"/>
          <p:cNvSpPr>
            <a:spLocks noChangeShapeType="1"/>
          </p:cNvSpPr>
          <p:nvPr/>
        </p:nvSpPr>
        <p:spPr bwMode="auto">
          <a:xfrm flipH="1">
            <a:off x="8610600" y="3657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6836" name="Line 36"/>
          <p:cNvSpPr>
            <a:spLocks noChangeShapeType="1"/>
          </p:cNvSpPr>
          <p:nvPr/>
        </p:nvSpPr>
        <p:spPr bwMode="auto">
          <a:xfrm flipH="1">
            <a:off x="8610600" y="2438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aphicFrame>
        <p:nvGraphicFramePr>
          <p:cNvPr id="76837" name="Object 3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030083"/>
              </p:ext>
            </p:extLst>
          </p:nvPr>
        </p:nvGraphicFramePr>
        <p:xfrm>
          <a:off x="2895601" y="838201"/>
          <a:ext cx="6462713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name="Equation" r:id="rId3" imgW="1688760" imgH="342720" progId="Equation.3">
                  <p:embed/>
                </p:oleObj>
              </mc:Choice>
              <mc:Fallback>
                <p:oleObj name="Equation" r:id="rId3" imgW="1688760" imgH="342720" progId="Equation.3">
                  <p:embed/>
                  <p:pic>
                    <p:nvPicPr>
                      <p:cNvPr id="76837" name="Object 3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838201"/>
                        <a:ext cx="6462713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8" name="Line 38"/>
          <p:cNvSpPr>
            <a:spLocks noChangeShapeType="1"/>
          </p:cNvSpPr>
          <p:nvPr/>
        </p:nvSpPr>
        <p:spPr bwMode="auto">
          <a:xfrm flipH="1">
            <a:off x="5791200" y="21304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6839" name="Line 39"/>
          <p:cNvSpPr>
            <a:spLocks noChangeShapeType="1"/>
          </p:cNvSpPr>
          <p:nvPr/>
        </p:nvSpPr>
        <p:spPr bwMode="auto">
          <a:xfrm flipH="1">
            <a:off x="5486400" y="4419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81063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1752600" y="228600"/>
            <a:ext cx="86106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PT" dirty="0"/>
              <a:t>E são multiplicados elas entradas:</a:t>
            </a:r>
            <a:endParaRPr lang="en-GB" altLang="pt-BR" dirty="0"/>
          </a:p>
        </p:txBody>
      </p:sp>
      <p:sp>
        <p:nvSpPr>
          <p:cNvPr id="77827" name="Oval 3"/>
          <p:cNvSpPr>
            <a:spLocks noChangeArrowheads="1"/>
          </p:cNvSpPr>
          <p:nvPr/>
        </p:nvSpPr>
        <p:spPr bwMode="auto">
          <a:xfrm>
            <a:off x="3352800" y="23622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8839201" y="2209800"/>
            <a:ext cx="98103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>
                <a:latin typeface="Symbol" panose="05050102010706020507" pitchFamily="18" charset="2"/>
              </a:rPr>
              <a:t>D</a:t>
            </a:r>
            <a:r>
              <a:rPr lang="en-GB" altLang="pt-BR" b="1" baseline="-25000"/>
              <a:t>1</a:t>
            </a:r>
            <a:r>
              <a:rPr lang="en-GB" altLang="pt-BR" b="1"/>
              <a:t>= -1</a:t>
            </a: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8839201" y="3429001"/>
            <a:ext cx="981039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>
                <a:latin typeface="Symbol" panose="05050102010706020507" pitchFamily="18" charset="2"/>
              </a:rPr>
              <a:t>D</a:t>
            </a:r>
            <a:r>
              <a:rPr lang="en-GB" altLang="pt-BR" b="1" baseline="-25000"/>
              <a:t>2</a:t>
            </a:r>
            <a:r>
              <a:rPr lang="en-GB" altLang="pt-BR" b="1"/>
              <a:t>= -2</a:t>
            </a:r>
            <a:endParaRPr lang="en-GB" altLang="pt-BR" b="1" baseline="-25000"/>
          </a:p>
          <a:p>
            <a:endParaRPr lang="en-GB" altLang="pt-BR" b="1" baseline="-25000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2339976" y="4638675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7831" name="Oval 7"/>
          <p:cNvSpPr>
            <a:spLocks noChangeArrowheads="1"/>
          </p:cNvSpPr>
          <p:nvPr/>
        </p:nvSpPr>
        <p:spPr bwMode="auto">
          <a:xfrm>
            <a:off x="3352800" y="38100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6096000" y="2362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6096000" y="38100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7834" name="Oval 10"/>
          <p:cNvSpPr>
            <a:spLocks noChangeArrowheads="1"/>
          </p:cNvSpPr>
          <p:nvPr/>
        </p:nvSpPr>
        <p:spPr bwMode="auto">
          <a:xfrm>
            <a:off x="8382000" y="25146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7835" name="Line 11"/>
          <p:cNvSpPr>
            <a:spLocks noChangeShapeType="1"/>
          </p:cNvSpPr>
          <p:nvPr/>
        </p:nvSpPr>
        <p:spPr bwMode="auto">
          <a:xfrm>
            <a:off x="8686800" y="2667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7836" name="Line 12"/>
          <p:cNvSpPr>
            <a:spLocks noChangeShapeType="1"/>
          </p:cNvSpPr>
          <p:nvPr/>
        </p:nvSpPr>
        <p:spPr bwMode="auto">
          <a:xfrm>
            <a:off x="3651250" y="2432050"/>
            <a:ext cx="236855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 flipV="1">
            <a:off x="3651250" y="2514600"/>
            <a:ext cx="2444750" cy="144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>
            <a:off x="3651250" y="2432050"/>
            <a:ext cx="2520950" cy="153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7839" name="Line 15"/>
          <p:cNvSpPr>
            <a:spLocks noChangeShapeType="1"/>
          </p:cNvSpPr>
          <p:nvPr/>
        </p:nvSpPr>
        <p:spPr bwMode="auto">
          <a:xfrm>
            <a:off x="3651250" y="3956050"/>
            <a:ext cx="2444750" cy="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7840" name="Line 16"/>
          <p:cNvSpPr>
            <a:spLocks noChangeShapeType="1"/>
          </p:cNvSpPr>
          <p:nvPr/>
        </p:nvSpPr>
        <p:spPr bwMode="auto">
          <a:xfrm>
            <a:off x="6400800" y="2514600"/>
            <a:ext cx="1905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7841" name="Line 17"/>
          <p:cNvSpPr>
            <a:spLocks noChangeShapeType="1"/>
          </p:cNvSpPr>
          <p:nvPr/>
        </p:nvSpPr>
        <p:spPr bwMode="auto">
          <a:xfrm flipV="1">
            <a:off x="6380164" y="2667001"/>
            <a:ext cx="2001837" cy="127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7842" name="Oval 18"/>
          <p:cNvSpPr>
            <a:spLocks noChangeArrowheads="1"/>
          </p:cNvSpPr>
          <p:nvPr/>
        </p:nvSpPr>
        <p:spPr bwMode="auto">
          <a:xfrm>
            <a:off x="8382000" y="37338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>
            <a:off x="8686800" y="3886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7844" name="Line 20"/>
          <p:cNvSpPr>
            <a:spLocks noChangeShapeType="1"/>
          </p:cNvSpPr>
          <p:nvPr/>
        </p:nvSpPr>
        <p:spPr bwMode="auto">
          <a:xfrm>
            <a:off x="6400800" y="2514600"/>
            <a:ext cx="1981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7845" name="Line 21"/>
          <p:cNvSpPr>
            <a:spLocks noChangeShapeType="1"/>
          </p:cNvSpPr>
          <p:nvPr/>
        </p:nvSpPr>
        <p:spPr bwMode="auto">
          <a:xfrm flipV="1">
            <a:off x="6400800" y="3886200"/>
            <a:ext cx="1981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7848" name="Line 24"/>
          <p:cNvSpPr>
            <a:spLocks noChangeShapeType="1"/>
          </p:cNvSpPr>
          <p:nvPr/>
        </p:nvSpPr>
        <p:spPr bwMode="auto">
          <a:xfrm>
            <a:off x="2514600" y="2514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7849" name="Line 25"/>
          <p:cNvSpPr>
            <a:spLocks noChangeShapeType="1"/>
          </p:cNvSpPr>
          <p:nvPr/>
        </p:nvSpPr>
        <p:spPr bwMode="auto">
          <a:xfrm>
            <a:off x="2514600" y="3962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7850" name="Rectangle 26"/>
          <p:cNvSpPr>
            <a:spLocks noChangeArrowheads="1"/>
          </p:cNvSpPr>
          <p:nvPr/>
        </p:nvSpPr>
        <p:spPr bwMode="auto">
          <a:xfrm>
            <a:off x="4495801" y="1905000"/>
            <a:ext cx="104073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11</a:t>
            </a:r>
            <a:r>
              <a:rPr lang="en-GB" altLang="pt-BR"/>
              <a:t>= -1</a:t>
            </a:r>
            <a:endParaRPr lang="en-GB" altLang="pt-BR" baseline="-25000"/>
          </a:p>
        </p:txBody>
      </p:sp>
      <p:sp>
        <p:nvSpPr>
          <p:cNvPr id="77851" name="Rectangle 27"/>
          <p:cNvSpPr>
            <a:spLocks noChangeArrowheads="1"/>
          </p:cNvSpPr>
          <p:nvPr/>
        </p:nvSpPr>
        <p:spPr bwMode="auto">
          <a:xfrm>
            <a:off x="4343401" y="2514600"/>
            <a:ext cx="9457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21</a:t>
            </a:r>
            <a:r>
              <a:rPr lang="en-GB" altLang="pt-BR"/>
              <a:t>= 0</a:t>
            </a:r>
            <a:endParaRPr lang="en-GB" altLang="pt-BR" baseline="-25000"/>
          </a:p>
        </p:txBody>
      </p:sp>
      <p:sp>
        <p:nvSpPr>
          <p:cNvPr id="77852" name="Rectangle 28"/>
          <p:cNvSpPr>
            <a:spLocks noChangeArrowheads="1"/>
          </p:cNvSpPr>
          <p:nvPr/>
        </p:nvSpPr>
        <p:spPr bwMode="auto">
          <a:xfrm>
            <a:off x="3962401" y="2971800"/>
            <a:ext cx="9457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12</a:t>
            </a:r>
            <a:r>
              <a:rPr lang="en-GB" altLang="pt-BR"/>
              <a:t>= 0</a:t>
            </a:r>
            <a:endParaRPr lang="en-GB" altLang="pt-BR" baseline="-25000"/>
          </a:p>
        </p:txBody>
      </p:sp>
      <p:sp>
        <p:nvSpPr>
          <p:cNvPr id="77853" name="Rectangle 29"/>
          <p:cNvSpPr>
            <a:spLocks noChangeArrowheads="1"/>
          </p:cNvSpPr>
          <p:nvPr/>
        </p:nvSpPr>
        <p:spPr bwMode="auto">
          <a:xfrm>
            <a:off x="4114801" y="3505200"/>
            <a:ext cx="9457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22</a:t>
            </a:r>
            <a:r>
              <a:rPr lang="en-GB" altLang="pt-BR"/>
              <a:t>= 1</a:t>
            </a:r>
            <a:endParaRPr lang="en-GB" altLang="pt-BR" baseline="-25000"/>
          </a:p>
        </p:txBody>
      </p:sp>
      <p:sp>
        <p:nvSpPr>
          <p:cNvPr id="77854" name="Rectangle 30"/>
          <p:cNvSpPr>
            <a:spLocks noChangeArrowheads="1"/>
          </p:cNvSpPr>
          <p:nvPr/>
        </p:nvSpPr>
        <p:spPr bwMode="auto">
          <a:xfrm>
            <a:off x="6096001" y="1828800"/>
            <a:ext cx="167957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b="1">
                <a:latin typeface="Symbol" panose="05050102010706020507" pitchFamily="18" charset="2"/>
              </a:rPr>
              <a:t>d</a:t>
            </a:r>
            <a:r>
              <a:rPr lang="en-GB" altLang="pt-BR" b="1" baseline="-25000"/>
              <a:t>1 </a:t>
            </a:r>
            <a:r>
              <a:rPr lang="en-GB" altLang="pt-BR" b="1"/>
              <a:t>x</a:t>
            </a:r>
            <a:r>
              <a:rPr lang="en-GB" altLang="pt-BR" b="1" baseline="-25000"/>
              <a:t>1 </a:t>
            </a:r>
            <a:r>
              <a:rPr lang="en-GB" altLang="pt-BR" b="1"/>
              <a:t>= 0</a:t>
            </a:r>
          </a:p>
        </p:txBody>
      </p:sp>
      <p:sp>
        <p:nvSpPr>
          <p:cNvPr id="77855" name="Rectangle 31"/>
          <p:cNvSpPr>
            <a:spLocks noChangeArrowheads="1"/>
          </p:cNvSpPr>
          <p:nvPr/>
        </p:nvSpPr>
        <p:spPr bwMode="auto">
          <a:xfrm>
            <a:off x="5791200" y="4114800"/>
            <a:ext cx="16764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b="1">
                <a:latin typeface="Symbol" panose="05050102010706020507" pitchFamily="18" charset="2"/>
              </a:rPr>
              <a:t>d</a:t>
            </a:r>
            <a:r>
              <a:rPr lang="en-GB" altLang="pt-BR" b="1" baseline="-25000"/>
              <a:t>2 </a:t>
            </a:r>
            <a:r>
              <a:rPr lang="en-GB" altLang="pt-BR" b="1"/>
              <a:t>x</a:t>
            </a:r>
            <a:r>
              <a:rPr lang="en-GB" altLang="pt-BR" b="1" baseline="-25000"/>
              <a:t>2</a:t>
            </a:r>
            <a:r>
              <a:rPr lang="en-GB" altLang="pt-BR" b="1"/>
              <a:t> = -2</a:t>
            </a:r>
          </a:p>
        </p:txBody>
      </p:sp>
      <p:sp>
        <p:nvSpPr>
          <p:cNvPr id="77857" name="Line 33"/>
          <p:cNvSpPr>
            <a:spLocks noChangeShapeType="1"/>
          </p:cNvSpPr>
          <p:nvPr/>
        </p:nvSpPr>
        <p:spPr bwMode="auto">
          <a:xfrm flipH="1">
            <a:off x="8610600" y="3657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7858" name="Line 34"/>
          <p:cNvSpPr>
            <a:spLocks noChangeShapeType="1"/>
          </p:cNvSpPr>
          <p:nvPr/>
        </p:nvSpPr>
        <p:spPr bwMode="auto">
          <a:xfrm flipH="1">
            <a:off x="8610600" y="2438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7860" name="Line 36"/>
          <p:cNvSpPr>
            <a:spLocks noChangeShapeType="1"/>
          </p:cNvSpPr>
          <p:nvPr/>
        </p:nvSpPr>
        <p:spPr bwMode="auto">
          <a:xfrm flipH="1">
            <a:off x="5791200" y="21304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7861" name="Line 37"/>
          <p:cNvSpPr>
            <a:spLocks noChangeShapeType="1"/>
          </p:cNvSpPr>
          <p:nvPr/>
        </p:nvSpPr>
        <p:spPr bwMode="auto">
          <a:xfrm flipH="1">
            <a:off x="5486400" y="4419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aphicFrame>
        <p:nvGraphicFramePr>
          <p:cNvPr id="77862" name="Object 3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2217863"/>
              </p:ext>
            </p:extLst>
          </p:nvPr>
        </p:nvGraphicFramePr>
        <p:xfrm>
          <a:off x="2667000" y="914400"/>
          <a:ext cx="67056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6" name="Equation" r:id="rId3" imgW="1752480" imgH="241200" progId="Equation.3">
                  <p:embed/>
                </p:oleObj>
              </mc:Choice>
              <mc:Fallback>
                <p:oleObj name="Equation" r:id="rId3" imgW="1752480" imgH="241200" progId="Equation.3">
                  <p:embed/>
                  <p:pic>
                    <p:nvPicPr>
                      <p:cNvPr id="77862" name="Object 38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914400"/>
                        <a:ext cx="67056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64" name="Rectangle 40"/>
          <p:cNvSpPr>
            <a:spLocks noChangeArrowheads="1"/>
          </p:cNvSpPr>
          <p:nvPr/>
        </p:nvSpPr>
        <p:spPr bwMode="auto">
          <a:xfrm>
            <a:off x="2590800" y="3429001"/>
            <a:ext cx="844784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b="1"/>
              <a:t>x</a:t>
            </a:r>
            <a:r>
              <a:rPr lang="en-GB" altLang="pt-BR" b="1" baseline="-25000"/>
              <a:t>2</a:t>
            </a:r>
            <a:r>
              <a:rPr lang="en-GB" altLang="pt-BR" b="1"/>
              <a:t>= 1</a:t>
            </a:r>
          </a:p>
          <a:p>
            <a:endParaRPr lang="en-GB" altLang="pt-BR" b="1" baseline="-25000"/>
          </a:p>
        </p:txBody>
      </p:sp>
      <p:sp>
        <p:nvSpPr>
          <p:cNvPr id="77865" name="Rectangle 41"/>
          <p:cNvSpPr>
            <a:spLocks noChangeArrowheads="1"/>
          </p:cNvSpPr>
          <p:nvPr/>
        </p:nvSpPr>
        <p:spPr bwMode="auto">
          <a:xfrm>
            <a:off x="2438400" y="1981201"/>
            <a:ext cx="844784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b="1"/>
              <a:t>x</a:t>
            </a:r>
            <a:r>
              <a:rPr lang="en-GB" altLang="pt-BR" b="1" baseline="-25000"/>
              <a:t>1</a:t>
            </a:r>
            <a:r>
              <a:rPr lang="en-GB" altLang="pt-BR" b="1"/>
              <a:t>= 0</a:t>
            </a:r>
          </a:p>
          <a:p>
            <a:endParaRPr lang="en-GB" altLang="pt-BR" b="1" baseline="-25000"/>
          </a:p>
        </p:txBody>
      </p:sp>
      <p:sp>
        <p:nvSpPr>
          <p:cNvPr id="77869" name="Rectangle 45"/>
          <p:cNvSpPr>
            <a:spLocks noChangeArrowheads="1"/>
          </p:cNvSpPr>
          <p:nvPr/>
        </p:nvSpPr>
        <p:spPr bwMode="auto">
          <a:xfrm>
            <a:off x="5715000" y="3200400"/>
            <a:ext cx="16764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b="1">
                <a:latin typeface="Symbol" panose="05050102010706020507" pitchFamily="18" charset="2"/>
              </a:rPr>
              <a:t>d</a:t>
            </a:r>
            <a:r>
              <a:rPr lang="en-GB" altLang="pt-BR" b="1" baseline="-25000"/>
              <a:t>2 </a:t>
            </a:r>
            <a:r>
              <a:rPr lang="en-GB" altLang="pt-BR" b="1"/>
              <a:t>x</a:t>
            </a:r>
            <a:r>
              <a:rPr lang="en-GB" altLang="pt-BR" b="1" baseline="-25000"/>
              <a:t>1</a:t>
            </a:r>
            <a:r>
              <a:rPr lang="en-GB" altLang="pt-BR" b="1"/>
              <a:t> = 0</a:t>
            </a:r>
          </a:p>
        </p:txBody>
      </p:sp>
      <p:sp>
        <p:nvSpPr>
          <p:cNvPr id="77870" name="Rectangle 46"/>
          <p:cNvSpPr>
            <a:spLocks noChangeArrowheads="1"/>
          </p:cNvSpPr>
          <p:nvPr/>
        </p:nvSpPr>
        <p:spPr bwMode="auto">
          <a:xfrm>
            <a:off x="5867401" y="2590800"/>
            <a:ext cx="167957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b="1">
                <a:latin typeface="Symbol" panose="05050102010706020507" pitchFamily="18" charset="2"/>
              </a:rPr>
              <a:t>d</a:t>
            </a:r>
            <a:r>
              <a:rPr lang="en-GB" altLang="pt-BR" b="1" baseline="-25000"/>
              <a:t>1 </a:t>
            </a:r>
            <a:r>
              <a:rPr lang="en-GB" altLang="pt-BR" b="1"/>
              <a:t>x</a:t>
            </a:r>
            <a:r>
              <a:rPr lang="en-GB" altLang="pt-BR" b="1" baseline="-25000"/>
              <a:t>2 </a:t>
            </a:r>
            <a:r>
              <a:rPr lang="en-GB" altLang="pt-BR" b="1"/>
              <a:t>= 1</a:t>
            </a:r>
          </a:p>
        </p:txBody>
      </p:sp>
      <p:sp>
        <p:nvSpPr>
          <p:cNvPr id="77871" name="Line 47"/>
          <p:cNvSpPr>
            <a:spLocks noChangeShapeType="1"/>
          </p:cNvSpPr>
          <p:nvPr/>
        </p:nvSpPr>
        <p:spPr bwMode="auto">
          <a:xfrm flipH="1" flipV="1">
            <a:off x="5562600" y="32766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7872" name="Line 48"/>
          <p:cNvSpPr>
            <a:spLocks noChangeShapeType="1"/>
          </p:cNvSpPr>
          <p:nvPr/>
        </p:nvSpPr>
        <p:spPr bwMode="auto">
          <a:xfrm flipH="1">
            <a:off x="5562600" y="2819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272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1752600" y="228600"/>
            <a:ext cx="86106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dirty="0" err="1"/>
              <a:t>Finalmente</a:t>
            </a:r>
            <a:r>
              <a:rPr lang="en-GB" altLang="pt-BR" dirty="0"/>
              <a:t> </a:t>
            </a:r>
            <a:r>
              <a:rPr lang="en-GB" altLang="pt-BR" dirty="0" err="1"/>
              <a:t>modificando</a:t>
            </a:r>
            <a:r>
              <a:rPr lang="en-GB" altLang="pt-BR" dirty="0"/>
              <a:t> </a:t>
            </a:r>
            <a:r>
              <a:rPr lang="en-GB" altLang="pt-BR" dirty="0" err="1"/>
              <a:t>os</a:t>
            </a:r>
            <a:r>
              <a:rPr lang="en-GB" altLang="pt-BR" dirty="0"/>
              <a:t> pesos:</a:t>
            </a:r>
          </a:p>
        </p:txBody>
      </p:sp>
      <p:sp>
        <p:nvSpPr>
          <p:cNvPr id="78851" name="Oval 3"/>
          <p:cNvSpPr>
            <a:spLocks noChangeArrowheads="1"/>
          </p:cNvSpPr>
          <p:nvPr/>
        </p:nvSpPr>
        <p:spPr bwMode="auto">
          <a:xfrm>
            <a:off x="3352800" y="23622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2339976" y="4638675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8855" name="Oval 7"/>
          <p:cNvSpPr>
            <a:spLocks noChangeArrowheads="1"/>
          </p:cNvSpPr>
          <p:nvPr/>
        </p:nvSpPr>
        <p:spPr bwMode="auto">
          <a:xfrm>
            <a:off x="3352800" y="38100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6096000" y="2362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6096000" y="38100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8858" name="Oval 10"/>
          <p:cNvSpPr>
            <a:spLocks noChangeArrowheads="1"/>
          </p:cNvSpPr>
          <p:nvPr/>
        </p:nvSpPr>
        <p:spPr bwMode="auto">
          <a:xfrm>
            <a:off x="8382000" y="25146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8859" name="Line 11"/>
          <p:cNvSpPr>
            <a:spLocks noChangeShapeType="1"/>
          </p:cNvSpPr>
          <p:nvPr/>
        </p:nvSpPr>
        <p:spPr bwMode="auto">
          <a:xfrm>
            <a:off x="8686800" y="2667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8860" name="Line 12"/>
          <p:cNvSpPr>
            <a:spLocks noChangeShapeType="1"/>
          </p:cNvSpPr>
          <p:nvPr/>
        </p:nvSpPr>
        <p:spPr bwMode="auto">
          <a:xfrm>
            <a:off x="3651250" y="2432050"/>
            <a:ext cx="236855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8861" name="Line 13"/>
          <p:cNvSpPr>
            <a:spLocks noChangeShapeType="1"/>
          </p:cNvSpPr>
          <p:nvPr/>
        </p:nvSpPr>
        <p:spPr bwMode="auto">
          <a:xfrm flipV="1">
            <a:off x="3651250" y="2514600"/>
            <a:ext cx="2444750" cy="144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>
            <a:off x="3651250" y="2432050"/>
            <a:ext cx="2520950" cy="153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8863" name="Line 15"/>
          <p:cNvSpPr>
            <a:spLocks noChangeShapeType="1"/>
          </p:cNvSpPr>
          <p:nvPr/>
        </p:nvSpPr>
        <p:spPr bwMode="auto">
          <a:xfrm>
            <a:off x="3651250" y="3956050"/>
            <a:ext cx="2444750" cy="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8864" name="Line 16"/>
          <p:cNvSpPr>
            <a:spLocks noChangeShapeType="1"/>
          </p:cNvSpPr>
          <p:nvPr/>
        </p:nvSpPr>
        <p:spPr bwMode="auto">
          <a:xfrm>
            <a:off x="6400800" y="2514600"/>
            <a:ext cx="1905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8865" name="Line 17"/>
          <p:cNvSpPr>
            <a:spLocks noChangeShapeType="1"/>
          </p:cNvSpPr>
          <p:nvPr/>
        </p:nvSpPr>
        <p:spPr bwMode="auto">
          <a:xfrm flipV="1">
            <a:off x="6380164" y="2667001"/>
            <a:ext cx="2001837" cy="127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8866" name="Oval 18"/>
          <p:cNvSpPr>
            <a:spLocks noChangeArrowheads="1"/>
          </p:cNvSpPr>
          <p:nvPr/>
        </p:nvSpPr>
        <p:spPr bwMode="auto">
          <a:xfrm>
            <a:off x="8382000" y="37338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8867" name="Line 19"/>
          <p:cNvSpPr>
            <a:spLocks noChangeShapeType="1"/>
          </p:cNvSpPr>
          <p:nvPr/>
        </p:nvSpPr>
        <p:spPr bwMode="auto">
          <a:xfrm>
            <a:off x="8686800" y="3886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8868" name="Line 20"/>
          <p:cNvSpPr>
            <a:spLocks noChangeShapeType="1"/>
          </p:cNvSpPr>
          <p:nvPr/>
        </p:nvSpPr>
        <p:spPr bwMode="auto">
          <a:xfrm>
            <a:off x="6400800" y="2514600"/>
            <a:ext cx="1981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8869" name="Line 21"/>
          <p:cNvSpPr>
            <a:spLocks noChangeShapeType="1"/>
          </p:cNvSpPr>
          <p:nvPr/>
        </p:nvSpPr>
        <p:spPr bwMode="auto">
          <a:xfrm flipV="1">
            <a:off x="6400800" y="3886200"/>
            <a:ext cx="1981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8870" name="Line 22"/>
          <p:cNvSpPr>
            <a:spLocks noChangeShapeType="1"/>
          </p:cNvSpPr>
          <p:nvPr/>
        </p:nvSpPr>
        <p:spPr bwMode="auto">
          <a:xfrm>
            <a:off x="2514600" y="2514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8871" name="Line 23"/>
          <p:cNvSpPr>
            <a:spLocks noChangeShapeType="1"/>
          </p:cNvSpPr>
          <p:nvPr/>
        </p:nvSpPr>
        <p:spPr bwMode="auto">
          <a:xfrm>
            <a:off x="2514600" y="3962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8872" name="Rectangle 24"/>
          <p:cNvSpPr>
            <a:spLocks noChangeArrowheads="1"/>
          </p:cNvSpPr>
          <p:nvPr/>
        </p:nvSpPr>
        <p:spPr bwMode="auto">
          <a:xfrm>
            <a:off x="4495801" y="1905000"/>
            <a:ext cx="103861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b="1"/>
              <a:t>v</a:t>
            </a:r>
            <a:r>
              <a:rPr lang="en-GB" altLang="pt-BR" b="1" baseline="-25000"/>
              <a:t>11</a:t>
            </a:r>
            <a:r>
              <a:rPr lang="en-GB" altLang="pt-BR" b="1"/>
              <a:t>= -1</a:t>
            </a:r>
            <a:endParaRPr lang="en-GB" altLang="pt-BR" b="1" baseline="-25000"/>
          </a:p>
        </p:txBody>
      </p:sp>
      <p:sp>
        <p:nvSpPr>
          <p:cNvPr id="78873" name="Rectangle 25"/>
          <p:cNvSpPr>
            <a:spLocks noChangeArrowheads="1"/>
          </p:cNvSpPr>
          <p:nvPr/>
        </p:nvSpPr>
        <p:spPr bwMode="auto">
          <a:xfrm>
            <a:off x="4343400" y="2514600"/>
            <a:ext cx="94737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b="1"/>
              <a:t>v</a:t>
            </a:r>
            <a:r>
              <a:rPr lang="en-GB" altLang="pt-BR" b="1" baseline="-25000"/>
              <a:t>21</a:t>
            </a:r>
            <a:r>
              <a:rPr lang="en-GB" altLang="pt-BR" b="1"/>
              <a:t>= 0</a:t>
            </a:r>
            <a:endParaRPr lang="en-GB" altLang="pt-BR" b="1" baseline="-25000"/>
          </a:p>
        </p:txBody>
      </p:sp>
      <p:sp>
        <p:nvSpPr>
          <p:cNvPr id="78874" name="Rectangle 26"/>
          <p:cNvSpPr>
            <a:spLocks noChangeArrowheads="1"/>
          </p:cNvSpPr>
          <p:nvPr/>
        </p:nvSpPr>
        <p:spPr bwMode="auto">
          <a:xfrm>
            <a:off x="3962401" y="2971800"/>
            <a:ext cx="117820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b="1"/>
              <a:t>v</a:t>
            </a:r>
            <a:r>
              <a:rPr lang="en-GB" altLang="pt-BR" b="1" baseline="-25000"/>
              <a:t>12</a:t>
            </a:r>
            <a:r>
              <a:rPr lang="en-GB" altLang="pt-BR" b="1"/>
              <a:t>= 0.1</a:t>
            </a:r>
            <a:endParaRPr lang="en-GB" altLang="pt-BR" b="1" baseline="-25000"/>
          </a:p>
        </p:txBody>
      </p:sp>
      <p:sp>
        <p:nvSpPr>
          <p:cNvPr id="78875" name="Rectangle 27"/>
          <p:cNvSpPr>
            <a:spLocks noChangeArrowheads="1"/>
          </p:cNvSpPr>
          <p:nvPr/>
        </p:nvSpPr>
        <p:spPr bwMode="auto">
          <a:xfrm>
            <a:off x="4114801" y="3505200"/>
            <a:ext cx="117820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b="1"/>
              <a:t>v</a:t>
            </a:r>
            <a:r>
              <a:rPr lang="en-GB" altLang="pt-BR" b="1" baseline="-25000"/>
              <a:t>22</a:t>
            </a:r>
            <a:r>
              <a:rPr lang="en-GB" altLang="pt-BR" b="1"/>
              <a:t>= 0.8</a:t>
            </a:r>
            <a:endParaRPr lang="en-GB" altLang="pt-BR" b="1" baseline="-25000"/>
          </a:p>
        </p:txBody>
      </p:sp>
      <p:graphicFrame>
        <p:nvGraphicFramePr>
          <p:cNvPr id="78882" name="Object 3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7902471"/>
              </p:ext>
            </p:extLst>
          </p:nvPr>
        </p:nvGraphicFramePr>
        <p:xfrm>
          <a:off x="2667000" y="914400"/>
          <a:ext cx="67056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name="Equation" r:id="rId3" imgW="1752480" imgH="241200" progId="Equation.3">
                  <p:embed/>
                </p:oleObj>
              </mc:Choice>
              <mc:Fallback>
                <p:oleObj name="Equation" r:id="rId3" imgW="1752480" imgH="241200" progId="Equation.3">
                  <p:embed/>
                  <p:pic>
                    <p:nvPicPr>
                      <p:cNvPr id="78882" name="Object 3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914400"/>
                        <a:ext cx="67056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83" name="Rectangle 35"/>
          <p:cNvSpPr>
            <a:spLocks noChangeArrowheads="1"/>
          </p:cNvSpPr>
          <p:nvPr/>
        </p:nvSpPr>
        <p:spPr bwMode="auto">
          <a:xfrm>
            <a:off x="2590801" y="3429000"/>
            <a:ext cx="836613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x</a:t>
            </a:r>
            <a:r>
              <a:rPr lang="en-GB" altLang="pt-BR" baseline="-25000"/>
              <a:t>2</a:t>
            </a:r>
            <a:r>
              <a:rPr lang="en-GB" altLang="pt-BR"/>
              <a:t>= 1</a:t>
            </a:r>
          </a:p>
          <a:p>
            <a:endParaRPr lang="en-GB" altLang="pt-BR" baseline="-25000"/>
          </a:p>
        </p:txBody>
      </p:sp>
      <p:sp>
        <p:nvSpPr>
          <p:cNvPr id="78884" name="Rectangle 36"/>
          <p:cNvSpPr>
            <a:spLocks noChangeArrowheads="1"/>
          </p:cNvSpPr>
          <p:nvPr/>
        </p:nvSpPr>
        <p:spPr bwMode="auto">
          <a:xfrm>
            <a:off x="2438401" y="1981200"/>
            <a:ext cx="836613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x</a:t>
            </a:r>
            <a:r>
              <a:rPr lang="en-GB" altLang="pt-BR" baseline="-25000"/>
              <a:t>1</a:t>
            </a:r>
            <a:r>
              <a:rPr lang="en-GB" altLang="pt-BR"/>
              <a:t>= 0</a:t>
            </a:r>
          </a:p>
          <a:p>
            <a:endParaRPr lang="en-GB" altLang="pt-BR" baseline="-25000"/>
          </a:p>
        </p:txBody>
      </p:sp>
      <p:sp>
        <p:nvSpPr>
          <p:cNvPr id="78889" name="Rectangle 41"/>
          <p:cNvSpPr>
            <a:spLocks noChangeArrowheads="1"/>
          </p:cNvSpPr>
          <p:nvPr/>
        </p:nvSpPr>
        <p:spPr bwMode="auto">
          <a:xfrm>
            <a:off x="6781801" y="2060575"/>
            <a:ext cx="123578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b="1"/>
              <a:t>w</a:t>
            </a:r>
            <a:r>
              <a:rPr lang="en-GB" altLang="pt-BR" b="1" baseline="-25000"/>
              <a:t>11</a:t>
            </a:r>
            <a:r>
              <a:rPr lang="en-GB" altLang="pt-BR" b="1"/>
              <a:t>= 0.9</a:t>
            </a:r>
            <a:endParaRPr lang="en-GB" altLang="pt-BR" b="1" baseline="-25000"/>
          </a:p>
        </p:txBody>
      </p:sp>
      <p:sp>
        <p:nvSpPr>
          <p:cNvPr id="78890" name="Rectangle 42"/>
          <p:cNvSpPr>
            <a:spLocks noChangeArrowheads="1"/>
          </p:cNvSpPr>
          <p:nvPr/>
        </p:nvSpPr>
        <p:spPr bwMode="auto">
          <a:xfrm>
            <a:off x="6477001" y="2667000"/>
            <a:ext cx="134972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b="1"/>
              <a:t>w</a:t>
            </a:r>
            <a:r>
              <a:rPr lang="en-GB" altLang="pt-BR" b="1" baseline="-25000"/>
              <a:t>21</a:t>
            </a:r>
            <a:r>
              <a:rPr lang="en-GB" altLang="pt-BR" b="1"/>
              <a:t>= -1.2</a:t>
            </a:r>
            <a:endParaRPr lang="en-GB" altLang="pt-BR" b="1" baseline="-25000"/>
          </a:p>
        </p:txBody>
      </p:sp>
      <p:sp>
        <p:nvSpPr>
          <p:cNvPr id="78891" name="Rectangle 43"/>
          <p:cNvSpPr>
            <a:spLocks noChangeArrowheads="1"/>
          </p:cNvSpPr>
          <p:nvPr/>
        </p:nvSpPr>
        <p:spPr bwMode="auto">
          <a:xfrm>
            <a:off x="6324601" y="3200400"/>
            <a:ext cx="134972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b="1"/>
              <a:t>w</a:t>
            </a:r>
            <a:r>
              <a:rPr lang="en-GB" altLang="pt-BR" b="1" baseline="-25000"/>
              <a:t>12</a:t>
            </a:r>
            <a:r>
              <a:rPr lang="en-GB" altLang="pt-BR" b="1"/>
              <a:t>= -0.2</a:t>
            </a:r>
            <a:endParaRPr lang="en-GB" altLang="pt-BR" b="1" baseline="-25000"/>
          </a:p>
        </p:txBody>
      </p:sp>
      <p:sp>
        <p:nvSpPr>
          <p:cNvPr id="78892" name="Rectangle 44"/>
          <p:cNvSpPr>
            <a:spLocks noChangeArrowheads="1"/>
          </p:cNvSpPr>
          <p:nvPr/>
        </p:nvSpPr>
        <p:spPr bwMode="auto">
          <a:xfrm>
            <a:off x="7086601" y="3810000"/>
            <a:ext cx="124713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b="1"/>
              <a:t>w</a:t>
            </a:r>
            <a:r>
              <a:rPr lang="en-GB" altLang="pt-BR" b="1" baseline="-25000"/>
              <a:t>22</a:t>
            </a:r>
            <a:r>
              <a:rPr lang="en-GB" altLang="pt-BR" b="1"/>
              <a:t>= 0.6</a:t>
            </a:r>
            <a:endParaRPr lang="en-GB" altLang="pt-BR" b="1" baseline="-25000"/>
          </a:p>
        </p:txBody>
      </p:sp>
      <p:sp>
        <p:nvSpPr>
          <p:cNvPr id="78902" name="Text Box 54"/>
          <p:cNvSpPr txBox="1">
            <a:spLocks noChangeArrowheads="1"/>
          </p:cNvSpPr>
          <p:nvPr/>
        </p:nvSpPr>
        <p:spPr bwMode="auto">
          <a:xfrm>
            <a:off x="2339976" y="4574054"/>
            <a:ext cx="849761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Note-se que os pesos multiplicado pela entrada zero são inalterada à medida que não contribuem para o erro.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Também mudaram polarizações (não mostrado).</a:t>
            </a:r>
            <a:endParaRPr lang="pt-BR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211025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1752600" y="228600"/>
            <a:ext cx="8610600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PT" dirty="0"/>
              <a:t>Agora vá para a frente novamente (normalmente usaria um novo vetor de entrada):</a:t>
            </a:r>
            <a:endParaRPr lang="en-GB" altLang="pt-BR" dirty="0"/>
          </a:p>
        </p:txBody>
      </p:sp>
      <p:sp>
        <p:nvSpPr>
          <p:cNvPr id="79875" name="Oval 3"/>
          <p:cNvSpPr>
            <a:spLocks noChangeArrowheads="1"/>
          </p:cNvSpPr>
          <p:nvPr/>
        </p:nvSpPr>
        <p:spPr bwMode="auto">
          <a:xfrm>
            <a:off x="3352800" y="23622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2339976" y="4638675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3352800" y="38100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6096000" y="2362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6096000" y="38100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>
            <a:off x="8382000" y="25146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9881" name="Line 9"/>
          <p:cNvSpPr>
            <a:spLocks noChangeShapeType="1"/>
          </p:cNvSpPr>
          <p:nvPr/>
        </p:nvSpPr>
        <p:spPr bwMode="auto">
          <a:xfrm>
            <a:off x="8686800" y="2667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9882" name="Line 10"/>
          <p:cNvSpPr>
            <a:spLocks noChangeShapeType="1"/>
          </p:cNvSpPr>
          <p:nvPr/>
        </p:nvSpPr>
        <p:spPr bwMode="auto">
          <a:xfrm>
            <a:off x="3651250" y="2432050"/>
            <a:ext cx="236855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9883" name="Line 11"/>
          <p:cNvSpPr>
            <a:spLocks noChangeShapeType="1"/>
          </p:cNvSpPr>
          <p:nvPr/>
        </p:nvSpPr>
        <p:spPr bwMode="auto">
          <a:xfrm flipV="1">
            <a:off x="3651250" y="2514600"/>
            <a:ext cx="2444750" cy="144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9884" name="Line 12"/>
          <p:cNvSpPr>
            <a:spLocks noChangeShapeType="1"/>
          </p:cNvSpPr>
          <p:nvPr/>
        </p:nvSpPr>
        <p:spPr bwMode="auto">
          <a:xfrm>
            <a:off x="3651250" y="2432050"/>
            <a:ext cx="2520950" cy="153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9885" name="Line 13"/>
          <p:cNvSpPr>
            <a:spLocks noChangeShapeType="1"/>
          </p:cNvSpPr>
          <p:nvPr/>
        </p:nvSpPr>
        <p:spPr bwMode="auto">
          <a:xfrm>
            <a:off x="3651250" y="3956050"/>
            <a:ext cx="2444750" cy="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>
            <a:off x="6400800" y="2514600"/>
            <a:ext cx="1905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9887" name="Line 15"/>
          <p:cNvSpPr>
            <a:spLocks noChangeShapeType="1"/>
          </p:cNvSpPr>
          <p:nvPr/>
        </p:nvSpPr>
        <p:spPr bwMode="auto">
          <a:xfrm flipV="1">
            <a:off x="6380164" y="2667001"/>
            <a:ext cx="2001837" cy="127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8382000" y="37338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9889" name="Line 17"/>
          <p:cNvSpPr>
            <a:spLocks noChangeShapeType="1"/>
          </p:cNvSpPr>
          <p:nvPr/>
        </p:nvSpPr>
        <p:spPr bwMode="auto">
          <a:xfrm>
            <a:off x="8686800" y="3886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9890" name="Line 18"/>
          <p:cNvSpPr>
            <a:spLocks noChangeShapeType="1"/>
          </p:cNvSpPr>
          <p:nvPr/>
        </p:nvSpPr>
        <p:spPr bwMode="auto">
          <a:xfrm>
            <a:off x="6400800" y="2514600"/>
            <a:ext cx="1981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9891" name="Line 19"/>
          <p:cNvSpPr>
            <a:spLocks noChangeShapeType="1"/>
          </p:cNvSpPr>
          <p:nvPr/>
        </p:nvSpPr>
        <p:spPr bwMode="auto">
          <a:xfrm flipV="1">
            <a:off x="6400800" y="3886200"/>
            <a:ext cx="1981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9892" name="Line 20"/>
          <p:cNvSpPr>
            <a:spLocks noChangeShapeType="1"/>
          </p:cNvSpPr>
          <p:nvPr/>
        </p:nvSpPr>
        <p:spPr bwMode="auto">
          <a:xfrm>
            <a:off x="2514600" y="2514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9893" name="Line 21"/>
          <p:cNvSpPr>
            <a:spLocks noChangeShapeType="1"/>
          </p:cNvSpPr>
          <p:nvPr/>
        </p:nvSpPr>
        <p:spPr bwMode="auto">
          <a:xfrm>
            <a:off x="2514600" y="3962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9894" name="Rectangle 22"/>
          <p:cNvSpPr>
            <a:spLocks noChangeArrowheads="1"/>
          </p:cNvSpPr>
          <p:nvPr/>
        </p:nvSpPr>
        <p:spPr bwMode="auto">
          <a:xfrm>
            <a:off x="4495801" y="1905000"/>
            <a:ext cx="104073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11</a:t>
            </a:r>
            <a:r>
              <a:rPr lang="en-GB" altLang="pt-BR"/>
              <a:t>= -1</a:t>
            </a:r>
            <a:endParaRPr lang="en-GB" altLang="pt-BR" baseline="-25000"/>
          </a:p>
        </p:txBody>
      </p:sp>
      <p:sp>
        <p:nvSpPr>
          <p:cNvPr id="79895" name="Rectangle 23"/>
          <p:cNvSpPr>
            <a:spLocks noChangeArrowheads="1"/>
          </p:cNvSpPr>
          <p:nvPr/>
        </p:nvSpPr>
        <p:spPr bwMode="auto">
          <a:xfrm>
            <a:off x="4343401" y="2514600"/>
            <a:ext cx="9457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21</a:t>
            </a:r>
            <a:r>
              <a:rPr lang="en-GB" altLang="pt-BR"/>
              <a:t>= 0</a:t>
            </a:r>
            <a:endParaRPr lang="en-GB" altLang="pt-BR" baseline="-25000"/>
          </a:p>
        </p:txBody>
      </p:sp>
      <p:sp>
        <p:nvSpPr>
          <p:cNvPr id="79896" name="Rectangle 24"/>
          <p:cNvSpPr>
            <a:spLocks noChangeArrowheads="1"/>
          </p:cNvSpPr>
          <p:nvPr/>
        </p:nvSpPr>
        <p:spPr bwMode="auto">
          <a:xfrm>
            <a:off x="3962401" y="2971800"/>
            <a:ext cx="117660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12</a:t>
            </a:r>
            <a:r>
              <a:rPr lang="en-GB" altLang="pt-BR"/>
              <a:t>= 0.1</a:t>
            </a:r>
            <a:endParaRPr lang="en-GB" altLang="pt-BR" baseline="-25000"/>
          </a:p>
        </p:txBody>
      </p:sp>
      <p:sp>
        <p:nvSpPr>
          <p:cNvPr id="79897" name="Rectangle 25"/>
          <p:cNvSpPr>
            <a:spLocks noChangeArrowheads="1"/>
          </p:cNvSpPr>
          <p:nvPr/>
        </p:nvSpPr>
        <p:spPr bwMode="auto">
          <a:xfrm>
            <a:off x="4114801" y="3505200"/>
            <a:ext cx="117660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22</a:t>
            </a:r>
            <a:r>
              <a:rPr lang="en-GB" altLang="pt-BR"/>
              <a:t>= 0.8</a:t>
            </a:r>
            <a:endParaRPr lang="en-GB" altLang="pt-BR" baseline="-25000"/>
          </a:p>
        </p:txBody>
      </p:sp>
      <p:graphicFrame>
        <p:nvGraphicFramePr>
          <p:cNvPr id="79898" name="Object 2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2532262"/>
              </p:ext>
            </p:extLst>
          </p:nvPr>
        </p:nvGraphicFramePr>
        <p:xfrm>
          <a:off x="2667000" y="914400"/>
          <a:ext cx="67056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4" name="Equation" r:id="rId3" imgW="1752480" imgH="241200" progId="Equation.3">
                  <p:embed/>
                </p:oleObj>
              </mc:Choice>
              <mc:Fallback>
                <p:oleObj name="Equation" r:id="rId3" imgW="1752480" imgH="241200" progId="Equation.3">
                  <p:embed/>
                  <p:pic>
                    <p:nvPicPr>
                      <p:cNvPr id="79898" name="Object 2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914400"/>
                        <a:ext cx="67056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9" name="Rectangle 27"/>
          <p:cNvSpPr>
            <a:spLocks noChangeArrowheads="1"/>
          </p:cNvSpPr>
          <p:nvPr/>
        </p:nvSpPr>
        <p:spPr bwMode="auto">
          <a:xfrm>
            <a:off x="2590801" y="3429000"/>
            <a:ext cx="836613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x</a:t>
            </a:r>
            <a:r>
              <a:rPr lang="en-GB" altLang="pt-BR" baseline="-25000"/>
              <a:t>2</a:t>
            </a:r>
            <a:r>
              <a:rPr lang="en-GB" altLang="pt-BR"/>
              <a:t>= 1</a:t>
            </a:r>
          </a:p>
          <a:p>
            <a:endParaRPr lang="en-GB" altLang="pt-BR" baseline="-25000"/>
          </a:p>
        </p:txBody>
      </p:sp>
      <p:sp>
        <p:nvSpPr>
          <p:cNvPr id="79900" name="Rectangle 28"/>
          <p:cNvSpPr>
            <a:spLocks noChangeArrowheads="1"/>
          </p:cNvSpPr>
          <p:nvPr/>
        </p:nvSpPr>
        <p:spPr bwMode="auto">
          <a:xfrm>
            <a:off x="2438401" y="1981200"/>
            <a:ext cx="836613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x</a:t>
            </a:r>
            <a:r>
              <a:rPr lang="en-GB" altLang="pt-BR" baseline="-25000"/>
              <a:t>1</a:t>
            </a:r>
            <a:r>
              <a:rPr lang="en-GB" altLang="pt-BR"/>
              <a:t>= 0</a:t>
            </a:r>
          </a:p>
          <a:p>
            <a:endParaRPr lang="en-GB" altLang="pt-BR" baseline="-25000"/>
          </a:p>
        </p:txBody>
      </p:sp>
      <p:sp>
        <p:nvSpPr>
          <p:cNvPr id="79901" name="Rectangle 29"/>
          <p:cNvSpPr>
            <a:spLocks noChangeArrowheads="1"/>
          </p:cNvSpPr>
          <p:nvPr/>
        </p:nvSpPr>
        <p:spPr bwMode="auto">
          <a:xfrm>
            <a:off x="6781800" y="2060575"/>
            <a:ext cx="123790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w</a:t>
            </a:r>
            <a:r>
              <a:rPr lang="en-GB" altLang="pt-BR" baseline="-25000"/>
              <a:t>11</a:t>
            </a:r>
            <a:r>
              <a:rPr lang="en-GB" altLang="pt-BR"/>
              <a:t>= 0.9</a:t>
            </a:r>
            <a:endParaRPr lang="en-GB" altLang="pt-BR" baseline="-25000"/>
          </a:p>
        </p:txBody>
      </p:sp>
      <p:sp>
        <p:nvSpPr>
          <p:cNvPr id="79902" name="Rectangle 30"/>
          <p:cNvSpPr>
            <a:spLocks noChangeArrowheads="1"/>
          </p:cNvSpPr>
          <p:nvPr/>
        </p:nvSpPr>
        <p:spPr bwMode="auto">
          <a:xfrm>
            <a:off x="6477001" y="2667000"/>
            <a:ext cx="134812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w</a:t>
            </a:r>
            <a:r>
              <a:rPr lang="en-GB" altLang="pt-BR" baseline="-25000"/>
              <a:t>21</a:t>
            </a:r>
            <a:r>
              <a:rPr lang="en-GB" altLang="pt-BR"/>
              <a:t>= -1.2</a:t>
            </a:r>
            <a:endParaRPr lang="en-GB" altLang="pt-BR" baseline="-25000"/>
          </a:p>
        </p:txBody>
      </p:sp>
      <p:sp>
        <p:nvSpPr>
          <p:cNvPr id="79903" name="Rectangle 31"/>
          <p:cNvSpPr>
            <a:spLocks noChangeArrowheads="1"/>
          </p:cNvSpPr>
          <p:nvPr/>
        </p:nvSpPr>
        <p:spPr bwMode="auto">
          <a:xfrm>
            <a:off x="6324601" y="3200400"/>
            <a:ext cx="134812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w</a:t>
            </a:r>
            <a:r>
              <a:rPr lang="en-GB" altLang="pt-BR" baseline="-25000"/>
              <a:t>12</a:t>
            </a:r>
            <a:r>
              <a:rPr lang="en-GB" altLang="pt-BR"/>
              <a:t>= -0.2</a:t>
            </a:r>
            <a:endParaRPr lang="en-GB" altLang="pt-BR" baseline="-25000"/>
          </a:p>
        </p:txBody>
      </p:sp>
      <p:sp>
        <p:nvSpPr>
          <p:cNvPr id="79904" name="Rectangle 32"/>
          <p:cNvSpPr>
            <a:spLocks noChangeArrowheads="1"/>
          </p:cNvSpPr>
          <p:nvPr/>
        </p:nvSpPr>
        <p:spPr bwMode="auto">
          <a:xfrm>
            <a:off x="7086601" y="3810000"/>
            <a:ext cx="124553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w</a:t>
            </a:r>
            <a:r>
              <a:rPr lang="en-GB" altLang="pt-BR" baseline="-25000"/>
              <a:t>22</a:t>
            </a:r>
            <a:r>
              <a:rPr lang="en-GB" altLang="pt-BR"/>
              <a:t>= 0.6</a:t>
            </a:r>
            <a:endParaRPr lang="en-GB" altLang="pt-BR" baseline="-25000"/>
          </a:p>
        </p:txBody>
      </p:sp>
      <p:sp>
        <p:nvSpPr>
          <p:cNvPr id="79906" name="Rectangle 34"/>
          <p:cNvSpPr>
            <a:spLocks noChangeArrowheads="1"/>
          </p:cNvSpPr>
          <p:nvPr/>
        </p:nvSpPr>
        <p:spPr bwMode="auto">
          <a:xfrm>
            <a:off x="5867401" y="4267200"/>
            <a:ext cx="9669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pt-BR" b="1"/>
              <a:t>z</a:t>
            </a:r>
            <a:r>
              <a:rPr lang="en-GB" altLang="pt-BR" b="1" baseline="-25000"/>
              <a:t>2</a:t>
            </a:r>
            <a:r>
              <a:rPr lang="en-GB" altLang="pt-BR" b="1"/>
              <a:t> = 1.6</a:t>
            </a:r>
          </a:p>
        </p:txBody>
      </p:sp>
      <p:sp>
        <p:nvSpPr>
          <p:cNvPr id="79907" name="Line 35"/>
          <p:cNvSpPr>
            <a:spLocks noChangeShapeType="1"/>
          </p:cNvSpPr>
          <p:nvPr/>
        </p:nvSpPr>
        <p:spPr bwMode="auto">
          <a:xfrm>
            <a:off x="7010400" y="4495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9908" name="Rectangle 36"/>
          <p:cNvSpPr>
            <a:spLocks noChangeArrowheads="1"/>
          </p:cNvSpPr>
          <p:nvPr/>
        </p:nvSpPr>
        <p:spPr bwMode="auto">
          <a:xfrm>
            <a:off x="5715001" y="1752600"/>
            <a:ext cx="9669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pt-BR" b="1"/>
              <a:t>z</a:t>
            </a:r>
            <a:r>
              <a:rPr lang="en-GB" altLang="pt-BR" b="1" baseline="-25000"/>
              <a:t>1</a:t>
            </a:r>
            <a:r>
              <a:rPr lang="en-GB" altLang="pt-BR" b="1"/>
              <a:t> = 1.2</a:t>
            </a:r>
          </a:p>
        </p:txBody>
      </p:sp>
      <p:sp>
        <p:nvSpPr>
          <p:cNvPr id="79909" name="Line 37"/>
          <p:cNvSpPr>
            <a:spLocks noChangeShapeType="1"/>
          </p:cNvSpPr>
          <p:nvPr/>
        </p:nvSpPr>
        <p:spPr bwMode="auto">
          <a:xfrm>
            <a:off x="6858000" y="198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50989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1752600" y="228600"/>
            <a:ext cx="8610600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PT" dirty="0"/>
              <a:t>Agora vá para a frente novamente (normalmente usaria um novo vetor de entrada):</a:t>
            </a:r>
            <a:endParaRPr lang="en-GB" altLang="pt-BR" dirty="0"/>
          </a:p>
        </p:txBody>
      </p:sp>
      <p:sp>
        <p:nvSpPr>
          <p:cNvPr id="80899" name="Oval 3"/>
          <p:cNvSpPr>
            <a:spLocks noChangeArrowheads="1"/>
          </p:cNvSpPr>
          <p:nvPr/>
        </p:nvSpPr>
        <p:spPr bwMode="auto">
          <a:xfrm>
            <a:off x="3352800" y="23622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2339976" y="4638675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0901" name="Oval 5"/>
          <p:cNvSpPr>
            <a:spLocks noChangeArrowheads="1"/>
          </p:cNvSpPr>
          <p:nvPr/>
        </p:nvSpPr>
        <p:spPr bwMode="auto">
          <a:xfrm>
            <a:off x="3352800" y="38100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6096000" y="2362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6096000" y="38100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0904" name="Oval 8"/>
          <p:cNvSpPr>
            <a:spLocks noChangeArrowheads="1"/>
          </p:cNvSpPr>
          <p:nvPr/>
        </p:nvSpPr>
        <p:spPr bwMode="auto">
          <a:xfrm>
            <a:off x="8382000" y="25146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0905" name="Line 9"/>
          <p:cNvSpPr>
            <a:spLocks noChangeShapeType="1"/>
          </p:cNvSpPr>
          <p:nvPr/>
        </p:nvSpPr>
        <p:spPr bwMode="auto">
          <a:xfrm>
            <a:off x="8686800" y="2667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0906" name="Line 10"/>
          <p:cNvSpPr>
            <a:spLocks noChangeShapeType="1"/>
          </p:cNvSpPr>
          <p:nvPr/>
        </p:nvSpPr>
        <p:spPr bwMode="auto">
          <a:xfrm>
            <a:off x="3651250" y="2432050"/>
            <a:ext cx="236855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0907" name="Line 11"/>
          <p:cNvSpPr>
            <a:spLocks noChangeShapeType="1"/>
          </p:cNvSpPr>
          <p:nvPr/>
        </p:nvSpPr>
        <p:spPr bwMode="auto">
          <a:xfrm flipV="1">
            <a:off x="3651250" y="2514600"/>
            <a:ext cx="2444750" cy="144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0908" name="Line 12"/>
          <p:cNvSpPr>
            <a:spLocks noChangeShapeType="1"/>
          </p:cNvSpPr>
          <p:nvPr/>
        </p:nvSpPr>
        <p:spPr bwMode="auto">
          <a:xfrm>
            <a:off x="3651250" y="2432050"/>
            <a:ext cx="2520950" cy="153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>
            <a:off x="3651250" y="3956050"/>
            <a:ext cx="2444750" cy="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0910" name="Line 14"/>
          <p:cNvSpPr>
            <a:spLocks noChangeShapeType="1"/>
          </p:cNvSpPr>
          <p:nvPr/>
        </p:nvSpPr>
        <p:spPr bwMode="auto">
          <a:xfrm>
            <a:off x="6400800" y="2514600"/>
            <a:ext cx="1905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0911" name="Line 15"/>
          <p:cNvSpPr>
            <a:spLocks noChangeShapeType="1"/>
          </p:cNvSpPr>
          <p:nvPr/>
        </p:nvSpPr>
        <p:spPr bwMode="auto">
          <a:xfrm flipV="1">
            <a:off x="6380164" y="2667001"/>
            <a:ext cx="2001837" cy="127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0912" name="Oval 16"/>
          <p:cNvSpPr>
            <a:spLocks noChangeArrowheads="1"/>
          </p:cNvSpPr>
          <p:nvPr/>
        </p:nvSpPr>
        <p:spPr bwMode="auto">
          <a:xfrm>
            <a:off x="8382000" y="373380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0913" name="Line 17"/>
          <p:cNvSpPr>
            <a:spLocks noChangeShapeType="1"/>
          </p:cNvSpPr>
          <p:nvPr/>
        </p:nvSpPr>
        <p:spPr bwMode="auto">
          <a:xfrm>
            <a:off x="8686800" y="3886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0914" name="Line 18"/>
          <p:cNvSpPr>
            <a:spLocks noChangeShapeType="1"/>
          </p:cNvSpPr>
          <p:nvPr/>
        </p:nvSpPr>
        <p:spPr bwMode="auto">
          <a:xfrm>
            <a:off x="6400800" y="2514600"/>
            <a:ext cx="1981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0915" name="Line 19"/>
          <p:cNvSpPr>
            <a:spLocks noChangeShapeType="1"/>
          </p:cNvSpPr>
          <p:nvPr/>
        </p:nvSpPr>
        <p:spPr bwMode="auto">
          <a:xfrm flipV="1">
            <a:off x="6400800" y="3886200"/>
            <a:ext cx="1981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0916" name="Line 20"/>
          <p:cNvSpPr>
            <a:spLocks noChangeShapeType="1"/>
          </p:cNvSpPr>
          <p:nvPr/>
        </p:nvSpPr>
        <p:spPr bwMode="auto">
          <a:xfrm>
            <a:off x="2514600" y="2514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0917" name="Line 21"/>
          <p:cNvSpPr>
            <a:spLocks noChangeShapeType="1"/>
          </p:cNvSpPr>
          <p:nvPr/>
        </p:nvSpPr>
        <p:spPr bwMode="auto">
          <a:xfrm>
            <a:off x="2514600" y="3962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0918" name="Rectangle 22"/>
          <p:cNvSpPr>
            <a:spLocks noChangeArrowheads="1"/>
          </p:cNvSpPr>
          <p:nvPr/>
        </p:nvSpPr>
        <p:spPr bwMode="auto">
          <a:xfrm>
            <a:off x="4495801" y="1905000"/>
            <a:ext cx="104073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11</a:t>
            </a:r>
            <a:r>
              <a:rPr lang="en-GB" altLang="pt-BR"/>
              <a:t>= -1</a:t>
            </a:r>
            <a:endParaRPr lang="en-GB" altLang="pt-BR" baseline="-25000"/>
          </a:p>
        </p:txBody>
      </p:sp>
      <p:sp>
        <p:nvSpPr>
          <p:cNvPr id="80919" name="Rectangle 23"/>
          <p:cNvSpPr>
            <a:spLocks noChangeArrowheads="1"/>
          </p:cNvSpPr>
          <p:nvPr/>
        </p:nvSpPr>
        <p:spPr bwMode="auto">
          <a:xfrm>
            <a:off x="4343401" y="2514600"/>
            <a:ext cx="9457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21</a:t>
            </a:r>
            <a:r>
              <a:rPr lang="en-GB" altLang="pt-BR"/>
              <a:t>= 0</a:t>
            </a:r>
            <a:endParaRPr lang="en-GB" altLang="pt-BR" baseline="-25000"/>
          </a:p>
        </p:txBody>
      </p:sp>
      <p:sp>
        <p:nvSpPr>
          <p:cNvPr id="80920" name="Rectangle 24"/>
          <p:cNvSpPr>
            <a:spLocks noChangeArrowheads="1"/>
          </p:cNvSpPr>
          <p:nvPr/>
        </p:nvSpPr>
        <p:spPr bwMode="auto">
          <a:xfrm>
            <a:off x="3962401" y="2971800"/>
            <a:ext cx="117660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12</a:t>
            </a:r>
            <a:r>
              <a:rPr lang="en-GB" altLang="pt-BR"/>
              <a:t>= 0.1</a:t>
            </a:r>
            <a:endParaRPr lang="en-GB" altLang="pt-BR" baseline="-25000"/>
          </a:p>
        </p:txBody>
      </p:sp>
      <p:sp>
        <p:nvSpPr>
          <p:cNvPr id="80921" name="Rectangle 25"/>
          <p:cNvSpPr>
            <a:spLocks noChangeArrowheads="1"/>
          </p:cNvSpPr>
          <p:nvPr/>
        </p:nvSpPr>
        <p:spPr bwMode="auto">
          <a:xfrm>
            <a:off x="4114801" y="3505200"/>
            <a:ext cx="117660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v</a:t>
            </a:r>
            <a:r>
              <a:rPr lang="en-GB" altLang="pt-BR" baseline="-25000"/>
              <a:t>22</a:t>
            </a:r>
            <a:r>
              <a:rPr lang="en-GB" altLang="pt-BR"/>
              <a:t>= 0.8</a:t>
            </a:r>
            <a:endParaRPr lang="en-GB" altLang="pt-BR" baseline="-25000"/>
          </a:p>
        </p:txBody>
      </p:sp>
      <p:graphicFrame>
        <p:nvGraphicFramePr>
          <p:cNvPr id="80922" name="Object 2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2724910"/>
              </p:ext>
            </p:extLst>
          </p:nvPr>
        </p:nvGraphicFramePr>
        <p:xfrm>
          <a:off x="2667000" y="914400"/>
          <a:ext cx="67056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name="Equation" r:id="rId3" imgW="1752480" imgH="241200" progId="Equation.3">
                  <p:embed/>
                </p:oleObj>
              </mc:Choice>
              <mc:Fallback>
                <p:oleObj name="Equation" r:id="rId3" imgW="1752480" imgH="241200" progId="Equation.3">
                  <p:embed/>
                  <p:pic>
                    <p:nvPicPr>
                      <p:cNvPr id="80922" name="Object 2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914400"/>
                        <a:ext cx="67056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3" name="Rectangle 27"/>
          <p:cNvSpPr>
            <a:spLocks noChangeArrowheads="1"/>
          </p:cNvSpPr>
          <p:nvPr/>
        </p:nvSpPr>
        <p:spPr bwMode="auto">
          <a:xfrm>
            <a:off x="2590801" y="3429000"/>
            <a:ext cx="836613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x</a:t>
            </a:r>
            <a:r>
              <a:rPr lang="en-GB" altLang="pt-BR" baseline="-25000"/>
              <a:t>2</a:t>
            </a:r>
            <a:r>
              <a:rPr lang="en-GB" altLang="pt-BR"/>
              <a:t>= 1</a:t>
            </a:r>
          </a:p>
          <a:p>
            <a:endParaRPr lang="en-GB" altLang="pt-BR" baseline="-25000"/>
          </a:p>
        </p:txBody>
      </p:sp>
      <p:sp>
        <p:nvSpPr>
          <p:cNvPr id="80924" name="Rectangle 28"/>
          <p:cNvSpPr>
            <a:spLocks noChangeArrowheads="1"/>
          </p:cNvSpPr>
          <p:nvPr/>
        </p:nvSpPr>
        <p:spPr bwMode="auto">
          <a:xfrm>
            <a:off x="2438401" y="1981200"/>
            <a:ext cx="836613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x</a:t>
            </a:r>
            <a:r>
              <a:rPr lang="en-GB" altLang="pt-BR" baseline="-25000"/>
              <a:t>1</a:t>
            </a:r>
            <a:r>
              <a:rPr lang="en-GB" altLang="pt-BR"/>
              <a:t>= 0</a:t>
            </a:r>
          </a:p>
          <a:p>
            <a:endParaRPr lang="en-GB" altLang="pt-BR" baseline="-25000"/>
          </a:p>
        </p:txBody>
      </p:sp>
      <p:sp>
        <p:nvSpPr>
          <p:cNvPr id="80925" name="Rectangle 29"/>
          <p:cNvSpPr>
            <a:spLocks noChangeArrowheads="1"/>
          </p:cNvSpPr>
          <p:nvPr/>
        </p:nvSpPr>
        <p:spPr bwMode="auto">
          <a:xfrm>
            <a:off x="6781800" y="2060575"/>
            <a:ext cx="123790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w</a:t>
            </a:r>
            <a:r>
              <a:rPr lang="en-GB" altLang="pt-BR" baseline="-25000"/>
              <a:t>11</a:t>
            </a:r>
            <a:r>
              <a:rPr lang="en-GB" altLang="pt-BR"/>
              <a:t>= 0.9</a:t>
            </a:r>
            <a:endParaRPr lang="en-GB" altLang="pt-BR" baseline="-25000"/>
          </a:p>
        </p:txBody>
      </p:sp>
      <p:sp>
        <p:nvSpPr>
          <p:cNvPr id="80926" name="Rectangle 30"/>
          <p:cNvSpPr>
            <a:spLocks noChangeArrowheads="1"/>
          </p:cNvSpPr>
          <p:nvPr/>
        </p:nvSpPr>
        <p:spPr bwMode="auto">
          <a:xfrm>
            <a:off x="6477001" y="2667000"/>
            <a:ext cx="134812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w</a:t>
            </a:r>
            <a:r>
              <a:rPr lang="en-GB" altLang="pt-BR" baseline="-25000"/>
              <a:t>21</a:t>
            </a:r>
            <a:r>
              <a:rPr lang="en-GB" altLang="pt-BR"/>
              <a:t>= -1.2</a:t>
            </a:r>
            <a:endParaRPr lang="en-GB" altLang="pt-BR" baseline="-25000"/>
          </a:p>
        </p:txBody>
      </p:sp>
      <p:sp>
        <p:nvSpPr>
          <p:cNvPr id="80927" name="Rectangle 31"/>
          <p:cNvSpPr>
            <a:spLocks noChangeArrowheads="1"/>
          </p:cNvSpPr>
          <p:nvPr/>
        </p:nvSpPr>
        <p:spPr bwMode="auto">
          <a:xfrm>
            <a:off x="6324601" y="3200400"/>
            <a:ext cx="134812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w</a:t>
            </a:r>
            <a:r>
              <a:rPr lang="en-GB" altLang="pt-BR" baseline="-25000"/>
              <a:t>12</a:t>
            </a:r>
            <a:r>
              <a:rPr lang="en-GB" altLang="pt-BR"/>
              <a:t>= -0.2</a:t>
            </a:r>
            <a:endParaRPr lang="en-GB" altLang="pt-BR" baseline="-25000"/>
          </a:p>
        </p:txBody>
      </p:sp>
      <p:sp>
        <p:nvSpPr>
          <p:cNvPr id="80928" name="Rectangle 32"/>
          <p:cNvSpPr>
            <a:spLocks noChangeArrowheads="1"/>
          </p:cNvSpPr>
          <p:nvPr/>
        </p:nvSpPr>
        <p:spPr bwMode="auto">
          <a:xfrm>
            <a:off x="7086601" y="3810000"/>
            <a:ext cx="124553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/>
              <a:t>w</a:t>
            </a:r>
            <a:r>
              <a:rPr lang="en-GB" altLang="pt-BR" baseline="-25000"/>
              <a:t>22</a:t>
            </a:r>
            <a:r>
              <a:rPr lang="en-GB" altLang="pt-BR"/>
              <a:t>= 0.6</a:t>
            </a:r>
            <a:endParaRPr lang="en-GB" altLang="pt-BR" baseline="-25000"/>
          </a:p>
        </p:txBody>
      </p:sp>
      <p:sp>
        <p:nvSpPr>
          <p:cNvPr id="80929" name="Rectangle 33"/>
          <p:cNvSpPr>
            <a:spLocks noChangeArrowheads="1"/>
          </p:cNvSpPr>
          <p:nvPr/>
        </p:nvSpPr>
        <p:spPr bwMode="auto">
          <a:xfrm>
            <a:off x="8839201" y="4038600"/>
            <a:ext cx="11256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pt-BR" b="1"/>
              <a:t>y</a:t>
            </a:r>
            <a:r>
              <a:rPr lang="en-GB" altLang="pt-BR" b="1" baseline="-25000"/>
              <a:t>2</a:t>
            </a:r>
            <a:r>
              <a:rPr lang="en-GB" altLang="pt-BR" b="1"/>
              <a:t> = 0.32</a:t>
            </a:r>
          </a:p>
        </p:txBody>
      </p:sp>
      <p:sp>
        <p:nvSpPr>
          <p:cNvPr id="80931" name="Rectangle 35"/>
          <p:cNvSpPr>
            <a:spLocks noChangeArrowheads="1"/>
          </p:cNvSpPr>
          <p:nvPr/>
        </p:nvSpPr>
        <p:spPr bwMode="auto">
          <a:xfrm>
            <a:off x="8915401" y="1981200"/>
            <a:ext cx="11256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pt-BR" b="1"/>
              <a:t>y</a:t>
            </a:r>
            <a:r>
              <a:rPr lang="en-GB" altLang="pt-BR" b="1" baseline="-25000"/>
              <a:t>1</a:t>
            </a:r>
            <a:r>
              <a:rPr lang="en-GB" altLang="pt-BR" b="1"/>
              <a:t> = 1.66</a:t>
            </a:r>
          </a:p>
        </p:txBody>
      </p:sp>
      <p:sp>
        <p:nvSpPr>
          <p:cNvPr id="80933" name="Text Box 37"/>
          <p:cNvSpPr txBox="1">
            <a:spLocks noChangeArrowheads="1"/>
          </p:cNvSpPr>
          <p:nvPr/>
        </p:nvSpPr>
        <p:spPr bwMode="auto">
          <a:xfrm>
            <a:off x="2133600" y="5029200"/>
            <a:ext cx="800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dirty="0"/>
              <a:t>Saídas agora mais perto do desejado o valor</a:t>
            </a:r>
            <a:r>
              <a:rPr lang="en-GB" altLang="pt-BR" dirty="0"/>
              <a:t>[1, 0]</a:t>
            </a:r>
          </a:p>
        </p:txBody>
      </p:sp>
    </p:spTree>
    <p:extLst>
      <p:ext uri="{BB962C8B-B14F-4D97-AF65-F5344CB8AC3E}">
        <p14:creationId xmlns:p14="http://schemas.microsoft.com/office/powerpoint/2010/main" val="244116385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60FB5A2-000F-4A81-8FF0-5145905EC3E9}" type="slidenum">
              <a:rPr lang="pt-BR" sz="1400"/>
              <a:pPr eaLnBrk="1" hangingPunct="1"/>
              <a:t>45</a:t>
            </a:fld>
            <a:endParaRPr lang="pt-BR" sz="1400"/>
          </a:p>
        </p:txBody>
      </p:sp>
      <p:sp>
        <p:nvSpPr>
          <p:cNvPr id="4843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Critérios de parada</a:t>
            </a:r>
          </a:p>
        </p:txBody>
      </p:sp>
      <p:sp>
        <p:nvSpPr>
          <p:cNvPr id="136196" name="Text Box 3"/>
          <p:cNvSpPr txBox="1">
            <a:spLocks noChangeArrowheads="1"/>
          </p:cNvSpPr>
          <p:nvPr/>
        </p:nvSpPr>
        <p:spPr bwMode="auto">
          <a:xfrm>
            <a:off x="2028825" y="2060574"/>
            <a:ext cx="9920368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 dirty="0"/>
              <a:t>O processo de minimização do MSE (função custo) não apresenta  convergência garantida e não possui um critério de parada bem definido.</a:t>
            </a:r>
          </a:p>
          <a:p>
            <a:pPr eaLnBrk="1" hangingPunct="1"/>
            <a:endParaRPr lang="pt-BR" sz="2800" dirty="0"/>
          </a:p>
          <a:p>
            <a:pPr eaLnBrk="1" hangingPunct="1"/>
            <a:r>
              <a:rPr lang="pt-BR" sz="2800" dirty="0"/>
              <a:t>Um critério de parada não muito recomendável, que não leva em conta  o estado do processo iterativo é o da predefinição do número total de iterações. </a:t>
            </a:r>
          </a:p>
        </p:txBody>
      </p:sp>
    </p:spTree>
    <p:extLst>
      <p:ext uri="{BB962C8B-B14F-4D97-AF65-F5344CB8AC3E}">
        <p14:creationId xmlns:p14="http://schemas.microsoft.com/office/powerpoint/2010/main" val="36541055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60FB5A2-000F-4A81-8FF0-5145905EC3E9}" type="slidenum">
              <a:rPr lang="pt-BR" sz="1400"/>
              <a:pPr eaLnBrk="1" hangingPunct="1"/>
              <a:t>46</a:t>
            </a:fld>
            <a:endParaRPr lang="pt-BR" sz="1400"/>
          </a:p>
        </p:txBody>
      </p:sp>
      <p:sp>
        <p:nvSpPr>
          <p:cNvPr id="4843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err="1"/>
              <a:t>Backpropagation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697" y="1603912"/>
            <a:ext cx="7941105" cy="459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313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err="1"/>
              <a:t>Backpropagation</a:t>
            </a:r>
            <a:endParaRPr lang="pt-BR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842845" y="1409645"/>
            <a:ext cx="992036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 dirty="0"/>
              <a:t>Para todos os vetores de entrada, a correspondente saída do vetor é calculada de acordo com a expressão:</a:t>
            </a:r>
          </a:p>
          <a:p>
            <a:pPr eaLnBrk="1" hangingPunct="1"/>
            <a:endParaRPr lang="pt-BR" sz="280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790092"/>
              </p:ext>
            </p:extLst>
          </p:nvPr>
        </p:nvGraphicFramePr>
        <p:xfrm>
          <a:off x="2093462" y="3091255"/>
          <a:ext cx="9669751" cy="977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Equação" r:id="rId3" imgW="4241800" imgH="431800" progId="Equation.3">
                  <p:embed/>
                </p:oleObj>
              </mc:Choice>
              <mc:Fallback>
                <p:oleObj name="Equação" r:id="rId3" imgW="42418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462" y="3091255"/>
                        <a:ext cx="9669751" cy="9778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6128" y="4703573"/>
            <a:ext cx="3417085" cy="19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68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err="1"/>
              <a:t>Backpropagation</a:t>
            </a:r>
            <a:endParaRPr lang="pt-BR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842844" y="1409645"/>
            <a:ext cx="1034915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 dirty="0"/>
              <a:t>Caso a operação                                                            for zero, consequentemente a saída do vetor também vai ser zero. Isso pode ser evitado utilizando um vetor chamado de Bias. </a:t>
            </a:r>
          </a:p>
          <a:p>
            <a:pPr eaLnBrk="1" hangingPunct="1"/>
            <a:endParaRPr lang="pt-BR" sz="2800" dirty="0"/>
          </a:p>
          <a:p>
            <a:pPr eaLnBrk="1" hangingPunct="1"/>
            <a:r>
              <a:rPr lang="pt-BR" sz="2800" dirty="0"/>
              <a:t>Portanto, o bias, será somado a </a:t>
            </a:r>
          </a:p>
          <a:p>
            <a:pPr eaLnBrk="1" hangingPunct="1"/>
            <a:endParaRPr lang="pt-BR" sz="280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859192"/>
              </p:ext>
            </p:extLst>
          </p:nvPr>
        </p:nvGraphicFramePr>
        <p:xfrm>
          <a:off x="4862223" y="1394558"/>
          <a:ext cx="5594979" cy="577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0" name="Equação" r:id="rId3" imgW="2120900" imgH="215900" progId="Equation.3">
                  <p:embed/>
                </p:oleObj>
              </mc:Choice>
              <mc:Fallback>
                <p:oleObj name="Equação" r:id="rId3" imgW="21209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223" y="1394558"/>
                        <a:ext cx="5594979" cy="5770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708855"/>
              </p:ext>
            </p:extLst>
          </p:nvPr>
        </p:nvGraphicFramePr>
        <p:xfrm>
          <a:off x="7054407" y="3176037"/>
          <a:ext cx="5137593" cy="529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1" name="Equação" r:id="rId5" imgW="2120900" imgH="215900" progId="Equation.3">
                  <p:embed/>
                </p:oleObj>
              </mc:Choice>
              <mc:Fallback>
                <p:oleObj name="Equação" r:id="rId5" imgW="2120900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4407" y="3176037"/>
                        <a:ext cx="5137593" cy="5298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862130"/>
              </p:ext>
            </p:extLst>
          </p:nvPr>
        </p:nvGraphicFramePr>
        <p:xfrm>
          <a:off x="4575715" y="3892838"/>
          <a:ext cx="3674993" cy="979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2" name="Equação" r:id="rId6" imgW="1574800" imgH="419100" progId="Equation.3">
                  <p:embed/>
                </p:oleObj>
              </mc:Choice>
              <mc:Fallback>
                <p:oleObj name="Equação" r:id="rId6" imgW="15748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715" y="3892838"/>
                        <a:ext cx="3674993" cy="9799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to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156596"/>
              </p:ext>
            </p:extLst>
          </p:nvPr>
        </p:nvGraphicFramePr>
        <p:xfrm>
          <a:off x="4819162" y="5148788"/>
          <a:ext cx="3843575" cy="971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3" name="Equação" r:id="rId8" imgW="1651000" imgH="419100" progId="Equation.3">
                  <p:embed/>
                </p:oleObj>
              </mc:Choice>
              <mc:Fallback>
                <p:oleObj name="Equação" r:id="rId8" imgW="16510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162" y="5148788"/>
                        <a:ext cx="3843575" cy="9719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79125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err="1"/>
              <a:t>Backpropagation</a:t>
            </a:r>
            <a:endParaRPr lang="pt-BR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55457" y="1347231"/>
            <a:ext cx="10844038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 dirty="0"/>
              <a:t>Os pesos conectados no i-</a:t>
            </a:r>
            <a:r>
              <a:rPr lang="pt-BR" sz="2800" dirty="0" err="1"/>
              <a:t>ésimo</a:t>
            </a:r>
            <a:r>
              <a:rPr lang="pt-BR" sz="2800" dirty="0"/>
              <a:t> neurônio na primeira camada e o j-</a:t>
            </a:r>
            <a:r>
              <a:rPr lang="pt-BR" sz="2800" dirty="0" err="1"/>
              <a:t>ésimo</a:t>
            </a:r>
            <a:r>
              <a:rPr lang="pt-BR" sz="2800" dirty="0"/>
              <a:t> neurônio na camada oculta são representados por </a:t>
            </a:r>
          </a:p>
          <a:p>
            <a:pPr eaLnBrk="1" hangingPunct="1"/>
            <a:endParaRPr lang="pt-BR" sz="2800" dirty="0"/>
          </a:p>
          <a:p>
            <a:pPr eaLnBrk="1" hangingPunct="1"/>
            <a:r>
              <a:rPr lang="pt-BR" sz="2800" dirty="0"/>
              <a:t>O peso conectado no i-</a:t>
            </a:r>
            <a:r>
              <a:rPr lang="pt-BR" sz="2800" dirty="0" err="1"/>
              <a:t>ésimo</a:t>
            </a:r>
            <a:r>
              <a:rPr lang="pt-BR" sz="2800" dirty="0"/>
              <a:t> neurônio na camada oculta e j-</a:t>
            </a:r>
            <a:r>
              <a:rPr lang="pt-BR" sz="2800" dirty="0" err="1"/>
              <a:t>ésimo</a:t>
            </a:r>
            <a:r>
              <a:rPr lang="pt-BR" sz="2800" dirty="0"/>
              <a:t> neurônio na camada de saída são representados por </a:t>
            </a:r>
          </a:p>
          <a:p>
            <a:pPr eaLnBrk="1" hangingPunct="1"/>
            <a:endParaRPr lang="pt-BR" sz="2800" dirty="0"/>
          </a:p>
          <a:p>
            <a:pPr eaLnBrk="1" hangingPunct="1"/>
            <a:r>
              <a:rPr lang="pt-BR" sz="2800" dirty="0"/>
              <a:t>Camada de entradas</a:t>
            </a:r>
          </a:p>
          <a:p>
            <a:pPr eaLnBrk="1" hangingPunct="1"/>
            <a:endParaRPr lang="pt-BR" sz="2800" dirty="0"/>
          </a:p>
          <a:p>
            <a:pPr eaLnBrk="1" hangingPunct="1"/>
            <a:r>
              <a:rPr lang="pt-BR" sz="2800" dirty="0"/>
              <a:t>Camada oculta </a:t>
            </a:r>
          </a:p>
          <a:p>
            <a:pPr eaLnBrk="1" hangingPunct="1"/>
            <a:endParaRPr lang="pt-BR" sz="2800" dirty="0"/>
          </a:p>
          <a:p>
            <a:pPr eaLnBrk="1" hangingPunct="1"/>
            <a:r>
              <a:rPr lang="pt-BR" sz="2800" dirty="0"/>
              <a:t>Camada de saída</a:t>
            </a:r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408394"/>
              </p:ext>
            </p:extLst>
          </p:nvPr>
        </p:nvGraphicFramePr>
        <p:xfrm>
          <a:off x="10523793" y="1710550"/>
          <a:ext cx="593558" cy="674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8" name="Equação" r:id="rId3" imgW="203112" imgH="241195" progId="Equation.3">
                  <p:embed/>
                </p:oleObj>
              </mc:Choice>
              <mc:Fallback>
                <p:oleObj name="Equação" r:id="rId3" imgW="203112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3793" y="1710550"/>
                        <a:ext cx="593558" cy="6744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to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264440"/>
              </p:ext>
            </p:extLst>
          </p:nvPr>
        </p:nvGraphicFramePr>
        <p:xfrm>
          <a:off x="9721514" y="2981559"/>
          <a:ext cx="577516" cy="673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9" name="Equação" r:id="rId5" imgW="228501" imgH="266584" progId="Equation.3">
                  <p:embed/>
                </p:oleObj>
              </mc:Choice>
              <mc:Fallback>
                <p:oleObj name="Equação" r:id="rId5" imgW="228501" imgH="26658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1514" y="2981559"/>
                        <a:ext cx="577516" cy="6737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to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239148"/>
              </p:ext>
            </p:extLst>
          </p:nvPr>
        </p:nvGraphicFramePr>
        <p:xfrm>
          <a:off x="5046982" y="3845832"/>
          <a:ext cx="1917969" cy="639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0" name="Equação" r:id="rId7" imgW="685800" imgH="228600" progId="Equation.3">
                  <p:embed/>
                </p:oleObj>
              </mc:Choice>
              <mc:Fallback>
                <p:oleObj name="Equação" r:id="rId7" imgW="6858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982" y="3845832"/>
                        <a:ext cx="1917969" cy="6393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to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5187"/>
              </p:ext>
            </p:extLst>
          </p:nvPr>
        </p:nvGraphicFramePr>
        <p:xfrm>
          <a:off x="3709441" y="4794024"/>
          <a:ext cx="625642" cy="575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1" name="Equação" r:id="rId9" imgW="241091" imgH="215713" progId="Equation.3">
                  <p:embed/>
                </p:oleObj>
              </mc:Choice>
              <mc:Fallback>
                <p:oleObj name="Equação" r:id="rId9" imgW="241091" imgH="21571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441" y="4794024"/>
                        <a:ext cx="625642" cy="5755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26" name="Objeto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223197"/>
              </p:ext>
            </p:extLst>
          </p:nvPr>
        </p:nvGraphicFramePr>
        <p:xfrm>
          <a:off x="4335083" y="5505515"/>
          <a:ext cx="1430252" cy="624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2" name="Equação" r:id="rId11" imgW="520700" imgH="228600" progId="Equation.3">
                  <p:embed/>
                </p:oleObj>
              </mc:Choice>
              <mc:Fallback>
                <p:oleObj name="Equação" r:id="rId11" imgW="5207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083" y="5505515"/>
                        <a:ext cx="1430252" cy="6241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Imagem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46128" y="4703573"/>
            <a:ext cx="3417085" cy="19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4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C8E453-BF53-432A-8069-1CA17849BA6D}" type="slidenum">
              <a:rPr lang="pt-BR" sz="1400"/>
              <a:pPr eaLnBrk="1" hangingPunct="1"/>
              <a:t>5</a:t>
            </a:fld>
            <a:endParaRPr lang="pt-BR" sz="1400"/>
          </a:p>
        </p:txBody>
      </p:sp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228600"/>
            <a:ext cx="8510588" cy="971550"/>
          </a:xfrm>
        </p:spPr>
        <p:txBody>
          <a:bodyPr/>
          <a:lstStyle/>
          <a:p>
            <a:pPr eaLnBrk="1" hangingPunct="1">
              <a:defRPr/>
            </a:pPr>
            <a:r>
              <a:rPr lang="pt-BR"/>
              <a:t>Treinamento da MLP</a:t>
            </a:r>
          </a:p>
        </p:txBody>
      </p:sp>
      <p:sp>
        <p:nvSpPr>
          <p:cNvPr id="1146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209800" y="1676400"/>
            <a:ext cx="9982200" cy="5181600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pt-BR" sz="2800" dirty="0"/>
              <a:t>Algoritmo de aprendizagem – </a:t>
            </a:r>
            <a:r>
              <a:rPr lang="pt-BR" sz="2800" i="1" dirty="0" err="1"/>
              <a:t>backpropagation</a:t>
            </a:r>
            <a:endParaRPr lang="pt-BR" sz="2800" i="1" dirty="0"/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pt-BR" sz="2800" dirty="0"/>
          </a:p>
          <a:p>
            <a:pPr lvl="1" algn="just" eaLnBrk="1" hangingPunct="1">
              <a:defRPr/>
            </a:pPr>
            <a:r>
              <a:rPr lang="pt-BR" sz="2800" dirty="0"/>
              <a:t>Regra de aprendizagem baseada na correção do erro pelo método do Gradiente</a:t>
            </a:r>
          </a:p>
          <a:p>
            <a:pPr lvl="1" algn="just" eaLnBrk="1" hangingPunct="1">
              <a:buFontTx/>
              <a:buNone/>
              <a:defRPr/>
            </a:pPr>
            <a:endParaRPr lang="pt-BR" sz="2800" dirty="0"/>
          </a:p>
          <a:p>
            <a:pPr lvl="1" algn="just" eaLnBrk="1" hangingPunct="1">
              <a:defRPr/>
            </a:pPr>
            <a:r>
              <a:rPr lang="pt-BR" sz="2800" dirty="0"/>
              <a:t>O algoritmo de aprendizagem é composto de duas fases:</a:t>
            </a:r>
          </a:p>
          <a:p>
            <a:pPr lvl="3" algn="just" eaLnBrk="1" hangingPunct="1">
              <a:defRPr/>
            </a:pPr>
            <a:r>
              <a:rPr lang="pt-BR" sz="2800" dirty="0"/>
              <a:t>Cálculo do erro (</a:t>
            </a:r>
            <a:r>
              <a:rPr lang="pt-BR" sz="2800" i="1" dirty="0" err="1"/>
              <a:t>forward</a:t>
            </a:r>
            <a:r>
              <a:rPr lang="pt-BR" sz="2800" dirty="0"/>
              <a:t>)</a:t>
            </a:r>
          </a:p>
          <a:p>
            <a:pPr lvl="3" algn="just" eaLnBrk="1" hangingPunct="1">
              <a:defRPr/>
            </a:pPr>
            <a:r>
              <a:rPr lang="pt-BR" sz="2800" dirty="0"/>
              <a:t>Correção dos pesos sinápticos (</a:t>
            </a:r>
            <a:r>
              <a:rPr lang="pt-BR" sz="2800" i="1" dirty="0" err="1"/>
              <a:t>backward</a:t>
            </a:r>
            <a:r>
              <a:rPr lang="pt-BR" sz="2800" dirty="0"/>
              <a:t>)</a:t>
            </a:r>
          </a:p>
          <a:p>
            <a:pPr lvl="2" algn="just" eaLnBrk="1" hangingPunct="1">
              <a:defRPr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1420188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err="1"/>
              <a:t>Backpropagation</a:t>
            </a:r>
            <a:endParaRPr lang="pt-BR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55457" y="1347231"/>
            <a:ext cx="1084403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 dirty="0"/>
              <a:t>Bias da camada oculta</a:t>
            </a:r>
          </a:p>
          <a:p>
            <a:pPr eaLnBrk="1" hangingPunct="1"/>
            <a:endParaRPr lang="pt-BR" sz="2800" dirty="0"/>
          </a:p>
          <a:p>
            <a:pPr eaLnBrk="1" hangingPunct="1"/>
            <a:r>
              <a:rPr lang="pt-BR" sz="2800" dirty="0"/>
              <a:t>Bias da camada de saída</a:t>
            </a:r>
          </a:p>
          <a:p>
            <a:pPr eaLnBrk="1" hangingPunct="1"/>
            <a:endParaRPr lang="pt-BR" sz="2800" dirty="0"/>
          </a:p>
          <a:p>
            <a:pPr eaLnBrk="1" hangingPunct="1"/>
            <a:r>
              <a:rPr lang="pt-BR" sz="2800" dirty="0"/>
              <a:t>Vetor de saída desejada </a:t>
            </a: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113008"/>
              </p:ext>
            </p:extLst>
          </p:nvPr>
        </p:nvGraphicFramePr>
        <p:xfrm>
          <a:off x="4940969" y="1294435"/>
          <a:ext cx="818147" cy="727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5" name="Equação" r:id="rId3" imgW="253890" imgH="228501" progId="Equation.3">
                  <p:embed/>
                </p:oleObj>
              </mc:Choice>
              <mc:Fallback>
                <p:oleObj name="Equação" r:id="rId3" imgW="253890" imgH="228501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969" y="1294435"/>
                        <a:ext cx="818147" cy="7272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243607"/>
              </p:ext>
            </p:extLst>
          </p:nvPr>
        </p:nvGraphicFramePr>
        <p:xfrm>
          <a:off x="5566611" y="2193608"/>
          <a:ext cx="1666325" cy="723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6" name="Equação" r:id="rId5" imgW="507780" imgH="215806" progId="Equation.3">
                  <p:embed/>
                </p:oleObj>
              </mc:Choice>
              <mc:Fallback>
                <p:oleObj name="Equação" r:id="rId5" imgW="507780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6611" y="2193608"/>
                        <a:ext cx="1666325" cy="7231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677794"/>
              </p:ext>
            </p:extLst>
          </p:nvPr>
        </p:nvGraphicFramePr>
        <p:xfrm>
          <a:off x="5645211" y="3095318"/>
          <a:ext cx="1509124" cy="723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7" name="Equação" r:id="rId7" imgW="457002" imgH="215806" progId="Equation.3">
                  <p:embed/>
                </p:oleObj>
              </mc:Choice>
              <mc:Fallback>
                <p:oleObj name="Equação" r:id="rId7" imgW="457002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211" y="3095318"/>
                        <a:ext cx="1509124" cy="7231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Imagem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6128" y="4703573"/>
            <a:ext cx="3417085" cy="19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900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err="1"/>
              <a:t>Backpropagation</a:t>
            </a:r>
            <a:endParaRPr lang="pt-BR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592925" y="1603949"/>
            <a:ext cx="80109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 dirty="0"/>
              <a:t>Resumo dos processos envolvidos</a:t>
            </a:r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897961"/>
              </p:ext>
            </p:extLst>
          </p:nvPr>
        </p:nvGraphicFramePr>
        <p:xfrm>
          <a:off x="2592925" y="2743396"/>
          <a:ext cx="8807116" cy="757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4" name="Equação" r:id="rId3" imgW="2654300" imgH="228600" progId="Equation.3">
                  <p:embed/>
                </p:oleObj>
              </mc:Choice>
              <mc:Fallback>
                <p:oleObj name="Equação" r:id="rId3" imgW="26543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925" y="2743396"/>
                        <a:ext cx="8807116" cy="7576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Image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6128" y="4703573"/>
            <a:ext cx="3417085" cy="1976263"/>
          </a:xfrm>
          <a:prstGeom prst="rect">
            <a:avLst/>
          </a:prstGeom>
        </p:spPr>
      </p:pic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366367"/>
              </p:ext>
            </p:extLst>
          </p:nvPr>
        </p:nvGraphicFramePr>
        <p:xfrm>
          <a:off x="2592925" y="3725936"/>
          <a:ext cx="5478024" cy="7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5" name="Equação" r:id="rId6" imgW="1536033" imgH="215806" progId="Equation.3">
                  <p:embed/>
                </p:oleObj>
              </mc:Choice>
              <mc:Fallback>
                <p:oleObj name="Equação" r:id="rId6" imgW="1536033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925" y="3725936"/>
                        <a:ext cx="5478024" cy="782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130270"/>
              </p:ext>
            </p:extLst>
          </p:nvPr>
        </p:nvGraphicFramePr>
        <p:xfrm>
          <a:off x="2628497" y="4845149"/>
          <a:ext cx="5290789" cy="737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6" name="Equação" r:id="rId8" imgW="1574117" imgH="215806" progId="Equation.3">
                  <p:embed/>
                </p:oleObj>
              </mc:Choice>
              <mc:Fallback>
                <p:oleObj name="Equação" r:id="rId8" imgW="1574117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497" y="4845149"/>
                        <a:ext cx="5290789" cy="7375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8" name="Objeto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973707"/>
              </p:ext>
            </p:extLst>
          </p:nvPr>
        </p:nvGraphicFramePr>
        <p:xfrm>
          <a:off x="4122821" y="5607236"/>
          <a:ext cx="1383896" cy="624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7" name="Equação" r:id="rId10" imgW="482181" imgH="215713" progId="Equation.3">
                  <p:embed/>
                </p:oleObj>
              </mc:Choice>
              <mc:Fallback>
                <p:oleObj name="Equação" r:id="rId10" imgW="482181" imgH="21571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821" y="5607236"/>
                        <a:ext cx="1383896" cy="6241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21" name="Objeto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955355"/>
              </p:ext>
            </p:extLst>
          </p:nvPr>
        </p:nvGraphicFramePr>
        <p:xfrm>
          <a:off x="4068550" y="6055726"/>
          <a:ext cx="1492437" cy="624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8" name="Equação" r:id="rId12" imgW="520474" imgH="215806" progId="Equation.3">
                  <p:embed/>
                </p:oleObj>
              </mc:Choice>
              <mc:Fallback>
                <p:oleObj name="Equação" r:id="rId12" imgW="520474" imgH="21580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550" y="6055726"/>
                        <a:ext cx="1492437" cy="6241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68736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err="1"/>
              <a:t>Backpropagation</a:t>
            </a:r>
            <a:endParaRPr lang="pt-BR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592925" y="1603949"/>
            <a:ext cx="917028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 dirty="0"/>
              <a:t>Considere uma arquitetura com uma única camada de entrada e uma única camada de saída, que pode ser expresso por: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128" y="4703573"/>
            <a:ext cx="3417085" cy="1976263"/>
          </a:xfrm>
          <a:prstGeom prst="rect">
            <a:avLst/>
          </a:prstGeom>
        </p:spPr>
      </p:pic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683789"/>
              </p:ext>
            </p:extLst>
          </p:nvPr>
        </p:nvGraphicFramePr>
        <p:xfrm>
          <a:off x="4301208" y="3316474"/>
          <a:ext cx="6155994" cy="624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5" name="Equação" r:id="rId4" imgW="2070100" imgH="203200" progId="Equation.3">
                  <p:embed/>
                </p:oleObj>
              </mc:Choice>
              <mc:Fallback>
                <p:oleObj name="Equação" r:id="rId4" imgW="2070100" imgH="203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1208" y="3316474"/>
                        <a:ext cx="6155994" cy="6241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30544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err="1"/>
              <a:t>Backpropagation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3"/>
              <p:cNvSpPr txBox="1">
                <a:spLocks noChangeArrowheads="1"/>
              </p:cNvSpPr>
              <p:nvPr/>
            </p:nvSpPr>
            <p:spPr bwMode="auto">
              <a:xfrm>
                <a:off x="2592925" y="1603949"/>
                <a:ext cx="9170288" cy="31085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800" dirty="0"/>
                  <a:t>O objetivo é encontrar um melhor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pt-BR" sz="2800" dirty="0"/>
                  <a:t> tal que a função custo é igual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𝑑𝑒𝑠𝑒𝑗𝑎𝑑𝑜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𝑠𝑎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𝑑𝑎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800" dirty="0"/>
                  <a:t> seja minimizada.</a:t>
                </a:r>
              </a:p>
              <a:p>
                <a:pPr eaLnBrk="1" hangingPunct="1"/>
                <a:endParaRPr lang="pt-BR" sz="2800" dirty="0"/>
              </a:p>
              <a:p>
                <a:pPr eaLnBrk="1" hangingPunct="1"/>
                <a:r>
                  <a:rPr lang="pt-BR" sz="2800" dirty="0"/>
                  <a:t>A mudança dos vetores de pesos em toda iteração é representado por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pt-BR" sz="2800" dirty="0"/>
                  <a:t>, ou seja.</a:t>
                </a:r>
              </a:p>
              <a:p>
                <a:pPr eaLnBrk="1" hangingPunct="1"/>
                <a:endParaRPr lang="pt-BR" sz="2800" dirty="0"/>
              </a:p>
              <a:p>
                <a:pPr eaLnBrk="1" hangingPunct="1"/>
                <a:endParaRPr lang="pt-BR" sz="2800" dirty="0"/>
              </a:p>
            </p:txBody>
          </p:sp>
        </mc:Choice>
        <mc:Fallback xmlns="">
          <p:sp>
            <p:nvSpPr>
              <p:cNvPr id="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2925" y="1603949"/>
                <a:ext cx="9170288" cy="3108543"/>
              </a:xfrm>
              <a:prstGeom prst="rect">
                <a:avLst/>
              </a:prstGeom>
              <a:blipFill rotWithShape="0">
                <a:blip r:embed="rId3"/>
                <a:stretch>
                  <a:fillRect l="-1329" t="-19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3" name="Obje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634590"/>
              </p:ext>
            </p:extLst>
          </p:nvPr>
        </p:nvGraphicFramePr>
        <p:xfrm>
          <a:off x="3952067" y="4206447"/>
          <a:ext cx="5390041" cy="624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3" name="Equação" r:id="rId4" imgW="1803400" imgH="203200" progId="Equation.3">
                  <p:embed/>
                </p:oleObj>
              </mc:Choice>
              <mc:Fallback>
                <p:oleObj name="Equação" r:id="rId4" imgW="18034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067" y="4206447"/>
                        <a:ext cx="5390041" cy="6241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9178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err="1"/>
              <a:t>Backpropagation</a:t>
            </a:r>
            <a:endParaRPr lang="pt-BR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592925" y="1603949"/>
            <a:ext cx="91702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800" dirty="0"/>
              <a:t>Assim, o vetor de peso é ajustado da seguinte forma:</a:t>
            </a: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549778"/>
              </p:ext>
            </p:extLst>
          </p:nvPr>
        </p:nvGraphicFramePr>
        <p:xfrm>
          <a:off x="1374183" y="2655879"/>
          <a:ext cx="10817817" cy="561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8" name="Equação" r:id="rId3" imgW="4038600" imgH="203200" progId="Equation.3">
                  <p:embed/>
                </p:oleObj>
              </mc:Choice>
              <mc:Fallback>
                <p:oleObj name="Equação" r:id="rId3" imgW="40386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183" y="2655879"/>
                        <a:ext cx="10817817" cy="5613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133384"/>
              </p:ext>
            </p:extLst>
          </p:nvPr>
        </p:nvGraphicFramePr>
        <p:xfrm>
          <a:off x="3332135" y="3544122"/>
          <a:ext cx="6640530" cy="624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9" name="Equação" r:id="rId5" imgW="2540000" imgH="241300" progId="Equation.3">
                  <p:embed/>
                </p:oleObj>
              </mc:Choice>
              <mc:Fallback>
                <p:oleObj name="Equação" r:id="rId5" imgW="25400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35" y="3544122"/>
                        <a:ext cx="6640530" cy="6241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72952"/>
              </p:ext>
            </p:extLst>
          </p:nvPr>
        </p:nvGraphicFramePr>
        <p:xfrm>
          <a:off x="3332135" y="4480830"/>
          <a:ext cx="6745483" cy="604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0" name="Equação" r:id="rId7" imgW="2654300" imgH="241300" progId="Equation.3">
                  <p:embed/>
                </p:oleObj>
              </mc:Choice>
              <mc:Fallback>
                <p:oleObj name="Equação" r:id="rId7" imgW="26543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35" y="4480830"/>
                        <a:ext cx="6745483" cy="6044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71757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err="1"/>
              <a:t>Backpropagation</a:t>
            </a:r>
            <a:endParaRPr lang="pt-BR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592925" y="1603949"/>
            <a:ext cx="9170288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800" dirty="0"/>
              <a:t>A curva da função custo é calculada usando a derivada de </a:t>
            </a:r>
            <a:r>
              <a:rPr lang="pt-BR" sz="2800" i="1" dirty="0"/>
              <a:t>C</a:t>
            </a:r>
            <a:r>
              <a:rPr lang="pt-BR" sz="2800" dirty="0"/>
              <a:t> em função de W e pode ser aproximada por</a:t>
            </a:r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Portanto,</a:t>
            </a: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116529"/>
              </p:ext>
            </p:extLst>
          </p:nvPr>
        </p:nvGraphicFramePr>
        <p:xfrm>
          <a:off x="3630155" y="3059497"/>
          <a:ext cx="6872306" cy="438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8" name="Equação" r:id="rId3" imgW="3288960" imgH="203040" progId="Equation.3">
                  <p:embed/>
                </p:oleObj>
              </mc:Choice>
              <mc:Fallback>
                <p:oleObj name="Equação" r:id="rId3" imgW="3288960" imgH="203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155" y="3059497"/>
                        <a:ext cx="6872306" cy="4382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676677"/>
              </p:ext>
            </p:extLst>
          </p:nvPr>
        </p:nvGraphicFramePr>
        <p:xfrm>
          <a:off x="4943959" y="3875285"/>
          <a:ext cx="3797085" cy="533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9" name="Equação" r:id="rId5" imgW="1218671" imgH="177723" progId="Equation.3">
                  <p:embed/>
                </p:oleObj>
              </mc:Choice>
              <mc:Fallback>
                <p:oleObj name="Equação" r:id="rId5" imgW="1218671" imgH="17772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959" y="3875285"/>
                        <a:ext cx="3797085" cy="5339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5" name="Objeto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912932"/>
              </p:ext>
            </p:extLst>
          </p:nvPr>
        </p:nvGraphicFramePr>
        <p:xfrm>
          <a:off x="3721951" y="5208878"/>
          <a:ext cx="6241100" cy="624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0" name="Equação" r:id="rId7" imgW="2095500" imgH="203200" progId="Equation.3">
                  <p:embed/>
                </p:oleObj>
              </mc:Choice>
              <mc:Fallback>
                <p:oleObj name="Equação" r:id="rId7" imgW="20955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951" y="5208878"/>
                        <a:ext cx="6241100" cy="6241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30964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499931" y="161530"/>
            <a:ext cx="8911687" cy="61338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pt-BR" dirty="0"/>
              <a:t>Algoritmo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499931" y="774915"/>
            <a:ext cx="9170288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lvl="0" indent="-514350">
              <a:buFont typeface="+mj-lt"/>
              <a:buAutoNum type="arabicPeriod"/>
            </a:pPr>
            <a:r>
              <a:rPr lang="pt-BR" sz="2800" dirty="0"/>
              <a:t>Inicialize aleatoriamente as matrizes de pesos.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Inicialize aleatoriamente os bias.</a:t>
            </a:r>
          </a:p>
          <a:p>
            <a:pPr marL="514350" lvl="0" indent="-514350">
              <a:buFont typeface="+mj-lt"/>
              <a:buAutoNum type="arabicPeriod"/>
            </a:pPr>
            <a:r>
              <a:rPr lang="pt-BR" sz="2800" dirty="0"/>
              <a:t>Calcule a saída para cada correspondente vetor de entrada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Ajuste os pesos de acordo com os seguintes procedimentos:</a:t>
            </a:r>
          </a:p>
          <a:p>
            <a:pPr marL="1257300" lvl="1" indent="-514350">
              <a:buFont typeface="+mj-lt"/>
              <a:buAutoNum type="alphaLcParenR"/>
            </a:pPr>
            <a:r>
              <a:rPr lang="pt-BR" sz="2800" dirty="0"/>
              <a:t>Entre a camada escondida e saída</a:t>
            </a:r>
          </a:p>
          <a:p>
            <a:pPr marL="1257300" lvl="1" indent="-514350">
              <a:buFont typeface="+mj-lt"/>
              <a:buAutoNum type="alphaLcParenR"/>
            </a:pPr>
            <a:endParaRPr lang="pt-BR" sz="2800" dirty="0"/>
          </a:p>
          <a:p>
            <a:pPr marL="1257300" lvl="1" indent="-514350">
              <a:buFont typeface="+mj-lt"/>
              <a:buAutoNum type="alphaLcParenR"/>
            </a:pPr>
            <a:endParaRPr lang="pt-BR" sz="2800" dirty="0"/>
          </a:p>
          <a:p>
            <a:pPr marL="1257300" lvl="1" indent="-514350">
              <a:buFont typeface="+mj-lt"/>
              <a:buAutoNum type="alphaLcParenR"/>
            </a:pPr>
            <a:r>
              <a:rPr lang="pt-BR" sz="2800" dirty="0"/>
              <a:t>Entre a camada entrada e escondida</a:t>
            </a:r>
          </a:p>
          <a:p>
            <a:pPr marL="1257300" lvl="1" indent="-514350">
              <a:buFont typeface="+mj-lt"/>
              <a:buAutoNum type="alphaLcParenR"/>
            </a:pPr>
            <a:endParaRPr lang="pt-BR" sz="2800" dirty="0"/>
          </a:p>
          <a:p>
            <a:endParaRPr lang="pt-BR" sz="2800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194126"/>
              </p:ext>
            </p:extLst>
          </p:nvPr>
        </p:nvGraphicFramePr>
        <p:xfrm>
          <a:off x="5594886" y="2898182"/>
          <a:ext cx="1766805" cy="588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2" name="Equação" r:id="rId3" imgW="685800" imgH="228600" progId="Equation.3">
                  <p:embed/>
                </p:oleObj>
              </mc:Choice>
              <mc:Fallback>
                <p:oleObj name="Equação" r:id="rId3" imgW="6858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886" y="2898182"/>
                        <a:ext cx="1766805" cy="5889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474753"/>
              </p:ext>
            </p:extLst>
          </p:nvPr>
        </p:nvGraphicFramePr>
        <p:xfrm>
          <a:off x="5511470" y="3812580"/>
          <a:ext cx="4533593" cy="44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3" name="Equação" r:id="rId5" imgW="2209800" imgH="215900" progId="Equation.3">
                  <p:embed/>
                </p:oleObj>
              </mc:Choice>
              <mc:Fallback>
                <p:oleObj name="Equação" r:id="rId5" imgW="2209800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470" y="3812580"/>
                        <a:ext cx="4533593" cy="4494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097034"/>
              </p:ext>
            </p:extLst>
          </p:nvPr>
        </p:nvGraphicFramePr>
        <p:xfrm>
          <a:off x="5511470" y="4262031"/>
          <a:ext cx="4770781" cy="464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4" name="Equação" r:id="rId7" imgW="2247900" imgH="215900" progId="Equation.3">
                  <p:embed/>
                </p:oleObj>
              </mc:Choice>
              <mc:Fallback>
                <p:oleObj name="Equação" r:id="rId7" imgW="2247900" imgH="215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470" y="4262031"/>
                        <a:ext cx="4770781" cy="4649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to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845160"/>
              </p:ext>
            </p:extLst>
          </p:nvPr>
        </p:nvGraphicFramePr>
        <p:xfrm>
          <a:off x="5284752" y="5176431"/>
          <a:ext cx="4153878" cy="492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5" name="Equação" r:id="rId9" imgW="1853396" imgH="215806" progId="Equation.3">
                  <p:embed/>
                </p:oleObj>
              </mc:Choice>
              <mc:Fallback>
                <p:oleObj name="Equação" r:id="rId9" imgW="1853396" imgH="21580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752" y="5176431"/>
                        <a:ext cx="4153878" cy="4924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25" name="Objeto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641228"/>
              </p:ext>
            </p:extLst>
          </p:nvPr>
        </p:nvGraphicFramePr>
        <p:xfrm>
          <a:off x="5284752" y="5851914"/>
          <a:ext cx="3620537" cy="418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6" name="Equação" r:id="rId11" imgW="1892300" imgH="215900" progId="Equation.3">
                  <p:embed/>
                </p:oleObj>
              </mc:Choice>
              <mc:Fallback>
                <p:oleObj name="Equação" r:id="rId11" imgW="1892300" imgH="2159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752" y="5851914"/>
                        <a:ext cx="3620537" cy="4184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27" name="Objeto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863273"/>
              </p:ext>
            </p:extLst>
          </p:nvPr>
        </p:nvGraphicFramePr>
        <p:xfrm>
          <a:off x="5284752" y="6362760"/>
          <a:ext cx="3620537" cy="441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7" name="Equação" r:id="rId13" imgW="1879600" imgH="228600" progId="Equation.3">
                  <p:embed/>
                </p:oleObj>
              </mc:Choice>
              <mc:Fallback>
                <p:oleObj name="Equação" r:id="rId13" imgW="1879600" imgH="228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752" y="6362760"/>
                        <a:ext cx="3620537" cy="4410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451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499931" y="161530"/>
            <a:ext cx="8911687" cy="61338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pt-BR" dirty="0"/>
              <a:t>Algoritmo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499931" y="774915"/>
            <a:ext cx="9170288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indent="0"/>
            <a:r>
              <a:rPr lang="pt-BR" sz="2800" dirty="0"/>
              <a:t>‘e’ é o erro estimado na camada oculta usando o erro calculado na camada de saída, ou seja, </a:t>
            </a:r>
          </a:p>
          <a:p>
            <a:pPr lvl="1" indent="0"/>
            <a:endParaRPr lang="pt-BR" sz="2800" dirty="0"/>
          </a:p>
          <a:p>
            <a:pPr lvl="1" indent="0"/>
            <a:endParaRPr lang="pt-BR" sz="2800" dirty="0"/>
          </a:p>
          <a:p>
            <a:pPr lvl="1" indent="0"/>
            <a:endParaRPr lang="pt-BR" sz="2800" dirty="0"/>
          </a:p>
          <a:p>
            <a:pPr marL="1257300" lvl="1" indent="-514350">
              <a:buFont typeface="+mj-lt"/>
              <a:buAutoNum type="arabicPeriod" startAt="5"/>
            </a:pPr>
            <a:r>
              <a:rPr lang="pt-BR" sz="2800" dirty="0"/>
              <a:t>Faça o ajuste do Bias</a:t>
            </a:r>
          </a:p>
          <a:p>
            <a:pPr marL="1257300" lvl="1" indent="-514350">
              <a:buFont typeface="+mj-lt"/>
              <a:buAutoNum type="arabicPeriod" startAt="5"/>
            </a:pPr>
            <a:endParaRPr lang="pt-BR" sz="2800" dirty="0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903437"/>
              </p:ext>
            </p:extLst>
          </p:nvPr>
        </p:nvGraphicFramePr>
        <p:xfrm>
          <a:off x="4122550" y="1885117"/>
          <a:ext cx="6188190" cy="618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3" name="Equação" r:id="rId3" imgW="2197100" imgH="215900" progId="Equation.3">
                  <p:embed/>
                </p:oleObj>
              </mc:Choice>
              <mc:Fallback>
                <p:oleObj name="Equação" r:id="rId3" imgW="2197100" imgH="215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550" y="1885117"/>
                        <a:ext cx="6188190" cy="6188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408223"/>
              </p:ext>
            </p:extLst>
          </p:nvPr>
        </p:nvGraphicFramePr>
        <p:xfrm>
          <a:off x="5097736" y="3572102"/>
          <a:ext cx="4125460" cy="622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4" name="Equação" r:id="rId5" imgW="1511300" imgH="228600" progId="Equation.3">
                  <p:embed/>
                </p:oleObj>
              </mc:Choice>
              <mc:Fallback>
                <p:oleObj name="Equação" r:id="rId5" imgW="15113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736" y="3572102"/>
                        <a:ext cx="4125460" cy="6227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654846"/>
              </p:ext>
            </p:extLst>
          </p:nvPr>
        </p:nvGraphicFramePr>
        <p:xfrm>
          <a:off x="5071443" y="4441473"/>
          <a:ext cx="4463513" cy="55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5" name="Equação" r:id="rId7" imgW="1854200" imgH="228600" progId="Equation.3">
                  <p:embed/>
                </p:oleObj>
              </mc:Choice>
              <mc:Fallback>
                <p:oleObj name="Equação" r:id="rId7" imgW="18542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1443" y="4441473"/>
                        <a:ext cx="4463513" cy="552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3" name="Obje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725781"/>
              </p:ext>
            </p:extLst>
          </p:nvPr>
        </p:nvGraphicFramePr>
        <p:xfrm>
          <a:off x="5097736" y="5309534"/>
          <a:ext cx="4466611" cy="533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6" name="Equação" r:id="rId9" imgW="1917700" imgH="228600" progId="Equation.3">
                  <p:embed/>
                </p:oleObj>
              </mc:Choice>
              <mc:Fallback>
                <p:oleObj name="Equação" r:id="rId9" imgW="19177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736" y="5309534"/>
                        <a:ext cx="4466611" cy="5333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00435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499931" y="161530"/>
            <a:ext cx="8911687" cy="61338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pt-BR" dirty="0"/>
              <a:t>Algoritmo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499931" y="774915"/>
            <a:ext cx="9170288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pt-BR" dirty="0"/>
              <a:t>Volte para o passo 3 até 5 para todos os pares de vetores entrada e o correspondente vetor desejado.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pt-BR" dirty="0"/>
              <a:t>O correspondente vetor de saída calculado usando a atualização dos pesos e bias. A soma do quadrado do erro é calculada como: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endParaRPr lang="pt-BR" dirty="0"/>
          </a:p>
          <a:p>
            <a:pPr marL="457200" lvl="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pt-BR" dirty="0"/>
              <a:t>Volte para o passo 3 até 5 enquanto não encontrar um SQE que satisfaça um critério desejado.</a:t>
            </a:r>
          </a:p>
          <a:p>
            <a:pPr marL="457200" lvl="0" indent="-457200">
              <a:buFont typeface="+mj-lt"/>
              <a:buAutoNum type="arabicPeriod" startAt="6"/>
            </a:pPr>
            <a:endParaRPr lang="pt-BR" sz="2000" dirty="0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522148"/>
              </p:ext>
            </p:extLst>
          </p:nvPr>
        </p:nvGraphicFramePr>
        <p:xfrm>
          <a:off x="5594889" y="3130658"/>
          <a:ext cx="5931502" cy="49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name="Equação" r:id="rId3" imgW="2844800" imgH="241300" progId="Equation.3">
                  <p:embed/>
                </p:oleObj>
              </mc:Choice>
              <mc:Fallback>
                <p:oleObj name="Equação" r:id="rId3" imgW="2844800" imgH="241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889" y="3130658"/>
                        <a:ext cx="5931502" cy="4959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84781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1981200" y="4038600"/>
            <a:ext cx="7543800" cy="1905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4343400" y="5029200"/>
            <a:ext cx="4800600" cy="762000"/>
          </a:xfrm>
          <a:prstGeom prst="rect">
            <a:avLst/>
          </a:prstGeom>
          <a:solidFill>
            <a:srgbClr val="FDC0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752600" y="304801"/>
            <a:ext cx="9614338" cy="3536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pt-BR" sz="2800" b="1" u="sng" dirty="0"/>
              <a:t>Momentum</a:t>
            </a:r>
          </a:p>
          <a:p>
            <a:endParaRPr lang="en-GB" altLang="pt-BR" sz="2800" u="sng" dirty="0"/>
          </a:p>
          <a:p>
            <a:r>
              <a:rPr lang="pt-PT" sz="2800" dirty="0"/>
              <a:t>Método de reduzir os problemas de instabilidade enquanto o aumento da taxa de convergência.</a:t>
            </a:r>
          </a:p>
          <a:p>
            <a:endParaRPr lang="en-GB" altLang="pt-BR" sz="2800" dirty="0"/>
          </a:p>
          <a:p>
            <a:endParaRPr lang="en-GB" altLang="pt-BR" sz="2800" dirty="0"/>
          </a:p>
          <a:p>
            <a:r>
              <a:rPr lang="pt-PT" sz="2800" dirty="0"/>
              <a:t>A equação de atualização de peso modificado é</a:t>
            </a:r>
            <a:endParaRPr lang="en-GB" altLang="pt-BR" sz="2800" dirty="0"/>
          </a:p>
          <a:p>
            <a:endParaRPr lang="en-GB" altLang="pt-BR" sz="2800" dirty="0"/>
          </a:p>
        </p:txBody>
      </p:sp>
      <p:graphicFrame>
        <p:nvGraphicFramePr>
          <p:cNvPr id="52229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4955356"/>
              </p:ext>
            </p:extLst>
          </p:nvPr>
        </p:nvGraphicFramePr>
        <p:xfrm>
          <a:off x="2205039" y="3249613"/>
          <a:ext cx="7794625" cy="312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Equation" r:id="rId3" imgW="7907040" imgH="4033800" progId="Equation.2">
                  <p:embed/>
                </p:oleObj>
              </mc:Choice>
              <mc:Fallback>
                <p:oleObj name="Equation" r:id="rId3" imgW="7907040" imgH="4033800" progId="Equation.2">
                  <p:embed/>
                  <p:pic>
                    <p:nvPicPr>
                      <p:cNvPr id="52229" name="Object 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9" y="3249613"/>
                        <a:ext cx="7794625" cy="312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637825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84FBF5E-7D30-43AD-8760-2E29FA23B172}" type="slidenum">
              <a:rPr lang="pt-BR" sz="1400"/>
              <a:pPr eaLnBrk="1" hangingPunct="1"/>
              <a:t>6</a:t>
            </a:fld>
            <a:endParaRPr lang="pt-BR" sz="1400"/>
          </a:p>
        </p:txBody>
      </p:sp>
      <p:sp>
        <p:nvSpPr>
          <p:cNvPr id="3829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Algoritmo Backpropagation</a:t>
            </a:r>
          </a:p>
        </p:txBody>
      </p:sp>
      <p:sp>
        <p:nvSpPr>
          <p:cNvPr id="38297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Treinamento é feito em duas fases:</a:t>
            </a:r>
          </a:p>
        </p:txBody>
      </p:sp>
      <p:grpSp>
        <p:nvGrpSpPr>
          <p:cNvPr id="117765" name="Group 4"/>
          <p:cNvGrpSpPr>
            <a:grpSpLocks/>
          </p:cNvGrpSpPr>
          <p:nvPr/>
        </p:nvGrpSpPr>
        <p:grpSpPr bwMode="auto">
          <a:xfrm>
            <a:off x="3340100" y="2620964"/>
            <a:ext cx="5041900" cy="4237037"/>
            <a:chOff x="1144" y="1651"/>
            <a:chExt cx="3176" cy="2669"/>
          </a:xfrm>
        </p:grpSpPr>
        <p:grpSp>
          <p:nvGrpSpPr>
            <p:cNvPr id="117766" name="Group 5"/>
            <p:cNvGrpSpPr>
              <a:grpSpLocks/>
            </p:cNvGrpSpPr>
            <p:nvPr/>
          </p:nvGrpSpPr>
          <p:grpSpPr bwMode="auto">
            <a:xfrm>
              <a:off x="1152" y="2131"/>
              <a:ext cx="3168" cy="1705"/>
              <a:chOff x="336" y="3305"/>
              <a:chExt cx="1440" cy="775"/>
            </a:xfrm>
          </p:grpSpPr>
          <p:sp>
            <p:nvSpPr>
              <p:cNvPr id="382982" name="Oval 6"/>
              <p:cNvSpPr>
                <a:spLocks noChangeArrowheads="1"/>
              </p:cNvSpPr>
              <p:nvPr/>
            </p:nvSpPr>
            <p:spPr bwMode="auto">
              <a:xfrm>
                <a:off x="336" y="3803"/>
                <a:ext cx="111" cy="111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382983" name="Oval 7"/>
              <p:cNvSpPr>
                <a:spLocks noChangeArrowheads="1"/>
              </p:cNvSpPr>
              <p:nvPr/>
            </p:nvSpPr>
            <p:spPr bwMode="auto">
              <a:xfrm>
                <a:off x="336" y="3471"/>
                <a:ext cx="111" cy="111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382984" name="Oval 8"/>
              <p:cNvSpPr>
                <a:spLocks noChangeArrowheads="1"/>
              </p:cNvSpPr>
              <p:nvPr/>
            </p:nvSpPr>
            <p:spPr bwMode="auto">
              <a:xfrm>
                <a:off x="779" y="3305"/>
                <a:ext cx="111" cy="111"/>
              </a:xfrm>
              <a:prstGeom prst="ellipse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tx2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382985" name="Oval 9"/>
              <p:cNvSpPr>
                <a:spLocks noChangeArrowheads="1"/>
              </p:cNvSpPr>
              <p:nvPr/>
            </p:nvSpPr>
            <p:spPr bwMode="auto">
              <a:xfrm>
                <a:off x="779" y="3748"/>
                <a:ext cx="111" cy="111"/>
              </a:xfrm>
              <a:prstGeom prst="ellipse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tx2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382986" name="Oval 10"/>
              <p:cNvSpPr>
                <a:spLocks noChangeArrowheads="1"/>
              </p:cNvSpPr>
              <p:nvPr/>
            </p:nvSpPr>
            <p:spPr bwMode="auto">
              <a:xfrm>
                <a:off x="779" y="3526"/>
                <a:ext cx="111" cy="111"/>
              </a:xfrm>
              <a:prstGeom prst="ellipse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tx2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382987" name="Oval 11"/>
              <p:cNvSpPr>
                <a:spLocks noChangeArrowheads="1"/>
              </p:cNvSpPr>
              <p:nvPr/>
            </p:nvSpPr>
            <p:spPr bwMode="auto">
              <a:xfrm>
                <a:off x="779" y="3969"/>
                <a:ext cx="111" cy="111"/>
              </a:xfrm>
              <a:prstGeom prst="ellipse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tx2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382988" name="Oval 12"/>
              <p:cNvSpPr>
                <a:spLocks noChangeArrowheads="1"/>
              </p:cNvSpPr>
              <p:nvPr/>
            </p:nvSpPr>
            <p:spPr bwMode="auto">
              <a:xfrm>
                <a:off x="1222" y="3305"/>
                <a:ext cx="111" cy="111"/>
              </a:xfrm>
              <a:prstGeom prst="ellipse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tx2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382989" name="Oval 13"/>
              <p:cNvSpPr>
                <a:spLocks noChangeArrowheads="1"/>
              </p:cNvSpPr>
              <p:nvPr/>
            </p:nvSpPr>
            <p:spPr bwMode="auto">
              <a:xfrm>
                <a:off x="1222" y="3748"/>
                <a:ext cx="111" cy="111"/>
              </a:xfrm>
              <a:prstGeom prst="ellipse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tx2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382990" name="Oval 14"/>
              <p:cNvSpPr>
                <a:spLocks noChangeArrowheads="1"/>
              </p:cNvSpPr>
              <p:nvPr/>
            </p:nvSpPr>
            <p:spPr bwMode="auto">
              <a:xfrm>
                <a:off x="1222" y="3526"/>
                <a:ext cx="111" cy="111"/>
              </a:xfrm>
              <a:prstGeom prst="ellipse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tx2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382991" name="Oval 15"/>
              <p:cNvSpPr>
                <a:spLocks noChangeArrowheads="1"/>
              </p:cNvSpPr>
              <p:nvPr/>
            </p:nvSpPr>
            <p:spPr bwMode="auto">
              <a:xfrm>
                <a:off x="1222" y="3969"/>
                <a:ext cx="111" cy="111"/>
              </a:xfrm>
              <a:prstGeom prst="ellipse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tx2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382992" name="Oval 16"/>
              <p:cNvSpPr>
                <a:spLocks noChangeArrowheads="1"/>
              </p:cNvSpPr>
              <p:nvPr/>
            </p:nvSpPr>
            <p:spPr bwMode="auto">
              <a:xfrm>
                <a:off x="1665" y="3803"/>
                <a:ext cx="111" cy="111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382993" name="Oval 17"/>
              <p:cNvSpPr>
                <a:spLocks noChangeArrowheads="1"/>
              </p:cNvSpPr>
              <p:nvPr/>
            </p:nvSpPr>
            <p:spPr bwMode="auto">
              <a:xfrm>
                <a:off x="1665" y="3471"/>
                <a:ext cx="111" cy="111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117783" name="Line 18"/>
              <p:cNvSpPr>
                <a:spLocks noChangeShapeType="1"/>
              </p:cNvSpPr>
              <p:nvPr/>
            </p:nvSpPr>
            <p:spPr bwMode="auto">
              <a:xfrm flipV="1">
                <a:off x="1333" y="3859"/>
                <a:ext cx="332" cy="166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7784" name="Line 19"/>
              <p:cNvSpPr>
                <a:spLocks noChangeShapeType="1"/>
              </p:cNvSpPr>
              <p:nvPr/>
            </p:nvSpPr>
            <p:spPr bwMode="auto">
              <a:xfrm flipV="1">
                <a:off x="447" y="3803"/>
                <a:ext cx="332" cy="56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7785" name="Line 20"/>
              <p:cNvSpPr>
                <a:spLocks noChangeShapeType="1"/>
              </p:cNvSpPr>
              <p:nvPr/>
            </p:nvSpPr>
            <p:spPr bwMode="auto">
              <a:xfrm flipV="1">
                <a:off x="447" y="3582"/>
                <a:ext cx="332" cy="277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7786" name="Line 21"/>
              <p:cNvSpPr>
                <a:spLocks noChangeShapeType="1"/>
              </p:cNvSpPr>
              <p:nvPr/>
            </p:nvSpPr>
            <p:spPr bwMode="auto">
              <a:xfrm flipV="1">
                <a:off x="447" y="3360"/>
                <a:ext cx="332" cy="499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7787" name="Line 22"/>
              <p:cNvSpPr>
                <a:spLocks noChangeShapeType="1"/>
              </p:cNvSpPr>
              <p:nvPr/>
            </p:nvSpPr>
            <p:spPr bwMode="auto">
              <a:xfrm>
                <a:off x="447" y="3526"/>
                <a:ext cx="332" cy="277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7788" name="Line 23"/>
              <p:cNvSpPr>
                <a:spLocks noChangeShapeType="1"/>
              </p:cNvSpPr>
              <p:nvPr/>
            </p:nvSpPr>
            <p:spPr bwMode="auto">
              <a:xfrm>
                <a:off x="447" y="3526"/>
                <a:ext cx="332" cy="499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7789" name="Line 24"/>
              <p:cNvSpPr>
                <a:spLocks noChangeShapeType="1"/>
              </p:cNvSpPr>
              <p:nvPr/>
            </p:nvSpPr>
            <p:spPr bwMode="auto">
              <a:xfrm>
                <a:off x="890" y="3360"/>
                <a:ext cx="332" cy="0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7790" name="Line 25"/>
              <p:cNvSpPr>
                <a:spLocks noChangeShapeType="1"/>
              </p:cNvSpPr>
              <p:nvPr/>
            </p:nvSpPr>
            <p:spPr bwMode="auto">
              <a:xfrm>
                <a:off x="890" y="3582"/>
                <a:ext cx="332" cy="0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7791" name="Line 26"/>
              <p:cNvSpPr>
                <a:spLocks noChangeShapeType="1"/>
              </p:cNvSpPr>
              <p:nvPr/>
            </p:nvSpPr>
            <p:spPr bwMode="auto">
              <a:xfrm>
                <a:off x="890" y="3803"/>
                <a:ext cx="332" cy="0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7792" name="Line 27"/>
              <p:cNvSpPr>
                <a:spLocks noChangeShapeType="1"/>
              </p:cNvSpPr>
              <p:nvPr/>
            </p:nvSpPr>
            <p:spPr bwMode="auto">
              <a:xfrm>
                <a:off x="890" y="4025"/>
                <a:ext cx="332" cy="0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7793" name="Line 28"/>
              <p:cNvSpPr>
                <a:spLocks noChangeShapeType="1"/>
              </p:cNvSpPr>
              <p:nvPr/>
            </p:nvSpPr>
            <p:spPr bwMode="auto">
              <a:xfrm flipV="1">
                <a:off x="890" y="3803"/>
                <a:ext cx="332" cy="222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7794" name="Line 29"/>
              <p:cNvSpPr>
                <a:spLocks noChangeShapeType="1"/>
              </p:cNvSpPr>
              <p:nvPr/>
            </p:nvSpPr>
            <p:spPr bwMode="auto">
              <a:xfrm flipV="1">
                <a:off x="890" y="3582"/>
                <a:ext cx="332" cy="443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7795" name="Line 30"/>
              <p:cNvSpPr>
                <a:spLocks noChangeShapeType="1"/>
              </p:cNvSpPr>
              <p:nvPr/>
            </p:nvSpPr>
            <p:spPr bwMode="auto">
              <a:xfrm flipV="1">
                <a:off x="890" y="3360"/>
                <a:ext cx="332" cy="665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7796" name="Line 31"/>
              <p:cNvSpPr>
                <a:spLocks noChangeShapeType="1"/>
              </p:cNvSpPr>
              <p:nvPr/>
            </p:nvSpPr>
            <p:spPr bwMode="auto">
              <a:xfrm>
                <a:off x="890" y="3360"/>
                <a:ext cx="332" cy="665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7797" name="Line 32"/>
              <p:cNvSpPr>
                <a:spLocks noChangeShapeType="1"/>
              </p:cNvSpPr>
              <p:nvPr/>
            </p:nvSpPr>
            <p:spPr bwMode="auto">
              <a:xfrm>
                <a:off x="890" y="3360"/>
                <a:ext cx="332" cy="222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7798" name="Line 33"/>
              <p:cNvSpPr>
                <a:spLocks noChangeShapeType="1"/>
              </p:cNvSpPr>
              <p:nvPr/>
            </p:nvSpPr>
            <p:spPr bwMode="auto">
              <a:xfrm>
                <a:off x="890" y="3360"/>
                <a:ext cx="332" cy="457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7799" name="Line 34"/>
              <p:cNvSpPr>
                <a:spLocks noChangeShapeType="1"/>
              </p:cNvSpPr>
              <p:nvPr/>
            </p:nvSpPr>
            <p:spPr bwMode="auto">
              <a:xfrm flipV="1">
                <a:off x="890" y="3360"/>
                <a:ext cx="332" cy="222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7800" name="Line 35"/>
              <p:cNvSpPr>
                <a:spLocks noChangeShapeType="1"/>
              </p:cNvSpPr>
              <p:nvPr/>
            </p:nvSpPr>
            <p:spPr bwMode="auto">
              <a:xfrm>
                <a:off x="890" y="3582"/>
                <a:ext cx="332" cy="221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7801" name="Line 36"/>
              <p:cNvSpPr>
                <a:spLocks noChangeShapeType="1"/>
              </p:cNvSpPr>
              <p:nvPr/>
            </p:nvSpPr>
            <p:spPr bwMode="auto">
              <a:xfrm>
                <a:off x="890" y="3582"/>
                <a:ext cx="332" cy="443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7802" name="Line 37"/>
              <p:cNvSpPr>
                <a:spLocks noChangeShapeType="1"/>
              </p:cNvSpPr>
              <p:nvPr/>
            </p:nvSpPr>
            <p:spPr bwMode="auto">
              <a:xfrm flipV="1">
                <a:off x="890" y="3360"/>
                <a:ext cx="332" cy="443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7803" name="Line 38"/>
              <p:cNvSpPr>
                <a:spLocks noChangeShapeType="1"/>
              </p:cNvSpPr>
              <p:nvPr/>
            </p:nvSpPr>
            <p:spPr bwMode="auto">
              <a:xfrm flipV="1">
                <a:off x="890" y="3582"/>
                <a:ext cx="332" cy="221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7804" name="Line 39"/>
              <p:cNvSpPr>
                <a:spLocks noChangeShapeType="1"/>
              </p:cNvSpPr>
              <p:nvPr/>
            </p:nvSpPr>
            <p:spPr bwMode="auto">
              <a:xfrm>
                <a:off x="890" y="3803"/>
                <a:ext cx="332" cy="222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7805" name="Line 40"/>
              <p:cNvSpPr>
                <a:spLocks noChangeShapeType="1"/>
              </p:cNvSpPr>
              <p:nvPr/>
            </p:nvSpPr>
            <p:spPr bwMode="auto">
              <a:xfrm>
                <a:off x="1333" y="3360"/>
                <a:ext cx="332" cy="166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7806" name="Line 41"/>
              <p:cNvSpPr>
                <a:spLocks noChangeShapeType="1"/>
              </p:cNvSpPr>
              <p:nvPr/>
            </p:nvSpPr>
            <p:spPr bwMode="auto">
              <a:xfrm flipV="1">
                <a:off x="1333" y="3526"/>
                <a:ext cx="332" cy="56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7807" name="Line 42"/>
              <p:cNvSpPr>
                <a:spLocks noChangeShapeType="1"/>
              </p:cNvSpPr>
              <p:nvPr/>
            </p:nvSpPr>
            <p:spPr bwMode="auto">
              <a:xfrm flipV="1">
                <a:off x="1333" y="3526"/>
                <a:ext cx="332" cy="277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7808" name="Line 43"/>
              <p:cNvSpPr>
                <a:spLocks noChangeShapeType="1"/>
              </p:cNvSpPr>
              <p:nvPr/>
            </p:nvSpPr>
            <p:spPr bwMode="auto">
              <a:xfrm flipV="1">
                <a:off x="1333" y="3526"/>
                <a:ext cx="332" cy="499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7809" name="Line 44"/>
              <p:cNvSpPr>
                <a:spLocks noChangeShapeType="1"/>
              </p:cNvSpPr>
              <p:nvPr/>
            </p:nvSpPr>
            <p:spPr bwMode="auto">
              <a:xfrm>
                <a:off x="1333" y="3582"/>
                <a:ext cx="332" cy="277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7810" name="Line 45"/>
              <p:cNvSpPr>
                <a:spLocks noChangeShapeType="1"/>
              </p:cNvSpPr>
              <p:nvPr/>
            </p:nvSpPr>
            <p:spPr bwMode="auto">
              <a:xfrm>
                <a:off x="1333" y="3360"/>
                <a:ext cx="332" cy="499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7811" name="Line 46"/>
              <p:cNvSpPr>
                <a:spLocks noChangeShapeType="1"/>
              </p:cNvSpPr>
              <p:nvPr/>
            </p:nvSpPr>
            <p:spPr bwMode="auto">
              <a:xfrm>
                <a:off x="1333" y="3803"/>
                <a:ext cx="332" cy="56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7812" name="Line 47"/>
              <p:cNvSpPr>
                <a:spLocks noChangeShapeType="1"/>
              </p:cNvSpPr>
              <p:nvPr/>
            </p:nvSpPr>
            <p:spPr bwMode="auto">
              <a:xfrm flipV="1">
                <a:off x="447" y="3360"/>
                <a:ext cx="332" cy="166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7813" name="Line 48"/>
              <p:cNvSpPr>
                <a:spLocks noChangeShapeType="1"/>
              </p:cNvSpPr>
              <p:nvPr/>
            </p:nvSpPr>
            <p:spPr bwMode="auto">
              <a:xfrm>
                <a:off x="447" y="3526"/>
                <a:ext cx="332" cy="56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7814" name="Line 49"/>
              <p:cNvSpPr>
                <a:spLocks noChangeShapeType="1"/>
              </p:cNvSpPr>
              <p:nvPr/>
            </p:nvSpPr>
            <p:spPr bwMode="auto">
              <a:xfrm>
                <a:off x="447" y="3859"/>
                <a:ext cx="332" cy="166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7815" name="Oval 50"/>
              <p:cNvSpPr>
                <a:spLocks noChangeArrowheads="1"/>
              </p:cNvSpPr>
              <p:nvPr/>
            </p:nvSpPr>
            <p:spPr bwMode="auto">
              <a:xfrm>
                <a:off x="384" y="3741"/>
                <a:ext cx="14" cy="14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117816" name="Oval 51"/>
              <p:cNvSpPr>
                <a:spLocks noChangeArrowheads="1"/>
              </p:cNvSpPr>
              <p:nvPr/>
            </p:nvSpPr>
            <p:spPr bwMode="auto">
              <a:xfrm>
                <a:off x="384" y="3686"/>
                <a:ext cx="14" cy="13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117817" name="Oval 52"/>
              <p:cNvSpPr>
                <a:spLocks noChangeArrowheads="1"/>
              </p:cNvSpPr>
              <p:nvPr/>
            </p:nvSpPr>
            <p:spPr bwMode="auto">
              <a:xfrm>
                <a:off x="384" y="3630"/>
                <a:ext cx="14" cy="14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117818" name="Oval 53"/>
              <p:cNvSpPr>
                <a:spLocks noChangeArrowheads="1"/>
              </p:cNvSpPr>
              <p:nvPr/>
            </p:nvSpPr>
            <p:spPr bwMode="auto">
              <a:xfrm>
                <a:off x="1714" y="3741"/>
                <a:ext cx="14" cy="14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117819" name="Oval 54"/>
              <p:cNvSpPr>
                <a:spLocks noChangeArrowheads="1"/>
              </p:cNvSpPr>
              <p:nvPr/>
            </p:nvSpPr>
            <p:spPr bwMode="auto">
              <a:xfrm>
                <a:off x="1714" y="3686"/>
                <a:ext cx="14" cy="13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  <p:sp>
            <p:nvSpPr>
              <p:cNvPr id="117820" name="Oval 55"/>
              <p:cNvSpPr>
                <a:spLocks noChangeArrowheads="1"/>
              </p:cNvSpPr>
              <p:nvPr/>
            </p:nvSpPr>
            <p:spPr bwMode="auto">
              <a:xfrm>
                <a:off x="1714" y="3630"/>
                <a:ext cx="14" cy="14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</p:grpSp>
        <p:sp>
          <p:nvSpPr>
            <p:cNvPr id="117767" name="Line 56"/>
            <p:cNvSpPr>
              <a:spLocks noChangeShapeType="1"/>
            </p:cNvSpPr>
            <p:nvPr/>
          </p:nvSpPr>
          <p:spPr bwMode="auto">
            <a:xfrm>
              <a:off x="1144" y="2035"/>
              <a:ext cx="3120" cy="0"/>
            </a:xfrm>
            <a:prstGeom prst="line">
              <a:avLst/>
            </a:prstGeom>
            <a:noFill/>
            <a:ln w="76200">
              <a:solidFill>
                <a:srgbClr val="C0C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7768" name="Line 57"/>
            <p:cNvSpPr>
              <a:spLocks noChangeShapeType="1"/>
            </p:cNvSpPr>
            <p:nvPr/>
          </p:nvSpPr>
          <p:spPr bwMode="auto">
            <a:xfrm>
              <a:off x="1288" y="3955"/>
              <a:ext cx="2976" cy="0"/>
            </a:xfrm>
            <a:prstGeom prst="line">
              <a:avLst/>
            </a:prstGeom>
            <a:noFill/>
            <a:ln w="76200">
              <a:solidFill>
                <a:srgbClr val="C0C0C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7769" name="Text Box 58"/>
            <p:cNvSpPr txBox="1">
              <a:spLocks noChangeArrowheads="1"/>
            </p:cNvSpPr>
            <p:nvPr/>
          </p:nvSpPr>
          <p:spPr bwMode="auto">
            <a:xfrm>
              <a:off x="1152" y="1651"/>
              <a:ext cx="31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kumimoji="1" lang="pt-BR" sz="3200">
                  <a:latin typeface="Times New Roman" panose="02020603050405020304" pitchFamily="18" charset="0"/>
                </a:rPr>
                <a:t>Fase </a:t>
              </a:r>
              <a:r>
                <a:rPr kumimoji="1" lang="pt-BR" sz="3200" i="1">
                  <a:latin typeface="Times New Roman" panose="02020603050405020304" pitchFamily="18" charset="0"/>
                </a:rPr>
                <a:t>forward</a:t>
              </a:r>
              <a:endParaRPr kumimoji="1" lang="pt-BR">
                <a:latin typeface="Times New Roman" panose="02020603050405020304" pitchFamily="18" charset="0"/>
              </a:endParaRPr>
            </a:p>
          </p:txBody>
        </p:sp>
        <p:sp>
          <p:nvSpPr>
            <p:cNvPr id="117770" name="Text Box 59"/>
            <p:cNvSpPr txBox="1">
              <a:spLocks noChangeArrowheads="1"/>
            </p:cNvSpPr>
            <p:nvPr/>
          </p:nvSpPr>
          <p:spPr bwMode="auto">
            <a:xfrm>
              <a:off x="1192" y="3955"/>
              <a:ext cx="31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kumimoji="1" lang="pt-BR" sz="3200">
                  <a:latin typeface="Times New Roman" panose="02020603050405020304" pitchFamily="18" charset="0"/>
                </a:rPr>
                <a:t>Fase </a:t>
              </a:r>
              <a:r>
                <a:rPr kumimoji="1" lang="pt-BR" sz="3200" i="1">
                  <a:latin typeface="Times New Roman" panose="02020603050405020304" pitchFamily="18" charset="0"/>
                </a:rPr>
                <a:t>backward</a:t>
              </a:r>
              <a:endParaRPr kumimoji="1" lang="pt-BR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5318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05000"/>
            <a:ext cx="7497006" cy="2911595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2592925" y="5530334"/>
                <a:ext cx="532511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3200" dirty="0">
                    <a:solidFill>
                      <a:srgbClr val="FF0000"/>
                    </a:solidFill>
                  </a:rPr>
                  <a:t>Normalmente 0&lt;= </a:t>
                </a:r>
                <a14:m>
                  <m:oMath xmlns:m="http://schemas.openxmlformats.org/officeDocument/2006/math">
                    <m:r>
                      <a:rPr lang="pt-BR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3200" dirty="0">
                    <a:solidFill>
                      <a:srgbClr val="FF0000"/>
                    </a:solidFill>
                  </a:rPr>
                  <a:t>&lt;= 0.9</a:t>
                </a: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5" y="5530334"/>
                <a:ext cx="5325112" cy="584775"/>
              </a:xfrm>
              <a:prstGeom prst="rect">
                <a:avLst/>
              </a:prstGeom>
              <a:blipFill>
                <a:blip r:embed="rId3"/>
                <a:stretch>
                  <a:fillRect l="-2860" t="-13542" r="-1945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701734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Online </a:t>
            </a:r>
            <a:r>
              <a:rPr lang="pt-BR" dirty="0" err="1"/>
              <a:t>vs</a:t>
            </a:r>
            <a:r>
              <a:rPr lang="pt-BR" dirty="0"/>
              <a:t> Bach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019568" y="1313793"/>
            <a:ext cx="10058400" cy="5544207"/>
          </a:xfrm>
        </p:spPr>
        <p:txBody>
          <a:bodyPr>
            <a:noAutofit/>
          </a:bodyPr>
          <a:lstStyle/>
          <a:p>
            <a:r>
              <a:rPr lang="pt-BR" sz="2800" dirty="0"/>
              <a:t>A diferença está no momento em que os pesos são atualizados.</a:t>
            </a:r>
          </a:p>
          <a:p>
            <a:r>
              <a:rPr lang="pt-BR" sz="2800" dirty="0"/>
              <a:t>Na versão on-line, os pesos são atualizados a cada padrão apresentado a rede.</a:t>
            </a:r>
          </a:p>
          <a:p>
            <a:r>
              <a:rPr lang="pt-BR" sz="2800" dirty="0"/>
              <a:t> Na versão batch, todos os pesos são somados durante uma iteração (todos os padrões) e só então os pesos são atualizados.</a:t>
            </a:r>
          </a:p>
          <a:p>
            <a:r>
              <a:rPr lang="pt-BR" sz="2800" dirty="0"/>
              <a:t> Versão batch</a:t>
            </a:r>
          </a:p>
          <a:p>
            <a:pPr lvl="1"/>
            <a:r>
              <a:rPr lang="pt-BR" sz="2400" dirty="0"/>
              <a:t>Interessante para aplicações que possam ser paralelizadas.</a:t>
            </a:r>
          </a:p>
          <a:p>
            <a:r>
              <a:rPr lang="pt-BR" sz="2800" dirty="0"/>
              <a:t>Versão online</a:t>
            </a:r>
          </a:p>
          <a:p>
            <a:pPr lvl="1"/>
            <a:r>
              <a:rPr lang="pt-BR" sz="2400" dirty="0"/>
              <a:t>Geralmente converge mais rapidamente.</a:t>
            </a:r>
          </a:p>
        </p:txBody>
      </p:sp>
    </p:spTree>
    <p:extLst>
      <p:ext uri="{BB962C8B-B14F-4D97-AF65-F5344CB8AC3E}">
        <p14:creationId xmlns:p14="http://schemas.microsoft.com/office/powerpoint/2010/main" val="2481246902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019568" y="1313793"/>
            <a:ext cx="10058400" cy="5544207"/>
          </a:xfrm>
        </p:spPr>
        <p:txBody>
          <a:bodyPr>
            <a:noAutofit/>
          </a:bodyPr>
          <a:lstStyle/>
          <a:p>
            <a:r>
              <a:rPr lang="pt-BR" sz="2800" dirty="0"/>
              <a:t>A normalização é interessante quando existem características em diversas unidades dentro do vetor de características.</a:t>
            </a:r>
          </a:p>
          <a:p>
            <a:r>
              <a:rPr lang="pt-BR" sz="2800" dirty="0"/>
              <a:t>Nesses casos, valores muito altos  podem saturar a função de ativação.</a:t>
            </a:r>
          </a:p>
          <a:p>
            <a:r>
              <a:rPr lang="pt-BR" sz="2800" dirty="0"/>
              <a:t>Uma maneira bastante simples de normalizar os dados consiste em somar todas as características e dividir pela soma.</a:t>
            </a:r>
          </a:p>
          <a:p>
            <a:r>
              <a:rPr lang="pt-BR" sz="2800" dirty="0"/>
              <a:t>Outra normalização bastante usada é a normalização Z-score.</a:t>
            </a:r>
          </a:p>
        </p:txBody>
      </p:sp>
    </p:spTree>
    <p:extLst>
      <p:ext uri="{BB962C8B-B14F-4D97-AF65-F5344CB8AC3E}">
        <p14:creationId xmlns:p14="http://schemas.microsoft.com/office/powerpoint/2010/main" val="831659992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019568" y="1313793"/>
            <a:ext cx="10058400" cy="5544207"/>
          </a:xfrm>
        </p:spPr>
        <p:txBody>
          <a:bodyPr>
            <a:noAutofit/>
          </a:bodyPr>
          <a:lstStyle/>
          <a:p>
            <a:r>
              <a:rPr lang="pt-BR" sz="2800" dirty="0"/>
              <a:t> Para redes neurais MLP, geralmente é interessante ter as características com média próxima de zero.</a:t>
            </a:r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 Melhora o tempo de convergência durante a aprendizagem.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168" y="2594683"/>
            <a:ext cx="1401630" cy="88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34840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468934" y="378506"/>
            <a:ext cx="8911687" cy="61338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pt-BR" sz="4000" dirty="0"/>
              <a:t>Controlador Hibrido Neural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761258" y="1168919"/>
            <a:ext cx="103270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alt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Objetivo: Consiste em identificar o comportamento da planta através de um identificador neural, de modo a possibilitar a ação de um controlador baseado no jacobiano da planta, e assim gerar um gráfico da resposta transitória do sistema, baseado nos parâmetros obtidos a partir da comunicação da planta com o servidor DDE </a:t>
            </a:r>
            <a:r>
              <a:rPr lang="pt-BR" alt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RSLinx</a:t>
            </a:r>
            <a:r>
              <a:rPr lang="pt-BR" alt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através do protocolo DDE. Desenvolveu-se um aplicativo e um driver de protocolo em Java.  Com esse aplicativo o sistema deverá atuar no controlador clássico, um Controlador Lógico Programável (CLP) do tipo SLC 5/03, da </a:t>
            </a:r>
            <a:r>
              <a:rPr lang="pt-BR" altLang="pt-B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Allen </a:t>
            </a:r>
            <a:r>
              <a:rPr lang="pt-BR" altLang="pt-BR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Brandley</a:t>
            </a:r>
            <a:r>
              <a:rPr lang="pt-BR" alt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.  Assim, será realizado um estudo comparativo entre o controlador clássico do tipo PID, o neural híbrido indireto e analisar o comportamento dinâmico de cada um desses sistemas de controle, criando a possibilidade de que o operador da respectiva planta possa escolher a técnica Clássica ou Neural.</a:t>
            </a:r>
          </a:p>
        </p:txBody>
      </p:sp>
    </p:spTree>
    <p:extLst>
      <p:ext uri="{BB962C8B-B14F-4D97-AF65-F5344CB8AC3E}">
        <p14:creationId xmlns:p14="http://schemas.microsoft.com/office/powerpoint/2010/main" val="25130025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468934" y="378506"/>
            <a:ext cx="8911687" cy="61338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pt-BR" sz="4000" dirty="0"/>
              <a:t>Controlador Hibrido Neural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864962" y="1850844"/>
            <a:ext cx="103270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Identificador Neural: </a:t>
            </a:r>
            <a:r>
              <a:rPr lang="pt-BR" alt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Rede Neural </a:t>
            </a:r>
            <a:r>
              <a:rPr lang="pt-BR" altLang="pt-BR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Autoregressiva</a:t>
            </a:r>
            <a:r>
              <a:rPr lang="pt-BR" alt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 com Entradas Exógenas (NNARX)</a:t>
            </a:r>
            <a:endParaRPr lang="pt-BR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pt-B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pt-BR" alt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80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945" y="2842734"/>
            <a:ext cx="7204075" cy="3635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7715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468934" y="378506"/>
            <a:ext cx="8911687" cy="61338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pt-BR" sz="4000" dirty="0"/>
              <a:t>Controlador Hibrido Neural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2122438" y="1562087"/>
            <a:ext cx="103270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Planta pedagógica</a:t>
            </a:r>
            <a:endParaRPr lang="pt-BR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pt-B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pt-BR" alt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62087"/>
            <a:ext cx="3445042" cy="42771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0169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468934" y="378506"/>
            <a:ext cx="8911687" cy="61338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pt-BR" sz="4000" dirty="0"/>
              <a:t>Controlador Hibrido Neural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2122438" y="1562087"/>
            <a:ext cx="103270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Supervisório</a:t>
            </a:r>
            <a:endParaRPr lang="pt-BR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pt-B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pt-BR" alt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000" y="2068232"/>
            <a:ext cx="7391232" cy="46222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4384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468934" y="378506"/>
            <a:ext cx="8911687" cy="61338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pt-BR" sz="4000" dirty="0"/>
              <a:t>Controlador Hibrido Neural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7" name="Imagem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934" y="1157694"/>
            <a:ext cx="7773779" cy="43384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2034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468934" y="378506"/>
            <a:ext cx="8911687" cy="61338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pt-BR" sz="4000" dirty="0"/>
              <a:t>Controlador Hibrido Neural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934" y="1207581"/>
            <a:ext cx="7919035" cy="451599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006516" y="5931568"/>
            <a:ext cx="390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Execute o programa CHN </a:t>
            </a:r>
            <a:r>
              <a:rPr lang="pt-BR" dirty="0" err="1">
                <a:solidFill>
                  <a:srgbClr val="FF0000"/>
                </a:solidFill>
              </a:rPr>
              <a:t>Vs</a:t>
            </a:r>
            <a:r>
              <a:rPr lang="pt-BR" dirty="0">
                <a:solidFill>
                  <a:srgbClr val="FF0000"/>
                </a:solidFill>
              </a:rPr>
              <a:t> 1.2</a:t>
            </a:r>
          </a:p>
        </p:txBody>
      </p:sp>
    </p:spTree>
    <p:extLst>
      <p:ext uri="{BB962C8B-B14F-4D97-AF65-F5344CB8AC3E}">
        <p14:creationId xmlns:p14="http://schemas.microsoft.com/office/powerpoint/2010/main" val="3655674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14C2E4-F250-42B3-85DC-8DA4CDA7C348}" type="slidenum">
              <a:rPr lang="pt-BR" sz="1400"/>
              <a:pPr eaLnBrk="1" hangingPunct="1"/>
              <a:t>7</a:t>
            </a:fld>
            <a:endParaRPr lang="pt-BR" sz="1400"/>
          </a:p>
        </p:txBody>
      </p:sp>
      <p:sp>
        <p:nvSpPr>
          <p:cNvPr id="3840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19288" y="457200"/>
            <a:ext cx="4246562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/>
              <a:t>Fase forward</a:t>
            </a:r>
          </a:p>
        </p:txBody>
      </p:sp>
      <p:sp>
        <p:nvSpPr>
          <p:cNvPr id="384003" name="Oval 3"/>
          <p:cNvSpPr>
            <a:spLocks noChangeArrowheads="1"/>
          </p:cNvSpPr>
          <p:nvPr/>
        </p:nvSpPr>
        <p:spPr bwMode="auto">
          <a:xfrm>
            <a:off x="2057400" y="4953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4004" name="Oval 4"/>
          <p:cNvSpPr>
            <a:spLocks noChangeArrowheads="1"/>
          </p:cNvSpPr>
          <p:nvPr/>
        </p:nvSpPr>
        <p:spPr bwMode="auto">
          <a:xfrm>
            <a:off x="2057400" y="3124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4005" name="Oval 5"/>
          <p:cNvSpPr>
            <a:spLocks noChangeArrowheads="1"/>
          </p:cNvSpPr>
          <p:nvPr/>
        </p:nvSpPr>
        <p:spPr bwMode="auto">
          <a:xfrm>
            <a:off x="4495800" y="22098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4006" name="Oval 6"/>
          <p:cNvSpPr>
            <a:spLocks noChangeArrowheads="1"/>
          </p:cNvSpPr>
          <p:nvPr/>
        </p:nvSpPr>
        <p:spPr bwMode="auto">
          <a:xfrm>
            <a:off x="4495800" y="4648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4007" name="Oval 7"/>
          <p:cNvSpPr>
            <a:spLocks noChangeArrowheads="1"/>
          </p:cNvSpPr>
          <p:nvPr/>
        </p:nvSpPr>
        <p:spPr bwMode="auto">
          <a:xfrm>
            <a:off x="4495800" y="3429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4008" name="Oval 8"/>
          <p:cNvSpPr>
            <a:spLocks noChangeArrowheads="1"/>
          </p:cNvSpPr>
          <p:nvPr/>
        </p:nvSpPr>
        <p:spPr bwMode="auto">
          <a:xfrm>
            <a:off x="4495800" y="58674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4009" name="Oval 9"/>
          <p:cNvSpPr>
            <a:spLocks noChangeArrowheads="1"/>
          </p:cNvSpPr>
          <p:nvPr/>
        </p:nvSpPr>
        <p:spPr bwMode="auto">
          <a:xfrm>
            <a:off x="6934200" y="22098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4010" name="Oval 10"/>
          <p:cNvSpPr>
            <a:spLocks noChangeArrowheads="1"/>
          </p:cNvSpPr>
          <p:nvPr/>
        </p:nvSpPr>
        <p:spPr bwMode="auto">
          <a:xfrm>
            <a:off x="6934200" y="4648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4011" name="Oval 11"/>
          <p:cNvSpPr>
            <a:spLocks noChangeArrowheads="1"/>
          </p:cNvSpPr>
          <p:nvPr/>
        </p:nvSpPr>
        <p:spPr bwMode="auto">
          <a:xfrm>
            <a:off x="6934200" y="3429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4012" name="Oval 12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4013" name="Oval 13"/>
          <p:cNvSpPr>
            <a:spLocks noChangeArrowheads="1"/>
          </p:cNvSpPr>
          <p:nvPr/>
        </p:nvSpPr>
        <p:spPr bwMode="auto">
          <a:xfrm>
            <a:off x="9372600" y="4953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4014" name="Oval 14"/>
          <p:cNvSpPr>
            <a:spLocks noChangeArrowheads="1"/>
          </p:cNvSpPr>
          <p:nvPr/>
        </p:nvSpPr>
        <p:spPr bwMode="auto">
          <a:xfrm>
            <a:off x="9372600" y="3124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118800" name="Line 15"/>
          <p:cNvSpPr>
            <a:spLocks noChangeShapeType="1"/>
          </p:cNvSpPr>
          <p:nvPr/>
        </p:nvSpPr>
        <p:spPr bwMode="auto">
          <a:xfrm flipV="1">
            <a:off x="7543800" y="52578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8801" name="Line 16"/>
          <p:cNvSpPr>
            <a:spLocks noChangeShapeType="1"/>
          </p:cNvSpPr>
          <p:nvPr/>
        </p:nvSpPr>
        <p:spPr bwMode="auto">
          <a:xfrm flipV="1">
            <a:off x="2667000" y="4953000"/>
            <a:ext cx="1828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8802" name="Line 17"/>
          <p:cNvSpPr>
            <a:spLocks noChangeShapeType="1"/>
          </p:cNvSpPr>
          <p:nvPr/>
        </p:nvSpPr>
        <p:spPr bwMode="auto">
          <a:xfrm flipV="1">
            <a:off x="2667000" y="3733800"/>
            <a:ext cx="18288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8803" name="Line 18"/>
          <p:cNvSpPr>
            <a:spLocks noChangeShapeType="1"/>
          </p:cNvSpPr>
          <p:nvPr/>
        </p:nvSpPr>
        <p:spPr bwMode="auto">
          <a:xfrm flipV="1">
            <a:off x="2667000" y="2514600"/>
            <a:ext cx="182880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8804" name="Line 19"/>
          <p:cNvSpPr>
            <a:spLocks noChangeShapeType="1"/>
          </p:cNvSpPr>
          <p:nvPr/>
        </p:nvSpPr>
        <p:spPr bwMode="auto">
          <a:xfrm>
            <a:off x="2667000" y="3429000"/>
            <a:ext cx="18288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8805" name="Line 20"/>
          <p:cNvSpPr>
            <a:spLocks noChangeShapeType="1"/>
          </p:cNvSpPr>
          <p:nvPr/>
        </p:nvSpPr>
        <p:spPr bwMode="auto">
          <a:xfrm>
            <a:off x="2667000" y="3429000"/>
            <a:ext cx="182880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8806" name="Line 21"/>
          <p:cNvSpPr>
            <a:spLocks noChangeShapeType="1"/>
          </p:cNvSpPr>
          <p:nvPr/>
        </p:nvSpPr>
        <p:spPr bwMode="auto">
          <a:xfrm>
            <a:off x="5105400" y="25146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8807" name="Line 22"/>
          <p:cNvSpPr>
            <a:spLocks noChangeShapeType="1"/>
          </p:cNvSpPr>
          <p:nvPr/>
        </p:nvSpPr>
        <p:spPr bwMode="auto">
          <a:xfrm>
            <a:off x="5105400" y="37338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8808" name="Line 23"/>
          <p:cNvSpPr>
            <a:spLocks noChangeShapeType="1"/>
          </p:cNvSpPr>
          <p:nvPr/>
        </p:nvSpPr>
        <p:spPr bwMode="auto">
          <a:xfrm>
            <a:off x="5105400" y="49530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8809" name="Line 24"/>
          <p:cNvSpPr>
            <a:spLocks noChangeShapeType="1"/>
          </p:cNvSpPr>
          <p:nvPr/>
        </p:nvSpPr>
        <p:spPr bwMode="auto">
          <a:xfrm>
            <a:off x="5105400" y="61722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8810" name="Line 25"/>
          <p:cNvSpPr>
            <a:spLocks noChangeShapeType="1"/>
          </p:cNvSpPr>
          <p:nvPr/>
        </p:nvSpPr>
        <p:spPr bwMode="auto">
          <a:xfrm flipV="1">
            <a:off x="5105400" y="49530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8811" name="Line 26"/>
          <p:cNvSpPr>
            <a:spLocks noChangeShapeType="1"/>
          </p:cNvSpPr>
          <p:nvPr/>
        </p:nvSpPr>
        <p:spPr bwMode="auto">
          <a:xfrm flipV="1">
            <a:off x="5105400" y="37338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8812" name="Line 27"/>
          <p:cNvSpPr>
            <a:spLocks noChangeShapeType="1"/>
          </p:cNvSpPr>
          <p:nvPr/>
        </p:nvSpPr>
        <p:spPr bwMode="auto">
          <a:xfrm flipV="1">
            <a:off x="5087938" y="2492375"/>
            <a:ext cx="1828800" cy="36576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8813" name="Line 28"/>
          <p:cNvSpPr>
            <a:spLocks noChangeShapeType="1"/>
          </p:cNvSpPr>
          <p:nvPr/>
        </p:nvSpPr>
        <p:spPr bwMode="auto">
          <a:xfrm>
            <a:off x="5105400" y="2514600"/>
            <a:ext cx="1828800" cy="36576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8814" name="Line 29"/>
          <p:cNvSpPr>
            <a:spLocks noChangeShapeType="1"/>
          </p:cNvSpPr>
          <p:nvPr/>
        </p:nvSpPr>
        <p:spPr bwMode="auto">
          <a:xfrm>
            <a:off x="5105400" y="25146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8815" name="Line 30"/>
          <p:cNvSpPr>
            <a:spLocks noChangeShapeType="1"/>
          </p:cNvSpPr>
          <p:nvPr/>
        </p:nvSpPr>
        <p:spPr bwMode="auto">
          <a:xfrm>
            <a:off x="5105400" y="25146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8816" name="Line 31"/>
          <p:cNvSpPr>
            <a:spLocks noChangeShapeType="1"/>
          </p:cNvSpPr>
          <p:nvPr/>
        </p:nvSpPr>
        <p:spPr bwMode="auto">
          <a:xfrm flipV="1">
            <a:off x="5105400" y="25146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8817" name="Line 32"/>
          <p:cNvSpPr>
            <a:spLocks noChangeShapeType="1"/>
          </p:cNvSpPr>
          <p:nvPr/>
        </p:nvSpPr>
        <p:spPr bwMode="auto">
          <a:xfrm>
            <a:off x="5105400" y="37338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8818" name="Line 33"/>
          <p:cNvSpPr>
            <a:spLocks noChangeShapeType="1"/>
          </p:cNvSpPr>
          <p:nvPr/>
        </p:nvSpPr>
        <p:spPr bwMode="auto">
          <a:xfrm>
            <a:off x="5105400" y="37338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8819" name="Line 34"/>
          <p:cNvSpPr>
            <a:spLocks noChangeShapeType="1"/>
          </p:cNvSpPr>
          <p:nvPr/>
        </p:nvSpPr>
        <p:spPr bwMode="auto">
          <a:xfrm flipV="1">
            <a:off x="5105400" y="25146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8820" name="Line 35"/>
          <p:cNvSpPr>
            <a:spLocks noChangeShapeType="1"/>
          </p:cNvSpPr>
          <p:nvPr/>
        </p:nvSpPr>
        <p:spPr bwMode="auto">
          <a:xfrm flipV="1">
            <a:off x="5105400" y="37338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8821" name="Line 36"/>
          <p:cNvSpPr>
            <a:spLocks noChangeShapeType="1"/>
          </p:cNvSpPr>
          <p:nvPr/>
        </p:nvSpPr>
        <p:spPr bwMode="auto">
          <a:xfrm>
            <a:off x="5105400" y="49530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8822" name="Line 37"/>
          <p:cNvSpPr>
            <a:spLocks noChangeShapeType="1"/>
          </p:cNvSpPr>
          <p:nvPr/>
        </p:nvSpPr>
        <p:spPr bwMode="auto">
          <a:xfrm>
            <a:off x="7543800" y="25146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8823" name="Line 38"/>
          <p:cNvSpPr>
            <a:spLocks noChangeShapeType="1"/>
          </p:cNvSpPr>
          <p:nvPr/>
        </p:nvSpPr>
        <p:spPr bwMode="auto">
          <a:xfrm flipV="1">
            <a:off x="7543800" y="3429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8824" name="Line 39"/>
          <p:cNvSpPr>
            <a:spLocks noChangeShapeType="1"/>
          </p:cNvSpPr>
          <p:nvPr/>
        </p:nvSpPr>
        <p:spPr bwMode="auto">
          <a:xfrm flipV="1">
            <a:off x="7543800" y="34290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8825" name="Line 40"/>
          <p:cNvSpPr>
            <a:spLocks noChangeShapeType="1"/>
          </p:cNvSpPr>
          <p:nvPr/>
        </p:nvSpPr>
        <p:spPr bwMode="auto">
          <a:xfrm flipV="1">
            <a:off x="7543800" y="34290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8826" name="Line 41"/>
          <p:cNvSpPr>
            <a:spLocks noChangeShapeType="1"/>
          </p:cNvSpPr>
          <p:nvPr/>
        </p:nvSpPr>
        <p:spPr bwMode="auto">
          <a:xfrm>
            <a:off x="7543800" y="37338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8827" name="Line 42"/>
          <p:cNvSpPr>
            <a:spLocks noChangeShapeType="1"/>
          </p:cNvSpPr>
          <p:nvPr/>
        </p:nvSpPr>
        <p:spPr bwMode="auto">
          <a:xfrm>
            <a:off x="7543800" y="25146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8828" name="Line 43"/>
          <p:cNvSpPr>
            <a:spLocks noChangeShapeType="1"/>
          </p:cNvSpPr>
          <p:nvPr/>
        </p:nvSpPr>
        <p:spPr bwMode="auto">
          <a:xfrm>
            <a:off x="7543800" y="4953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8829" name="Line 44"/>
          <p:cNvSpPr>
            <a:spLocks noChangeShapeType="1"/>
          </p:cNvSpPr>
          <p:nvPr/>
        </p:nvSpPr>
        <p:spPr bwMode="auto">
          <a:xfrm flipV="1">
            <a:off x="2667000" y="2514600"/>
            <a:ext cx="18288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8830" name="Line 45"/>
          <p:cNvSpPr>
            <a:spLocks noChangeShapeType="1"/>
          </p:cNvSpPr>
          <p:nvPr/>
        </p:nvSpPr>
        <p:spPr bwMode="auto">
          <a:xfrm>
            <a:off x="2667000" y="3429000"/>
            <a:ext cx="1828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8831" name="Line 46"/>
          <p:cNvSpPr>
            <a:spLocks noChangeShapeType="1"/>
          </p:cNvSpPr>
          <p:nvPr/>
        </p:nvSpPr>
        <p:spPr bwMode="auto">
          <a:xfrm>
            <a:off x="2667000" y="5257800"/>
            <a:ext cx="18288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8832" name="Text Box 47"/>
          <p:cNvSpPr txBox="1">
            <a:spLocks noChangeArrowheads="1"/>
          </p:cNvSpPr>
          <p:nvPr/>
        </p:nvSpPr>
        <p:spPr bwMode="auto">
          <a:xfrm>
            <a:off x="4586289" y="1782764"/>
            <a:ext cx="293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pt-BR" sz="2000"/>
              <a:t>Camadas intermediárias</a:t>
            </a:r>
          </a:p>
        </p:txBody>
      </p:sp>
      <p:sp>
        <p:nvSpPr>
          <p:cNvPr id="118833" name="Text Box 48"/>
          <p:cNvSpPr txBox="1">
            <a:spLocks noChangeArrowheads="1"/>
          </p:cNvSpPr>
          <p:nvPr/>
        </p:nvSpPr>
        <p:spPr bwMode="auto">
          <a:xfrm>
            <a:off x="1524000" y="2351088"/>
            <a:ext cx="1676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kumimoji="1" lang="pt-BR" sz="2000"/>
              <a:t>Camada de </a:t>
            </a:r>
          </a:p>
          <a:p>
            <a:pPr algn="ctr"/>
            <a:r>
              <a:rPr kumimoji="1" lang="pt-BR" sz="2000"/>
              <a:t>entrada</a:t>
            </a:r>
          </a:p>
        </p:txBody>
      </p:sp>
      <p:sp>
        <p:nvSpPr>
          <p:cNvPr id="118834" name="Text Box 49"/>
          <p:cNvSpPr txBox="1">
            <a:spLocks noChangeArrowheads="1"/>
          </p:cNvSpPr>
          <p:nvPr/>
        </p:nvSpPr>
        <p:spPr bwMode="auto">
          <a:xfrm>
            <a:off x="8877300" y="2270126"/>
            <a:ext cx="1600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pt-BR" sz="2000"/>
              <a:t>Camada de </a:t>
            </a:r>
          </a:p>
          <a:p>
            <a:pPr algn="ctr"/>
            <a:r>
              <a:rPr kumimoji="1" lang="pt-BR" sz="2000"/>
              <a:t>saída</a:t>
            </a:r>
          </a:p>
        </p:txBody>
      </p:sp>
      <p:sp>
        <p:nvSpPr>
          <p:cNvPr id="118835" name="Oval 50"/>
          <p:cNvSpPr>
            <a:spLocks noChangeArrowheads="1"/>
          </p:cNvSpPr>
          <p:nvPr/>
        </p:nvSpPr>
        <p:spPr bwMode="auto">
          <a:xfrm>
            <a:off x="2324100" y="46101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18836" name="Oval 51"/>
          <p:cNvSpPr>
            <a:spLocks noChangeArrowheads="1"/>
          </p:cNvSpPr>
          <p:nvPr/>
        </p:nvSpPr>
        <p:spPr bwMode="auto">
          <a:xfrm>
            <a:off x="2324100" y="43053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18837" name="Oval 52"/>
          <p:cNvSpPr>
            <a:spLocks noChangeArrowheads="1"/>
          </p:cNvSpPr>
          <p:nvPr/>
        </p:nvSpPr>
        <p:spPr bwMode="auto">
          <a:xfrm>
            <a:off x="2324100" y="40005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18838" name="Oval 53"/>
          <p:cNvSpPr>
            <a:spLocks noChangeArrowheads="1"/>
          </p:cNvSpPr>
          <p:nvPr/>
        </p:nvSpPr>
        <p:spPr bwMode="auto">
          <a:xfrm>
            <a:off x="9639300" y="46101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18839" name="Oval 54"/>
          <p:cNvSpPr>
            <a:spLocks noChangeArrowheads="1"/>
          </p:cNvSpPr>
          <p:nvPr/>
        </p:nvSpPr>
        <p:spPr bwMode="auto">
          <a:xfrm>
            <a:off x="9639300" y="43053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18840" name="Oval 55"/>
          <p:cNvSpPr>
            <a:spLocks noChangeArrowheads="1"/>
          </p:cNvSpPr>
          <p:nvPr/>
        </p:nvSpPr>
        <p:spPr bwMode="auto">
          <a:xfrm>
            <a:off x="9639300" y="40005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18841" name="Text Box 56"/>
          <p:cNvSpPr txBox="1">
            <a:spLocks noChangeArrowheads="1"/>
          </p:cNvSpPr>
          <p:nvPr/>
        </p:nvSpPr>
        <p:spPr bwMode="auto">
          <a:xfrm>
            <a:off x="6319838" y="457201"/>
            <a:ext cx="400526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kumimoji="1" lang="pt-BR" sz="2000" i="1"/>
              <a:t>Entrada é apresentada à primeira</a:t>
            </a:r>
          </a:p>
          <a:p>
            <a:pPr algn="r">
              <a:spcBef>
                <a:spcPct val="50000"/>
              </a:spcBef>
            </a:pPr>
            <a:r>
              <a:rPr kumimoji="1" lang="pt-BR" sz="2000" i="1"/>
              <a:t>camada da rede e propagado em </a:t>
            </a:r>
          </a:p>
          <a:p>
            <a:pPr algn="r">
              <a:spcBef>
                <a:spcPct val="50000"/>
              </a:spcBef>
            </a:pPr>
            <a:r>
              <a:rPr kumimoji="1" lang="pt-BR" sz="2000" i="1"/>
              <a:t>direção às saídas.</a:t>
            </a:r>
          </a:p>
        </p:txBody>
      </p:sp>
      <p:sp>
        <p:nvSpPr>
          <p:cNvPr id="384057" name="Oval 57"/>
          <p:cNvSpPr>
            <a:spLocks noChangeArrowheads="1"/>
          </p:cNvSpPr>
          <p:nvPr/>
        </p:nvSpPr>
        <p:spPr bwMode="auto">
          <a:xfrm>
            <a:off x="3962400" y="35814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4058" name="Oval 58"/>
          <p:cNvSpPr>
            <a:spLocks noChangeArrowheads="1"/>
          </p:cNvSpPr>
          <p:nvPr/>
        </p:nvSpPr>
        <p:spPr bwMode="auto">
          <a:xfrm>
            <a:off x="3962400" y="44958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4059" name="Oval 59"/>
          <p:cNvSpPr>
            <a:spLocks noChangeArrowheads="1"/>
          </p:cNvSpPr>
          <p:nvPr/>
        </p:nvSpPr>
        <p:spPr bwMode="auto">
          <a:xfrm>
            <a:off x="3962400" y="49530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4060" name="Oval 60"/>
          <p:cNvSpPr>
            <a:spLocks noChangeArrowheads="1"/>
          </p:cNvSpPr>
          <p:nvPr/>
        </p:nvSpPr>
        <p:spPr bwMode="auto">
          <a:xfrm>
            <a:off x="3962400" y="58674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4061" name="Oval 61"/>
          <p:cNvSpPr>
            <a:spLocks noChangeArrowheads="1"/>
          </p:cNvSpPr>
          <p:nvPr/>
        </p:nvSpPr>
        <p:spPr bwMode="auto">
          <a:xfrm>
            <a:off x="3962400" y="26670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4062" name="Oval 62"/>
          <p:cNvSpPr>
            <a:spLocks noChangeArrowheads="1"/>
          </p:cNvSpPr>
          <p:nvPr/>
        </p:nvSpPr>
        <p:spPr bwMode="auto">
          <a:xfrm>
            <a:off x="3962400" y="54102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4063" name="Oval 63"/>
          <p:cNvSpPr>
            <a:spLocks noChangeArrowheads="1"/>
          </p:cNvSpPr>
          <p:nvPr/>
        </p:nvSpPr>
        <p:spPr bwMode="auto">
          <a:xfrm>
            <a:off x="3962400" y="40386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4064" name="Oval 64"/>
          <p:cNvSpPr>
            <a:spLocks noChangeArrowheads="1"/>
          </p:cNvSpPr>
          <p:nvPr/>
        </p:nvSpPr>
        <p:spPr bwMode="auto">
          <a:xfrm>
            <a:off x="3962400" y="31242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66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F333CEE-578B-4445-9708-C2211DC1444E}" type="slidenum">
              <a:rPr lang="pt-BR" sz="1400"/>
              <a:pPr eaLnBrk="1" hangingPunct="1"/>
              <a:t>8</a:t>
            </a:fld>
            <a:endParaRPr lang="pt-BR" sz="1400"/>
          </a:p>
        </p:txBody>
      </p:sp>
      <p:sp>
        <p:nvSpPr>
          <p:cNvPr id="3850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09801" y="457200"/>
            <a:ext cx="3381375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/>
              <a:t>Fase forward</a:t>
            </a:r>
          </a:p>
        </p:txBody>
      </p:sp>
      <p:sp>
        <p:nvSpPr>
          <p:cNvPr id="385027" name="Oval 3"/>
          <p:cNvSpPr>
            <a:spLocks noChangeArrowheads="1"/>
          </p:cNvSpPr>
          <p:nvPr/>
        </p:nvSpPr>
        <p:spPr bwMode="auto">
          <a:xfrm>
            <a:off x="2057400" y="4953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5028" name="Oval 4"/>
          <p:cNvSpPr>
            <a:spLocks noChangeArrowheads="1"/>
          </p:cNvSpPr>
          <p:nvPr/>
        </p:nvSpPr>
        <p:spPr bwMode="auto">
          <a:xfrm>
            <a:off x="2057400" y="3124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5029" name="Oval 5"/>
          <p:cNvSpPr>
            <a:spLocks noChangeArrowheads="1"/>
          </p:cNvSpPr>
          <p:nvPr/>
        </p:nvSpPr>
        <p:spPr bwMode="auto">
          <a:xfrm>
            <a:off x="4495800" y="22098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5030" name="Oval 6"/>
          <p:cNvSpPr>
            <a:spLocks noChangeArrowheads="1"/>
          </p:cNvSpPr>
          <p:nvPr/>
        </p:nvSpPr>
        <p:spPr bwMode="auto">
          <a:xfrm>
            <a:off x="4495800" y="4648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5031" name="Oval 7"/>
          <p:cNvSpPr>
            <a:spLocks noChangeArrowheads="1"/>
          </p:cNvSpPr>
          <p:nvPr/>
        </p:nvSpPr>
        <p:spPr bwMode="auto">
          <a:xfrm>
            <a:off x="4495800" y="3429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5032" name="Oval 8"/>
          <p:cNvSpPr>
            <a:spLocks noChangeArrowheads="1"/>
          </p:cNvSpPr>
          <p:nvPr/>
        </p:nvSpPr>
        <p:spPr bwMode="auto">
          <a:xfrm>
            <a:off x="4495800" y="58674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5033" name="Oval 9"/>
          <p:cNvSpPr>
            <a:spLocks noChangeArrowheads="1"/>
          </p:cNvSpPr>
          <p:nvPr/>
        </p:nvSpPr>
        <p:spPr bwMode="auto">
          <a:xfrm>
            <a:off x="6934200" y="22098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5034" name="Oval 10"/>
          <p:cNvSpPr>
            <a:spLocks noChangeArrowheads="1"/>
          </p:cNvSpPr>
          <p:nvPr/>
        </p:nvSpPr>
        <p:spPr bwMode="auto">
          <a:xfrm>
            <a:off x="6934200" y="4648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5035" name="Oval 11"/>
          <p:cNvSpPr>
            <a:spLocks noChangeArrowheads="1"/>
          </p:cNvSpPr>
          <p:nvPr/>
        </p:nvSpPr>
        <p:spPr bwMode="auto">
          <a:xfrm>
            <a:off x="6934200" y="3429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5036" name="Oval 12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5037" name="Oval 13"/>
          <p:cNvSpPr>
            <a:spLocks noChangeArrowheads="1"/>
          </p:cNvSpPr>
          <p:nvPr/>
        </p:nvSpPr>
        <p:spPr bwMode="auto">
          <a:xfrm>
            <a:off x="9372600" y="4953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5038" name="Oval 14"/>
          <p:cNvSpPr>
            <a:spLocks noChangeArrowheads="1"/>
          </p:cNvSpPr>
          <p:nvPr/>
        </p:nvSpPr>
        <p:spPr bwMode="auto">
          <a:xfrm>
            <a:off x="9372600" y="3124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119824" name="Line 15"/>
          <p:cNvSpPr>
            <a:spLocks noChangeShapeType="1"/>
          </p:cNvSpPr>
          <p:nvPr/>
        </p:nvSpPr>
        <p:spPr bwMode="auto">
          <a:xfrm flipV="1">
            <a:off x="7543800" y="52578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9825" name="Line 16"/>
          <p:cNvSpPr>
            <a:spLocks noChangeShapeType="1"/>
          </p:cNvSpPr>
          <p:nvPr/>
        </p:nvSpPr>
        <p:spPr bwMode="auto">
          <a:xfrm flipV="1">
            <a:off x="2667000" y="4953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9826" name="Line 17"/>
          <p:cNvSpPr>
            <a:spLocks noChangeShapeType="1"/>
          </p:cNvSpPr>
          <p:nvPr/>
        </p:nvSpPr>
        <p:spPr bwMode="auto">
          <a:xfrm flipV="1">
            <a:off x="2667000" y="37338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9827" name="Line 18"/>
          <p:cNvSpPr>
            <a:spLocks noChangeShapeType="1"/>
          </p:cNvSpPr>
          <p:nvPr/>
        </p:nvSpPr>
        <p:spPr bwMode="auto">
          <a:xfrm flipV="1">
            <a:off x="2667000" y="25146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9828" name="Line 19"/>
          <p:cNvSpPr>
            <a:spLocks noChangeShapeType="1"/>
          </p:cNvSpPr>
          <p:nvPr/>
        </p:nvSpPr>
        <p:spPr bwMode="auto">
          <a:xfrm>
            <a:off x="2667000" y="34290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9829" name="Line 20"/>
          <p:cNvSpPr>
            <a:spLocks noChangeShapeType="1"/>
          </p:cNvSpPr>
          <p:nvPr/>
        </p:nvSpPr>
        <p:spPr bwMode="auto">
          <a:xfrm>
            <a:off x="2667000" y="34290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9830" name="Line 21"/>
          <p:cNvSpPr>
            <a:spLocks noChangeShapeType="1"/>
          </p:cNvSpPr>
          <p:nvPr/>
        </p:nvSpPr>
        <p:spPr bwMode="auto">
          <a:xfrm>
            <a:off x="5105400" y="2514600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9831" name="Line 22"/>
          <p:cNvSpPr>
            <a:spLocks noChangeShapeType="1"/>
          </p:cNvSpPr>
          <p:nvPr/>
        </p:nvSpPr>
        <p:spPr bwMode="auto">
          <a:xfrm>
            <a:off x="5105400" y="3733800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9832" name="Line 23"/>
          <p:cNvSpPr>
            <a:spLocks noChangeShapeType="1"/>
          </p:cNvSpPr>
          <p:nvPr/>
        </p:nvSpPr>
        <p:spPr bwMode="auto">
          <a:xfrm>
            <a:off x="5105400" y="4953000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9833" name="Line 24"/>
          <p:cNvSpPr>
            <a:spLocks noChangeShapeType="1"/>
          </p:cNvSpPr>
          <p:nvPr/>
        </p:nvSpPr>
        <p:spPr bwMode="auto">
          <a:xfrm>
            <a:off x="5105400" y="6172200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9834" name="Line 25"/>
          <p:cNvSpPr>
            <a:spLocks noChangeShapeType="1"/>
          </p:cNvSpPr>
          <p:nvPr/>
        </p:nvSpPr>
        <p:spPr bwMode="auto">
          <a:xfrm flipV="1">
            <a:off x="5105400" y="4953000"/>
            <a:ext cx="18288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9835" name="Line 26"/>
          <p:cNvSpPr>
            <a:spLocks noChangeShapeType="1"/>
          </p:cNvSpPr>
          <p:nvPr/>
        </p:nvSpPr>
        <p:spPr bwMode="auto">
          <a:xfrm flipV="1">
            <a:off x="5105400" y="3733800"/>
            <a:ext cx="182880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9836" name="Line 27"/>
          <p:cNvSpPr>
            <a:spLocks noChangeShapeType="1"/>
          </p:cNvSpPr>
          <p:nvPr/>
        </p:nvSpPr>
        <p:spPr bwMode="auto">
          <a:xfrm flipV="1">
            <a:off x="5105400" y="2514600"/>
            <a:ext cx="1828800" cy="3657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9837" name="Line 28"/>
          <p:cNvSpPr>
            <a:spLocks noChangeShapeType="1"/>
          </p:cNvSpPr>
          <p:nvPr/>
        </p:nvSpPr>
        <p:spPr bwMode="auto">
          <a:xfrm>
            <a:off x="5105400" y="2514600"/>
            <a:ext cx="1828800" cy="3657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9838" name="Line 29"/>
          <p:cNvSpPr>
            <a:spLocks noChangeShapeType="1"/>
          </p:cNvSpPr>
          <p:nvPr/>
        </p:nvSpPr>
        <p:spPr bwMode="auto">
          <a:xfrm>
            <a:off x="5105400" y="2514600"/>
            <a:ext cx="18288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9839" name="Line 30"/>
          <p:cNvSpPr>
            <a:spLocks noChangeShapeType="1"/>
          </p:cNvSpPr>
          <p:nvPr/>
        </p:nvSpPr>
        <p:spPr bwMode="auto">
          <a:xfrm>
            <a:off x="5105400" y="2514600"/>
            <a:ext cx="182880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9840" name="Line 31"/>
          <p:cNvSpPr>
            <a:spLocks noChangeShapeType="1"/>
          </p:cNvSpPr>
          <p:nvPr/>
        </p:nvSpPr>
        <p:spPr bwMode="auto">
          <a:xfrm flipV="1">
            <a:off x="5105400" y="2514600"/>
            <a:ext cx="18288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9841" name="Line 32"/>
          <p:cNvSpPr>
            <a:spLocks noChangeShapeType="1"/>
          </p:cNvSpPr>
          <p:nvPr/>
        </p:nvSpPr>
        <p:spPr bwMode="auto">
          <a:xfrm>
            <a:off x="5105400" y="3733800"/>
            <a:ext cx="18288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9842" name="Line 33"/>
          <p:cNvSpPr>
            <a:spLocks noChangeShapeType="1"/>
          </p:cNvSpPr>
          <p:nvPr/>
        </p:nvSpPr>
        <p:spPr bwMode="auto">
          <a:xfrm>
            <a:off x="5105400" y="3733800"/>
            <a:ext cx="182880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9843" name="Line 34"/>
          <p:cNvSpPr>
            <a:spLocks noChangeShapeType="1"/>
          </p:cNvSpPr>
          <p:nvPr/>
        </p:nvSpPr>
        <p:spPr bwMode="auto">
          <a:xfrm flipV="1">
            <a:off x="5105400" y="2514600"/>
            <a:ext cx="182880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9844" name="Line 35"/>
          <p:cNvSpPr>
            <a:spLocks noChangeShapeType="1"/>
          </p:cNvSpPr>
          <p:nvPr/>
        </p:nvSpPr>
        <p:spPr bwMode="auto">
          <a:xfrm flipV="1">
            <a:off x="5105400" y="3733800"/>
            <a:ext cx="18288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9845" name="Line 36"/>
          <p:cNvSpPr>
            <a:spLocks noChangeShapeType="1"/>
          </p:cNvSpPr>
          <p:nvPr/>
        </p:nvSpPr>
        <p:spPr bwMode="auto">
          <a:xfrm>
            <a:off x="5105400" y="4953000"/>
            <a:ext cx="18288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9846" name="Line 37"/>
          <p:cNvSpPr>
            <a:spLocks noChangeShapeType="1"/>
          </p:cNvSpPr>
          <p:nvPr/>
        </p:nvSpPr>
        <p:spPr bwMode="auto">
          <a:xfrm>
            <a:off x="7543800" y="25146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9847" name="Line 38"/>
          <p:cNvSpPr>
            <a:spLocks noChangeShapeType="1"/>
          </p:cNvSpPr>
          <p:nvPr/>
        </p:nvSpPr>
        <p:spPr bwMode="auto">
          <a:xfrm flipV="1">
            <a:off x="7543800" y="3429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9848" name="Line 39"/>
          <p:cNvSpPr>
            <a:spLocks noChangeShapeType="1"/>
          </p:cNvSpPr>
          <p:nvPr/>
        </p:nvSpPr>
        <p:spPr bwMode="auto">
          <a:xfrm flipV="1">
            <a:off x="7543800" y="34290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9849" name="Line 40"/>
          <p:cNvSpPr>
            <a:spLocks noChangeShapeType="1"/>
          </p:cNvSpPr>
          <p:nvPr/>
        </p:nvSpPr>
        <p:spPr bwMode="auto">
          <a:xfrm flipV="1">
            <a:off x="7543800" y="34290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9850" name="Line 41"/>
          <p:cNvSpPr>
            <a:spLocks noChangeShapeType="1"/>
          </p:cNvSpPr>
          <p:nvPr/>
        </p:nvSpPr>
        <p:spPr bwMode="auto">
          <a:xfrm>
            <a:off x="7543800" y="37338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9851" name="Line 42"/>
          <p:cNvSpPr>
            <a:spLocks noChangeShapeType="1"/>
          </p:cNvSpPr>
          <p:nvPr/>
        </p:nvSpPr>
        <p:spPr bwMode="auto">
          <a:xfrm>
            <a:off x="7543800" y="25146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9852" name="Line 43"/>
          <p:cNvSpPr>
            <a:spLocks noChangeShapeType="1"/>
          </p:cNvSpPr>
          <p:nvPr/>
        </p:nvSpPr>
        <p:spPr bwMode="auto">
          <a:xfrm>
            <a:off x="7543800" y="4953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9853" name="Line 44"/>
          <p:cNvSpPr>
            <a:spLocks noChangeShapeType="1"/>
          </p:cNvSpPr>
          <p:nvPr/>
        </p:nvSpPr>
        <p:spPr bwMode="auto">
          <a:xfrm flipV="1">
            <a:off x="2667000" y="25146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9854" name="Line 45"/>
          <p:cNvSpPr>
            <a:spLocks noChangeShapeType="1"/>
          </p:cNvSpPr>
          <p:nvPr/>
        </p:nvSpPr>
        <p:spPr bwMode="auto">
          <a:xfrm>
            <a:off x="2667000" y="3429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9855" name="Line 46"/>
          <p:cNvSpPr>
            <a:spLocks noChangeShapeType="1"/>
          </p:cNvSpPr>
          <p:nvPr/>
        </p:nvSpPr>
        <p:spPr bwMode="auto">
          <a:xfrm>
            <a:off x="2667000" y="52578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85071" name="Oval 47"/>
          <p:cNvSpPr>
            <a:spLocks noChangeArrowheads="1"/>
          </p:cNvSpPr>
          <p:nvPr/>
        </p:nvSpPr>
        <p:spPr bwMode="auto">
          <a:xfrm>
            <a:off x="5943600" y="54864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5072" name="Oval 48"/>
          <p:cNvSpPr>
            <a:spLocks noChangeArrowheads="1"/>
          </p:cNvSpPr>
          <p:nvPr/>
        </p:nvSpPr>
        <p:spPr bwMode="auto">
          <a:xfrm>
            <a:off x="5943600" y="48768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5073" name="Oval 49"/>
          <p:cNvSpPr>
            <a:spLocks noChangeArrowheads="1"/>
          </p:cNvSpPr>
          <p:nvPr/>
        </p:nvSpPr>
        <p:spPr bwMode="auto">
          <a:xfrm>
            <a:off x="5943600" y="42672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5074" name="Oval 50"/>
          <p:cNvSpPr>
            <a:spLocks noChangeArrowheads="1"/>
          </p:cNvSpPr>
          <p:nvPr/>
        </p:nvSpPr>
        <p:spPr bwMode="auto">
          <a:xfrm>
            <a:off x="5943600" y="36576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5075" name="Oval 51"/>
          <p:cNvSpPr>
            <a:spLocks noChangeArrowheads="1"/>
          </p:cNvSpPr>
          <p:nvPr/>
        </p:nvSpPr>
        <p:spPr bwMode="auto">
          <a:xfrm>
            <a:off x="5943600" y="30480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5076" name="Oval 52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5077" name="Oval 53"/>
          <p:cNvSpPr>
            <a:spLocks noChangeArrowheads="1"/>
          </p:cNvSpPr>
          <p:nvPr/>
        </p:nvSpPr>
        <p:spPr bwMode="auto">
          <a:xfrm>
            <a:off x="5943600" y="60960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119863" name="Text Box 54"/>
          <p:cNvSpPr txBox="1">
            <a:spLocks noChangeArrowheads="1"/>
          </p:cNvSpPr>
          <p:nvPr/>
        </p:nvSpPr>
        <p:spPr bwMode="auto">
          <a:xfrm>
            <a:off x="4586289" y="1782764"/>
            <a:ext cx="293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pt-BR" sz="2000"/>
              <a:t>Camadas intermediárias</a:t>
            </a:r>
          </a:p>
        </p:txBody>
      </p:sp>
      <p:sp>
        <p:nvSpPr>
          <p:cNvPr id="119864" name="Text Box 55"/>
          <p:cNvSpPr txBox="1">
            <a:spLocks noChangeArrowheads="1"/>
          </p:cNvSpPr>
          <p:nvPr/>
        </p:nvSpPr>
        <p:spPr bwMode="auto">
          <a:xfrm>
            <a:off x="1524000" y="2351088"/>
            <a:ext cx="1676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kumimoji="1" lang="pt-BR" sz="2000"/>
              <a:t>Camada de </a:t>
            </a:r>
          </a:p>
          <a:p>
            <a:pPr algn="ctr"/>
            <a:r>
              <a:rPr kumimoji="1" lang="pt-BR" sz="2000"/>
              <a:t>entrada</a:t>
            </a:r>
          </a:p>
        </p:txBody>
      </p:sp>
      <p:sp>
        <p:nvSpPr>
          <p:cNvPr id="119865" name="Text Box 56"/>
          <p:cNvSpPr txBox="1">
            <a:spLocks noChangeArrowheads="1"/>
          </p:cNvSpPr>
          <p:nvPr/>
        </p:nvSpPr>
        <p:spPr bwMode="auto">
          <a:xfrm>
            <a:off x="8877300" y="2270126"/>
            <a:ext cx="1600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pt-BR" sz="2000"/>
              <a:t>Camada de </a:t>
            </a:r>
          </a:p>
          <a:p>
            <a:pPr algn="ctr"/>
            <a:r>
              <a:rPr kumimoji="1" lang="pt-BR" sz="2000"/>
              <a:t>saída</a:t>
            </a:r>
          </a:p>
        </p:txBody>
      </p:sp>
      <p:sp>
        <p:nvSpPr>
          <p:cNvPr id="119866" name="Oval 57"/>
          <p:cNvSpPr>
            <a:spLocks noChangeArrowheads="1"/>
          </p:cNvSpPr>
          <p:nvPr/>
        </p:nvSpPr>
        <p:spPr bwMode="auto">
          <a:xfrm>
            <a:off x="2324100" y="46101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19867" name="Oval 58"/>
          <p:cNvSpPr>
            <a:spLocks noChangeArrowheads="1"/>
          </p:cNvSpPr>
          <p:nvPr/>
        </p:nvSpPr>
        <p:spPr bwMode="auto">
          <a:xfrm>
            <a:off x="2324100" y="43053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19868" name="Oval 59"/>
          <p:cNvSpPr>
            <a:spLocks noChangeArrowheads="1"/>
          </p:cNvSpPr>
          <p:nvPr/>
        </p:nvSpPr>
        <p:spPr bwMode="auto">
          <a:xfrm>
            <a:off x="2324100" y="40005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19869" name="Oval 60"/>
          <p:cNvSpPr>
            <a:spLocks noChangeArrowheads="1"/>
          </p:cNvSpPr>
          <p:nvPr/>
        </p:nvSpPr>
        <p:spPr bwMode="auto">
          <a:xfrm>
            <a:off x="9639300" y="46101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19870" name="Oval 61"/>
          <p:cNvSpPr>
            <a:spLocks noChangeArrowheads="1"/>
          </p:cNvSpPr>
          <p:nvPr/>
        </p:nvSpPr>
        <p:spPr bwMode="auto">
          <a:xfrm>
            <a:off x="9639300" y="43053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19871" name="Oval 62"/>
          <p:cNvSpPr>
            <a:spLocks noChangeArrowheads="1"/>
          </p:cNvSpPr>
          <p:nvPr/>
        </p:nvSpPr>
        <p:spPr bwMode="auto">
          <a:xfrm>
            <a:off x="9639300" y="40005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19872" name="Text Box 63"/>
          <p:cNvSpPr txBox="1">
            <a:spLocks noChangeArrowheads="1"/>
          </p:cNvSpPr>
          <p:nvPr/>
        </p:nvSpPr>
        <p:spPr bwMode="auto">
          <a:xfrm>
            <a:off x="6022976" y="457201"/>
            <a:ext cx="43021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kumimoji="1" lang="pt-BR" sz="2000" i="1"/>
              <a:t>Os neurônios da camada </a:t>
            </a:r>
            <a:r>
              <a:rPr kumimoji="1" lang="pt-BR" sz="2000" b="1" i="1"/>
              <a:t>i</a:t>
            </a:r>
            <a:r>
              <a:rPr kumimoji="1" lang="pt-BR" sz="2000" i="1"/>
              <a:t> calculam </a:t>
            </a:r>
          </a:p>
          <a:p>
            <a:pPr algn="r">
              <a:spcBef>
                <a:spcPct val="50000"/>
              </a:spcBef>
            </a:pPr>
            <a:r>
              <a:rPr kumimoji="1" lang="pt-BR" sz="2000" i="1"/>
              <a:t>seus sinais de saída e propagam </a:t>
            </a:r>
          </a:p>
          <a:p>
            <a:pPr algn="r">
              <a:spcBef>
                <a:spcPct val="50000"/>
              </a:spcBef>
            </a:pPr>
            <a:r>
              <a:rPr kumimoji="1" lang="pt-BR" sz="2000" i="1"/>
              <a:t>à camada </a:t>
            </a:r>
            <a:r>
              <a:rPr kumimoji="1" lang="pt-BR" sz="2000" b="1" i="1"/>
              <a:t>i + 1</a:t>
            </a:r>
            <a:endParaRPr kumimoji="1" lang="pt-BR" sz="2000" i="1"/>
          </a:p>
        </p:txBody>
      </p:sp>
    </p:spTree>
    <p:extLst>
      <p:ext uri="{BB962C8B-B14F-4D97-AF65-F5344CB8AC3E}">
        <p14:creationId xmlns:p14="http://schemas.microsoft.com/office/powerpoint/2010/main" val="63649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5B204EA-8489-4919-8934-0D6E6790F7A9}" type="slidenum">
              <a:rPr lang="pt-BR" sz="1400"/>
              <a:pPr eaLnBrk="1" hangingPunct="1"/>
              <a:t>9</a:t>
            </a:fld>
            <a:endParaRPr lang="pt-BR" sz="1400"/>
          </a:p>
        </p:txBody>
      </p:sp>
      <p:sp>
        <p:nvSpPr>
          <p:cNvPr id="3860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09800" y="457200"/>
            <a:ext cx="36703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/>
              <a:t>Fase forward</a:t>
            </a:r>
          </a:p>
        </p:txBody>
      </p:sp>
      <p:sp>
        <p:nvSpPr>
          <p:cNvPr id="386051" name="Oval 3"/>
          <p:cNvSpPr>
            <a:spLocks noChangeArrowheads="1"/>
          </p:cNvSpPr>
          <p:nvPr/>
        </p:nvSpPr>
        <p:spPr bwMode="auto">
          <a:xfrm>
            <a:off x="2057400" y="4953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6052" name="Oval 4"/>
          <p:cNvSpPr>
            <a:spLocks noChangeArrowheads="1"/>
          </p:cNvSpPr>
          <p:nvPr/>
        </p:nvSpPr>
        <p:spPr bwMode="auto">
          <a:xfrm>
            <a:off x="2057400" y="3124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6053" name="Oval 5"/>
          <p:cNvSpPr>
            <a:spLocks noChangeArrowheads="1"/>
          </p:cNvSpPr>
          <p:nvPr/>
        </p:nvSpPr>
        <p:spPr bwMode="auto">
          <a:xfrm>
            <a:off x="4495800" y="22098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6054" name="Oval 6"/>
          <p:cNvSpPr>
            <a:spLocks noChangeArrowheads="1"/>
          </p:cNvSpPr>
          <p:nvPr/>
        </p:nvSpPr>
        <p:spPr bwMode="auto">
          <a:xfrm>
            <a:off x="4495800" y="4648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6055" name="Oval 7"/>
          <p:cNvSpPr>
            <a:spLocks noChangeArrowheads="1"/>
          </p:cNvSpPr>
          <p:nvPr/>
        </p:nvSpPr>
        <p:spPr bwMode="auto">
          <a:xfrm>
            <a:off x="4495800" y="3429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6056" name="Oval 8"/>
          <p:cNvSpPr>
            <a:spLocks noChangeArrowheads="1"/>
          </p:cNvSpPr>
          <p:nvPr/>
        </p:nvSpPr>
        <p:spPr bwMode="auto">
          <a:xfrm>
            <a:off x="4495800" y="58674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6057" name="Oval 9"/>
          <p:cNvSpPr>
            <a:spLocks noChangeArrowheads="1"/>
          </p:cNvSpPr>
          <p:nvPr/>
        </p:nvSpPr>
        <p:spPr bwMode="auto">
          <a:xfrm>
            <a:off x="6934200" y="22098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6058" name="Oval 10"/>
          <p:cNvSpPr>
            <a:spLocks noChangeArrowheads="1"/>
          </p:cNvSpPr>
          <p:nvPr/>
        </p:nvSpPr>
        <p:spPr bwMode="auto">
          <a:xfrm>
            <a:off x="6934200" y="4648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6059" name="Oval 11"/>
          <p:cNvSpPr>
            <a:spLocks noChangeArrowheads="1"/>
          </p:cNvSpPr>
          <p:nvPr/>
        </p:nvSpPr>
        <p:spPr bwMode="auto">
          <a:xfrm>
            <a:off x="6934200" y="3429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6060" name="Oval 12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6061" name="Oval 13"/>
          <p:cNvSpPr>
            <a:spLocks noChangeArrowheads="1"/>
          </p:cNvSpPr>
          <p:nvPr/>
        </p:nvSpPr>
        <p:spPr bwMode="auto">
          <a:xfrm>
            <a:off x="9372600" y="49530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6062" name="Oval 14"/>
          <p:cNvSpPr>
            <a:spLocks noChangeArrowheads="1"/>
          </p:cNvSpPr>
          <p:nvPr/>
        </p:nvSpPr>
        <p:spPr bwMode="auto">
          <a:xfrm>
            <a:off x="9372600" y="3124200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120848" name="Line 15"/>
          <p:cNvSpPr>
            <a:spLocks noChangeShapeType="1"/>
          </p:cNvSpPr>
          <p:nvPr/>
        </p:nvSpPr>
        <p:spPr bwMode="auto">
          <a:xfrm flipV="1">
            <a:off x="7543800" y="5257800"/>
            <a:ext cx="18288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0849" name="Line 16"/>
          <p:cNvSpPr>
            <a:spLocks noChangeShapeType="1"/>
          </p:cNvSpPr>
          <p:nvPr/>
        </p:nvSpPr>
        <p:spPr bwMode="auto">
          <a:xfrm flipV="1">
            <a:off x="2667000" y="4953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0850" name="Line 17"/>
          <p:cNvSpPr>
            <a:spLocks noChangeShapeType="1"/>
          </p:cNvSpPr>
          <p:nvPr/>
        </p:nvSpPr>
        <p:spPr bwMode="auto">
          <a:xfrm flipV="1">
            <a:off x="2667000" y="37338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0851" name="Line 18"/>
          <p:cNvSpPr>
            <a:spLocks noChangeShapeType="1"/>
          </p:cNvSpPr>
          <p:nvPr/>
        </p:nvSpPr>
        <p:spPr bwMode="auto">
          <a:xfrm flipV="1">
            <a:off x="2667000" y="25146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0852" name="Line 19"/>
          <p:cNvSpPr>
            <a:spLocks noChangeShapeType="1"/>
          </p:cNvSpPr>
          <p:nvPr/>
        </p:nvSpPr>
        <p:spPr bwMode="auto">
          <a:xfrm>
            <a:off x="2667000" y="3429000"/>
            <a:ext cx="1828800" cy="1524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0853" name="Line 20"/>
          <p:cNvSpPr>
            <a:spLocks noChangeShapeType="1"/>
          </p:cNvSpPr>
          <p:nvPr/>
        </p:nvSpPr>
        <p:spPr bwMode="auto">
          <a:xfrm>
            <a:off x="2667000" y="3429000"/>
            <a:ext cx="1828800" cy="2743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0854" name="Line 21"/>
          <p:cNvSpPr>
            <a:spLocks noChangeShapeType="1"/>
          </p:cNvSpPr>
          <p:nvPr/>
        </p:nvSpPr>
        <p:spPr bwMode="auto">
          <a:xfrm>
            <a:off x="5105400" y="25146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0855" name="Line 22"/>
          <p:cNvSpPr>
            <a:spLocks noChangeShapeType="1"/>
          </p:cNvSpPr>
          <p:nvPr/>
        </p:nvSpPr>
        <p:spPr bwMode="auto">
          <a:xfrm>
            <a:off x="5105400" y="37338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0856" name="Line 23"/>
          <p:cNvSpPr>
            <a:spLocks noChangeShapeType="1"/>
          </p:cNvSpPr>
          <p:nvPr/>
        </p:nvSpPr>
        <p:spPr bwMode="auto">
          <a:xfrm>
            <a:off x="5105400" y="49530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0857" name="Line 24"/>
          <p:cNvSpPr>
            <a:spLocks noChangeShapeType="1"/>
          </p:cNvSpPr>
          <p:nvPr/>
        </p:nvSpPr>
        <p:spPr bwMode="auto">
          <a:xfrm>
            <a:off x="5105400" y="6172200"/>
            <a:ext cx="1828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0858" name="Line 25"/>
          <p:cNvSpPr>
            <a:spLocks noChangeShapeType="1"/>
          </p:cNvSpPr>
          <p:nvPr/>
        </p:nvSpPr>
        <p:spPr bwMode="auto">
          <a:xfrm flipV="1">
            <a:off x="5105400" y="49530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0859" name="Line 26"/>
          <p:cNvSpPr>
            <a:spLocks noChangeShapeType="1"/>
          </p:cNvSpPr>
          <p:nvPr/>
        </p:nvSpPr>
        <p:spPr bwMode="auto">
          <a:xfrm flipV="1">
            <a:off x="5105400" y="37338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0860" name="Line 27"/>
          <p:cNvSpPr>
            <a:spLocks noChangeShapeType="1"/>
          </p:cNvSpPr>
          <p:nvPr/>
        </p:nvSpPr>
        <p:spPr bwMode="auto">
          <a:xfrm flipV="1">
            <a:off x="5105400" y="2514600"/>
            <a:ext cx="1828800" cy="36576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0861" name="Line 28"/>
          <p:cNvSpPr>
            <a:spLocks noChangeShapeType="1"/>
          </p:cNvSpPr>
          <p:nvPr/>
        </p:nvSpPr>
        <p:spPr bwMode="auto">
          <a:xfrm>
            <a:off x="5105400" y="2514600"/>
            <a:ext cx="1828800" cy="36576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0862" name="Line 29"/>
          <p:cNvSpPr>
            <a:spLocks noChangeShapeType="1"/>
          </p:cNvSpPr>
          <p:nvPr/>
        </p:nvSpPr>
        <p:spPr bwMode="auto">
          <a:xfrm>
            <a:off x="5105400" y="25146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0863" name="Line 30"/>
          <p:cNvSpPr>
            <a:spLocks noChangeShapeType="1"/>
          </p:cNvSpPr>
          <p:nvPr/>
        </p:nvSpPr>
        <p:spPr bwMode="auto">
          <a:xfrm>
            <a:off x="5105400" y="25146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0864" name="Line 31"/>
          <p:cNvSpPr>
            <a:spLocks noChangeShapeType="1"/>
          </p:cNvSpPr>
          <p:nvPr/>
        </p:nvSpPr>
        <p:spPr bwMode="auto">
          <a:xfrm flipV="1">
            <a:off x="5105400" y="25146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0865" name="Line 32"/>
          <p:cNvSpPr>
            <a:spLocks noChangeShapeType="1"/>
          </p:cNvSpPr>
          <p:nvPr/>
        </p:nvSpPr>
        <p:spPr bwMode="auto">
          <a:xfrm>
            <a:off x="5105400" y="37338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0866" name="Line 33"/>
          <p:cNvSpPr>
            <a:spLocks noChangeShapeType="1"/>
          </p:cNvSpPr>
          <p:nvPr/>
        </p:nvSpPr>
        <p:spPr bwMode="auto">
          <a:xfrm>
            <a:off x="5105400" y="37338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0867" name="Line 34"/>
          <p:cNvSpPr>
            <a:spLocks noChangeShapeType="1"/>
          </p:cNvSpPr>
          <p:nvPr/>
        </p:nvSpPr>
        <p:spPr bwMode="auto">
          <a:xfrm flipV="1">
            <a:off x="5105400" y="2514600"/>
            <a:ext cx="1828800" cy="2438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0868" name="Line 35"/>
          <p:cNvSpPr>
            <a:spLocks noChangeShapeType="1"/>
          </p:cNvSpPr>
          <p:nvPr/>
        </p:nvSpPr>
        <p:spPr bwMode="auto">
          <a:xfrm flipV="1">
            <a:off x="5105400" y="37338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0869" name="Line 36"/>
          <p:cNvSpPr>
            <a:spLocks noChangeShapeType="1"/>
          </p:cNvSpPr>
          <p:nvPr/>
        </p:nvSpPr>
        <p:spPr bwMode="auto">
          <a:xfrm>
            <a:off x="5105400" y="4953000"/>
            <a:ext cx="1828800" cy="12192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0870" name="Line 37"/>
          <p:cNvSpPr>
            <a:spLocks noChangeShapeType="1"/>
          </p:cNvSpPr>
          <p:nvPr/>
        </p:nvSpPr>
        <p:spPr bwMode="auto">
          <a:xfrm>
            <a:off x="7543800" y="2514600"/>
            <a:ext cx="18288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0871" name="Line 38"/>
          <p:cNvSpPr>
            <a:spLocks noChangeShapeType="1"/>
          </p:cNvSpPr>
          <p:nvPr/>
        </p:nvSpPr>
        <p:spPr bwMode="auto">
          <a:xfrm flipV="1">
            <a:off x="7543800" y="3429000"/>
            <a:ext cx="1828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0872" name="Line 39"/>
          <p:cNvSpPr>
            <a:spLocks noChangeShapeType="1"/>
          </p:cNvSpPr>
          <p:nvPr/>
        </p:nvSpPr>
        <p:spPr bwMode="auto">
          <a:xfrm flipV="1">
            <a:off x="7543800" y="3429000"/>
            <a:ext cx="18288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0873" name="Line 40"/>
          <p:cNvSpPr>
            <a:spLocks noChangeShapeType="1"/>
          </p:cNvSpPr>
          <p:nvPr/>
        </p:nvSpPr>
        <p:spPr bwMode="auto">
          <a:xfrm flipV="1">
            <a:off x="7543800" y="3429000"/>
            <a:ext cx="182880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0874" name="Line 41"/>
          <p:cNvSpPr>
            <a:spLocks noChangeShapeType="1"/>
          </p:cNvSpPr>
          <p:nvPr/>
        </p:nvSpPr>
        <p:spPr bwMode="auto">
          <a:xfrm>
            <a:off x="7543800" y="3733800"/>
            <a:ext cx="18288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0875" name="Line 42"/>
          <p:cNvSpPr>
            <a:spLocks noChangeShapeType="1"/>
          </p:cNvSpPr>
          <p:nvPr/>
        </p:nvSpPr>
        <p:spPr bwMode="auto">
          <a:xfrm>
            <a:off x="7543800" y="2514600"/>
            <a:ext cx="182880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0876" name="Line 43"/>
          <p:cNvSpPr>
            <a:spLocks noChangeShapeType="1"/>
          </p:cNvSpPr>
          <p:nvPr/>
        </p:nvSpPr>
        <p:spPr bwMode="auto">
          <a:xfrm>
            <a:off x="7543800" y="4953000"/>
            <a:ext cx="1828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0877" name="Line 44"/>
          <p:cNvSpPr>
            <a:spLocks noChangeShapeType="1"/>
          </p:cNvSpPr>
          <p:nvPr/>
        </p:nvSpPr>
        <p:spPr bwMode="auto">
          <a:xfrm flipV="1">
            <a:off x="2667000" y="25146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0878" name="Line 45"/>
          <p:cNvSpPr>
            <a:spLocks noChangeShapeType="1"/>
          </p:cNvSpPr>
          <p:nvPr/>
        </p:nvSpPr>
        <p:spPr bwMode="auto">
          <a:xfrm>
            <a:off x="2667000" y="3429000"/>
            <a:ext cx="1828800" cy="3048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0879" name="Line 46"/>
          <p:cNvSpPr>
            <a:spLocks noChangeShapeType="1"/>
          </p:cNvSpPr>
          <p:nvPr/>
        </p:nvSpPr>
        <p:spPr bwMode="auto">
          <a:xfrm>
            <a:off x="2667000" y="5257800"/>
            <a:ext cx="1828800" cy="9144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86095" name="Oval 47"/>
          <p:cNvSpPr>
            <a:spLocks noChangeArrowheads="1"/>
          </p:cNvSpPr>
          <p:nvPr/>
        </p:nvSpPr>
        <p:spPr bwMode="auto">
          <a:xfrm>
            <a:off x="7924800" y="35814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6096" name="Oval 48"/>
          <p:cNvSpPr>
            <a:spLocks noChangeArrowheads="1"/>
          </p:cNvSpPr>
          <p:nvPr/>
        </p:nvSpPr>
        <p:spPr bwMode="auto">
          <a:xfrm>
            <a:off x="7924800" y="44958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6097" name="Oval 49"/>
          <p:cNvSpPr>
            <a:spLocks noChangeArrowheads="1"/>
          </p:cNvSpPr>
          <p:nvPr/>
        </p:nvSpPr>
        <p:spPr bwMode="auto">
          <a:xfrm>
            <a:off x="7924800" y="49530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6098" name="Oval 50"/>
          <p:cNvSpPr>
            <a:spLocks noChangeArrowheads="1"/>
          </p:cNvSpPr>
          <p:nvPr/>
        </p:nvSpPr>
        <p:spPr bwMode="auto">
          <a:xfrm>
            <a:off x="7924800" y="58674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6099" name="Oval 51"/>
          <p:cNvSpPr>
            <a:spLocks noChangeArrowheads="1"/>
          </p:cNvSpPr>
          <p:nvPr/>
        </p:nvSpPr>
        <p:spPr bwMode="auto">
          <a:xfrm>
            <a:off x="7924800" y="26670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6100" name="Oval 52"/>
          <p:cNvSpPr>
            <a:spLocks noChangeArrowheads="1"/>
          </p:cNvSpPr>
          <p:nvPr/>
        </p:nvSpPr>
        <p:spPr bwMode="auto">
          <a:xfrm>
            <a:off x="7924800" y="54102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6101" name="Oval 53"/>
          <p:cNvSpPr>
            <a:spLocks noChangeArrowheads="1"/>
          </p:cNvSpPr>
          <p:nvPr/>
        </p:nvSpPr>
        <p:spPr bwMode="auto">
          <a:xfrm>
            <a:off x="7924800" y="40386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386102" name="Oval 54"/>
          <p:cNvSpPr>
            <a:spLocks noChangeArrowheads="1"/>
          </p:cNvSpPr>
          <p:nvPr/>
        </p:nvSpPr>
        <p:spPr bwMode="auto">
          <a:xfrm>
            <a:off x="7924800" y="3124200"/>
            <a:ext cx="152400" cy="1524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sp>
        <p:nvSpPr>
          <p:cNvPr id="120888" name="Text Box 55"/>
          <p:cNvSpPr txBox="1">
            <a:spLocks noChangeArrowheads="1"/>
          </p:cNvSpPr>
          <p:nvPr/>
        </p:nvSpPr>
        <p:spPr bwMode="auto">
          <a:xfrm>
            <a:off x="4586289" y="1782764"/>
            <a:ext cx="293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pt-BR" sz="2000"/>
              <a:t>Camadas intermediárias</a:t>
            </a:r>
          </a:p>
        </p:txBody>
      </p:sp>
      <p:sp>
        <p:nvSpPr>
          <p:cNvPr id="120889" name="Text Box 56"/>
          <p:cNvSpPr txBox="1">
            <a:spLocks noChangeArrowheads="1"/>
          </p:cNvSpPr>
          <p:nvPr/>
        </p:nvSpPr>
        <p:spPr bwMode="auto">
          <a:xfrm>
            <a:off x="1524000" y="2351088"/>
            <a:ext cx="1676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kumimoji="1" lang="pt-BR" sz="2000"/>
              <a:t>Camada de </a:t>
            </a:r>
          </a:p>
          <a:p>
            <a:pPr algn="ctr"/>
            <a:r>
              <a:rPr kumimoji="1" lang="pt-BR" sz="2000"/>
              <a:t>entrada</a:t>
            </a:r>
          </a:p>
        </p:txBody>
      </p:sp>
      <p:sp>
        <p:nvSpPr>
          <p:cNvPr id="120890" name="Text Box 57"/>
          <p:cNvSpPr txBox="1">
            <a:spLocks noChangeArrowheads="1"/>
          </p:cNvSpPr>
          <p:nvPr/>
        </p:nvSpPr>
        <p:spPr bwMode="auto">
          <a:xfrm>
            <a:off x="8877300" y="2270126"/>
            <a:ext cx="1600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pt-BR" sz="2000"/>
              <a:t>Camada de </a:t>
            </a:r>
          </a:p>
          <a:p>
            <a:pPr algn="ctr"/>
            <a:r>
              <a:rPr kumimoji="1" lang="pt-BR" sz="2000"/>
              <a:t>saída</a:t>
            </a:r>
          </a:p>
        </p:txBody>
      </p:sp>
      <p:sp>
        <p:nvSpPr>
          <p:cNvPr id="120891" name="Oval 58"/>
          <p:cNvSpPr>
            <a:spLocks noChangeArrowheads="1"/>
          </p:cNvSpPr>
          <p:nvPr/>
        </p:nvSpPr>
        <p:spPr bwMode="auto">
          <a:xfrm>
            <a:off x="2324100" y="46101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0892" name="Oval 59"/>
          <p:cNvSpPr>
            <a:spLocks noChangeArrowheads="1"/>
          </p:cNvSpPr>
          <p:nvPr/>
        </p:nvSpPr>
        <p:spPr bwMode="auto">
          <a:xfrm>
            <a:off x="2324100" y="43053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0893" name="Oval 60"/>
          <p:cNvSpPr>
            <a:spLocks noChangeArrowheads="1"/>
          </p:cNvSpPr>
          <p:nvPr/>
        </p:nvSpPr>
        <p:spPr bwMode="auto">
          <a:xfrm>
            <a:off x="2324100" y="40005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0894" name="Oval 61"/>
          <p:cNvSpPr>
            <a:spLocks noChangeArrowheads="1"/>
          </p:cNvSpPr>
          <p:nvPr/>
        </p:nvSpPr>
        <p:spPr bwMode="auto">
          <a:xfrm>
            <a:off x="9639300" y="46101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0895" name="Oval 62"/>
          <p:cNvSpPr>
            <a:spLocks noChangeArrowheads="1"/>
          </p:cNvSpPr>
          <p:nvPr/>
        </p:nvSpPr>
        <p:spPr bwMode="auto">
          <a:xfrm>
            <a:off x="9639300" y="43053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0896" name="Oval 63"/>
          <p:cNvSpPr>
            <a:spLocks noChangeArrowheads="1"/>
          </p:cNvSpPr>
          <p:nvPr/>
        </p:nvSpPr>
        <p:spPr bwMode="auto">
          <a:xfrm>
            <a:off x="9639300" y="4000500"/>
            <a:ext cx="76200" cy="76200"/>
          </a:xfrm>
          <a:prstGeom prst="ellipse">
            <a:avLst/>
          </a:prstGeom>
          <a:solidFill>
            <a:srgbClr val="C0C0C0"/>
          </a:solidFill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0897" name="Text Box 64"/>
          <p:cNvSpPr txBox="1">
            <a:spLocks noChangeArrowheads="1"/>
          </p:cNvSpPr>
          <p:nvPr/>
        </p:nvSpPr>
        <p:spPr bwMode="auto">
          <a:xfrm>
            <a:off x="6543676" y="457201"/>
            <a:ext cx="37814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kumimoji="1" lang="pt-BR" sz="2000" i="1"/>
              <a:t>A última camada oculta calcula </a:t>
            </a:r>
          </a:p>
          <a:p>
            <a:pPr algn="r">
              <a:spcBef>
                <a:spcPct val="50000"/>
              </a:spcBef>
            </a:pPr>
            <a:r>
              <a:rPr kumimoji="1" lang="pt-BR" sz="2000" i="1"/>
              <a:t>seus sinais de saída e os envia </a:t>
            </a:r>
          </a:p>
          <a:p>
            <a:pPr algn="r">
              <a:spcBef>
                <a:spcPct val="50000"/>
              </a:spcBef>
            </a:pPr>
            <a:r>
              <a:rPr kumimoji="1" lang="pt-BR" sz="2000" i="1"/>
              <a:t>à camada de saída</a:t>
            </a:r>
          </a:p>
        </p:txBody>
      </p:sp>
    </p:spTree>
    <p:extLst>
      <p:ext uri="{BB962C8B-B14F-4D97-AF65-F5344CB8AC3E}">
        <p14:creationId xmlns:p14="http://schemas.microsoft.com/office/powerpoint/2010/main" val="2880925207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1068</TotalTime>
  <Words>2446</Words>
  <Application>Microsoft Office PowerPoint</Application>
  <PresentationFormat>Widescreen</PresentationFormat>
  <Paragraphs>588</Paragraphs>
  <Slides>69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69</vt:i4>
      </vt:variant>
    </vt:vector>
  </HeadingPairs>
  <TitlesOfParts>
    <vt:vector size="80" baseType="lpstr">
      <vt:lpstr>Arial</vt:lpstr>
      <vt:lpstr>Calibri</vt:lpstr>
      <vt:lpstr>Cambria Math</vt:lpstr>
      <vt:lpstr>Century Gothic</vt:lpstr>
      <vt:lpstr>Symbol</vt:lpstr>
      <vt:lpstr>Times New Roman</vt:lpstr>
      <vt:lpstr>Wingdings</vt:lpstr>
      <vt:lpstr>Wingdings 3</vt:lpstr>
      <vt:lpstr>Cacho</vt:lpstr>
      <vt:lpstr>Equation</vt:lpstr>
      <vt:lpstr>Equação</vt:lpstr>
      <vt:lpstr>Backpropagation Slide 7</vt:lpstr>
      <vt:lpstr>Rede Neural Multicamadas</vt:lpstr>
      <vt:lpstr>Rede Neural Multicamadas</vt:lpstr>
      <vt:lpstr>Treinamento da MLP</vt:lpstr>
      <vt:lpstr>Treinamento da MLP</vt:lpstr>
      <vt:lpstr>Algoritmo Backpropagation</vt:lpstr>
      <vt:lpstr>Fase forward</vt:lpstr>
      <vt:lpstr>Fase forward</vt:lpstr>
      <vt:lpstr>Fase forward</vt:lpstr>
      <vt:lpstr>Fase forward</vt:lpstr>
      <vt:lpstr>Fase backward</vt:lpstr>
      <vt:lpstr>Fase backward</vt:lpstr>
      <vt:lpstr>Fase backward</vt:lpstr>
      <vt:lpstr>Fase backward</vt:lpstr>
      <vt:lpstr>Fase backward</vt:lpstr>
      <vt:lpstr>Fase backward</vt:lpstr>
      <vt:lpstr>Fase backward</vt:lpstr>
      <vt:lpstr>Fase backward</vt:lpstr>
      <vt:lpstr>Fase backward</vt:lpstr>
      <vt:lpstr>Backpropagation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Critérios de parada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Algoritmo</vt:lpstr>
      <vt:lpstr>Algoritmo</vt:lpstr>
      <vt:lpstr>Algoritmo</vt:lpstr>
      <vt:lpstr>Apresentação do PowerPoint</vt:lpstr>
      <vt:lpstr>Momentum</vt:lpstr>
      <vt:lpstr>Online vs Bach</vt:lpstr>
      <vt:lpstr>Normalização</vt:lpstr>
      <vt:lpstr>Normalização</vt:lpstr>
      <vt:lpstr>Controlador Hibrido Neural</vt:lpstr>
      <vt:lpstr>Controlador Hibrido Neural</vt:lpstr>
      <vt:lpstr>Controlador Hibrido Neural</vt:lpstr>
      <vt:lpstr>Controlador Hibrido Neural</vt:lpstr>
      <vt:lpstr>Controlador Hibrido Neural</vt:lpstr>
      <vt:lpstr>Controlador Hibrido Neural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</dc:title>
  <dc:creator>Nielsen</dc:creator>
  <cp:lastModifiedBy>Nielsen C. Damasceno</cp:lastModifiedBy>
  <cp:revision>397</cp:revision>
  <dcterms:created xsi:type="dcterms:W3CDTF">2013-08-26T18:56:02Z</dcterms:created>
  <dcterms:modified xsi:type="dcterms:W3CDTF">2017-06-01T21:26:54Z</dcterms:modified>
</cp:coreProperties>
</file>