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3" r:id="rId1"/>
  </p:sldMasterIdLst>
  <p:notesMasterIdLst>
    <p:notesMasterId r:id="rId51"/>
  </p:notesMasterIdLst>
  <p:sldIdLst>
    <p:sldId id="256" r:id="rId2"/>
    <p:sldId id="341" r:id="rId3"/>
    <p:sldId id="342" r:id="rId4"/>
    <p:sldId id="344" r:id="rId5"/>
    <p:sldId id="345" r:id="rId6"/>
    <p:sldId id="346" r:id="rId7"/>
    <p:sldId id="347" r:id="rId8"/>
    <p:sldId id="348" r:id="rId9"/>
    <p:sldId id="356" r:id="rId10"/>
    <p:sldId id="349" r:id="rId11"/>
    <p:sldId id="350" r:id="rId12"/>
    <p:sldId id="351" r:id="rId13"/>
    <p:sldId id="353" r:id="rId14"/>
    <p:sldId id="354" r:id="rId15"/>
    <p:sldId id="355" r:id="rId16"/>
    <p:sldId id="352" r:id="rId17"/>
    <p:sldId id="357" r:id="rId18"/>
    <p:sldId id="358" r:id="rId19"/>
    <p:sldId id="359" r:id="rId20"/>
    <p:sldId id="360" r:id="rId21"/>
    <p:sldId id="365" r:id="rId22"/>
    <p:sldId id="366" r:id="rId23"/>
    <p:sldId id="367" r:id="rId24"/>
    <p:sldId id="361" r:id="rId25"/>
    <p:sldId id="362" r:id="rId26"/>
    <p:sldId id="363" r:id="rId27"/>
    <p:sldId id="364" r:id="rId28"/>
    <p:sldId id="383" r:id="rId29"/>
    <p:sldId id="378" r:id="rId30"/>
    <p:sldId id="379" r:id="rId31"/>
    <p:sldId id="369" r:id="rId32"/>
    <p:sldId id="370" r:id="rId33"/>
    <p:sldId id="371" r:id="rId34"/>
    <p:sldId id="372" r:id="rId35"/>
    <p:sldId id="373" r:id="rId36"/>
    <p:sldId id="374" r:id="rId37"/>
    <p:sldId id="377" r:id="rId38"/>
    <p:sldId id="380" r:id="rId39"/>
    <p:sldId id="381" r:id="rId40"/>
    <p:sldId id="382" r:id="rId41"/>
    <p:sldId id="386" r:id="rId42"/>
    <p:sldId id="384" r:id="rId43"/>
    <p:sldId id="387" r:id="rId44"/>
    <p:sldId id="389" r:id="rId45"/>
    <p:sldId id="390" r:id="rId46"/>
    <p:sldId id="391" r:id="rId47"/>
    <p:sldId id="392" r:id="rId48"/>
    <p:sldId id="393" r:id="rId49"/>
    <p:sldId id="394" r:id="rId5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Estilo Claro 3 - Ênfase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662" autoAdjust="0"/>
  </p:normalViewPr>
  <p:slideViewPr>
    <p:cSldViewPr snapToGrid="0">
      <p:cViewPr varScale="1">
        <p:scale>
          <a:sx n="60" d="100"/>
          <a:sy n="60" d="100"/>
        </p:scale>
        <p:origin x="11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5" Type="http://schemas.openxmlformats.org/officeDocument/2006/relationships/image" Target="../media/image5.wmf"/><Relationship Id="rId4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6" Type="http://schemas.openxmlformats.org/officeDocument/2006/relationships/image" Target="../media/image12.wmf"/><Relationship Id="rId5" Type="http://schemas.openxmlformats.org/officeDocument/2006/relationships/image" Target="../media/image11.wmf"/><Relationship Id="rId4" Type="http://schemas.openxmlformats.org/officeDocument/2006/relationships/image" Target="../media/image10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66.wmf"/><Relationship Id="rId2" Type="http://schemas.openxmlformats.org/officeDocument/2006/relationships/image" Target="../media/image65.wmf"/><Relationship Id="rId1" Type="http://schemas.openxmlformats.org/officeDocument/2006/relationships/image" Target="../media/image64.wmf"/><Relationship Id="rId5" Type="http://schemas.openxmlformats.org/officeDocument/2006/relationships/image" Target="../media/image68.wmf"/><Relationship Id="rId4" Type="http://schemas.openxmlformats.org/officeDocument/2006/relationships/image" Target="../media/image6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E650FE-8FB8-4B2C-9828-E5DE1F6E58F2}" type="datetimeFigureOut">
              <a:rPr lang="pt-BR" smtClean="0"/>
              <a:t>01/06/2017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B08C55-226C-473E-827C-624EEB2695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26965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B08C55-226C-473E-827C-624EEB269555}" type="slidenum">
              <a:rPr lang="pt-BR" smtClean="0"/>
              <a:t>37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9650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85F2C-4657-4970-B5E3-B3C3F61E7704}" type="datetimeFigureOut">
              <a:rPr lang="pt-BR" smtClean="0"/>
              <a:t>01/06/2017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A58AA028-32FF-4C6C-9CD7-94A1FA4972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3926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85F2C-4657-4970-B5E3-B3C3F61E7704}" type="datetimeFigureOut">
              <a:rPr lang="pt-BR" smtClean="0"/>
              <a:t>01/06/2017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58AA028-32FF-4C6C-9CD7-94A1FA4972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6570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85F2C-4657-4970-B5E3-B3C3F61E7704}" type="datetimeFigureOut">
              <a:rPr lang="pt-BR" smtClean="0"/>
              <a:t>01/06/2017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58AA028-32FF-4C6C-9CD7-94A1FA4972D8}" type="slidenum">
              <a:rPr lang="pt-BR" smtClean="0"/>
              <a:t>‹nº›</a:t>
            </a:fld>
            <a:endParaRPr lang="pt-B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410939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85F2C-4657-4970-B5E3-B3C3F61E7704}" type="datetimeFigureOut">
              <a:rPr lang="pt-BR" smtClean="0"/>
              <a:t>01/06/2017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58AA028-32FF-4C6C-9CD7-94A1FA4972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87292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85F2C-4657-4970-B5E3-B3C3F61E7704}" type="datetimeFigureOut">
              <a:rPr lang="pt-BR" smtClean="0"/>
              <a:t>01/06/2017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58AA028-32FF-4C6C-9CD7-94A1FA4972D8}" type="slidenum">
              <a:rPr lang="pt-BR" smtClean="0"/>
              <a:t>‹nº›</a:t>
            </a:fld>
            <a:endParaRPr lang="pt-B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706488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85F2C-4657-4970-B5E3-B3C3F61E7704}" type="datetimeFigureOut">
              <a:rPr lang="pt-BR" smtClean="0"/>
              <a:t>01/06/2017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58AA028-32FF-4C6C-9CD7-94A1FA4972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33378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85F2C-4657-4970-B5E3-B3C3F61E7704}" type="datetimeFigureOut">
              <a:rPr lang="pt-BR" smtClean="0"/>
              <a:t>01/06/2017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AA028-32FF-4C6C-9CD7-94A1FA4972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09042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85F2C-4657-4970-B5E3-B3C3F61E7704}" type="datetimeFigureOut">
              <a:rPr lang="pt-BR" smtClean="0"/>
              <a:t>01/06/2017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AA028-32FF-4C6C-9CD7-94A1FA4972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4073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85F2C-4657-4970-B5E3-B3C3F61E7704}" type="datetimeFigureOut">
              <a:rPr lang="pt-BR" smtClean="0"/>
              <a:t>01/06/2017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AA028-32FF-4C6C-9CD7-94A1FA4972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918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85F2C-4657-4970-B5E3-B3C3F61E7704}" type="datetimeFigureOut">
              <a:rPr lang="pt-BR" smtClean="0"/>
              <a:t>01/06/2017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58AA028-32FF-4C6C-9CD7-94A1FA4972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6293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85F2C-4657-4970-B5E3-B3C3F61E7704}" type="datetimeFigureOut">
              <a:rPr lang="pt-BR" smtClean="0"/>
              <a:t>01/06/2017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58AA028-32FF-4C6C-9CD7-94A1FA4972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5558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85F2C-4657-4970-B5E3-B3C3F61E7704}" type="datetimeFigureOut">
              <a:rPr lang="pt-BR" smtClean="0"/>
              <a:t>01/06/2017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58AA028-32FF-4C6C-9CD7-94A1FA4972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5773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85F2C-4657-4970-B5E3-B3C3F61E7704}" type="datetimeFigureOut">
              <a:rPr lang="pt-BR" smtClean="0"/>
              <a:t>01/06/2017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AA028-32FF-4C6C-9CD7-94A1FA4972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0491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85F2C-4657-4970-B5E3-B3C3F61E7704}" type="datetimeFigureOut">
              <a:rPr lang="pt-BR" smtClean="0"/>
              <a:t>01/06/2017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AA028-32FF-4C6C-9CD7-94A1FA4972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5948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85F2C-4657-4970-B5E3-B3C3F61E7704}" type="datetimeFigureOut">
              <a:rPr lang="pt-BR" smtClean="0"/>
              <a:t>01/06/2017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AA028-32FF-4C6C-9CD7-94A1FA4972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8521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85F2C-4657-4970-B5E3-B3C3F61E7704}" type="datetimeFigureOut">
              <a:rPr lang="pt-BR" smtClean="0"/>
              <a:t>01/06/2017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58AA028-32FF-4C6C-9CD7-94A1FA4972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1544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385F2C-4657-4970-B5E3-B3C3F61E7704}" type="datetimeFigureOut">
              <a:rPr lang="pt-BR" smtClean="0"/>
              <a:t>01/06/2017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A58AA028-32FF-4C6C-9CD7-94A1FA4972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3308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4" r:id="rId1"/>
    <p:sldLayoutId id="2147483815" r:id="rId2"/>
    <p:sldLayoutId id="2147483816" r:id="rId3"/>
    <p:sldLayoutId id="2147483817" r:id="rId4"/>
    <p:sldLayoutId id="2147483818" r:id="rId5"/>
    <p:sldLayoutId id="2147483819" r:id="rId6"/>
    <p:sldLayoutId id="2147483820" r:id="rId7"/>
    <p:sldLayoutId id="2147483821" r:id="rId8"/>
    <p:sldLayoutId id="2147483822" r:id="rId9"/>
    <p:sldLayoutId id="2147483823" r:id="rId10"/>
    <p:sldLayoutId id="2147483824" r:id="rId11"/>
    <p:sldLayoutId id="2147483825" r:id="rId12"/>
    <p:sldLayoutId id="2147483826" r:id="rId13"/>
    <p:sldLayoutId id="2147483827" r:id="rId14"/>
    <p:sldLayoutId id="2147483828" r:id="rId15"/>
    <p:sldLayoutId id="214748382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12" Type="http://schemas.openxmlformats.org/officeDocument/2006/relationships/image" Target="../media/image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wmf"/><Relationship Id="rId11" Type="http://schemas.openxmlformats.org/officeDocument/2006/relationships/oleObject" Target="../embeddings/oleObject7.bin"/><Relationship Id="rId5" Type="http://schemas.openxmlformats.org/officeDocument/2006/relationships/oleObject" Target="../embeddings/oleObject4.bin"/><Relationship Id="rId10" Type="http://schemas.openxmlformats.org/officeDocument/2006/relationships/image" Target="../media/image2.wmf"/><Relationship Id="rId4" Type="http://schemas.openxmlformats.org/officeDocument/2006/relationships/image" Target="../media/image3.wmf"/><Relationship Id="rId9" Type="http://schemas.openxmlformats.org/officeDocument/2006/relationships/oleObject" Target="../embeddings/oleObject6.bin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6.wmf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emf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emf"/><Relationship Id="rId2" Type="http://schemas.openxmlformats.org/officeDocument/2006/relationships/image" Target="../media/image50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4.emf"/><Relationship Id="rId5" Type="http://schemas.openxmlformats.org/officeDocument/2006/relationships/image" Target="../media/image53.emf"/><Relationship Id="rId4" Type="http://schemas.openxmlformats.org/officeDocument/2006/relationships/image" Target="../media/image52.emf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emf"/><Relationship Id="rId2" Type="http://schemas.openxmlformats.org/officeDocument/2006/relationships/image" Target="../media/image55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9.emf"/><Relationship Id="rId5" Type="http://schemas.openxmlformats.org/officeDocument/2006/relationships/image" Target="../media/image58.emf"/><Relationship Id="rId4" Type="http://schemas.openxmlformats.org/officeDocument/2006/relationships/image" Target="../media/image57.emf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emf"/><Relationship Id="rId2" Type="http://schemas.openxmlformats.org/officeDocument/2006/relationships/image" Target="../media/image60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3.emf"/><Relationship Id="rId4" Type="http://schemas.openxmlformats.org/officeDocument/2006/relationships/image" Target="../media/image62.emf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wmf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12" Type="http://schemas.openxmlformats.org/officeDocument/2006/relationships/image" Target="../media/image6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65.wmf"/><Relationship Id="rId11" Type="http://schemas.openxmlformats.org/officeDocument/2006/relationships/oleObject" Target="../embeddings/oleObject19.bin"/><Relationship Id="rId5" Type="http://schemas.openxmlformats.org/officeDocument/2006/relationships/oleObject" Target="../embeddings/oleObject16.bin"/><Relationship Id="rId10" Type="http://schemas.openxmlformats.org/officeDocument/2006/relationships/image" Target="../media/image67.wmf"/><Relationship Id="rId4" Type="http://schemas.openxmlformats.org/officeDocument/2006/relationships/image" Target="../media/image64.wmf"/><Relationship Id="rId9" Type="http://schemas.openxmlformats.org/officeDocument/2006/relationships/oleObject" Target="../embeddings/oleObject18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13" Type="http://schemas.openxmlformats.org/officeDocument/2006/relationships/oleObject" Target="../embeddings/oleObject14.bin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12" Type="http://schemas.openxmlformats.org/officeDocument/2006/relationships/image" Target="../media/image1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8.wmf"/><Relationship Id="rId11" Type="http://schemas.openxmlformats.org/officeDocument/2006/relationships/oleObject" Target="../embeddings/oleObject13.bin"/><Relationship Id="rId5" Type="http://schemas.openxmlformats.org/officeDocument/2006/relationships/oleObject" Target="../embeddings/oleObject10.bin"/><Relationship Id="rId10" Type="http://schemas.openxmlformats.org/officeDocument/2006/relationships/image" Target="../media/image10.wmf"/><Relationship Id="rId4" Type="http://schemas.openxmlformats.org/officeDocument/2006/relationships/image" Target="../media/image7.wmf"/><Relationship Id="rId9" Type="http://schemas.openxmlformats.org/officeDocument/2006/relationships/oleObject" Target="../embeddings/oleObject12.bin"/><Relationship Id="rId14" Type="http://schemas.openxmlformats.org/officeDocument/2006/relationships/image" Target="../media/image12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pt-BR"/>
              <a:t>RBF</a:t>
            </a:r>
            <a:br>
              <a:rPr lang="pt-BR" dirty="0"/>
            </a:br>
            <a:r>
              <a:rPr lang="pt-BR" dirty="0"/>
              <a:t>Slide 8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589213" y="4872915"/>
            <a:ext cx="8915399" cy="1126283"/>
          </a:xfrm>
        </p:spPr>
        <p:txBody>
          <a:bodyPr/>
          <a:lstStyle/>
          <a:p>
            <a:r>
              <a:rPr lang="pt-BR" b="1" dirty="0" err="1"/>
              <a:t>Dr</a:t>
            </a:r>
            <a:r>
              <a:rPr lang="pt-BR" b="1"/>
              <a:t> Nielsen </a:t>
            </a:r>
            <a:r>
              <a:rPr lang="pt-BR" b="1" dirty="0"/>
              <a:t>Castelo Damasceno</a:t>
            </a:r>
          </a:p>
        </p:txBody>
      </p:sp>
    </p:spTree>
    <p:extLst>
      <p:ext uri="{BB962C8B-B14F-4D97-AF65-F5344CB8AC3E}">
        <p14:creationId xmlns:p14="http://schemas.microsoft.com/office/powerpoint/2010/main" val="7369639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0C8E453-BF53-432A-8069-1CA17849BA6D}" type="slidenum">
              <a:rPr lang="pt-BR" sz="1400"/>
              <a:pPr eaLnBrk="1" hangingPunct="1"/>
              <a:t>10</a:t>
            </a:fld>
            <a:endParaRPr lang="pt-BR" sz="1400"/>
          </a:p>
        </p:txBody>
      </p:sp>
      <p:sp>
        <p:nvSpPr>
          <p:cNvPr id="11469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825625" y="228600"/>
            <a:ext cx="8510588" cy="97155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pt-BR" dirty="0" err="1"/>
              <a:t>Aproximação</a:t>
            </a:r>
            <a:r>
              <a:rPr lang="en-US" altLang="pt-BR" dirty="0"/>
              <a:t> de </a:t>
            </a:r>
            <a:r>
              <a:rPr lang="en-US" altLang="pt-BR" dirty="0" err="1"/>
              <a:t>funções</a:t>
            </a:r>
            <a:endParaRPr lang="pt-BR" dirty="0"/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>
          <a:xfrm>
            <a:off x="2563812" y="1200150"/>
            <a:ext cx="9628187" cy="2224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en-US" altLang="pt-BR" sz="2800" dirty="0">
                <a:solidFill>
                  <a:schemeClr val="accent2"/>
                </a:solidFill>
              </a:rPr>
              <a:t>A RBF </a:t>
            </a:r>
            <a:r>
              <a:rPr lang="en-US" altLang="pt-BR" sz="2800" dirty="0" err="1">
                <a:solidFill>
                  <a:schemeClr val="accent2"/>
                </a:solidFill>
              </a:rPr>
              <a:t>pode</a:t>
            </a:r>
            <a:r>
              <a:rPr lang="en-US" altLang="pt-BR" sz="2800" dirty="0">
                <a:solidFill>
                  <a:schemeClr val="accent2"/>
                </a:solidFill>
              </a:rPr>
              <a:t> </a:t>
            </a:r>
            <a:r>
              <a:rPr lang="en-US" altLang="pt-BR" sz="2800" dirty="0" err="1">
                <a:solidFill>
                  <a:schemeClr val="accent2"/>
                </a:solidFill>
              </a:rPr>
              <a:t>aproximar</a:t>
            </a:r>
            <a:r>
              <a:rPr lang="en-US" altLang="pt-BR" sz="2800" dirty="0">
                <a:solidFill>
                  <a:schemeClr val="accent2"/>
                </a:solidFill>
              </a:rPr>
              <a:t> </a:t>
            </a:r>
            <a:r>
              <a:rPr lang="en-US" altLang="pt-BR" sz="2800" dirty="0" err="1">
                <a:solidFill>
                  <a:schemeClr val="accent2"/>
                </a:solidFill>
              </a:rPr>
              <a:t>qualquer</a:t>
            </a:r>
            <a:r>
              <a:rPr lang="en-US" altLang="pt-BR" sz="2800" dirty="0">
                <a:solidFill>
                  <a:schemeClr val="accent2"/>
                </a:solidFill>
              </a:rPr>
              <a:t> </a:t>
            </a:r>
            <a:r>
              <a:rPr lang="en-US" altLang="pt-BR" sz="2800" dirty="0" err="1">
                <a:solidFill>
                  <a:schemeClr val="accent2"/>
                </a:solidFill>
              </a:rPr>
              <a:t>função</a:t>
            </a:r>
            <a:r>
              <a:rPr lang="en-US" altLang="pt-BR" sz="2800" dirty="0">
                <a:solidFill>
                  <a:schemeClr val="accent2"/>
                </a:solidFill>
              </a:rPr>
              <a:t> continua </a:t>
            </a:r>
            <a:r>
              <a:rPr lang="en-US" altLang="pt-BR" sz="2800" dirty="0" err="1">
                <a:solidFill>
                  <a:schemeClr val="accent2"/>
                </a:solidFill>
              </a:rPr>
              <a:t>através</a:t>
            </a:r>
            <a:r>
              <a:rPr lang="en-US" altLang="pt-BR" sz="2800" dirty="0">
                <a:solidFill>
                  <a:schemeClr val="accent2"/>
                </a:solidFill>
              </a:rPr>
              <a:t> da </a:t>
            </a:r>
            <a:r>
              <a:rPr lang="en-US" altLang="pt-BR" sz="2800" dirty="0" err="1">
                <a:solidFill>
                  <a:schemeClr val="accent2"/>
                </a:solidFill>
              </a:rPr>
              <a:t>combinação</a:t>
            </a:r>
            <a:r>
              <a:rPr lang="en-US" altLang="pt-BR" sz="2800" dirty="0">
                <a:solidFill>
                  <a:schemeClr val="accent2"/>
                </a:solidFill>
              </a:rPr>
              <a:t> linear de </a:t>
            </a:r>
            <a:r>
              <a:rPr lang="en-US" altLang="pt-BR" sz="2800" dirty="0" err="1">
                <a:solidFill>
                  <a:schemeClr val="accent2"/>
                </a:solidFill>
              </a:rPr>
              <a:t>funções</a:t>
            </a:r>
            <a:r>
              <a:rPr lang="en-US" altLang="pt-BR" sz="2800" dirty="0">
                <a:solidFill>
                  <a:schemeClr val="accent2"/>
                </a:solidFill>
              </a:rPr>
              <a:t> </a:t>
            </a:r>
            <a:r>
              <a:rPr lang="en-US" altLang="pt-BR" sz="2800" dirty="0" err="1">
                <a:solidFill>
                  <a:schemeClr val="accent2"/>
                </a:solidFill>
              </a:rPr>
              <a:t>gaussianas</a:t>
            </a:r>
            <a:r>
              <a:rPr lang="en-US" altLang="pt-BR" sz="2800" dirty="0">
                <a:solidFill>
                  <a:schemeClr val="accent2"/>
                </a:solidFill>
              </a:rPr>
              <a:t> com </a:t>
            </a:r>
            <a:r>
              <a:rPr lang="en-US" altLang="pt-BR" sz="2800" dirty="0" err="1">
                <a:solidFill>
                  <a:schemeClr val="accent2"/>
                </a:solidFill>
              </a:rPr>
              <a:t>centros</a:t>
            </a:r>
            <a:r>
              <a:rPr lang="en-US" altLang="pt-BR" sz="2800" dirty="0">
                <a:solidFill>
                  <a:schemeClr val="accent2"/>
                </a:solidFill>
              </a:rPr>
              <a:t> </a:t>
            </a:r>
            <a:r>
              <a:rPr lang="en-US" altLang="pt-BR" sz="2800" dirty="0" err="1">
                <a:solidFill>
                  <a:schemeClr val="accent2"/>
                </a:solidFill>
              </a:rPr>
              <a:t>em</a:t>
            </a:r>
            <a:r>
              <a:rPr lang="en-US" altLang="pt-BR" sz="2800" dirty="0">
                <a:solidFill>
                  <a:schemeClr val="accent2"/>
                </a:solidFill>
              </a:rPr>
              <a:t> </a:t>
            </a:r>
            <a:r>
              <a:rPr lang="en-US" altLang="pt-BR" sz="2800" dirty="0" err="1">
                <a:solidFill>
                  <a:schemeClr val="accent2"/>
                </a:solidFill>
              </a:rPr>
              <a:t>diferentes</a:t>
            </a:r>
            <a:r>
              <a:rPr lang="en-US" altLang="pt-BR" sz="2800" dirty="0">
                <a:solidFill>
                  <a:schemeClr val="accent2"/>
                </a:solidFill>
              </a:rPr>
              <a:t> </a:t>
            </a:r>
            <a:r>
              <a:rPr lang="en-US" altLang="pt-BR" sz="2800" dirty="0" err="1">
                <a:solidFill>
                  <a:schemeClr val="accent2"/>
                </a:solidFill>
              </a:rPr>
              <a:t>posições</a:t>
            </a:r>
            <a:r>
              <a:rPr lang="en-US" altLang="pt-BR" sz="2800" dirty="0">
                <a:solidFill>
                  <a:schemeClr val="accent2"/>
                </a:solidFill>
              </a:rPr>
              <a:t> do </a:t>
            </a:r>
            <a:r>
              <a:rPr lang="en-US" altLang="pt-BR" sz="2800" dirty="0" err="1">
                <a:solidFill>
                  <a:schemeClr val="accent2"/>
                </a:solidFill>
              </a:rPr>
              <a:t>espaço</a:t>
            </a:r>
            <a:r>
              <a:rPr lang="en-US" altLang="pt-BR" sz="2800" dirty="0">
                <a:solidFill>
                  <a:schemeClr val="accent2"/>
                </a:solidFill>
              </a:rPr>
              <a:t> de entrada.</a:t>
            </a:r>
            <a:endParaRPr lang="en-US" altLang="pt-BR" sz="2800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9695" y="3216544"/>
            <a:ext cx="5686425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7808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0C8E453-BF53-432A-8069-1CA17849BA6D}" type="slidenum">
              <a:rPr lang="pt-BR" sz="1400"/>
              <a:pPr eaLnBrk="1" hangingPunct="1"/>
              <a:t>11</a:t>
            </a:fld>
            <a:endParaRPr lang="pt-BR" sz="1400"/>
          </a:p>
        </p:txBody>
      </p:sp>
      <p:sp>
        <p:nvSpPr>
          <p:cNvPr id="11469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825625" y="228600"/>
            <a:ext cx="8510588" cy="97155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pt-BR" dirty="0" err="1"/>
              <a:t>Aproximação</a:t>
            </a:r>
            <a:r>
              <a:rPr lang="en-US" altLang="pt-BR" dirty="0"/>
              <a:t> de </a:t>
            </a:r>
            <a:r>
              <a:rPr lang="en-US" altLang="pt-BR" dirty="0" err="1"/>
              <a:t>funções</a:t>
            </a:r>
            <a:endParaRPr lang="pt-BR" dirty="0"/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>
          <a:xfrm>
            <a:off x="2563812" y="1200150"/>
            <a:ext cx="9628187" cy="2224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en-US" altLang="pt-BR" sz="2800" dirty="0">
                <a:solidFill>
                  <a:schemeClr val="accent2"/>
                </a:solidFill>
              </a:rPr>
              <a:t>A RBF </a:t>
            </a:r>
            <a:r>
              <a:rPr lang="en-US" altLang="pt-BR" sz="2800" dirty="0" err="1">
                <a:solidFill>
                  <a:schemeClr val="accent2"/>
                </a:solidFill>
              </a:rPr>
              <a:t>pode</a:t>
            </a:r>
            <a:r>
              <a:rPr lang="en-US" altLang="pt-BR" sz="2800" dirty="0">
                <a:solidFill>
                  <a:schemeClr val="accent2"/>
                </a:solidFill>
              </a:rPr>
              <a:t> </a:t>
            </a:r>
            <a:r>
              <a:rPr lang="en-US" altLang="pt-BR" sz="2800" dirty="0" err="1">
                <a:solidFill>
                  <a:schemeClr val="accent2"/>
                </a:solidFill>
              </a:rPr>
              <a:t>aproximar</a:t>
            </a:r>
            <a:r>
              <a:rPr lang="en-US" altLang="pt-BR" sz="2800" dirty="0">
                <a:solidFill>
                  <a:schemeClr val="accent2"/>
                </a:solidFill>
              </a:rPr>
              <a:t> </a:t>
            </a:r>
            <a:r>
              <a:rPr lang="en-US" altLang="pt-BR" sz="2800" dirty="0" err="1">
                <a:solidFill>
                  <a:schemeClr val="accent2"/>
                </a:solidFill>
              </a:rPr>
              <a:t>qualquer</a:t>
            </a:r>
            <a:r>
              <a:rPr lang="en-US" altLang="pt-BR" sz="2800" dirty="0">
                <a:solidFill>
                  <a:schemeClr val="accent2"/>
                </a:solidFill>
              </a:rPr>
              <a:t> </a:t>
            </a:r>
            <a:r>
              <a:rPr lang="en-US" altLang="pt-BR" sz="2800" dirty="0" err="1">
                <a:solidFill>
                  <a:schemeClr val="accent2"/>
                </a:solidFill>
              </a:rPr>
              <a:t>função</a:t>
            </a:r>
            <a:r>
              <a:rPr lang="en-US" altLang="pt-BR" sz="2800" dirty="0">
                <a:solidFill>
                  <a:schemeClr val="accent2"/>
                </a:solidFill>
              </a:rPr>
              <a:t> continua </a:t>
            </a:r>
            <a:r>
              <a:rPr lang="en-US" altLang="pt-BR" sz="2800" dirty="0" err="1">
                <a:solidFill>
                  <a:schemeClr val="accent2"/>
                </a:solidFill>
              </a:rPr>
              <a:t>através</a:t>
            </a:r>
            <a:r>
              <a:rPr lang="en-US" altLang="pt-BR" sz="2800" dirty="0">
                <a:solidFill>
                  <a:schemeClr val="accent2"/>
                </a:solidFill>
              </a:rPr>
              <a:t> da </a:t>
            </a:r>
            <a:r>
              <a:rPr lang="en-US" altLang="pt-BR" sz="2800" dirty="0" err="1">
                <a:solidFill>
                  <a:schemeClr val="accent2"/>
                </a:solidFill>
              </a:rPr>
              <a:t>combinação</a:t>
            </a:r>
            <a:r>
              <a:rPr lang="en-US" altLang="pt-BR" sz="2800" dirty="0">
                <a:solidFill>
                  <a:schemeClr val="accent2"/>
                </a:solidFill>
              </a:rPr>
              <a:t> linear de </a:t>
            </a:r>
            <a:r>
              <a:rPr lang="en-US" altLang="pt-BR" sz="2800" dirty="0" err="1">
                <a:solidFill>
                  <a:schemeClr val="accent2"/>
                </a:solidFill>
              </a:rPr>
              <a:t>funções</a:t>
            </a:r>
            <a:r>
              <a:rPr lang="en-US" altLang="pt-BR" sz="2800" dirty="0">
                <a:solidFill>
                  <a:schemeClr val="accent2"/>
                </a:solidFill>
              </a:rPr>
              <a:t> </a:t>
            </a:r>
            <a:r>
              <a:rPr lang="en-US" altLang="pt-BR" sz="2800" dirty="0" err="1">
                <a:solidFill>
                  <a:schemeClr val="accent2"/>
                </a:solidFill>
              </a:rPr>
              <a:t>gaussianas</a:t>
            </a:r>
            <a:r>
              <a:rPr lang="en-US" altLang="pt-BR" sz="2800" dirty="0">
                <a:solidFill>
                  <a:schemeClr val="accent2"/>
                </a:solidFill>
              </a:rPr>
              <a:t> com </a:t>
            </a:r>
            <a:r>
              <a:rPr lang="en-US" altLang="pt-BR" sz="2800" dirty="0" err="1">
                <a:solidFill>
                  <a:schemeClr val="accent2"/>
                </a:solidFill>
              </a:rPr>
              <a:t>centros</a:t>
            </a:r>
            <a:r>
              <a:rPr lang="en-US" altLang="pt-BR" sz="2800" dirty="0">
                <a:solidFill>
                  <a:schemeClr val="accent2"/>
                </a:solidFill>
              </a:rPr>
              <a:t> </a:t>
            </a:r>
            <a:r>
              <a:rPr lang="en-US" altLang="pt-BR" sz="2800" dirty="0" err="1">
                <a:solidFill>
                  <a:schemeClr val="accent2"/>
                </a:solidFill>
              </a:rPr>
              <a:t>em</a:t>
            </a:r>
            <a:r>
              <a:rPr lang="en-US" altLang="pt-BR" sz="2800" dirty="0">
                <a:solidFill>
                  <a:schemeClr val="accent2"/>
                </a:solidFill>
              </a:rPr>
              <a:t> </a:t>
            </a:r>
            <a:r>
              <a:rPr lang="en-US" altLang="pt-BR" sz="2800" dirty="0" err="1">
                <a:solidFill>
                  <a:schemeClr val="accent2"/>
                </a:solidFill>
              </a:rPr>
              <a:t>diferentes</a:t>
            </a:r>
            <a:r>
              <a:rPr lang="en-US" altLang="pt-BR" sz="2800" dirty="0">
                <a:solidFill>
                  <a:schemeClr val="accent2"/>
                </a:solidFill>
              </a:rPr>
              <a:t> </a:t>
            </a:r>
            <a:r>
              <a:rPr lang="en-US" altLang="pt-BR" sz="2800" dirty="0" err="1">
                <a:solidFill>
                  <a:schemeClr val="accent2"/>
                </a:solidFill>
              </a:rPr>
              <a:t>posições</a:t>
            </a:r>
            <a:r>
              <a:rPr lang="en-US" altLang="pt-BR" sz="2800" dirty="0">
                <a:solidFill>
                  <a:schemeClr val="accent2"/>
                </a:solidFill>
              </a:rPr>
              <a:t> do </a:t>
            </a:r>
            <a:r>
              <a:rPr lang="en-US" altLang="pt-BR" sz="2800" dirty="0" err="1">
                <a:solidFill>
                  <a:schemeClr val="accent2"/>
                </a:solidFill>
              </a:rPr>
              <a:t>espaço</a:t>
            </a:r>
            <a:r>
              <a:rPr lang="en-US" altLang="pt-BR" sz="2800" dirty="0">
                <a:solidFill>
                  <a:schemeClr val="accent2"/>
                </a:solidFill>
              </a:rPr>
              <a:t> de entrada.</a:t>
            </a:r>
            <a:endParaRPr lang="en-US" altLang="pt-BR" sz="2800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1173" y="3425124"/>
            <a:ext cx="6767674" cy="3317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9828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0C8E453-BF53-432A-8069-1CA17849BA6D}" type="slidenum">
              <a:rPr lang="pt-BR" sz="1400"/>
              <a:pPr eaLnBrk="1" hangingPunct="1"/>
              <a:t>12</a:t>
            </a:fld>
            <a:endParaRPr lang="pt-BR" sz="1400"/>
          </a:p>
        </p:txBody>
      </p:sp>
      <p:sp>
        <p:nvSpPr>
          <p:cNvPr id="11469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825625" y="228600"/>
            <a:ext cx="8510588" cy="97155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pt-BR" dirty="0" err="1"/>
              <a:t>Aproximação</a:t>
            </a:r>
            <a:r>
              <a:rPr lang="en-US" altLang="pt-BR" dirty="0"/>
              <a:t> de </a:t>
            </a:r>
            <a:r>
              <a:rPr lang="en-US" altLang="pt-BR" dirty="0" err="1"/>
              <a:t>funções</a:t>
            </a:r>
            <a:endParaRPr lang="pt-BR" dirty="0"/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>
          <a:xfrm>
            <a:off x="2563812" y="1200150"/>
            <a:ext cx="9628187" cy="2224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en-US" altLang="pt-BR" sz="2800" dirty="0">
                <a:solidFill>
                  <a:schemeClr val="accent2"/>
                </a:solidFill>
              </a:rPr>
              <a:t>A RBF </a:t>
            </a:r>
            <a:r>
              <a:rPr lang="en-US" altLang="pt-BR" sz="2800" dirty="0" err="1">
                <a:solidFill>
                  <a:schemeClr val="accent2"/>
                </a:solidFill>
              </a:rPr>
              <a:t>pode</a:t>
            </a:r>
            <a:r>
              <a:rPr lang="en-US" altLang="pt-BR" sz="2800" dirty="0">
                <a:solidFill>
                  <a:schemeClr val="accent2"/>
                </a:solidFill>
              </a:rPr>
              <a:t> </a:t>
            </a:r>
            <a:r>
              <a:rPr lang="en-US" altLang="pt-BR" sz="2800" dirty="0" err="1">
                <a:solidFill>
                  <a:schemeClr val="accent2"/>
                </a:solidFill>
              </a:rPr>
              <a:t>aproximar</a:t>
            </a:r>
            <a:r>
              <a:rPr lang="en-US" altLang="pt-BR" sz="2800" dirty="0">
                <a:solidFill>
                  <a:schemeClr val="accent2"/>
                </a:solidFill>
              </a:rPr>
              <a:t> </a:t>
            </a:r>
            <a:r>
              <a:rPr lang="en-US" altLang="pt-BR" sz="2800" dirty="0" err="1">
                <a:solidFill>
                  <a:schemeClr val="accent2"/>
                </a:solidFill>
              </a:rPr>
              <a:t>qualquer</a:t>
            </a:r>
            <a:r>
              <a:rPr lang="en-US" altLang="pt-BR" sz="2800" dirty="0">
                <a:solidFill>
                  <a:schemeClr val="accent2"/>
                </a:solidFill>
              </a:rPr>
              <a:t> </a:t>
            </a:r>
            <a:r>
              <a:rPr lang="en-US" altLang="pt-BR" sz="2800" dirty="0" err="1">
                <a:solidFill>
                  <a:schemeClr val="accent2"/>
                </a:solidFill>
              </a:rPr>
              <a:t>função</a:t>
            </a:r>
            <a:r>
              <a:rPr lang="en-US" altLang="pt-BR" sz="2800" dirty="0">
                <a:solidFill>
                  <a:schemeClr val="accent2"/>
                </a:solidFill>
              </a:rPr>
              <a:t> 2D continua </a:t>
            </a:r>
            <a:r>
              <a:rPr lang="en-US" altLang="pt-BR" sz="2800" dirty="0" err="1">
                <a:solidFill>
                  <a:schemeClr val="accent2"/>
                </a:solidFill>
              </a:rPr>
              <a:t>através</a:t>
            </a:r>
            <a:r>
              <a:rPr lang="en-US" altLang="pt-BR" sz="2800" dirty="0">
                <a:solidFill>
                  <a:schemeClr val="accent2"/>
                </a:solidFill>
              </a:rPr>
              <a:t> da </a:t>
            </a:r>
            <a:r>
              <a:rPr lang="en-US" altLang="pt-BR" sz="2800" dirty="0" err="1">
                <a:solidFill>
                  <a:schemeClr val="accent2"/>
                </a:solidFill>
              </a:rPr>
              <a:t>combinação</a:t>
            </a:r>
            <a:r>
              <a:rPr lang="en-US" altLang="pt-BR" sz="2800" dirty="0">
                <a:solidFill>
                  <a:schemeClr val="accent2"/>
                </a:solidFill>
              </a:rPr>
              <a:t> linear de </a:t>
            </a:r>
            <a:r>
              <a:rPr lang="en-US" altLang="pt-BR" sz="2800" dirty="0" err="1">
                <a:solidFill>
                  <a:schemeClr val="accent2"/>
                </a:solidFill>
              </a:rPr>
              <a:t>funções</a:t>
            </a:r>
            <a:r>
              <a:rPr lang="en-US" altLang="pt-BR" sz="2800" dirty="0">
                <a:solidFill>
                  <a:schemeClr val="accent2"/>
                </a:solidFill>
              </a:rPr>
              <a:t> </a:t>
            </a:r>
            <a:r>
              <a:rPr lang="en-US" altLang="pt-BR" sz="2800" dirty="0" err="1">
                <a:solidFill>
                  <a:schemeClr val="accent2"/>
                </a:solidFill>
              </a:rPr>
              <a:t>gaussianas</a:t>
            </a:r>
            <a:r>
              <a:rPr lang="en-US" altLang="pt-BR" sz="2800" dirty="0">
                <a:solidFill>
                  <a:schemeClr val="accent2"/>
                </a:solidFill>
              </a:rPr>
              <a:t> com </a:t>
            </a:r>
            <a:r>
              <a:rPr lang="en-US" altLang="pt-BR" sz="2800" dirty="0" err="1">
                <a:solidFill>
                  <a:schemeClr val="accent2"/>
                </a:solidFill>
              </a:rPr>
              <a:t>centros</a:t>
            </a:r>
            <a:r>
              <a:rPr lang="en-US" altLang="pt-BR" sz="2800" dirty="0">
                <a:solidFill>
                  <a:schemeClr val="accent2"/>
                </a:solidFill>
              </a:rPr>
              <a:t> </a:t>
            </a:r>
            <a:r>
              <a:rPr lang="en-US" altLang="pt-BR" sz="2800" dirty="0" err="1">
                <a:solidFill>
                  <a:schemeClr val="accent2"/>
                </a:solidFill>
              </a:rPr>
              <a:t>em</a:t>
            </a:r>
            <a:r>
              <a:rPr lang="en-US" altLang="pt-BR" sz="2800" dirty="0">
                <a:solidFill>
                  <a:schemeClr val="accent2"/>
                </a:solidFill>
              </a:rPr>
              <a:t> </a:t>
            </a:r>
            <a:r>
              <a:rPr lang="en-US" altLang="pt-BR" sz="2800" dirty="0" err="1">
                <a:solidFill>
                  <a:schemeClr val="accent2"/>
                </a:solidFill>
              </a:rPr>
              <a:t>diferentes</a:t>
            </a:r>
            <a:r>
              <a:rPr lang="en-US" altLang="pt-BR" sz="2800" dirty="0">
                <a:solidFill>
                  <a:schemeClr val="accent2"/>
                </a:solidFill>
              </a:rPr>
              <a:t> </a:t>
            </a:r>
            <a:r>
              <a:rPr lang="en-US" altLang="pt-BR" sz="2800" dirty="0" err="1">
                <a:solidFill>
                  <a:schemeClr val="accent2"/>
                </a:solidFill>
              </a:rPr>
              <a:t>posições</a:t>
            </a:r>
            <a:r>
              <a:rPr lang="en-US" altLang="pt-BR" sz="2800" dirty="0">
                <a:solidFill>
                  <a:schemeClr val="accent2"/>
                </a:solidFill>
              </a:rPr>
              <a:t> do </a:t>
            </a:r>
            <a:r>
              <a:rPr lang="en-US" altLang="pt-BR" sz="2800" dirty="0" err="1">
                <a:solidFill>
                  <a:schemeClr val="accent2"/>
                </a:solidFill>
              </a:rPr>
              <a:t>espaço</a:t>
            </a:r>
            <a:r>
              <a:rPr lang="en-US" altLang="pt-BR" sz="2800" dirty="0">
                <a:solidFill>
                  <a:schemeClr val="accent2"/>
                </a:solidFill>
              </a:rPr>
              <a:t> de entrada.</a:t>
            </a:r>
            <a:endParaRPr lang="en-US" altLang="pt-BR" sz="2800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4965" y="3022249"/>
            <a:ext cx="5871248" cy="3698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1131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0C8E453-BF53-432A-8069-1CA17849BA6D}" type="slidenum">
              <a:rPr lang="pt-BR" sz="1400"/>
              <a:pPr eaLnBrk="1" hangingPunct="1"/>
              <a:t>13</a:t>
            </a:fld>
            <a:endParaRPr lang="pt-BR" sz="1400"/>
          </a:p>
        </p:txBody>
      </p:sp>
      <p:sp>
        <p:nvSpPr>
          <p:cNvPr id="11469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825625" y="228600"/>
            <a:ext cx="8510588" cy="97155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pt-BR" dirty="0" err="1"/>
              <a:t>Interpolar</a:t>
            </a:r>
            <a:r>
              <a:rPr lang="en-US" altLang="pt-BR" dirty="0"/>
              <a:t> </a:t>
            </a:r>
            <a:r>
              <a:rPr lang="en-US" altLang="pt-BR" dirty="0" err="1"/>
              <a:t>funções</a:t>
            </a:r>
            <a:r>
              <a:rPr lang="en-US" altLang="pt-BR" dirty="0"/>
              <a:t> </a:t>
            </a:r>
            <a:r>
              <a:rPr lang="en-US" altLang="pt-BR" dirty="0" err="1"/>
              <a:t>exatas</a:t>
            </a:r>
            <a:endParaRPr lang="pt-BR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547" y="1432624"/>
            <a:ext cx="3970216" cy="4523281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1176" y="1646389"/>
            <a:ext cx="4169206" cy="4309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4378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0C8E453-BF53-432A-8069-1CA17849BA6D}" type="slidenum">
              <a:rPr lang="pt-BR" sz="1400"/>
              <a:pPr eaLnBrk="1" hangingPunct="1"/>
              <a:t>14</a:t>
            </a:fld>
            <a:endParaRPr lang="pt-BR" sz="1400"/>
          </a:p>
        </p:txBody>
      </p:sp>
      <p:sp>
        <p:nvSpPr>
          <p:cNvPr id="11469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825625" y="228600"/>
            <a:ext cx="8510588" cy="97155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pt-BR" dirty="0" err="1"/>
              <a:t>Interpolar</a:t>
            </a:r>
            <a:r>
              <a:rPr lang="en-US" altLang="pt-BR" dirty="0"/>
              <a:t> </a:t>
            </a:r>
            <a:r>
              <a:rPr lang="en-US" altLang="pt-BR" dirty="0" err="1"/>
              <a:t>funções</a:t>
            </a:r>
            <a:r>
              <a:rPr lang="en-US" altLang="pt-BR" dirty="0"/>
              <a:t> </a:t>
            </a:r>
            <a:r>
              <a:rPr lang="en-US" altLang="pt-BR" dirty="0" err="1"/>
              <a:t>exatas</a:t>
            </a: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5473" y="1308638"/>
            <a:ext cx="4707822" cy="4859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8098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0C8E453-BF53-432A-8069-1CA17849BA6D}" type="slidenum">
              <a:rPr lang="pt-BR" sz="1400"/>
              <a:pPr eaLnBrk="1" hangingPunct="1"/>
              <a:t>15</a:t>
            </a:fld>
            <a:endParaRPr lang="pt-BR" sz="1400"/>
          </a:p>
        </p:txBody>
      </p:sp>
      <p:sp>
        <p:nvSpPr>
          <p:cNvPr id="11469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825625" y="228600"/>
            <a:ext cx="8510588" cy="97155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pt-BR" dirty="0" err="1"/>
              <a:t>Aproximação</a:t>
            </a:r>
            <a:r>
              <a:rPr lang="en-US" altLang="pt-BR" dirty="0"/>
              <a:t> de </a:t>
            </a:r>
            <a:r>
              <a:rPr lang="en-US" altLang="pt-BR" dirty="0" err="1"/>
              <a:t>funções</a:t>
            </a:r>
            <a:endParaRPr lang="pt-BR" dirty="0"/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>
          <a:xfrm>
            <a:off x="2563812" y="1200150"/>
            <a:ext cx="9628187" cy="47202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pt-BR" altLang="pt-BR" sz="2800" dirty="0">
                <a:solidFill>
                  <a:schemeClr val="accent2"/>
                </a:solidFill>
              </a:rPr>
              <a:t>Esta abordagem é inspirada na propriedade de alguns neurônios biológicos chamada de resposta localmente sintonizada (</a:t>
            </a:r>
            <a:r>
              <a:rPr lang="pt-BR" altLang="pt-BR" sz="2800" dirty="0" err="1">
                <a:solidFill>
                  <a:schemeClr val="accent2"/>
                </a:solidFill>
              </a:rPr>
              <a:t>locally</a:t>
            </a:r>
            <a:r>
              <a:rPr lang="pt-BR" altLang="pt-BR" sz="2800" dirty="0">
                <a:solidFill>
                  <a:schemeClr val="accent2"/>
                </a:solidFill>
              </a:rPr>
              <a:t> </a:t>
            </a:r>
            <a:r>
              <a:rPr lang="pt-BR" altLang="pt-BR" sz="2800" dirty="0" err="1">
                <a:solidFill>
                  <a:schemeClr val="accent2"/>
                </a:solidFill>
              </a:rPr>
              <a:t>tuned</a:t>
            </a:r>
            <a:r>
              <a:rPr lang="pt-BR" altLang="pt-BR" sz="2800" dirty="0">
                <a:solidFill>
                  <a:schemeClr val="accent2"/>
                </a:solidFill>
              </a:rPr>
              <a:t> response). Tais células nervosas respondem seletivamente a um intervalo finito do espaço de sinais de entrada.</a:t>
            </a:r>
          </a:p>
          <a:p>
            <a:r>
              <a:rPr lang="pt-BR" sz="2800" dirty="0"/>
              <a:t>Aprendizagem envolve encontrar uma superfície em um espaço de dimensão qualquer que produza o melhor ajuste(represente da melhor maneira) os dados de treinamento.</a:t>
            </a:r>
          </a:p>
          <a:p>
            <a:pPr>
              <a:buClr>
                <a:schemeClr val="tx1"/>
              </a:buClr>
            </a:pPr>
            <a:endParaRPr lang="en-US" altLang="pt-BR" sz="2800" dirty="0"/>
          </a:p>
        </p:txBody>
      </p:sp>
    </p:spTree>
    <p:extLst>
      <p:ext uri="{BB962C8B-B14F-4D97-AF65-F5344CB8AC3E}">
        <p14:creationId xmlns:p14="http://schemas.microsoft.com/office/powerpoint/2010/main" val="36809902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0C8E453-BF53-432A-8069-1CA17849BA6D}" type="slidenum">
              <a:rPr lang="pt-BR" sz="1400"/>
              <a:pPr eaLnBrk="1" hangingPunct="1"/>
              <a:t>16</a:t>
            </a:fld>
            <a:endParaRPr lang="pt-BR" sz="1400"/>
          </a:p>
        </p:txBody>
      </p:sp>
      <p:sp>
        <p:nvSpPr>
          <p:cNvPr id="11469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825625" y="228600"/>
            <a:ext cx="8510588" cy="97155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pt-BR" dirty="0" err="1"/>
              <a:t>Problema</a:t>
            </a:r>
            <a:r>
              <a:rPr lang="en-US" altLang="pt-BR" dirty="0"/>
              <a:t> do XOR</a:t>
            </a:r>
            <a:endParaRPr lang="pt-BR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4634" y="1152907"/>
            <a:ext cx="8466065" cy="4503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3592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Line 1027"/>
          <p:cNvSpPr>
            <a:spLocks noChangeShapeType="1"/>
          </p:cNvSpPr>
          <p:nvPr/>
        </p:nvSpPr>
        <p:spPr bwMode="auto">
          <a:xfrm>
            <a:off x="3434166" y="4399312"/>
            <a:ext cx="45593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4340" name="Line 1028"/>
          <p:cNvSpPr>
            <a:spLocks noChangeShapeType="1"/>
          </p:cNvSpPr>
          <p:nvPr/>
        </p:nvSpPr>
        <p:spPr bwMode="auto">
          <a:xfrm flipV="1">
            <a:off x="4499379" y="1411638"/>
            <a:ext cx="0" cy="40433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4341" name="Oval 1029"/>
          <p:cNvSpPr>
            <a:spLocks noChangeArrowheads="1"/>
          </p:cNvSpPr>
          <p:nvPr/>
        </p:nvSpPr>
        <p:spPr bwMode="auto">
          <a:xfrm>
            <a:off x="4269191" y="4113563"/>
            <a:ext cx="401638" cy="4556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4342" name="Oval 1030"/>
          <p:cNvSpPr>
            <a:spLocks noChangeArrowheads="1"/>
          </p:cNvSpPr>
          <p:nvPr/>
        </p:nvSpPr>
        <p:spPr bwMode="auto">
          <a:xfrm>
            <a:off x="6874280" y="2062513"/>
            <a:ext cx="403225" cy="4556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4343" name="Rectangle 1031"/>
          <p:cNvSpPr>
            <a:spLocks noChangeArrowheads="1"/>
          </p:cNvSpPr>
          <p:nvPr/>
        </p:nvSpPr>
        <p:spPr bwMode="auto">
          <a:xfrm>
            <a:off x="4269191" y="2062512"/>
            <a:ext cx="520700" cy="51435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4344" name="Rectangle 1032"/>
          <p:cNvSpPr>
            <a:spLocks noChangeArrowheads="1"/>
          </p:cNvSpPr>
          <p:nvPr/>
        </p:nvSpPr>
        <p:spPr bwMode="auto">
          <a:xfrm>
            <a:off x="6756804" y="4172300"/>
            <a:ext cx="520700" cy="51435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4345" name="Rectangle 1033"/>
          <p:cNvSpPr>
            <a:spLocks noChangeArrowheads="1"/>
          </p:cNvSpPr>
          <p:nvPr/>
        </p:nvSpPr>
        <p:spPr bwMode="auto">
          <a:xfrm>
            <a:off x="8753880" y="2540351"/>
            <a:ext cx="2073275" cy="192722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hangingPunct="0"/>
            <a:r>
              <a:rPr lang="en-GB" altLang="pt-BR"/>
              <a:t>  </a:t>
            </a:r>
            <a:r>
              <a:rPr lang="en-GB" altLang="pt-BR" u="sng"/>
              <a:t>x</a:t>
            </a:r>
            <a:r>
              <a:rPr lang="en-GB" altLang="pt-BR"/>
              <a:t>                  d</a:t>
            </a:r>
          </a:p>
          <a:p>
            <a:pPr eaLnBrk="0" hangingPunct="0"/>
            <a:r>
              <a:rPr lang="en-GB" altLang="pt-BR">
                <a:solidFill>
                  <a:schemeClr val="tx2"/>
                </a:solidFill>
              </a:rPr>
              <a:t>(0,0)               0</a:t>
            </a:r>
          </a:p>
          <a:p>
            <a:pPr eaLnBrk="0" hangingPunct="0"/>
            <a:r>
              <a:rPr lang="en-GB" altLang="pt-BR">
                <a:solidFill>
                  <a:schemeClr val="tx2"/>
                </a:solidFill>
              </a:rPr>
              <a:t>(1,1)               0</a:t>
            </a:r>
          </a:p>
          <a:p>
            <a:pPr eaLnBrk="0" hangingPunct="0"/>
            <a:r>
              <a:rPr lang="en-GB" altLang="pt-BR">
                <a:solidFill>
                  <a:schemeClr val="hlink"/>
                </a:solidFill>
              </a:rPr>
              <a:t>(0,1)               1</a:t>
            </a:r>
          </a:p>
          <a:p>
            <a:pPr eaLnBrk="0" hangingPunct="0"/>
            <a:r>
              <a:rPr lang="en-GB" altLang="pt-BR">
                <a:solidFill>
                  <a:schemeClr val="hlink"/>
                </a:solidFill>
              </a:rPr>
              <a:t>(1,0)               1</a:t>
            </a:r>
          </a:p>
        </p:txBody>
      </p:sp>
      <p:sp>
        <p:nvSpPr>
          <p:cNvPr id="11" name="Rectangle 2"/>
          <p:cNvSpPr txBox="1">
            <a:spLocks noRot="1" noChangeArrowheads="1"/>
          </p:cNvSpPr>
          <p:nvPr/>
        </p:nvSpPr>
        <p:spPr>
          <a:xfrm>
            <a:off x="1825625" y="228600"/>
            <a:ext cx="8510588" cy="97155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/>
            </a:pPr>
            <a:r>
              <a:rPr lang="en-US" altLang="pt-BR"/>
              <a:t>Problema do XOR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17243120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 txBox="1">
            <a:spLocks noRot="1" noChangeArrowheads="1"/>
          </p:cNvSpPr>
          <p:nvPr/>
        </p:nvSpPr>
        <p:spPr>
          <a:xfrm>
            <a:off x="1825625" y="228600"/>
            <a:ext cx="8510588" cy="97155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/>
            </a:pPr>
            <a:r>
              <a:rPr lang="en-US" altLang="pt-BR"/>
              <a:t>Problema do XOR</a:t>
            </a:r>
            <a:endParaRPr lang="pt-BR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1398" y="1200150"/>
            <a:ext cx="9331113" cy="4658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981593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 txBox="1">
            <a:spLocks noRot="1" noChangeArrowheads="1"/>
          </p:cNvSpPr>
          <p:nvPr/>
        </p:nvSpPr>
        <p:spPr>
          <a:xfrm>
            <a:off x="1825625" y="228600"/>
            <a:ext cx="8510588" cy="97155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/>
            </a:pPr>
            <a:r>
              <a:rPr lang="en-US" altLang="pt-BR"/>
              <a:t>Problema do XOR</a:t>
            </a: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7436" y="841552"/>
            <a:ext cx="7304639" cy="5823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984897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0C8E453-BF53-432A-8069-1CA17849BA6D}" type="slidenum">
              <a:rPr lang="pt-BR" sz="1400"/>
              <a:pPr eaLnBrk="1" hangingPunct="1"/>
              <a:t>2</a:t>
            </a:fld>
            <a:endParaRPr lang="pt-BR" sz="1400"/>
          </a:p>
        </p:txBody>
      </p:sp>
      <p:sp>
        <p:nvSpPr>
          <p:cNvPr id="11469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825625" y="228600"/>
            <a:ext cx="8510588" cy="971550"/>
          </a:xfrm>
        </p:spPr>
        <p:txBody>
          <a:bodyPr/>
          <a:lstStyle/>
          <a:p>
            <a:pPr>
              <a:defRPr/>
            </a:pPr>
            <a:r>
              <a:rPr lang="en-US" altLang="pt-BR" dirty="0"/>
              <a:t>Radial-Basis Function Networks</a:t>
            </a:r>
            <a:endParaRPr lang="pt-BR" dirty="0"/>
          </a:p>
        </p:txBody>
      </p:sp>
      <p:sp>
        <p:nvSpPr>
          <p:cNvPr id="6" name="Rectangle 3"/>
          <p:cNvSpPr txBox="1">
            <a:spLocks noRot="1" noChangeArrowheads="1"/>
          </p:cNvSpPr>
          <p:nvPr/>
        </p:nvSpPr>
        <p:spPr>
          <a:xfrm>
            <a:off x="2728697" y="1200150"/>
            <a:ext cx="8915400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pt-BR" sz="2800" dirty="0"/>
              <a:t>Rede com 3 camadas.</a:t>
            </a:r>
          </a:p>
          <a:p>
            <a:pPr>
              <a:defRPr/>
            </a:pPr>
            <a:endParaRPr lang="pt-BR" sz="2800" dirty="0"/>
          </a:p>
        </p:txBody>
      </p:sp>
      <p:grpSp>
        <p:nvGrpSpPr>
          <p:cNvPr id="7" name="Group 5"/>
          <p:cNvGrpSpPr>
            <a:grpSpLocks/>
          </p:cNvGrpSpPr>
          <p:nvPr/>
        </p:nvGrpSpPr>
        <p:grpSpPr bwMode="auto">
          <a:xfrm>
            <a:off x="3172336" y="2142640"/>
            <a:ext cx="8121112" cy="3965539"/>
            <a:chOff x="1968" y="912"/>
            <a:chExt cx="3690" cy="1690"/>
          </a:xfrm>
        </p:grpSpPr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2304" y="2400"/>
              <a:ext cx="144" cy="144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pt-BR" altLang="pt-BR"/>
            </a:p>
          </p:txBody>
        </p:sp>
        <p:sp>
          <p:nvSpPr>
            <p:cNvPr id="9" name="Text Box 7"/>
            <p:cNvSpPr txBox="1">
              <a:spLocks noChangeArrowheads="1"/>
            </p:cNvSpPr>
            <p:nvPr/>
          </p:nvSpPr>
          <p:spPr bwMode="auto">
            <a:xfrm>
              <a:off x="1968" y="1392"/>
              <a:ext cx="25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pt-BR" sz="2000"/>
                <a:t>x</a:t>
              </a:r>
              <a:r>
                <a:rPr lang="en-US" altLang="pt-BR" sz="2000" b="1" baseline="-25000"/>
                <a:t>2</a:t>
              </a:r>
              <a:endParaRPr lang="en-US" altLang="pt-BR"/>
            </a:p>
          </p:txBody>
        </p:sp>
        <p:sp>
          <p:nvSpPr>
            <p:cNvPr id="10" name="Text Box 8"/>
            <p:cNvSpPr txBox="1">
              <a:spLocks noChangeArrowheads="1"/>
            </p:cNvSpPr>
            <p:nvPr/>
          </p:nvSpPr>
          <p:spPr bwMode="auto">
            <a:xfrm>
              <a:off x="1968" y="2352"/>
              <a:ext cx="28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pt-BR" sz="2000"/>
                <a:t>x</a:t>
              </a:r>
              <a:r>
                <a:rPr lang="en-US" altLang="pt-BR" sz="2000" b="1" baseline="-25000"/>
                <a:t>m</a:t>
              </a:r>
              <a:endParaRPr lang="en-US" altLang="pt-BR"/>
            </a:p>
          </p:txBody>
        </p:sp>
        <p:sp>
          <p:nvSpPr>
            <p:cNvPr id="11" name="Text Box 9"/>
            <p:cNvSpPr txBox="1">
              <a:spLocks noChangeArrowheads="1"/>
            </p:cNvSpPr>
            <p:nvPr/>
          </p:nvSpPr>
          <p:spPr bwMode="auto">
            <a:xfrm>
              <a:off x="1968" y="912"/>
              <a:ext cx="25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pt-BR" sz="2000"/>
                <a:t>x</a:t>
              </a:r>
              <a:r>
                <a:rPr lang="en-US" altLang="pt-BR" sz="2000" b="1" baseline="-25000"/>
                <a:t>1</a:t>
              </a:r>
              <a:endParaRPr lang="en-US" altLang="pt-BR" sz="2000"/>
            </a:p>
          </p:txBody>
        </p:sp>
        <p:sp>
          <p:nvSpPr>
            <p:cNvPr id="12" name="Rectangle 10"/>
            <p:cNvSpPr>
              <a:spLocks noChangeArrowheads="1"/>
            </p:cNvSpPr>
            <p:nvPr/>
          </p:nvSpPr>
          <p:spPr bwMode="auto">
            <a:xfrm>
              <a:off x="2304" y="960"/>
              <a:ext cx="144" cy="144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pt-BR" altLang="pt-BR"/>
            </a:p>
          </p:txBody>
        </p:sp>
        <p:sp>
          <p:nvSpPr>
            <p:cNvPr id="13" name="Rectangle 11"/>
            <p:cNvSpPr>
              <a:spLocks noChangeArrowheads="1"/>
            </p:cNvSpPr>
            <p:nvPr/>
          </p:nvSpPr>
          <p:spPr bwMode="auto">
            <a:xfrm>
              <a:off x="2304" y="1440"/>
              <a:ext cx="144" cy="144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pt-BR" altLang="pt-BR"/>
            </a:p>
          </p:txBody>
        </p:sp>
        <p:sp>
          <p:nvSpPr>
            <p:cNvPr id="14" name="Oval 12"/>
            <p:cNvSpPr>
              <a:spLocks noChangeArrowheads="1"/>
            </p:cNvSpPr>
            <p:nvPr/>
          </p:nvSpPr>
          <p:spPr bwMode="auto">
            <a:xfrm>
              <a:off x="3456" y="1152"/>
              <a:ext cx="336" cy="33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pt-BR" altLang="pt-BR">
                <a:solidFill>
                  <a:srgbClr val="FFFF00"/>
                </a:solidFill>
              </a:endParaRPr>
            </a:p>
          </p:txBody>
        </p:sp>
        <p:sp>
          <p:nvSpPr>
            <p:cNvPr id="15" name="Oval 13"/>
            <p:cNvSpPr>
              <a:spLocks noChangeArrowheads="1"/>
            </p:cNvSpPr>
            <p:nvPr/>
          </p:nvSpPr>
          <p:spPr bwMode="auto">
            <a:xfrm>
              <a:off x="4704" y="1440"/>
              <a:ext cx="240" cy="240"/>
            </a:xfrm>
            <a:prstGeom prst="ellipse">
              <a:avLst/>
            </a:prstGeom>
            <a:solidFill>
              <a:srgbClr val="0099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pt-BR" altLang="pt-BR"/>
            </a:p>
          </p:txBody>
        </p:sp>
        <p:cxnSp>
          <p:nvCxnSpPr>
            <p:cNvPr id="16" name="AutoShape 14"/>
            <p:cNvCxnSpPr>
              <a:cxnSpLocks noChangeShapeType="1"/>
              <a:stCxn id="8" idx="3"/>
            </p:cNvCxnSpPr>
            <p:nvPr/>
          </p:nvCxnSpPr>
          <p:spPr bwMode="auto">
            <a:xfrm flipV="1">
              <a:off x="2448" y="2221"/>
              <a:ext cx="1043" cy="251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" name="AutoShape 15"/>
            <p:cNvCxnSpPr>
              <a:cxnSpLocks noChangeShapeType="1"/>
              <a:stCxn id="8" idx="3"/>
              <a:endCxn id="14" idx="3"/>
            </p:cNvCxnSpPr>
            <p:nvPr/>
          </p:nvCxnSpPr>
          <p:spPr bwMode="auto">
            <a:xfrm flipV="1">
              <a:off x="2448" y="1439"/>
              <a:ext cx="1057" cy="1033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" name="AutoShape 16"/>
            <p:cNvCxnSpPr>
              <a:cxnSpLocks noChangeShapeType="1"/>
              <a:endCxn id="32" idx="2"/>
            </p:cNvCxnSpPr>
            <p:nvPr/>
          </p:nvCxnSpPr>
          <p:spPr bwMode="auto">
            <a:xfrm>
              <a:off x="2448" y="1584"/>
              <a:ext cx="1008" cy="528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" name="AutoShape 17"/>
            <p:cNvCxnSpPr>
              <a:cxnSpLocks noChangeShapeType="1"/>
            </p:cNvCxnSpPr>
            <p:nvPr/>
          </p:nvCxnSpPr>
          <p:spPr bwMode="auto">
            <a:xfrm flipV="1">
              <a:off x="2448" y="1296"/>
              <a:ext cx="1008" cy="19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" name="AutoShape 18"/>
            <p:cNvCxnSpPr>
              <a:cxnSpLocks noChangeShapeType="1"/>
              <a:stCxn id="12" idx="3"/>
            </p:cNvCxnSpPr>
            <p:nvPr/>
          </p:nvCxnSpPr>
          <p:spPr bwMode="auto">
            <a:xfrm>
              <a:off x="2448" y="1032"/>
              <a:ext cx="1043" cy="1019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" name="AutoShape 19"/>
            <p:cNvCxnSpPr>
              <a:cxnSpLocks noChangeShapeType="1"/>
              <a:stCxn id="12" idx="3"/>
              <a:endCxn id="14" idx="1"/>
            </p:cNvCxnSpPr>
            <p:nvPr/>
          </p:nvCxnSpPr>
          <p:spPr bwMode="auto">
            <a:xfrm>
              <a:off x="2448" y="1032"/>
              <a:ext cx="1057" cy="169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" name="AutoShape 20"/>
            <p:cNvCxnSpPr>
              <a:cxnSpLocks noChangeShapeType="1"/>
              <a:endCxn id="15" idx="3"/>
            </p:cNvCxnSpPr>
            <p:nvPr/>
          </p:nvCxnSpPr>
          <p:spPr bwMode="auto">
            <a:xfrm flipV="1">
              <a:off x="3696" y="1645"/>
              <a:ext cx="1043" cy="491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" name="AutoShape 21"/>
            <p:cNvCxnSpPr>
              <a:cxnSpLocks noChangeShapeType="1"/>
              <a:stCxn id="14" idx="6"/>
              <a:endCxn id="15" idx="1"/>
            </p:cNvCxnSpPr>
            <p:nvPr/>
          </p:nvCxnSpPr>
          <p:spPr bwMode="auto">
            <a:xfrm>
              <a:off x="3792" y="1320"/>
              <a:ext cx="947" cy="155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4" name="Line 22"/>
            <p:cNvSpPr>
              <a:spLocks noChangeShapeType="1"/>
            </p:cNvSpPr>
            <p:nvPr/>
          </p:nvSpPr>
          <p:spPr bwMode="auto">
            <a:xfrm>
              <a:off x="2352" y="1632"/>
              <a:ext cx="0" cy="720"/>
            </a:xfrm>
            <a:prstGeom prst="line">
              <a:avLst/>
            </a:prstGeom>
            <a:noFill/>
            <a:ln w="76200" cap="rnd">
              <a:solidFill>
                <a:schemeClr val="tx1"/>
              </a:solidFill>
              <a:prstDash val="sysDot"/>
              <a:round/>
              <a:headEnd type="none" w="sm" len="sm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5" name="Line 23"/>
            <p:cNvSpPr>
              <a:spLocks noChangeShapeType="1"/>
            </p:cNvSpPr>
            <p:nvPr/>
          </p:nvSpPr>
          <p:spPr bwMode="auto">
            <a:xfrm>
              <a:off x="3552" y="1536"/>
              <a:ext cx="0" cy="432"/>
            </a:xfrm>
            <a:prstGeom prst="line">
              <a:avLst/>
            </a:prstGeom>
            <a:noFill/>
            <a:ln w="76200" cap="rnd">
              <a:solidFill>
                <a:schemeClr val="tx1"/>
              </a:solidFill>
              <a:prstDash val="sysDot"/>
              <a:round/>
              <a:headEnd type="none" w="sm" len="sm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6" name="Line 24"/>
            <p:cNvSpPr>
              <a:spLocks noChangeShapeType="1"/>
            </p:cNvSpPr>
            <p:nvPr/>
          </p:nvSpPr>
          <p:spPr bwMode="auto">
            <a:xfrm>
              <a:off x="4272" y="1488"/>
              <a:ext cx="0" cy="336"/>
            </a:xfrm>
            <a:prstGeom prst="line">
              <a:avLst/>
            </a:prstGeom>
            <a:noFill/>
            <a:ln w="76200" cap="rnd">
              <a:solidFill>
                <a:schemeClr val="tx1"/>
              </a:solidFill>
              <a:prstDash val="sysDot"/>
              <a:round/>
              <a:headEnd type="none" w="sm" len="sm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7" name="Line 25"/>
            <p:cNvSpPr>
              <a:spLocks noChangeShapeType="1"/>
            </p:cNvSpPr>
            <p:nvPr/>
          </p:nvSpPr>
          <p:spPr bwMode="auto">
            <a:xfrm>
              <a:off x="4944" y="1536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8" name="Text Box 26"/>
            <p:cNvSpPr txBox="1">
              <a:spLocks noChangeArrowheads="1"/>
            </p:cNvSpPr>
            <p:nvPr/>
          </p:nvSpPr>
          <p:spPr bwMode="auto">
            <a:xfrm>
              <a:off x="5462" y="1495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pt-BR" sz="2000"/>
                <a:t>y</a:t>
              </a:r>
              <a:endParaRPr lang="en-US" altLang="pt-BR"/>
            </a:p>
          </p:txBody>
        </p:sp>
        <p:sp>
          <p:nvSpPr>
            <p:cNvPr id="29" name="Text Box 27"/>
            <p:cNvSpPr txBox="1">
              <a:spLocks noChangeArrowheads="1"/>
            </p:cNvSpPr>
            <p:nvPr/>
          </p:nvSpPr>
          <p:spPr bwMode="auto">
            <a:xfrm>
              <a:off x="4166" y="1879"/>
              <a:ext cx="38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pt-BR" sz="2000"/>
                <a:t>w</a:t>
              </a:r>
              <a:r>
                <a:rPr lang="en-US" altLang="pt-BR" sz="2000" b="1" baseline="-25000"/>
                <a:t>m1</a:t>
              </a:r>
              <a:endParaRPr lang="en-US" altLang="pt-BR" sz="2000"/>
            </a:p>
          </p:txBody>
        </p:sp>
        <p:sp>
          <p:nvSpPr>
            <p:cNvPr id="30" name="Text Box 28"/>
            <p:cNvSpPr txBox="1">
              <a:spLocks noChangeArrowheads="1"/>
            </p:cNvSpPr>
            <p:nvPr/>
          </p:nvSpPr>
          <p:spPr bwMode="auto">
            <a:xfrm>
              <a:off x="4128" y="1104"/>
              <a:ext cx="29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pt-BR" sz="2000"/>
                <a:t>w</a:t>
              </a:r>
              <a:r>
                <a:rPr lang="en-US" altLang="pt-BR" sz="2000" b="1" baseline="-25000"/>
                <a:t>1</a:t>
              </a:r>
              <a:endParaRPr lang="en-US" altLang="pt-BR" sz="2000"/>
            </a:p>
          </p:txBody>
        </p:sp>
        <p:graphicFrame>
          <p:nvGraphicFramePr>
            <p:cNvPr id="31" name="Object 2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14724267"/>
                </p:ext>
              </p:extLst>
            </p:nvPr>
          </p:nvGraphicFramePr>
          <p:xfrm>
            <a:off x="3552" y="1200"/>
            <a:ext cx="183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2" name="Equação" r:id="rId3" imgW="164880" imgH="215640" progId="Equation.3">
                    <p:embed/>
                  </p:oleObj>
                </mc:Choice>
                <mc:Fallback>
                  <p:oleObj name="Equação" r:id="rId3" imgW="16488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52" y="1200"/>
                          <a:ext cx="183" cy="240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 w="9525">
                          <a:noFill/>
                          <a:miter lim="800000"/>
                          <a:headEnd/>
                          <a:tailEnd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" name="Oval 30"/>
            <p:cNvSpPr>
              <a:spLocks noChangeArrowheads="1"/>
            </p:cNvSpPr>
            <p:nvPr/>
          </p:nvSpPr>
          <p:spPr bwMode="auto">
            <a:xfrm>
              <a:off x="3456" y="1920"/>
              <a:ext cx="384" cy="38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pt-BR" altLang="pt-BR">
                <a:solidFill>
                  <a:srgbClr val="FFFF00"/>
                </a:solidFill>
              </a:endParaRPr>
            </a:p>
          </p:txBody>
        </p:sp>
        <p:graphicFrame>
          <p:nvGraphicFramePr>
            <p:cNvPr id="33" name="Object 3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35830134"/>
                </p:ext>
              </p:extLst>
            </p:nvPr>
          </p:nvGraphicFramePr>
          <p:xfrm>
            <a:off x="3504" y="2016"/>
            <a:ext cx="240" cy="2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3" name="Equation" r:id="rId5" imgW="241300" imgH="228600" progId="Equation.3">
                    <p:embed/>
                  </p:oleObj>
                </mc:Choice>
                <mc:Fallback>
                  <p:oleObj name="Equation" r:id="rId5" imgW="24130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04" y="2016"/>
                          <a:ext cx="240" cy="228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 w="9525">
                          <a:noFill/>
                          <a:miter lim="800000"/>
                          <a:headEnd/>
                          <a:tailEnd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9504057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 txBox="1">
            <a:spLocks noRot="1" noChangeArrowheads="1"/>
          </p:cNvSpPr>
          <p:nvPr/>
        </p:nvSpPr>
        <p:spPr>
          <a:xfrm>
            <a:off x="1825625" y="228600"/>
            <a:ext cx="8510588" cy="97155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/>
            </a:pPr>
            <a:r>
              <a:rPr lang="en-US" altLang="pt-BR"/>
              <a:t>Problema do XOR</a:t>
            </a:r>
            <a:endParaRPr lang="pt-BR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6050" y="1415417"/>
            <a:ext cx="10232982" cy="3519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057962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 txBox="1">
            <a:spLocks noRot="1" noChangeArrowheads="1"/>
          </p:cNvSpPr>
          <p:nvPr/>
        </p:nvSpPr>
        <p:spPr>
          <a:xfrm>
            <a:off x="1825625" y="228600"/>
            <a:ext cx="8510588" cy="97155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/>
            </a:pPr>
            <a:r>
              <a:rPr lang="en-US" altLang="pt-BR"/>
              <a:t>Problema do XOR</a:t>
            </a: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7240" y="1917615"/>
            <a:ext cx="10234181" cy="3001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753122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 txBox="1">
            <a:spLocks noRot="1" noChangeArrowheads="1"/>
          </p:cNvSpPr>
          <p:nvPr/>
        </p:nvSpPr>
        <p:spPr>
          <a:xfrm>
            <a:off x="1825625" y="228600"/>
            <a:ext cx="8510588" cy="97155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/>
            </a:pPr>
            <a:r>
              <a:rPr lang="en-US" altLang="pt-BR"/>
              <a:t>Problema do XOR</a:t>
            </a:r>
            <a:endParaRPr lang="pt-BR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1836" y="1200150"/>
            <a:ext cx="9622111" cy="5402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135147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 txBox="1">
            <a:spLocks noRot="1" noChangeArrowheads="1"/>
          </p:cNvSpPr>
          <p:nvPr/>
        </p:nvSpPr>
        <p:spPr>
          <a:xfrm>
            <a:off x="1825625" y="228600"/>
            <a:ext cx="8510588" cy="97155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/>
            </a:pPr>
            <a:r>
              <a:rPr lang="en-US" altLang="pt-BR" dirty="0" err="1"/>
              <a:t>Fronteira</a:t>
            </a:r>
            <a:r>
              <a:rPr lang="en-US" altLang="pt-BR" dirty="0"/>
              <a:t> de </a:t>
            </a:r>
            <a:r>
              <a:rPr lang="en-US" altLang="pt-BR" dirty="0" err="1"/>
              <a:t>decisão</a:t>
            </a: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5107" y="1200149"/>
            <a:ext cx="9491802" cy="4844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62421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 txBox="1">
            <a:spLocks noRot="1" noChangeArrowheads="1"/>
          </p:cNvSpPr>
          <p:nvPr/>
        </p:nvSpPr>
        <p:spPr>
          <a:xfrm>
            <a:off x="1825625" y="228600"/>
            <a:ext cx="8510588" cy="97155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/>
            </a:pPr>
            <a:r>
              <a:rPr lang="en-US" altLang="pt-BR" dirty="0"/>
              <a:t>Aprendizagem</a:t>
            </a:r>
            <a:endParaRPr lang="pt-BR" dirty="0"/>
          </a:p>
        </p:txBody>
      </p:sp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2563812" y="1200150"/>
            <a:ext cx="9628187" cy="47202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800" dirty="0"/>
              <a:t>O método de treinamento deve reduzir o erro na saída a valores aceitáveis por adaptação dos parâmetros livres na rede RBF:</a:t>
            </a:r>
          </a:p>
          <a:p>
            <a:pPr lvl="1"/>
            <a:r>
              <a:rPr lang="pt-BR" sz="2600" dirty="0"/>
              <a:t>centros, larguras dos campos receptivos e pesos entre camada escondida e de saída. </a:t>
            </a:r>
          </a:p>
          <a:p>
            <a:r>
              <a:rPr lang="pt-BR" sz="2800" dirty="0"/>
              <a:t>A aprendizagem pode ser supervisionada, não-supervisionada ou combinada.</a:t>
            </a:r>
          </a:p>
          <a:p>
            <a:pPr>
              <a:buClr>
                <a:schemeClr val="tx1"/>
              </a:buClr>
            </a:pPr>
            <a:endParaRPr lang="en-US" altLang="pt-BR" sz="2800" dirty="0"/>
          </a:p>
        </p:txBody>
      </p:sp>
    </p:spTree>
    <p:extLst>
      <p:ext uri="{BB962C8B-B14F-4D97-AF65-F5344CB8AC3E}">
        <p14:creationId xmlns:p14="http://schemas.microsoft.com/office/powerpoint/2010/main" val="3781917707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 txBox="1">
            <a:spLocks noRot="1" noChangeArrowheads="1"/>
          </p:cNvSpPr>
          <p:nvPr/>
        </p:nvSpPr>
        <p:spPr>
          <a:xfrm>
            <a:off x="1825625" y="228600"/>
            <a:ext cx="8510588" cy="97155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/>
            </a:pPr>
            <a:r>
              <a:rPr lang="en-US" altLang="pt-BR" dirty="0"/>
              <a:t>Aprendizagem</a:t>
            </a:r>
            <a:endParaRPr lang="pt-BR" dirty="0"/>
          </a:p>
        </p:txBody>
      </p:sp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2563812" y="1200150"/>
            <a:ext cx="9628187" cy="47202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800" dirty="0"/>
              <a:t>O treinamento que combina aprendizagem não-supervisionada (ANS) com aprendizagem supervisionada (AS) é o mais comum pois não se sabe as saídas desejadas para a camada escondida.</a:t>
            </a:r>
          </a:p>
          <a:p>
            <a:r>
              <a:rPr lang="pt-BR" sz="2800" dirty="0"/>
              <a:t>ANS determina centros e campos receptivos da camada escondida.</a:t>
            </a:r>
          </a:p>
          <a:p>
            <a:r>
              <a:rPr lang="pt-BR" sz="2800" dirty="0"/>
              <a:t>AS determina os valores dos pesos entre as camadas escondida e de saída, considerando constantes os parâmetros já definidos.</a:t>
            </a:r>
          </a:p>
          <a:p>
            <a:endParaRPr lang="pt-BR" sz="2800" dirty="0"/>
          </a:p>
          <a:p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12760690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 txBox="1">
            <a:spLocks noRot="1" noChangeArrowheads="1"/>
          </p:cNvSpPr>
          <p:nvPr/>
        </p:nvSpPr>
        <p:spPr>
          <a:xfrm>
            <a:off x="1825625" y="228600"/>
            <a:ext cx="8510588" cy="97155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/>
            </a:pPr>
            <a:r>
              <a:rPr lang="en-US" altLang="pt-BR" dirty="0"/>
              <a:t>Aprendizagem</a:t>
            </a:r>
            <a:endParaRPr lang="pt-BR" dirty="0"/>
          </a:p>
        </p:txBody>
      </p:sp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2216258" y="1045170"/>
            <a:ext cx="9975741" cy="47202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600" dirty="0"/>
              <a:t>Treinamento não-supervisionado.</a:t>
            </a:r>
          </a:p>
          <a:p>
            <a:r>
              <a:rPr lang="pt-BR" sz="2400" dirty="0"/>
              <a:t>Os centros são selecionados para se casar com a distribuição dos exemplos de treinamento no espaço de características de entrada.</a:t>
            </a:r>
          </a:p>
          <a:p>
            <a:r>
              <a:rPr lang="pt-BR" sz="2400" dirty="0"/>
              <a:t>Os valores dos centros podem ser determinados por (a) seleção aleatória; (b) distribuição sobre uma grade regular; (c) técnica de agrupamento (</a:t>
            </a:r>
            <a:r>
              <a:rPr lang="pt-BR" sz="2400" dirty="0" err="1"/>
              <a:t>clustering</a:t>
            </a:r>
            <a:r>
              <a:rPr lang="pt-BR" sz="2400" dirty="0"/>
              <a:t>); (d) estimação da densidade; ou (e) outro algoritmo.</a:t>
            </a:r>
          </a:p>
          <a:p>
            <a:r>
              <a:rPr lang="pt-BR" sz="2400" dirty="0"/>
              <a:t>As larguras dos campos receptivos são determinadas empregando (a) distância euclidiana média entre centros; (b) distância euclidiana entre centro e vetor de entrada; (c) distância euclidiana entre centros; ou (d)distância euclidiana entre os centros determinados pelo método k-médias.</a:t>
            </a:r>
          </a:p>
          <a:p>
            <a:pPr lvl="1"/>
            <a:endParaRPr lang="pt-BR" sz="3200" dirty="0"/>
          </a:p>
          <a:p>
            <a:endParaRPr lang="pt-BR" sz="3600" dirty="0"/>
          </a:p>
          <a:p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3623499156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 txBox="1">
            <a:spLocks noRot="1" noChangeArrowheads="1"/>
          </p:cNvSpPr>
          <p:nvPr/>
        </p:nvSpPr>
        <p:spPr>
          <a:xfrm>
            <a:off x="1825625" y="228600"/>
            <a:ext cx="8510588" cy="97155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/>
            </a:pPr>
            <a:r>
              <a:rPr lang="en-US" altLang="pt-BR" dirty="0"/>
              <a:t>Aprendizagem</a:t>
            </a:r>
            <a:endParaRPr lang="pt-BR" dirty="0"/>
          </a:p>
        </p:txBody>
      </p:sp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2216258" y="1045170"/>
            <a:ext cx="9975741" cy="47202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600" dirty="0"/>
              <a:t>Treinamento supervisionado.</a:t>
            </a:r>
          </a:p>
          <a:p>
            <a:r>
              <a:rPr lang="pt-BR" sz="2400" dirty="0"/>
              <a:t>Os pesos entre a camada escondida e a de saída são calculados de modo a minimizar o erro entre a saída desejada e a saída obtida.</a:t>
            </a:r>
          </a:p>
          <a:p>
            <a:r>
              <a:rPr lang="pt-BR" sz="2400" dirty="0"/>
              <a:t>Os pesos são determinados por um método que resolva o problema de minimização do erro: (a) método dos mínimos quadrados; (b) método da regra delta; ou (c) matriz </a:t>
            </a:r>
            <a:r>
              <a:rPr lang="pt-BR" sz="2400" dirty="0" err="1"/>
              <a:t>pseudo-inversa</a:t>
            </a:r>
            <a:r>
              <a:rPr lang="pt-BR" sz="2400" dirty="0"/>
              <a:t>.</a:t>
            </a:r>
          </a:p>
          <a:p>
            <a:endParaRPr lang="pt-BR" sz="2400" dirty="0"/>
          </a:p>
          <a:p>
            <a:endParaRPr lang="pt-BR" sz="2400" dirty="0"/>
          </a:p>
          <a:p>
            <a:pPr lvl="1"/>
            <a:endParaRPr lang="pt-BR" sz="3200" dirty="0"/>
          </a:p>
          <a:p>
            <a:endParaRPr lang="pt-BR" sz="3600" dirty="0"/>
          </a:p>
          <a:p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1029405645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 txBox="1">
            <a:spLocks noRot="1" noChangeArrowheads="1"/>
          </p:cNvSpPr>
          <p:nvPr/>
        </p:nvSpPr>
        <p:spPr>
          <a:xfrm>
            <a:off x="1825625" y="228600"/>
            <a:ext cx="8510588" cy="97155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/>
            </a:pPr>
            <a:r>
              <a:rPr lang="en-US" altLang="pt-BR" dirty="0"/>
              <a:t>Distância </a:t>
            </a:r>
            <a:r>
              <a:rPr lang="en-US" altLang="pt-BR" dirty="0" err="1"/>
              <a:t>Euclidiana</a:t>
            </a:r>
            <a:endParaRPr lang="pt-BR" dirty="0"/>
          </a:p>
        </p:txBody>
      </p:sp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2216258" y="1045170"/>
            <a:ext cx="9975741" cy="47202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600" dirty="0"/>
              <a:t>Medida de distância geralmente utilizada.</a:t>
            </a:r>
            <a:endParaRPr lang="pt-BR" sz="2400" dirty="0"/>
          </a:p>
          <a:p>
            <a:endParaRPr lang="pt-BR" sz="2400" dirty="0"/>
          </a:p>
          <a:p>
            <a:endParaRPr lang="pt-BR" sz="2400" dirty="0"/>
          </a:p>
          <a:p>
            <a:pPr lvl="1"/>
            <a:endParaRPr lang="pt-BR" sz="3200" dirty="0"/>
          </a:p>
          <a:p>
            <a:endParaRPr lang="pt-BR" sz="3600" dirty="0"/>
          </a:p>
          <a:p>
            <a:endParaRPr lang="pt-BR" sz="3600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1170" y="2822790"/>
            <a:ext cx="4765407" cy="1692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32931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 txBox="1">
            <a:spLocks noRot="1" noChangeArrowheads="1"/>
          </p:cNvSpPr>
          <p:nvPr/>
        </p:nvSpPr>
        <p:spPr>
          <a:xfrm>
            <a:off x="1825625" y="228600"/>
            <a:ext cx="8510588" cy="97155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/>
            </a:pPr>
            <a:r>
              <a:rPr lang="en-US" altLang="pt-BR" dirty="0" err="1"/>
              <a:t>Método</a:t>
            </a:r>
            <a:r>
              <a:rPr lang="en-US" altLang="pt-BR" dirty="0"/>
              <a:t> de </a:t>
            </a:r>
            <a:r>
              <a:rPr lang="en-US" altLang="pt-BR" dirty="0" err="1"/>
              <a:t>aprendizagem</a:t>
            </a:r>
            <a:r>
              <a:rPr lang="en-US" altLang="pt-BR" dirty="0"/>
              <a:t> 1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4"/>
              <p:cNvSpPr txBox="1">
                <a:spLocks noChangeArrowheads="1"/>
              </p:cNvSpPr>
              <p:nvPr/>
            </p:nvSpPr>
            <p:spPr>
              <a:xfrm>
                <a:off x="2216258" y="1045170"/>
                <a:ext cx="9975741" cy="472020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pt-PT" sz="3600" dirty="0"/>
                  <a:t>Escolha os centros aleatoriamente a partir do conjunto de treinamento.</a:t>
                </a:r>
              </a:p>
              <a:p>
                <a:r>
                  <a:rPr lang="pt-BR" sz="3600" dirty="0"/>
                  <a:t>Calcule o espalhamento </a:t>
                </a:r>
                <a14:m>
                  <m:oMath xmlns:m="http://schemas.openxmlformats.org/officeDocument/2006/math">
                    <m:r>
                      <a:rPr lang="pt-BR" sz="3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pt-BR" sz="3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pt-BR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sz="3600" dirty="0"/>
                  <a:t> para a função RBF utilizando o método de normalização.</a:t>
                </a:r>
              </a:p>
              <a:p>
                <a:r>
                  <a:rPr lang="pt-PT" sz="3600" dirty="0"/>
                  <a:t>Encontrar os pesos utilizando o método da pseudo-inversa.</a:t>
                </a:r>
                <a:endParaRPr lang="pt-BR" sz="3600" dirty="0"/>
              </a:p>
              <a:p>
                <a:endParaRPr lang="pt-BR" sz="2400" dirty="0"/>
              </a:p>
              <a:p>
                <a:pPr lvl="1"/>
                <a:endParaRPr lang="pt-BR" sz="3200" dirty="0"/>
              </a:p>
              <a:p>
                <a:endParaRPr lang="pt-BR" sz="3600" dirty="0"/>
              </a:p>
              <a:p>
                <a:endParaRPr lang="pt-BR" sz="3600" dirty="0"/>
              </a:p>
            </p:txBody>
          </p:sp>
        </mc:Choice>
        <mc:Fallback xmlns="">
          <p:sp>
            <p:nvSpPr>
              <p:cNvPr id="4" name="Rectangl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6258" y="1045170"/>
                <a:ext cx="9975741" cy="4720203"/>
              </a:xfrm>
              <a:prstGeom prst="rect">
                <a:avLst/>
              </a:prstGeom>
              <a:blipFill rotWithShape="0">
                <a:blip r:embed="rId2"/>
                <a:stretch>
                  <a:fillRect l="-1773" t="-193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9290443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0C8E453-BF53-432A-8069-1CA17849BA6D}" type="slidenum">
              <a:rPr lang="pt-BR" sz="1400"/>
              <a:pPr eaLnBrk="1" hangingPunct="1"/>
              <a:t>3</a:t>
            </a:fld>
            <a:endParaRPr lang="pt-BR" sz="1400"/>
          </a:p>
        </p:txBody>
      </p:sp>
      <p:sp>
        <p:nvSpPr>
          <p:cNvPr id="11469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825625" y="228600"/>
            <a:ext cx="8510588" cy="971550"/>
          </a:xfrm>
        </p:spPr>
        <p:txBody>
          <a:bodyPr/>
          <a:lstStyle/>
          <a:p>
            <a:pPr>
              <a:defRPr/>
            </a:pPr>
            <a:r>
              <a:rPr lang="en-US" altLang="pt-BR" dirty="0"/>
              <a:t>Radial-Basis Function Networks</a:t>
            </a:r>
            <a:endParaRPr lang="pt-BR" dirty="0"/>
          </a:p>
        </p:txBody>
      </p:sp>
      <p:sp>
        <p:nvSpPr>
          <p:cNvPr id="6" name="Rectangle 3"/>
          <p:cNvSpPr txBox="1">
            <a:spLocks noRot="1" noChangeArrowheads="1"/>
          </p:cNvSpPr>
          <p:nvPr/>
        </p:nvSpPr>
        <p:spPr>
          <a:xfrm>
            <a:off x="2728697" y="1200150"/>
            <a:ext cx="8915400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pt-BR" sz="2800" dirty="0"/>
              <a:t>Uma camada escondida</a:t>
            </a:r>
          </a:p>
          <a:p>
            <a:pPr>
              <a:defRPr/>
            </a:pPr>
            <a:endParaRPr lang="pt-BR" sz="2800" dirty="0"/>
          </a:p>
          <a:p>
            <a:pPr>
              <a:defRPr/>
            </a:pPr>
            <a:endParaRPr lang="pt-BR" sz="2800" dirty="0"/>
          </a:p>
          <a:p>
            <a:pPr>
              <a:defRPr/>
            </a:pPr>
            <a:endParaRPr lang="pt-BR" sz="2800" dirty="0"/>
          </a:p>
          <a:p>
            <a:pPr>
              <a:defRPr/>
            </a:pPr>
            <a:r>
              <a:rPr lang="pt-BR" sz="2800" dirty="0"/>
              <a:t>Uma camada de saída com uma função de ativação linear.</a:t>
            </a:r>
          </a:p>
          <a:p>
            <a:pPr>
              <a:defRPr/>
            </a:pPr>
            <a:endParaRPr lang="pt-BR" sz="2800" dirty="0"/>
          </a:p>
        </p:txBody>
      </p:sp>
      <p:graphicFrame>
        <p:nvGraphicFramePr>
          <p:cNvPr id="34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985406"/>
              </p:ext>
            </p:extLst>
          </p:nvPr>
        </p:nvGraphicFramePr>
        <p:xfrm>
          <a:off x="5738597" y="1901031"/>
          <a:ext cx="1855572" cy="6938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6" name="Equation" r:id="rId3" imgW="482391" imgH="228501" progId="Equation.3">
                  <p:embed/>
                </p:oleObj>
              </mc:Choice>
              <mc:Fallback>
                <p:oleObj name="Equation" r:id="rId3" imgW="482391" imgH="2285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38597" y="1901031"/>
                        <a:ext cx="1855572" cy="693806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1638268"/>
              </p:ext>
            </p:extLst>
          </p:nvPr>
        </p:nvGraphicFramePr>
        <p:xfrm>
          <a:off x="2968894" y="4592665"/>
          <a:ext cx="7759700" cy="54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7" name="Equation" r:id="rId5" imgW="2578100" imgH="228600" progId="Equation.3">
                  <p:embed/>
                </p:oleObj>
              </mc:Choice>
              <mc:Fallback>
                <p:oleObj name="Equation" r:id="rId5" imgW="25781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8894" y="4592665"/>
                        <a:ext cx="7759700" cy="54133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6" name="Group 5"/>
          <p:cNvGrpSpPr>
            <a:grpSpLocks/>
          </p:cNvGrpSpPr>
          <p:nvPr/>
        </p:nvGrpSpPr>
        <p:grpSpPr bwMode="auto">
          <a:xfrm>
            <a:off x="8781041" y="1380893"/>
            <a:ext cx="3110343" cy="1515514"/>
            <a:chOff x="1968" y="912"/>
            <a:chExt cx="3690" cy="1690"/>
          </a:xfrm>
        </p:grpSpPr>
        <p:sp>
          <p:nvSpPr>
            <p:cNvPr id="37" name="Rectangle 6"/>
            <p:cNvSpPr>
              <a:spLocks noChangeArrowheads="1"/>
            </p:cNvSpPr>
            <p:nvPr/>
          </p:nvSpPr>
          <p:spPr bwMode="auto">
            <a:xfrm>
              <a:off x="2304" y="2400"/>
              <a:ext cx="144" cy="144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pt-BR" altLang="pt-BR"/>
            </a:p>
          </p:txBody>
        </p:sp>
        <p:sp>
          <p:nvSpPr>
            <p:cNvPr id="38" name="Text Box 7"/>
            <p:cNvSpPr txBox="1">
              <a:spLocks noChangeArrowheads="1"/>
            </p:cNvSpPr>
            <p:nvPr/>
          </p:nvSpPr>
          <p:spPr bwMode="auto">
            <a:xfrm>
              <a:off x="1968" y="1392"/>
              <a:ext cx="25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pt-BR" sz="2000"/>
                <a:t>x</a:t>
              </a:r>
              <a:r>
                <a:rPr lang="en-US" altLang="pt-BR" sz="2000" b="1" baseline="-25000"/>
                <a:t>2</a:t>
              </a:r>
              <a:endParaRPr lang="en-US" altLang="pt-BR"/>
            </a:p>
          </p:txBody>
        </p:sp>
        <p:sp>
          <p:nvSpPr>
            <p:cNvPr id="39" name="Text Box 8"/>
            <p:cNvSpPr txBox="1">
              <a:spLocks noChangeArrowheads="1"/>
            </p:cNvSpPr>
            <p:nvPr/>
          </p:nvSpPr>
          <p:spPr bwMode="auto">
            <a:xfrm>
              <a:off x="1968" y="2352"/>
              <a:ext cx="28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pt-BR" sz="2000"/>
                <a:t>x</a:t>
              </a:r>
              <a:r>
                <a:rPr lang="en-US" altLang="pt-BR" sz="2000" b="1" baseline="-25000"/>
                <a:t>m</a:t>
              </a:r>
              <a:endParaRPr lang="en-US" altLang="pt-BR"/>
            </a:p>
          </p:txBody>
        </p:sp>
        <p:sp>
          <p:nvSpPr>
            <p:cNvPr id="40" name="Text Box 9"/>
            <p:cNvSpPr txBox="1">
              <a:spLocks noChangeArrowheads="1"/>
            </p:cNvSpPr>
            <p:nvPr/>
          </p:nvSpPr>
          <p:spPr bwMode="auto">
            <a:xfrm>
              <a:off x="1968" y="912"/>
              <a:ext cx="25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pt-BR" sz="2000"/>
                <a:t>x</a:t>
              </a:r>
              <a:r>
                <a:rPr lang="en-US" altLang="pt-BR" sz="2000" b="1" baseline="-25000"/>
                <a:t>1</a:t>
              </a:r>
              <a:endParaRPr lang="en-US" altLang="pt-BR" sz="2000"/>
            </a:p>
          </p:txBody>
        </p:sp>
        <p:sp>
          <p:nvSpPr>
            <p:cNvPr id="41" name="Rectangle 10"/>
            <p:cNvSpPr>
              <a:spLocks noChangeArrowheads="1"/>
            </p:cNvSpPr>
            <p:nvPr/>
          </p:nvSpPr>
          <p:spPr bwMode="auto">
            <a:xfrm>
              <a:off x="2304" y="960"/>
              <a:ext cx="144" cy="144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pt-BR" altLang="pt-BR"/>
            </a:p>
          </p:txBody>
        </p:sp>
        <p:sp>
          <p:nvSpPr>
            <p:cNvPr id="42" name="Rectangle 11"/>
            <p:cNvSpPr>
              <a:spLocks noChangeArrowheads="1"/>
            </p:cNvSpPr>
            <p:nvPr/>
          </p:nvSpPr>
          <p:spPr bwMode="auto">
            <a:xfrm>
              <a:off x="2304" y="1440"/>
              <a:ext cx="144" cy="144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pt-BR" altLang="pt-BR"/>
            </a:p>
          </p:txBody>
        </p:sp>
        <p:sp>
          <p:nvSpPr>
            <p:cNvPr id="43" name="Oval 12"/>
            <p:cNvSpPr>
              <a:spLocks noChangeArrowheads="1"/>
            </p:cNvSpPr>
            <p:nvPr/>
          </p:nvSpPr>
          <p:spPr bwMode="auto">
            <a:xfrm>
              <a:off x="3456" y="1152"/>
              <a:ext cx="336" cy="33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pt-BR" altLang="pt-BR">
                <a:solidFill>
                  <a:srgbClr val="FFFF00"/>
                </a:solidFill>
              </a:endParaRPr>
            </a:p>
          </p:txBody>
        </p:sp>
        <p:sp>
          <p:nvSpPr>
            <p:cNvPr id="44" name="Oval 13"/>
            <p:cNvSpPr>
              <a:spLocks noChangeArrowheads="1"/>
            </p:cNvSpPr>
            <p:nvPr/>
          </p:nvSpPr>
          <p:spPr bwMode="auto">
            <a:xfrm>
              <a:off x="4704" y="1440"/>
              <a:ext cx="240" cy="240"/>
            </a:xfrm>
            <a:prstGeom prst="ellipse">
              <a:avLst/>
            </a:prstGeom>
            <a:solidFill>
              <a:srgbClr val="0099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pt-BR" altLang="pt-BR"/>
            </a:p>
          </p:txBody>
        </p:sp>
        <p:cxnSp>
          <p:nvCxnSpPr>
            <p:cNvPr id="45" name="AutoShape 14"/>
            <p:cNvCxnSpPr>
              <a:cxnSpLocks noChangeShapeType="1"/>
              <a:stCxn id="37" idx="3"/>
            </p:cNvCxnSpPr>
            <p:nvPr/>
          </p:nvCxnSpPr>
          <p:spPr bwMode="auto">
            <a:xfrm flipV="1">
              <a:off x="2448" y="2221"/>
              <a:ext cx="1043" cy="251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6" name="AutoShape 15"/>
            <p:cNvCxnSpPr>
              <a:cxnSpLocks noChangeShapeType="1"/>
              <a:stCxn id="37" idx="3"/>
              <a:endCxn id="43" idx="3"/>
            </p:cNvCxnSpPr>
            <p:nvPr/>
          </p:nvCxnSpPr>
          <p:spPr bwMode="auto">
            <a:xfrm flipV="1">
              <a:off x="2448" y="1439"/>
              <a:ext cx="1057" cy="1033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7" name="AutoShape 16"/>
            <p:cNvCxnSpPr>
              <a:cxnSpLocks noChangeShapeType="1"/>
              <a:endCxn id="61" idx="2"/>
            </p:cNvCxnSpPr>
            <p:nvPr/>
          </p:nvCxnSpPr>
          <p:spPr bwMode="auto">
            <a:xfrm>
              <a:off x="2448" y="1584"/>
              <a:ext cx="1008" cy="528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8" name="AutoShape 17"/>
            <p:cNvCxnSpPr>
              <a:cxnSpLocks noChangeShapeType="1"/>
            </p:cNvCxnSpPr>
            <p:nvPr/>
          </p:nvCxnSpPr>
          <p:spPr bwMode="auto">
            <a:xfrm flipV="1">
              <a:off x="2448" y="1296"/>
              <a:ext cx="1008" cy="19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9" name="AutoShape 18"/>
            <p:cNvCxnSpPr>
              <a:cxnSpLocks noChangeShapeType="1"/>
              <a:stCxn id="41" idx="3"/>
            </p:cNvCxnSpPr>
            <p:nvPr/>
          </p:nvCxnSpPr>
          <p:spPr bwMode="auto">
            <a:xfrm>
              <a:off x="2448" y="1032"/>
              <a:ext cx="1043" cy="1019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0" name="AutoShape 19"/>
            <p:cNvCxnSpPr>
              <a:cxnSpLocks noChangeShapeType="1"/>
              <a:stCxn id="41" idx="3"/>
              <a:endCxn id="43" idx="1"/>
            </p:cNvCxnSpPr>
            <p:nvPr/>
          </p:nvCxnSpPr>
          <p:spPr bwMode="auto">
            <a:xfrm>
              <a:off x="2448" y="1032"/>
              <a:ext cx="1057" cy="169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1" name="AutoShape 20"/>
            <p:cNvCxnSpPr>
              <a:cxnSpLocks noChangeShapeType="1"/>
              <a:endCxn id="44" idx="3"/>
            </p:cNvCxnSpPr>
            <p:nvPr/>
          </p:nvCxnSpPr>
          <p:spPr bwMode="auto">
            <a:xfrm flipV="1">
              <a:off x="3696" y="1645"/>
              <a:ext cx="1043" cy="491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2" name="AutoShape 21"/>
            <p:cNvCxnSpPr>
              <a:cxnSpLocks noChangeShapeType="1"/>
              <a:stCxn id="43" idx="6"/>
              <a:endCxn id="44" idx="1"/>
            </p:cNvCxnSpPr>
            <p:nvPr/>
          </p:nvCxnSpPr>
          <p:spPr bwMode="auto">
            <a:xfrm>
              <a:off x="3792" y="1320"/>
              <a:ext cx="947" cy="155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3" name="Line 22"/>
            <p:cNvSpPr>
              <a:spLocks noChangeShapeType="1"/>
            </p:cNvSpPr>
            <p:nvPr/>
          </p:nvSpPr>
          <p:spPr bwMode="auto">
            <a:xfrm>
              <a:off x="2352" y="1632"/>
              <a:ext cx="0" cy="720"/>
            </a:xfrm>
            <a:prstGeom prst="line">
              <a:avLst/>
            </a:prstGeom>
            <a:noFill/>
            <a:ln w="76200" cap="rnd">
              <a:solidFill>
                <a:schemeClr val="tx1"/>
              </a:solidFill>
              <a:prstDash val="sysDot"/>
              <a:round/>
              <a:headEnd type="none" w="sm" len="sm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54" name="Line 23"/>
            <p:cNvSpPr>
              <a:spLocks noChangeShapeType="1"/>
            </p:cNvSpPr>
            <p:nvPr/>
          </p:nvSpPr>
          <p:spPr bwMode="auto">
            <a:xfrm>
              <a:off x="3552" y="1536"/>
              <a:ext cx="0" cy="432"/>
            </a:xfrm>
            <a:prstGeom prst="line">
              <a:avLst/>
            </a:prstGeom>
            <a:noFill/>
            <a:ln w="76200" cap="rnd">
              <a:solidFill>
                <a:schemeClr val="tx1"/>
              </a:solidFill>
              <a:prstDash val="sysDot"/>
              <a:round/>
              <a:headEnd type="none" w="sm" len="sm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55" name="Line 24"/>
            <p:cNvSpPr>
              <a:spLocks noChangeShapeType="1"/>
            </p:cNvSpPr>
            <p:nvPr/>
          </p:nvSpPr>
          <p:spPr bwMode="auto">
            <a:xfrm>
              <a:off x="4272" y="1488"/>
              <a:ext cx="0" cy="336"/>
            </a:xfrm>
            <a:prstGeom prst="line">
              <a:avLst/>
            </a:prstGeom>
            <a:noFill/>
            <a:ln w="76200" cap="rnd">
              <a:solidFill>
                <a:schemeClr val="tx1"/>
              </a:solidFill>
              <a:prstDash val="sysDot"/>
              <a:round/>
              <a:headEnd type="none" w="sm" len="sm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56" name="Line 25"/>
            <p:cNvSpPr>
              <a:spLocks noChangeShapeType="1"/>
            </p:cNvSpPr>
            <p:nvPr/>
          </p:nvSpPr>
          <p:spPr bwMode="auto">
            <a:xfrm>
              <a:off x="4944" y="1536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57" name="Text Box 26"/>
            <p:cNvSpPr txBox="1">
              <a:spLocks noChangeArrowheads="1"/>
            </p:cNvSpPr>
            <p:nvPr/>
          </p:nvSpPr>
          <p:spPr bwMode="auto">
            <a:xfrm>
              <a:off x="5462" y="1495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pt-BR" sz="2000"/>
                <a:t>y</a:t>
              </a:r>
              <a:endParaRPr lang="en-US" altLang="pt-BR"/>
            </a:p>
          </p:txBody>
        </p:sp>
        <p:sp>
          <p:nvSpPr>
            <p:cNvPr id="58" name="Text Box 27"/>
            <p:cNvSpPr txBox="1">
              <a:spLocks noChangeArrowheads="1"/>
            </p:cNvSpPr>
            <p:nvPr/>
          </p:nvSpPr>
          <p:spPr bwMode="auto">
            <a:xfrm>
              <a:off x="4166" y="1879"/>
              <a:ext cx="38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pt-BR" sz="2000"/>
                <a:t>w</a:t>
              </a:r>
              <a:r>
                <a:rPr lang="en-US" altLang="pt-BR" sz="2000" b="1" baseline="-25000"/>
                <a:t>m1</a:t>
              </a:r>
              <a:endParaRPr lang="en-US" altLang="pt-BR" sz="2000"/>
            </a:p>
          </p:txBody>
        </p:sp>
        <p:sp>
          <p:nvSpPr>
            <p:cNvPr id="59" name="Text Box 28"/>
            <p:cNvSpPr txBox="1">
              <a:spLocks noChangeArrowheads="1"/>
            </p:cNvSpPr>
            <p:nvPr/>
          </p:nvSpPr>
          <p:spPr bwMode="auto">
            <a:xfrm>
              <a:off x="4128" y="1104"/>
              <a:ext cx="29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pt-BR" sz="2000"/>
                <a:t>w</a:t>
              </a:r>
              <a:r>
                <a:rPr lang="en-US" altLang="pt-BR" sz="2000" b="1" baseline="-25000"/>
                <a:t>1</a:t>
              </a:r>
              <a:endParaRPr lang="en-US" altLang="pt-BR" sz="2000"/>
            </a:p>
          </p:txBody>
        </p:sp>
        <p:graphicFrame>
          <p:nvGraphicFramePr>
            <p:cNvPr id="60" name="Object 2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11826935"/>
                </p:ext>
              </p:extLst>
            </p:nvPr>
          </p:nvGraphicFramePr>
          <p:xfrm>
            <a:off x="3552" y="1200"/>
            <a:ext cx="183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78" name="Equação" r:id="rId7" imgW="164880" imgH="215640" progId="Equation.3">
                    <p:embed/>
                  </p:oleObj>
                </mc:Choice>
                <mc:Fallback>
                  <p:oleObj name="Equação" r:id="rId7" imgW="16488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52" y="1200"/>
                          <a:ext cx="183" cy="240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 w="9525">
                          <a:noFill/>
                          <a:miter lim="800000"/>
                          <a:headEnd/>
                          <a:tailEnd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" name="Oval 30"/>
            <p:cNvSpPr>
              <a:spLocks noChangeArrowheads="1"/>
            </p:cNvSpPr>
            <p:nvPr/>
          </p:nvSpPr>
          <p:spPr bwMode="auto">
            <a:xfrm>
              <a:off x="3456" y="1920"/>
              <a:ext cx="384" cy="38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pt-BR" altLang="pt-BR">
                <a:solidFill>
                  <a:srgbClr val="FFFF00"/>
                </a:solidFill>
              </a:endParaRPr>
            </a:p>
          </p:txBody>
        </p:sp>
        <p:graphicFrame>
          <p:nvGraphicFramePr>
            <p:cNvPr id="62" name="Object 3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22250138"/>
                </p:ext>
              </p:extLst>
            </p:nvPr>
          </p:nvGraphicFramePr>
          <p:xfrm>
            <a:off x="3504" y="2016"/>
            <a:ext cx="240" cy="2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79" name="Equation" r:id="rId9" imgW="241300" imgH="228600" progId="Equation.3">
                    <p:embed/>
                  </p:oleObj>
                </mc:Choice>
                <mc:Fallback>
                  <p:oleObj name="Equation" r:id="rId9" imgW="24130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04" y="2016"/>
                          <a:ext cx="240" cy="228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 w="9525">
                          <a:noFill/>
                          <a:miter lim="800000"/>
                          <a:headEnd/>
                          <a:tailEnd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3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2967926"/>
              </p:ext>
            </p:extLst>
          </p:nvPr>
        </p:nvGraphicFramePr>
        <p:xfrm>
          <a:off x="3219450" y="5634038"/>
          <a:ext cx="6673850" cy="541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0" name="Equação" r:id="rId11" imgW="2666880" imgH="228600" progId="Equation.3">
                  <p:embed/>
                </p:oleObj>
              </mc:Choice>
              <mc:Fallback>
                <p:oleObj name="Equação" r:id="rId11" imgW="26668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9450" y="5634038"/>
                        <a:ext cx="6673850" cy="54133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628312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 txBox="1">
            <a:spLocks noRot="1" noChangeArrowheads="1"/>
          </p:cNvSpPr>
          <p:nvPr/>
        </p:nvSpPr>
        <p:spPr>
          <a:xfrm>
            <a:off x="1825625" y="228600"/>
            <a:ext cx="8510588" cy="97155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/>
            </a:pPr>
            <a:r>
              <a:rPr lang="en-US" altLang="pt-BR" dirty="0" err="1"/>
              <a:t>Método</a:t>
            </a:r>
            <a:r>
              <a:rPr lang="en-US" altLang="pt-BR" dirty="0"/>
              <a:t> de </a:t>
            </a:r>
            <a:r>
              <a:rPr lang="en-US" altLang="pt-BR" dirty="0" err="1"/>
              <a:t>aprendizagem</a:t>
            </a:r>
            <a:r>
              <a:rPr lang="en-US" altLang="pt-BR" dirty="0"/>
              <a:t> 1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4"/>
              <p:cNvSpPr txBox="1">
                <a:spLocks noChangeArrowheads="1"/>
              </p:cNvSpPr>
              <p:nvPr/>
            </p:nvSpPr>
            <p:spPr>
              <a:xfrm>
                <a:off x="1825626" y="1045170"/>
                <a:ext cx="10366374" cy="472020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pt-BR" sz="3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pt-BR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𝐷𝑖𝑠𝑡</m:t>
                        </m:r>
                        <m:r>
                          <a:rPr lang="pt-BR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â</m:t>
                        </m:r>
                        <m:r>
                          <a:rPr lang="pt-BR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𝑛𝑐𝑖𝑎</m:t>
                        </m:r>
                        <m:r>
                          <a:rPr lang="pt-BR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pt-BR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pt-BR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á</m:t>
                        </m:r>
                        <m:r>
                          <a:rPr lang="pt-BR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𝑥𝑖𝑚𝑎</m:t>
                        </m:r>
                        <m:r>
                          <a:rPr lang="pt-BR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pt-BR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𝑒𝑛𝑡𝑟𝑒</m:t>
                        </m:r>
                        <m:r>
                          <a:rPr lang="pt-BR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pt-BR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𝑑𝑜𝑖𝑠</m:t>
                        </m:r>
                        <m:r>
                          <a:rPr lang="pt-BR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pt-BR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𝑐𝑒𝑛𝑡𝑟𝑜𝑠</m:t>
                        </m:r>
                        <m:r>
                          <a:rPr lang="pt-BR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pt-BR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𝑞𝑢𝑎𝑖𝑠𝑞𝑢𝑒𝑟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pt-BR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pt-BR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pt-BR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ú</m:t>
                            </m:r>
                            <m:r>
                              <a:rPr lang="pt-BR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𝑚𝑒𝑟𝑜</m:t>
                            </m:r>
                            <m:r>
                              <a:rPr lang="pt-BR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pt-BR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𝑑𝑒</m:t>
                            </m:r>
                            <m:r>
                              <a:rPr lang="pt-BR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pt-BR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𝑐𝑒𝑛𝑡𝑟𝑜𝑠</m:t>
                            </m:r>
                          </m:e>
                        </m:rad>
                      </m:den>
                    </m:f>
                    <m:r>
                      <a:rPr lang="pt-BR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pt-BR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pt-BR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𝑚𝑎𝑥</m:t>
                            </m:r>
                          </m:sub>
                        </m:sSub>
                      </m:num>
                      <m:den>
                        <m:rad>
                          <m:radPr>
                            <m:degHide m:val="on"/>
                            <m:ctrlPr>
                              <a:rPr lang="pt-BR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b>
                              <m:sSubPr>
                                <m:ctrlPr>
                                  <a:rPr lang="pt-BR" sz="3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3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pt-BR" sz="3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rad>
                      </m:den>
                    </m:f>
                  </m:oMath>
                </a14:m>
                <a:endParaRPr lang="pt-BR" sz="3600" dirty="0"/>
              </a:p>
              <a:p>
                <a:r>
                  <a:rPr lang="pt-PT" sz="3200" dirty="0"/>
                  <a:t>Os pesos são calculadas por meio da método da pseudo-método.</a:t>
                </a:r>
                <a:endParaRPr lang="pt-BR" sz="3200" dirty="0"/>
              </a:p>
              <a:p>
                <a:r>
                  <a:rPr lang="pt-PT" sz="3200" dirty="0"/>
                  <a:t>Em seguida, a função de ativação do neurônio i escondido torna-se</a:t>
                </a:r>
                <a:endParaRPr lang="pt-BR" sz="3200" dirty="0"/>
              </a:p>
              <a:p>
                <a:endParaRPr lang="pt-BR" sz="2400" dirty="0"/>
              </a:p>
              <a:p>
                <a:pPr lvl="1"/>
                <a:endParaRPr lang="pt-BR" sz="3200" dirty="0"/>
              </a:p>
              <a:p>
                <a:endParaRPr lang="pt-BR" sz="3600" dirty="0"/>
              </a:p>
              <a:p>
                <a:endParaRPr lang="pt-BR" sz="3600" dirty="0"/>
              </a:p>
            </p:txBody>
          </p:sp>
        </mc:Choice>
        <mc:Fallback xmlns="">
          <p:sp>
            <p:nvSpPr>
              <p:cNvPr id="4" name="Rectangl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5626" y="1045170"/>
                <a:ext cx="10366374" cy="4720203"/>
              </a:xfrm>
              <a:prstGeom prst="rect">
                <a:avLst/>
              </a:prstGeom>
              <a:blipFill rotWithShape="0">
                <a:blip r:embed="rId2"/>
                <a:stretch>
                  <a:fillRect l="-1352" r="-241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9090" y="5158351"/>
            <a:ext cx="6545611" cy="1536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433967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 txBox="1">
            <a:spLocks noRot="1" noChangeArrowheads="1"/>
          </p:cNvSpPr>
          <p:nvPr/>
        </p:nvSpPr>
        <p:spPr>
          <a:xfrm>
            <a:off x="1825625" y="228600"/>
            <a:ext cx="8510588" cy="97155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/>
            </a:pPr>
            <a:r>
              <a:rPr lang="en-US" altLang="pt-BR" dirty="0" err="1"/>
              <a:t>Problema</a:t>
            </a:r>
            <a:r>
              <a:rPr lang="en-US" altLang="pt-BR" dirty="0"/>
              <a:t> do XOR</a:t>
            </a:r>
            <a:endParaRPr lang="pt-BR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7748" y="1200149"/>
            <a:ext cx="9447242" cy="4425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225493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 txBox="1">
            <a:spLocks noRot="1" noChangeArrowheads="1"/>
          </p:cNvSpPr>
          <p:nvPr/>
        </p:nvSpPr>
        <p:spPr>
          <a:xfrm>
            <a:off x="1825625" y="228600"/>
            <a:ext cx="8510588" cy="97155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/>
            </a:pPr>
            <a:r>
              <a:rPr lang="en-US" altLang="pt-BR" dirty="0" err="1"/>
              <a:t>Problema</a:t>
            </a:r>
            <a:r>
              <a:rPr lang="en-US" altLang="pt-BR" dirty="0"/>
              <a:t> do XOR</a:t>
            </a: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7969" y="1665099"/>
            <a:ext cx="7505346" cy="3495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467362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 txBox="1">
            <a:spLocks noRot="1" noChangeArrowheads="1"/>
          </p:cNvSpPr>
          <p:nvPr/>
        </p:nvSpPr>
        <p:spPr>
          <a:xfrm>
            <a:off x="1825625" y="228600"/>
            <a:ext cx="8510588" cy="97155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/>
            </a:pPr>
            <a:r>
              <a:rPr lang="en-US" altLang="pt-BR" dirty="0" err="1"/>
              <a:t>Problema</a:t>
            </a:r>
            <a:r>
              <a:rPr lang="en-US" altLang="pt-BR" dirty="0"/>
              <a:t> do XOR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8120" y="995362"/>
            <a:ext cx="7254573" cy="5847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25844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 txBox="1">
            <a:spLocks noRot="1" noChangeArrowheads="1"/>
          </p:cNvSpPr>
          <p:nvPr/>
        </p:nvSpPr>
        <p:spPr>
          <a:xfrm>
            <a:off x="1825625" y="228600"/>
            <a:ext cx="8510588" cy="97155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/>
            </a:pPr>
            <a:r>
              <a:rPr lang="en-US" altLang="pt-BR" dirty="0" err="1"/>
              <a:t>Problema</a:t>
            </a:r>
            <a:r>
              <a:rPr lang="en-US" altLang="pt-BR" dirty="0"/>
              <a:t> do XOR</a:t>
            </a:r>
            <a:endParaRPr lang="pt-BR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4137" y="992941"/>
            <a:ext cx="8421845" cy="5834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256048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 txBox="1">
            <a:spLocks noRot="1" noChangeArrowheads="1"/>
          </p:cNvSpPr>
          <p:nvPr/>
        </p:nvSpPr>
        <p:spPr>
          <a:xfrm>
            <a:off x="1825625" y="228600"/>
            <a:ext cx="8510588" cy="97155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/>
            </a:pPr>
            <a:r>
              <a:rPr lang="en-US" altLang="pt-BR" dirty="0" err="1"/>
              <a:t>Problema</a:t>
            </a:r>
            <a:r>
              <a:rPr lang="en-US" altLang="pt-BR" dirty="0"/>
              <a:t> do XOR</a:t>
            </a: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3174" y="1052512"/>
            <a:ext cx="8412693" cy="5627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521682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 txBox="1">
            <a:spLocks noRot="1" noChangeArrowheads="1"/>
          </p:cNvSpPr>
          <p:nvPr/>
        </p:nvSpPr>
        <p:spPr>
          <a:xfrm>
            <a:off x="1825625" y="228600"/>
            <a:ext cx="8510588" cy="97155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/>
            </a:pPr>
            <a:r>
              <a:rPr lang="en-US" altLang="pt-BR" dirty="0" err="1"/>
              <a:t>Problema</a:t>
            </a:r>
            <a:r>
              <a:rPr lang="en-US" altLang="pt-BR" dirty="0"/>
              <a:t> do XOR</a:t>
            </a:r>
            <a:endParaRPr lang="pt-BR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2908" y="849338"/>
            <a:ext cx="9396010" cy="5365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555346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 txBox="1">
            <a:spLocks noRot="1" noChangeArrowheads="1"/>
          </p:cNvSpPr>
          <p:nvPr/>
        </p:nvSpPr>
        <p:spPr>
          <a:xfrm>
            <a:off x="1825625" y="228600"/>
            <a:ext cx="8510588" cy="97155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/>
            </a:pPr>
            <a:r>
              <a:rPr lang="en-US" altLang="pt-BR" dirty="0" err="1"/>
              <a:t>Método</a:t>
            </a:r>
            <a:r>
              <a:rPr lang="en-US" altLang="pt-BR" dirty="0"/>
              <a:t> de </a:t>
            </a:r>
            <a:r>
              <a:rPr lang="en-US" altLang="pt-BR" dirty="0" err="1"/>
              <a:t>aprendizagem</a:t>
            </a:r>
            <a:r>
              <a:rPr lang="en-US" altLang="pt-BR" dirty="0"/>
              <a:t> 2</a:t>
            </a:r>
            <a:endParaRPr lang="pt-BR" dirty="0"/>
          </a:p>
        </p:txBody>
      </p:sp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1825626" y="1045170"/>
            <a:ext cx="10366374" cy="47202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pt-BR" sz="3200" dirty="0"/>
          </a:p>
          <a:p>
            <a:endParaRPr lang="pt-BR" sz="3600" dirty="0"/>
          </a:p>
          <a:p>
            <a:endParaRPr lang="pt-BR" sz="3600" dirty="0"/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>
          <a:xfrm>
            <a:off x="1978026" y="1197570"/>
            <a:ext cx="9521716" cy="53843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600" dirty="0"/>
              <a:t>Processo de aprendizagem Hibrida</a:t>
            </a:r>
          </a:p>
          <a:p>
            <a:pPr lvl="1"/>
            <a:r>
              <a:rPr lang="pt-BR" sz="2400" dirty="0"/>
              <a:t>Etapa de aprendizagem </a:t>
            </a:r>
            <a:r>
              <a:rPr lang="pt-BR" sz="2400" dirty="0" err="1"/>
              <a:t>auto-organizada</a:t>
            </a:r>
            <a:r>
              <a:rPr lang="pt-BR" sz="2400" dirty="0"/>
              <a:t> para encontrar os centros.</a:t>
            </a:r>
          </a:p>
          <a:p>
            <a:pPr lvl="1"/>
            <a:r>
              <a:rPr lang="pt-BR" sz="2400" dirty="0"/>
              <a:t>Espalhamento escolhido por normalização.</a:t>
            </a:r>
          </a:p>
          <a:p>
            <a:pPr lvl="1"/>
            <a:r>
              <a:rPr lang="pt-BR" sz="2400" dirty="0"/>
              <a:t>Etapa de aprendizagem supervisionada para encontrar os pesos, usando algoritmo LMS (</a:t>
            </a:r>
            <a:r>
              <a:rPr lang="pt-BR" sz="2400" dirty="0" err="1"/>
              <a:t>Least</a:t>
            </a:r>
            <a:r>
              <a:rPr lang="pt-BR" sz="2400" dirty="0"/>
              <a:t> </a:t>
            </a:r>
            <a:r>
              <a:rPr lang="pt-BR" sz="2400" dirty="0" err="1"/>
              <a:t>Mean</a:t>
            </a:r>
            <a:r>
              <a:rPr lang="pt-BR" sz="2400" dirty="0"/>
              <a:t> Square)</a:t>
            </a:r>
          </a:p>
          <a:p>
            <a:endParaRPr lang="pt-BR" sz="2800" dirty="0"/>
          </a:p>
          <a:p>
            <a:r>
              <a:rPr lang="pt-BR" sz="3400" dirty="0"/>
              <a:t>Encontrar o centros (k-</a:t>
            </a:r>
            <a:r>
              <a:rPr lang="pt-BR" sz="3400" dirty="0" err="1"/>
              <a:t>means</a:t>
            </a:r>
            <a:r>
              <a:rPr lang="pt-BR" sz="3400" dirty="0"/>
              <a:t>).</a:t>
            </a:r>
          </a:p>
          <a:p>
            <a:r>
              <a:rPr lang="pt-BR" sz="3400" dirty="0"/>
              <a:t>Algoritmo </a:t>
            </a:r>
            <a:r>
              <a:rPr lang="pt-BR" sz="3400" dirty="0" err="1"/>
              <a:t>Adaline</a:t>
            </a:r>
            <a:r>
              <a:rPr lang="pt-BR" sz="3400" dirty="0"/>
              <a:t> para encontrar o centros.</a:t>
            </a:r>
          </a:p>
          <a:p>
            <a:pPr lvl="1"/>
            <a:endParaRPr lang="pt-BR" sz="4400" dirty="0"/>
          </a:p>
          <a:p>
            <a:endParaRPr lang="pt-BR" sz="4800" dirty="0"/>
          </a:p>
          <a:p>
            <a:endParaRPr lang="pt-BR" sz="4800" dirty="0"/>
          </a:p>
        </p:txBody>
      </p:sp>
    </p:spTree>
    <p:extLst>
      <p:ext uri="{BB962C8B-B14F-4D97-AF65-F5344CB8AC3E}">
        <p14:creationId xmlns:p14="http://schemas.microsoft.com/office/powerpoint/2010/main" val="882654670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 txBox="1">
            <a:spLocks noRot="1" noChangeArrowheads="1"/>
          </p:cNvSpPr>
          <p:nvPr/>
        </p:nvSpPr>
        <p:spPr>
          <a:xfrm>
            <a:off x="1825625" y="228600"/>
            <a:ext cx="8510588" cy="97155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/>
            </a:pPr>
            <a:r>
              <a:rPr lang="en-US" altLang="pt-BR" dirty="0" err="1"/>
              <a:t>Método</a:t>
            </a:r>
            <a:r>
              <a:rPr lang="en-US" altLang="pt-BR" dirty="0"/>
              <a:t> de </a:t>
            </a:r>
            <a:r>
              <a:rPr lang="en-US" altLang="pt-BR" dirty="0" err="1"/>
              <a:t>aprendizagem</a:t>
            </a:r>
            <a:r>
              <a:rPr lang="en-US" altLang="pt-BR" dirty="0"/>
              <a:t> 3</a:t>
            </a:r>
            <a:endParaRPr lang="pt-BR" dirty="0"/>
          </a:p>
        </p:txBody>
      </p:sp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1825626" y="1045170"/>
            <a:ext cx="10366374" cy="47202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pt-BR" sz="3200" dirty="0"/>
          </a:p>
          <a:p>
            <a:endParaRPr lang="pt-BR" sz="3600" dirty="0"/>
          </a:p>
          <a:p>
            <a:endParaRPr lang="pt-BR" sz="3600" dirty="0"/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>
          <a:xfrm>
            <a:off x="1978026" y="1197570"/>
            <a:ext cx="9521716" cy="53843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3600" dirty="0"/>
              <a:t>Aplique o método de gradiente descendente para encontrar centros, propagação e pesos, minimizando o (instantâneo) erro quadrado dado por </a:t>
            </a:r>
            <a:endParaRPr lang="pt-BR" sz="2400" dirty="0"/>
          </a:p>
          <a:p>
            <a:pPr lvl="1"/>
            <a:endParaRPr lang="pt-BR" sz="4400" dirty="0"/>
          </a:p>
          <a:p>
            <a:endParaRPr lang="pt-BR" sz="4800" dirty="0"/>
          </a:p>
          <a:p>
            <a:endParaRPr lang="pt-BR" sz="4800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6856" y="4137729"/>
            <a:ext cx="3524056" cy="992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680069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 txBox="1">
            <a:spLocks noRot="1" noChangeArrowheads="1"/>
          </p:cNvSpPr>
          <p:nvPr/>
        </p:nvSpPr>
        <p:spPr>
          <a:xfrm>
            <a:off x="1825625" y="228600"/>
            <a:ext cx="8510588" cy="97155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/>
            </a:pPr>
            <a:r>
              <a:rPr lang="en-US" altLang="pt-BR" dirty="0" err="1"/>
              <a:t>Método</a:t>
            </a:r>
            <a:r>
              <a:rPr lang="en-US" altLang="pt-BR" dirty="0"/>
              <a:t> de </a:t>
            </a:r>
            <a:r>
              <a:rPr lang="en-US" altLang="pt-BR" dirty="0" err="1"/>
              <a:t>aprendizagem</a:t>
            </a:r>
            <a:r>
              <a:rPr lang="en-US" altLang="pt-BR" dirty="0"/>
              <a:t> 3</a:t>
            </a:r>
            <a:endParaRPr lang="pt-BR" dirty="0"/>
          </a:p>
        </p:txBody>
      </p:sp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1825626" y="1045170"/>
            <a:ext cx="10366374" cy="47202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pt-BR" sz="3200" dirty="0"/>
          </a:p>
          <a:p>
            <a:endParaRPr lang="pt-BR" sz="3600" dirty="0"/>
          </a:p>
          <a:p>
            <a:endParaRPr lang="pt-BR" sz="3600" dirty="0"/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>
          <a:xfrm>
            <a:off x="1978026" y="1197570"/>
            <a:ext cx="9521716" cy="53843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600" dirty="0"/>
              <a:t>Centros são dado por</a:t>
            </a:r>
          </a:p>
          <a:p>
            <a:endParaRPr lang="pt-BR" sz="3600" dirty="0"/>
          </a:p>
          <a:p>
            <a:endParaRPr lang="pt-BR" sz="3600" dirty="0"/>
          </a:p>
          <a:p>
            <a:r>
              <a:rPr lang="pt-BR" sz="3600" dirty="0"/>
              <a:t>O sigma</a:t>
            </a:r>
          </a:p>
          <a:p>
            <a:endParaRPr lang="pt-BR" sz="3600" dirty="0"/>
          </a:p>
          <a:p>
            <a:endParaRPr lang="pt-BR" sz="3600" dirty="0"/>
          </a:p>
          <a:p>
            <a:r>
              <a:rPr lang="pt-BR" sz="3600" dirty="0"/>
              <a:t>Pesos</a:t>
            </a:r>
            <a:endParaRPr lang="pt-BR" sz="2400" dirty="0"/>
          </a:p>
          <a:p>
            <a:pPr marL="57150" indent="0">
              <a:buNone/>
            </a:pPr>
            <a:endParaRPr lang="pt-BR" sz="4600" dirty="0"/>
          </a:p>
          <a:p>
            <a:endParaRPr lang="pt-BR" sz="4800" dirty="0"/>
          </a:p>
          <a:p>
            <a:endParaRPr lang="pt-BR" sz="4800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1807" y="1902585"/>
            <a:ext cx="2446988" cy="127939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1292" y="3462589"/>
            <a:ext cx="2446988" cy="1071911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7944" y="5169686"/>
            <a:ext cx="2793782" cy="1298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809546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0C8E453-BF53-432A-8069-1CA17849BA6D}" type="slidenum">
              <a:rPr lang="pt-BR" sz="1400"/>
              <a:pPr eaLnBrk="1" hangingPunct="1"/>
              <a:t>4</a:t>
            </a:fld>
            <a:endParaRPr lang="pt-BR" sz="1400"/>
          </a:p>
        </p:txBody>
      </p:sp>
      <p:sp>
        <p:nvSpPr>
          <p:cNvPr id="11469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825625" y="228600"/>
            <a:ext cx="8510588" cy="971550"/>
          </a:xfrm>
        </p:spPr>
        <p:txBody>
          <a:bodyPr/>
          <a:lstStyle/>
          <a:p>
            <a:pPr>
              <a:defRPr/>
            </a:pPr>
            <a:r>
              <a:rPr lang="en-US" altLang="pt-BR" dirty="0" err="1"/>
              <a:t>Função</a:t>
            </a:r>
            <a:r>
              <a:rPr lang="en-US" altLang="pt-BR" dirty="0"/>
              <a:t> </a:t>
            </a:r>
            <a:r>
              <a:rPr lang="en-US" altLang="pt-BR" dirty="0" err="1"/>
              <a:t>Gaussiana</a:t>
            </a:r>
            <a:r>
              <a:rPr lang="en-US" altLang="pt-BR" dirty="0"/>
              <a:t> φ</a:t>
            </a:r>
            <a:endParaRPr lang="pt-BR" dirty="0"/>
          </a:p>
        </p:txBody>
      </p:sp>
      <p:sp>
        <p:nvSpPr>
          <p:cNvPr id="6" name="Rectangle 3"/>
          <p:cNvSpPr txBox="1">
            <a:spLocks noRot="1" noChangeArrowheads="1"/>
          </p:cNvSpPr>
          <p:nvPr/>
        </p:nvSpPr>
        <p:spPr>
          <a:xfrm>
            <a:off x="2728697" y="1200150"/>
            <a:ext cx="8915400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pt-BR" sz="2800" dirty="0"/>
              <a:t>Uma camada escondida usa função de base radial.</a:t>
            </a:r>
          </a:p>
          <a:p>
            <a:pPr>
              <a:defRPr/>
            </a:pPr>
            <a:endParaRPr lang="pt-BR" sz="2800" dirty="0"/>
          </a:p>
          <a:p>
            <a:pPr>
              <a:defRPr/>
            </a:pPr>
            <a:r>
              <a:rPr lang="pt-BR" sz="2800" dirty="0"/>
              <a:t>A saída depende da distância da entrada x a partir do centro t.</a:t>
            </a:r>
          </a:p>
          <a:p>
            <a:pPr>
              <a:defRPr/>
            </a:pPr>
            <a:endParaRPr lang="pt-BR" sz="2800" dirty="0"/>
          </a:p>
        </p:txBody>
      </p:sp>
      <p:sp>
        <p:nvSpPr>
          <p:cNvPr id="64" name="Rectangle 16"/>
          <p:cNvSpPr>
            <a:spLocks noChangeArrowheads="1"/>
          </p:cNvSpPr>
          <p:nvPr/>
        </p:nvSpPr>
        <p:spPr bwMode="auto">
          <a:xfrm>
            <a:off x="5618055" y="2171700"/>
            <a:ext cx="225508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pt-BR" sz="2800" dirty="0"/>
              <a:t>φ</a:t>
            </a:r>
            <a:r>
              <a:rPr lang="en-US" altLang="pt-BR" sz="2800" b="1" baseline="-25000" dirty="0">
                <a:sym typeface="Symbol" panose="05050102010706020507" pitchFamily="18" charset="2"/>
              </a:rPr>
              <a:t></a:t>
            </a:r>
            <a:r>
              <a:rPr lang="en-US" altLang="pt-BR" sz="2800" dirty="0">
                <a:sym typeface="Symbol" panose="05050102010706020507" pitchFamily="18" charset="2"/>
              </a:rPr>
              <a:t>( || </a:t>
            </a:r>
            <a:r>
              <a:rPr lang="en-US" altLang="pt-BR" sz="2800" dirty="0">
                <a:sym typeface="Bookshelf Symbol 4" pitchFamily="34" charset="2"/>
              </a:rPr>
              <a:t>x - t||)</a:t>
            </a:r>
          </a:p>
        </p:txBody>
      </p:sp>
      <p:sp>
        <p:nvSpPr>
          <p:cNvPr id="65" name="Oval 5"/>
          <p:cNvSpPr>
            <a:spLocks noChangeArrowheads="1"/>
          </p:cNvSpPr>
          <p:nvPr/>
        </p:nvSpPr>
        <p:spPr bwMode="auto">
          <a:xfrm>
            <a:off x="4863885" y="4482472"/>
            <a:ext cx="1066800" cy="9906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pt-BR" altLang="pt-BR" sz="3200" b="1" i="1"/>
          </a:p>
        </p:txBody>
      </p:sp>
      <p:sp>
        <p:nvSpPr>
          <p:cNvPr id="66" name="Line 6"/>
          <p:cNvSpPr>
            <a:spLocks noChangeShapeType="1"/>
          </p:cNvSpPr>
          <p:nvPr/>
        </p:nvSpPr>
        <p:spPr bwMode="auto">
          <a:xfrm>
            <a:off x="3568485" y="4177672"/>
            <a:ext cx="13716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67" name="Line 7"/>
          <p:cNvSpPr>
            <a:spLocks noChangeShapeType="1"/>
          </p:cNvSpPr>
          <p:nvPr/>
        </p:nvSpPr>
        <p:spPr bwMode="auto">
          <a:xfrm>
            <a:off x="3568485" y="5015872"/>
            <a:ext cx="1295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68" name="Line 8"/>
          <p:cNvSpPr>
            <a:spLocks noChangeShapeType="1"/>
          </p:cNvSpPr>
          <p:nvPr/>
        </p:nvSpPr>
        <p:spPr bwMode="auto">
          <a:xfrm flipV="1">
            <a:off x="3568485" y="5320672"/>
            <a:ext cx="1447800" cy="914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69" name="Line 9"/>
          <p:cNvSpPr>
            <a:spLocks noChangeShapeType="1"/>
          </p:cNvSpPr>
          <p:nvPr/>
        </p:nvSpPr>
        <p:spPr bwMode="auto">
          <a:xfrm>
            <a:off x="4025685" y="5168272"/>
            <a:ext cx="0" cy="685800"/>
          </a:xfrm>
          <a:prstGeom prst="line">
            <a:avLst/>
          </a:prstGeom>
          <a:noFill/>
          <a:ln w="76200" cap="rnd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0" name="Line 10"/>
          <p:cNvSpPr>
            <a:spLocks noChangeShapeType="1"/>
          </p:cNvSpPr>
          <p:nvPr/>
        </p:nvSpPr>
        <p:spPr bwMode="auto">
          <a:xfrm>
            <a:off x="3339885" y="5244472"/>
            <a:ext cx="0" cy="838200"/>
          </a:xfrm>
          <a:prstGeom prst="line">
            <a:avLst/>
          </a:prstGeom>
          <a:noFill/>
          <a:ln w="76200" cap="rnd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1" name="Text Box 11"/>
          <p:cNvSpPr txBox="1">
            <a:spLocks noChangeArrowheads="1"/>
          </p:cNvSpPr>
          <p:nvPr/>
        </p:nvSpPr>
        <p:spPr bwMode="auto">
          <a:xfrm>
            <a:off x="3187485" y="4787272"/>
            <a:ext cx="4032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pt-BR" sz="2000"/>
              <a:t>x</a:t>
            </a:r>
            <a:r>
              <a:rPr lang="en-US" altLang="pt-BR" sz="2000" b="1" baseline="-25000"/>
              <a:t>2</a:t>
            </a:r>
            <a:endParaRPr lang="en-US" altLang="pt-BR" sz="2000" b="1"/>
          </a:p>
        </p:txBody>
      </p:sp>
      <p:sp>
        <p:nvSpPr>
          <p:cNvPr id="72" name="Text Box 12"/>
          <p:cNvSpPr txBox="1">
            <a:spLocks noChangeArrowheads="1"/>
          </p:cNvSpPr>
          <p:nvPr/>
        </p:nvSpPr>
        <p:spPr bwMode="auto">
          <a:xfrm>
            <a:off x="3187485" y="3872872"/>
            <a:ext cx="4032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pt-BR" sz="2000"/>
              <a:t>x</a:t>
            </a:r>
            <a:r>
              <a:rPr lang="en-US" altLang="pt-BR" sz="2000" b="1" baseline="-25000"/>
              <a:t>1</a:t>
            </a:r>
            <a:endParaRPr lang="en-US" altLang="pt-BR" sz="2000" b="1"/>
          </a:p>
        </p:txBody>
      </p:sp>
      <p:sp>
        <p:nvSpPr>
          <p:cNvPr id="73" name="Text Box 13"/>
          <p:cNvSpPr txBox="1">
            <a:spLocks noChangeArrowheads="1"/>
          </p:cNvSpPr>
          <p:nvPr/>
        </p:nvSpPr>
        <p:spPr bwMode="auto">
          <a:xfrm>
            <a:off x="3187485" y="6082672"/>
            <a:ext cx="45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pt-BR" sz="2000"/>
              <a:t>x</a:t>
            </a:r>
            <a:r>
              <a:rPr lang="en-US" altLang="pt-BR" sz="2000" b="1" baseline="-25000"/>
              <a:t>m</a:t>
            </a:r>
            <a:endParaRPr lang="en-US" altLang="pt-BR" sz="2000" b="1"/>
          </a:p>
        </p:txBody>
      </p:sp>
      <p:graphicFrame>
        <p:nvGraphicFramePr>
          <p:cNvPr id="74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264023"/>
              </p:ext>
            </p:extLst>
          </p:nvPr>
        </p:nvGraphicFramePr>
        <p:xfrm>
          <a:off x="5168685" y="4634872"/>
          <a:ext cx="5715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1" name="Equation" r:id="rId3" imgW="203112" imgH="228501" progId="Equation.3">
                  <p:embed/>
                </p:oleObj>
              </mc:Choice>
              <mc:Fallback>
                <p:oleObj name="Equation" r:id="rId3" imgW="203112" imgH="2285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68685" y="4634872"/>
                        <a:ext cx="571500" cy="6477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noFill/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" name="Text Box 14"/>
          <p:cNvSpPr txBox="1">
            <a:spLocks noChangeArrowheads="1"/>
          </p:cNvSpPr>
          <p:nvPr/>
        </p:nvSpPr>
        <p:spPr bwMode="auto">
          <a:xfrm>
            <a:off x="6614897" y="3841839"/>
            <a:ext cx="5029200" cy="2431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pt-BR" sz="2800" dirty="0"/>
              <a:t>φ</a:t>
            </a:r>
            <a:r>
              <a:rPr lang="en-US" altLang="pt-BR" sz="2800" b="1" baseline="-25000" dirty="0">
                <a:sym typeface="Symbol" panose="05050102010706020507" pitchFamily="18" charset="2"/>
              </a:rPr>
              <a:t></a:t>
            </a:r>
            <a:r>
              <a:rPr lang="en-US" altLang="pt-BR" sz="2800" dirty="0">
                <a:sym typeface="Symbol" panose="05050102010706020507" pitchFamily="18" charset="2"/>
              </a:rPr>
              <a:t>( || </a:t>
            </a:r>
            <a:r>
              <a:rPr lang="en-US" altLang="pt-BR" sz="2800" dirty="0">
                <a:sym typeface="Bookshelf Symbol 4" pitchFamily="34" charset="2"/>
              </a:rPr>
              <a:t>x - t||)</a:t>
            </a:r>
            <a:endParaRPr lang="en-US" altLang="pt-BR" sz="2800" baseline="30000" dirty="0">
              <a:sym typeface="Bookshelf Symbol 4" pitchFamily="34" charset="2"/>
            </a:endParaRPr>
          </a:p>
          <a:p>
            <a:endParaRPr lang="en-US" altLang="pt-BR" sz="2800" dirty="0">
              <a:sym typeface="Bookshelf Symbol 4" pitchFamily="34" charset="2"/>
            </a:endParaRPr>
          </a:p>
          <a:p>
            <a:r>
              <a:rPr lang="en-US" altLang="pt-BR" dirty="0">
                <a:sym typeface="Bookshelf Symbol 4" pitchFamily="34" charset="2"/>
              </a:rPr>
              <a:t>t </a:t>
            </a:r>
            <a:r>
              <a:rPr lang="en-US" altLang="pt-BR" dirty="0" err="1">
                <a:sym typeface="Bookshelf Symbol 4" pitchFamily="34" charset="2"/>
              </a:rPr>
              <a:t>são</a:t>
            </a:r>
            <a:r>
              <a:rPr lang="en-US" altLang="pt-BR" dirty="0">
                <a:sym typeface="Bookshelf Symbol 4" pitchFamily="34" charset="2"/>
              </a:rPr>
              <a:t> </a:t>
            </a:r>
            <a:r>
              <a:rPr lang="en-US" altLang="pt-BR" dirty="0" err="1">
                <a:sym typeface="Bookshelf Symbol 4" pitchFamily="34" charset="2"/>
              </a:rPr>
              <a:t>os</a:t>
            </a:r>
            <a:r>
              <a:rPr lang="en-US" altLang="pt-BR" dirty="0">
                <a:sym typeface="Bookshelf Symbol 4" pitchFamily="34" charset="2"/>
              </a:rPr>
              <a:t> </a:t>
            </a:r>
            <a:r>
              <a:rPr lang="en-US" altLang="pt-BR" dirty="0" err="1">
                <a:solidFill>
                  <a:schemeClr val="accent2"/>
                </a:solidFill>
                <a:sym typeface="Bookshelf Symbol 4" pitchFamily="34" charset="2"/>
              </a:rPr>
              <a:t>centros</a:t>
            </a:r>
            <a:endParaRPr lang="en-US" altLang="pt-BR" dirty="0">
              <a:sym typeface="Bookshelf Symbol 4" pitchFamily="34" charset="2"/>
            </a:endParaRPr>
          </a:p>
          <a:p>
            <a:r>
              <a:rPr lang="en-US" altLang="pt-BR" dirty="0">
                <a:sym typeface="Symbol" panose="05050102010706020507" pitchFamily="18" charset="2"/>
              </a:rPr>
              <a:t> is called </a:t>
            </a:r>
            <a:r>
              <a:rPr lang="en-US" altLang="pt-BR" dirty="0" err="1">
                <a:solidFill>
                  <a:schemeClr val="accent2"/>
                </a:solidFill>
                <a:sym typeface="Symbol" panose="05050102010706020507" pitchFamily="18" charset="2"/>
              </a:rPr>
              <a:t>propagação</a:t>
            </a:r>
            <a:endParaRPr lang="en-US" altLang="pt-BR" dirty="0">
              <a:solidFill>
                <a:schemeClr val="accent2"/>
              </a:solidFill>
              <a:sym typeface="Symbol" panose="05050102010706020507" pitchFamily="18" charset="2"/>
            </a:endParaRPr>
          </a:p>
          <a:p>
            <a:r>
              <a:rPr lang="en-US" altLang="pt-BR" dirty="0" err="1">
                <a:solidFill>
                  <a:schemeClr val="tx2"/>
                </a:solidFill>
                <a:sym typeface="Symbol" panose="05050102010706020507" pitchFamily="18" charset="2"/>
              </a:rPr>
              <a:t>Os</a:t>
            </a:r>
            <a:r>
              <a:rPr lang="en-US" altLang="pt-BR" dirty="0">
                <a:solidFill>
                  <a:schemeClr val="tx2"/>
                </a:solidFill>
                <a:sym typeface="Symbol" panose="05050102010706020507" pitchFamily="18" charset="2"/>
              </a:rPr>
              <a:t> </a:t>
            </a:r>
            <a:r>
              <a:rPr lang="en-US" altLang="pt-BR" dirty="0" err="1">
                <a:solidFill>
                  <a:schemeClr val="tx2"/>
                </a:solidFill>
                <a:sym typeface="Symbol" panose="05050102010706020507" pitchFamily="18" charset="2"/>
              </a:rPr>
              <a:t>centros</a:t>
            </a:r>
            <a:r>
              <a:rPr lang="en-US" altLang="pt-BR" dirty="0">
                <a:solidFill>
                  <a:schemeClr val="tx2"/>
                </a:solidFill>
                <a:sym typeface="Symbol" panose="05050102010706020507" pitchFamily="18" charset="2"/>
              </a:rPr>
              <a:t> e o </a:t>
            </a:r>
            <a:r>
              <a:rPr lang="en-US" altLang="pt-BR" dirty="0" err="1">
                <a:solidFill>
                  <a:schemeClr val="tx2"/>
                </a:solidFill>
                <a:sym typeface="Symbol" panose="05050102010706020507" pitchFamily="18" charset="2"/>
              </a:rPr>
              <a:t>espalhamento</a:t>
            </a:r>
            <a:r>
              <a:rPr lang="en-US" altLang="pt-BR" dirty="0">
                <a:solidFill>
                  <a:schemeClr val="tx2"/>
                </a:solidFill>
                <a:sym typeface="Symbol" panose="05050102010706020507" pitchFamily="18" charset="2"/>
              </a:rPr>
              <a:t> </a:t>
            </a:r>
            <a:r>
              <a:rPr lang="en-US" altLang="pt-BR" dirty="0" err="1">
                <a:solidFill>
                  <a:schemeClr val="tx2"/>
                </a:solidFill>
                <a:sym typeface="Symbol" panose="05050102010706020507" pitchFamily="18" charset="2"/>
              </a:rPr>
              <a:t>são</a:t>
            </a:r>
            <a:r>
              <a:rPr lang="en-US" altLang="pt-BR" dirty="0">
                <a:solidFill>
                  <a:schemeClr val="tx2"/>
                </a:solidFill>
                <a:sym typeface="Symbol" panose="05050102010706020507" pitchFamily="18" charset="2"/>
              </a:rPr>
              <a:t> </a:t>
            </a:r>
            <a:r>
              <a:rPr lang="en-US" altLang="pt-BR" dirty="0" err="1">
                <a:solidFill>
                  <a:schemeClr val="tx2"/>
                </a:solidFill>
                <a:sym typeface="Symbol" panose="05050102010706020507" pitchFamily="18" charset="2"/>
              </a:rPr>
              <a:t>os</a:t>
            </a:r>
            <a:r>
              <a:rPr lang="en-US" altLang="pt-BR" dirty="0">
                <a:solidFill>
                  <a:schemeClr val="tx2"/>
                </a:solidFill>
                <a:sym typeface="Symbol" panose="05050102010706020507" pitchFamily="18" charset="2"/>
              </a:rPr>
              <a:t> </a:t>
            </a:r>
            <a:r>
              <a:rPr lang="en-US" altLang="pt-BR" dirty="0" err="1">
                <a:solidFill>
                  <a:schemeClr val="tx2"/>
                </a:solidFill>
                <a:sym typeface="Symbol" panose="05050102010706020507" pitchFamily="18" charset="2"/>
              </a:rPr>
              <a:t>parâmetros</a:t>
            </a:r>
            <a:r>
              <a:rPr lang="en-US" altLang="pt-BR" dirty="0">
                <a:solidFill>
                  <a:schemeClr val="tx2"/>
                </a:solidFill>
                <a:sym typeface="Symbol" panose="05050102010706020507" pitchFamily="18" charset="2"/>
              </a:rPr>
              <a:t> </a:t>
            </a:r>
            <a:endParaRPr lang="en-US" altLang="pt-BR" dirty="0">
              <a:solidFill>
                <a:schemeClr val="accent2"/>
              </a:solidFill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02349043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 txBox="1">
            <a:spLocks noRot="1" noChangeArrowheads="1"/>
          </p:cNvSpPr>
          <p:nvPr/>
        </p:nvSpPr>
        <p:spPr>
          <a:xfrm>
            <a:off x="1825625" y="228600"/>
            <a:ext cx="8510588" cy="97155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/>
            </a:pPr>
            <a:r>
              <a:rPr lang="en-US" altLang="pt-BR" dirty="0" err="1"/>
              <a:t>Método</a:t>
            </a:r>
            <a:r>
              <a:rPr lang="en-US" altLang="pt-BR" dirty="0"/>
              <a:t> de </a:t>
            </a:r>
            <a:r>
              <a:rPr lang="en-US" altLang="pt-BR" dirty="0" err="1"/>
              <a:t>aprendizagem</a:t>
            </a:r>
            <a:r>
              <a:rPr lang="en-US" altLang="pt-BR" dirty="0"/>
              <a:t> </a:t>
            </a:r>
            <a:r>
              <a:rPr lang="en-US" altLang="pt-BR" dirty="0" err="1"/>
              <a:t>geral</a:t>
            </a:r>
            <a:endParaRPr lang="pt-BR" dirty="0"/>
          </a:p>
        </p:txBody>
      </p:sp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1825626" y="1045170"/>
            <a:ext cx="10366374" cy="47202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pt-BR" sz="3200" dirty="0"/>
          </a:p>
          <a:p>
            <a:endParaRPr lang="pt-BR" sz="3600" dirty="0"/>
          </a:p>
          <a:p>
            <a:endParaRPr lang="pt-BR" sz="3600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8732" y="1200150"/>
            <a:ext cx="9116082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944040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 txBox="1">
            <a:spLocks noRot="1" noChangeArrowheads="1"/>
          </p:cNvSpPr>
          <p:nvPr/>
        </p:nvSpPr>
        <p:spPr>
          <a:xfrm>
            <a:off x="1825625" y="228600"/>
            <a:ext cx="8510588" cy="97155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/>
            </a:pPr>
            <a:r>
              <a:rPr lang="en-US" altLang="pt-BR" dirty="0" err="1"/>
              <a:t>Aplicação</a:t>
            </a:r>
            <a:r>
              <a:rPr lang="en-US" altLang="pt-BR" dirty="0"/>
              <a:t>: </a:t>
            </a:r>
            <a:r>
              <a:rPr lang="en-US" altLang="pt-BR" dirty="0" err="1"/>
              <a:t>aproximar</a:t>
            </a:r>
            <a:r>
              <a:rPr lang="en-US" altLang="pt-BR" dirty="0"/>
              <a:t> </a:t>
            </a:r>
            <a:r>
              <a:rPr lang="en-US" altLang="pt-BR" dirty="0" err="1"/>
              <a:t>função</a:t>
            </a:r>
            <a:endParaRPr lang="pt-BR" dirty="0"/>
          </a:p>
        </p:txBody>
      </p:sp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1825626" y="1045170"/>
            <a:ext cx="10366374" cy="47202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pt-BR" sz="3200" dirty="0"/>
          </a:p>
          <a:p>
            <a:endParaRPr lang="pt-BR" sz="3600" dirty="0"/>
          </a:p>
          <a:p>
            <a:endParaRPr lang="pt-BR" sz="3600" dirty="0"/>
          </a:p>
        </p:txBody>
      </p:sp>
      <p:sp>
        <p:nvSpPr>
          <p:cNvPr id="7" name="Rectangle 4"/>
          <p:cNvSpPr txBox="1">
            <a:spLocks noChangeArrowheads="1"/>
          </p:cNvSpPr>
          <p:nvPr/>
        </p:nvSpPr>
        <p:spPr>
          <a:xfrm>
            <a:off x="2939484" y="5470083"/>
            <a:ext cx="6332861" cy="7904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3600" dirty="0"/>
              <a:t>Conjunto de amostras</a:t>
            </a:r>
            <a:endParaRPr lang="pt-BR" sz="2400" dirty="0"/>
          </a:p>
          <a:p>
            <a:pPr marL="457200" lvl="1" indent="0" algn="ctr">
              <a:buNone/>
            </a:pPr>
            <a:endParaRPr lang="pt-BR" sz="4400" dirty="0"/>
          </a:p>
          <a:p>
            <a:pPr marL="0" indent="0" algn="ctr">
              <a:buNone/>
            </a:pPr>
            <a:endParaRPr lang="pt-BR" sz="4800" dirty="0"/>
          </a:p>
          <a:p>
            <a:pPr marL="0" indent="0" algn="ctr">
              <a:buNone/>
            </a:pPr>
            <a:endParaRPr lang="pt-BR" sz="4800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5324" y="952280"/>
            <a:ext cx="5921183" cy="4424913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9170678" y="1742590"/>
            <a:ext cx="192695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/>
              <a:t>x1 = 2 :.1:8;</a:t>
            </a:r>
          </a:p>
          <a:p>
            <a:r>
              <a:rPr lang="pt-BR" sz="2400" dirty="0"/>
              <a:t>x2 = 2 :.1:8;</a:t>
            </a:r>
          </a:p>
        </p:txBody>
      </p:sp>
    </p:spTree>
    <p:extLst>
      <p:ext uri="{BB962C8B-B14F-4D97-AF65-F5344CB8AC3E}">
        <p14:creationId xmlns:p14="http://schemas.microsoft.com/office/powerpoint/2010/main" val="410040065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 txBox="1">
            <a:spLocks noRot="1" noChangeArrowheads="1"/>
          </p:cNvSpPr>
          <p:nvPr/>
        </p:nvSpPr>
        <p:spPr>
          <a:xfrm>
            <a:off x="1825625" y="228600"/>
            <a:ext cx="8510588" cy="97155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/>
            </a:pPr>
            <a:r>
              <a:rPr lang="en-US" altLang="pt-BR" dirty="0" err="1"/>
              <a:t>Aplicação</a:t>
            </a:r>
            <a:r>
              <a:rPr lang="en-US" altLang="pt-BR" dirty="0"/>
              <a:t>: </a:t>
            </a:r>
            <a:r>
              <a:rPr lang="en-US" altLang="pt-BR" dirty="0" err="1"/>
              <a:t>aproximar</a:t>
            </a:r>
            <a:r>
              <a:rPr lang="en-US" altLang="pt-BR" dirty="0"/>
              <a:t> </a:t>
            </a:r>
            <a:r>
              <a:rPr lang="en-US" altLang="pt-BR" dirty="0" err="1"/>
              <a:t>função</a:t>
            </a:r>
            <a:endParaRPr lang="pt-BR" dirty="0"/>
          </a:p>
        </p:txBody>
      </p:sp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1825626" y="1045170"/>
            <a:ext cx="10366374" cy="47202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pt-BR" sz="3200" dirty="0"/>
          </a:p>
          <a:p>
            <a:endParaRPr lang="pt-BR" sz="3600" dirty="0"/>
          </a:p>
          <a:p>
            <a:endParaRPr lang="pt-BR" sz="3600" dirty="0"/>
          </a:p>
        </p:txBody>
      </p:sp>
      <p:sp>
        <p:nvSpPr>
          <p:cNvPr id="7" name="Rectangle 4"/>
          <p:cNvSpPr txBox="1">
            <a:spLocks noChangeArrowheads="1"/>
          </p:cNvSpPr>
          <p:nvPr/>
        </p:nvSpPr>
        <p:spPr>
          <a:xfrm>
            <a:off x="2495927" y="5765373"/>
            <a:ext cx="4199340" cy="7904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3600" dirty="0"/>
              <a:t>Desejado</a:t>
            </a:r>
            <a:endParaRPr lang="pt-BR" sz="2400" dirty="0"/>
          </a:p>
          <a:p>
            <a:pPr marL="457200" lvl="1" indent="0" algn="ctr">
              <a:buNone/>
            </a:pPr>
            <a:endParaRPr lang="pt-BR" sz="4400" dirty="0"/>
          </a:p>
          <a:p>
            <a:pPr marL="0" indent="0" algn="ctr">
              <a:buNone/>
            </a:pPr>
            <a:endParaRPr lang="pt-BR" sz="4800" dirty="0"/>
          </a:p>
          <a:p>
            <a:pPr marL="0" indent="0" algn="ctr">
              <a:buNone/>
            </a:pPr>
            <a:endParaRPr lang="pt-BR" sz="4800" dirty="0"/>
          </a:p>
        </p:txBody>
      </p:sp>
      <p:sp>
        <p:nvSpPr>
          <p:cNvPr id="9" name="Retângulo 8"/>
          <p:cNvSpPr/>
          <p:nvPr/>
        </p:nvSpPr>
        <p:spPr>
          <a:xfrm>
            <a:off x="7900691" y="2016720"/>
            <a:ext cx="415261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/>
              <a:t>P = [x1 x2];</a:t>
            </a:r>
          </a:p>
          <a:p>
            <a:r>
              <a:rPr lang="pt-BR" sz="2400" dirty="0"/>
              <a:t>D =((</a:t>
            </a:r>
            <a:r>
              <a:rPr lang="pt-BR" sz="2400" dirty="0" err="1"/>
              <a:t>sin</a:t>
            </a:r>
            <a:r>
              <a:rPr lang="pt-BR" sz="2400" dirty="0"/>
              <a:t>(</a:t>
            </a:r>
            <a:r>
              <a:rPr lang="pt-BR" sz="2400" dirty="0" err="1"/>
              <a:t>pi</a:t>
            </a:r>
            <a:r>
              <a:rPr lang="pt-BR" sz="2400" dirty="0"/>
              <a:t>.*P)./(</a:t>
            </a:r>
            <a:r>
              <a:rPr lang="pt-BR" sz="2400" dirty="0" err="1"/>
              <a:t>pi</a:t>
            </a:r>
            <a:r>
              <a:rPr lang="pt-BR" sz="2400" dirty="0"/>
              <a:t>.*P)));</a:t>
            </a:r>
          </a:p>
          <a:p>
            <a:r>
              <a:rPr lang="pt-BR" sz="2400" dirty="0"/>
              <a:t>figure;</a:t>
            </a:r>
          </a:p>
          <a:p>
            <a:r>
              <a:rPr lang="pt-BR" sz="2400" dirty="0" err="1"/>
              <a:t>plot</a:t>
            </a:r>
            <a:r>
              <a:rPr lang="pt-BR" sz="2400" dirty="0"/>
              <a:t>(P,D);</a:t>
            </a:r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9222" y="1200149"/>
            <a:ext cx="5786568" cy="4565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906756"/>
      </p:ext>
    </p:extLst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 txBox="1">
            <a:spLocks noRot="1" noChangeArrowheads="1"/>
          </p:cNvSpPr>
          <p:nvPr/>
        </p:nvSpPr>
        <p:spPr>
          <a:xfrm>
            <a:off x="1825625" y="228600"/>
            <a:ext cx="8510588" cy="97155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/>
            </a:pPr>
            <a:r>
              <a:rPr lang="en-US" altLang="pt-BR" dirty="0" err="1"/>
              <a:t>Aplicação</a:t>
            </a:r>
            <a:r>
              <a:rPr lang="en-US" altLang="pt-BR" dirty="0"/>
              <a:t>: </a:t>
            </a:r>
            <a:r>
              <a:rPr lang="en-US" altLang="pt-BR" dirty="0" err="1"/>
              <a:t>aproximar</a:t>
            </a:r>
            <a:r>
              <a:rPr lang="en-US" altLang="pt-BR" dirty="0"/>
              <a:t> </a:t>
            </a:r>
            <a:r>
              <a:rPr lang="en-US" altLang="pt-BR" dirty="0" err="1"/>
              <a:t>função</a:t>
            </a:r>
            <a:endParaRPr lang="pt-BR" dirty="0"/>
          </a:p>
        </p:txBody>
      </p:sp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1825626" y="1045170"/>
            <a:ext cx="10366374" cy="47202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pt-BR" sz="3200" dirty="0"/>
          </a:p>
          <a:p>
            <a:endParaRPr lang="pt-BR" sz="3600" dirty="0"/>
          </a:p>
          <a:p>
            <a:endParaRPr lang="pt-BR" sz="3600" dirty="0"/>
          </a:p>
        </p:txBody>
      </p:sp>
      <p:sp>
        <p:nvSpPr>
          <p:cNvPr id="7" name="Rectangle 4"/>
          <p:cNvSpPr txBox="1">
            <a:spLocks noChangeArrowheads="1"/>
          </p:cNvSpPr>
          <p:nvPr/>
        </p:nvSpPr>
        <p:spPr>
          <a:xfrm>
            <a:off x="2329535" y="5551098"/>
            <a:ext cx="4199340" cy="7904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3600" dirty="0"/>
              <a:t>Desejado</a:t>
            </a:r>
            <a:endParaRPr lang="pt-BR" sz="2400" dirty="0"/>
          </a:p>
          <a:p>
            <a:pPr marL="457200" lvl="1" indent="0" algn="ctr">
              <a:buNone/>
            </a:pPr>
            <a:endParaRPr lang="pt-BR" sz="4400" dirty="0"/>
          </a:p>
          <a:p>
            <a:pPr marL="0" indent="0" algn="ctr">
              <a:buNone/>
            </a:pPr>
            <a:endParaRPr lang="pt-BR" sz="4800" dirty="0"/>
          </a:p>
          <a:p>
            <a:pPr marL="0" indent="0" algn="ctr">
              <a:buNone/>
            </a:pPr>
            <a:endParaRPr lang="pt-BR" sz="4800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953" y="1364985"/>
            <a:ext cx="5481854" cy="4214245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6483458" y="1591928"/>
            <a:ext cx="5563891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eg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= 0.02; </a:t>
            </a:r>
            <a:r>
              <a:rPr lang="en-US" sz="2400" dirty="0">
                <a:solidFill>
                  <a:srgbClr val="228B22"/>
                </a:solidFill>
                <a:latin typeface="Courier New" panose="02070309020205020404" pitchFamily="49" charset="0"/>
              </a:rPr>
              <a:t>% sum-squared error goal</a:t>
            </a:r>
          </a:p>
          <a:p>
            <a:r>
              <a:rPr lang="pt-BR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sc</a:t>
            </a:r>
            <a:r>
              <a:rPr lang="pt-BR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= 1;    </a:t>
            </a:r>
            <a:r>
              <a:rPr lang="pt-BR" sz="2400" dirty="0">
                <a:solidFill>
                  <a:srgbClr val="228B22"/>
                </a:solidFill>
                <a:latin typeface="Courier New" panose="02070309020205020404" pitchFamily="49" charset="0"/>
              </a:rPr>
              <a:t>% spread </a:t>
            </a:r>
            <a:r>
              <a:rPr lang="pt-BR" sz="2400" dirty="0" err="1">
                <a:solidFill>
                  <a:srgbClr val="228B22"/>
                </a:solidFill>
                <a:latin typeface="Courier New" panose="02070309020205020404" pitchFamily="49" charset="0"/>
              </a:rPr>
              <a:t>constant</a:t>
            </a:r>
            <a:endParaRPr lang="pt-BR" sz="2400" dirty="0">
              <a:solidFill>
                <a:srgbClr val="228B22"/>
              </a:solidFill>
              <a:latin typeface="Courier New" panose="02070309020205020404" pitchFamily="49" charset="0"/>
            </a:endParaRPr>
          </a:p>
          <a:p>
            <a:r>
              <a:rPr lang="pt-BR" sz="2400" dirty="0">
                <a:solidFill>
                  <a:srgbClr val="000000"/>
                </a:solidFill>
                <a:latin typeface="Courier New" panose="02070309020205020404" pitchFamily="49" charset="0"/>
              </a:rPr>
              <a:t>net = </a:t>
            </a:r>
            <a:r>
              <a:rPr lang="pt-BR" sz="2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newrb</a:t>
            </a:r>
            <a:r>
              <a:rPr lang="pt-BR" sz="2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pt-BR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P,D,eg,sc</a:t>
            </a:r>
            <a:r>
              <a:rPr lang="pt-BR" sz="24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pt-BR" sz="2400" dirty="0">
                <a:solidFill>
                  <a:srgbClr val="000000"/>
                </a:solidFill>
                <a:latin typeface="Courier New" panose="02070309020205020404" pitchFamily="49" charset="0"/>
              </a:rPr>
              <a:t>a = </a:t>
            </a:r>
            <a:r>
              <a:rPr lang="pt-BR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sim</a:t>
            </a:r>
            <a:r>
              <a:rPr lang="pt-BR" sz="2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pt-BR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net,D</a:t>
            </a:r>
            <a:r>
              <a:rPr lang="pt-BR" sz="24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pt-BR" sz="2400" dirty="0">
                <a:solidFill>
                  <a:srgbClr val="000000"/>
                </a:solidFill>
                <a:latin typeface="Courier New" panose="02070309020205020404" pitchFamily="49" charset="0"/>
              </a:rPr>
              <a:t>figure;</a:t>
            </a:r>
          </a:p>
          <a:p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plot(P,a,</a:t>
            </a:r>
            <a:r>
              <a:rPr lang="en-US" sz="2400" dirty="0">
                <a:solidFill>
                  <a:srgbClr val="A020F0"/>
                </a:solidFill>
                <a:latin typeface="Courier New" panose="02070309020205020404" pitchFamily="49" charset="0"/>
              </a:rPr>
              <a:t>'.'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2400" dirty="0">
                <a:solidFill>
                  <a:srgbClr val="A020F0"/>
                </a:solidFill>
                <a:latin typeface="Courier New" panose="02070309020205020404" pitchFamily="49" charset="0"/>
              </a:rPr>
              <a:t>'markersize'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,10,</a:t>
            </a:r>
            <a:r>
              <a:rPr lang="en-US" sz="2400" dirty="0">
                <a:solidFill>
                  <a:srgbClr val="A020F0"/>
                </a:solidFill>
                <a:latin typeface="Courier New" panose="02070309020205020404" pitchFamily="49" charset="0"/>
              </a:rPr>
              <a:t>'color'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,[1 0 0]);</a:t>
            </a:r>
          </a:p>
        </p:txBody>
      </p:sp>
    </p:spTree>
    <p:extLst>
      <p:ext uri="{BB962C8B-B14F-4D97-AF65-F5344CB8AC3E}">
        <p14:creationId xmlns:p14="http://schemas.microsoft.com/office/powerpoint/2010/main" val="2308981515"/>
      </p:ext>
    </p:extLst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 txBox="1">
            <a:spLocks noRot="1" noChangeArrowheads="1"/>
          </p:cNvSpPr>
          <p:nvPr/>
        </p:nvSpPr>
        <p:spPr>
          <a:xfrm>
            <a:off x="1825625" y="228600"/>
            <a:ext cx="8510588" cy="97155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/>
            </a:pPr>
            <a:r>
              <a:rPr lang="en-US" altLang="pt-BR" dirty="0" err="1"/>
              <a:t>Aplicação</a:t>
            </a:r>
            <a:r>
              <a:rPr lang="en-US" altLang="pt-BR" dirty="0"/>
              <a:t>: </a:t>
            </a:r>
            <a:r>
              <a:rPr lang="en-US" altLang="pt-BR" dirty="0" err="1"/>
              <a:t>aproximar</a:t>
            </a:r>
            <a:r>
              <a:rPr lang="en-US" altLang="pt-BR" dirty="0"/>
              <a:t> </a:t>
            </a:r>
            <a:r>
              <a:rPr lang="en-US" altLang="pt-BR" dirty="0" err="1"/>
              <a:t>função</a:t>
            </a:r>
            <a:endParaRPr lang="pt-BR" dirty="0"/>
          </a:p>
        </p:txBody>
      </p:sp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1825626" y="1045170"/>
            <a:ext cx="10366374" cy="47202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pt-BR" sz="3200" dirty="0"/>
          </a:p>
          <a:p>
            <a:endParaRPr lang="pt-BR" sz="3600" dirty="0"/>
          </a:p>
          <a:p>
            <a:endParaRPr lang="pt-BR" sz="3600" dirty="0"/>
          </a:p>
        </p:txBody>
      </p:sp>
      <p:sp>
        <p:nvSpPr>
          <p:cNvPr id="6" name="Retângulo 5"/>
          <p:cNvSpPr/>
          <p:nvPr/>
        </p:nvSpPr>
        <p:spPr>
          <a:xfrm>
            <a:off x="6650683" y="2467099"/>
            <a:ext cx="537409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err="1">
                <a:solidFill>
                  <a:srgbClr val="000000"/>
                </a:solidFill>
                <a:latin typeface="Courier New" panose="02070309020205020404" pitchFamily="49" charset="0"/>
              </a:rPr>
              <a:t>plot</a:t>
            </a:r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pt-BR" dirty="0" err="1">
                <a:solidFill>
                  <a:srgbClr val="000000"/>
                </a:solidFill>
                <a:latin typeface="Courier New" panose="02070309020205020404" pitchFamily="49" charset="0"/>
              </a:rPr>
              <a:t>P,zscore</a:t>
            </a:r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  <a:t>(D));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plot(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P,zscore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(a),</a:t>
            </a:r>
            <a:r>
              <a:rPr lang="en-US" dirty="0">
                <a:solidFill>
                  <a:srgbClr val="A020F0"/>
                </a:solidFill>
                <a:latin typeface="Courier New" panose="02070309020205020404" pitchFamily="49" charset="0"/>
              </a:rPr>
              <a:t>'.'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A020F0"/>
                </a:solidFill>
                <a:latin typeface="Courier New" panose="02070309020205020404" pitchFamily="49" charset="0"/>
              </a:rPr>
              <a:t>'markersize'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,10,</a:t>
            </a:r>
            <a:r>
              <a:rPr lang="en-US" dirty="0">
                <a:solidFill>
                  <a:srgbClr val="A020F0"/>
                </a:solidFill>
                <a:latin typeface="Courier New" panose="02070309020205020404" pitchFamily="49" charset="0"/>
              </a:rPr>
              <a:t>'color'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,[1 0 0]);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2795" y="1184009"/>
            <a:ext cx="5270662" cy="4203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996738"/>
      </p:ext>
    </p:extLst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 txBox="1">
            <a:spLocks noRot="1" noChangeArrowheads="1"/>
          </p:cNvSpPr>
          <p:nvPr/>
        </p:nvSpPr>
        <p:spPr>
          <a:xfrm>
            <a:off x="1825625" y="228600"/>
            <a:ext cx="8510588" cy="97155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/>
            </a:pPr>
            <a:r>
              <a:rPr lang="en-US" altLang="pt-BR" dirty="0" err="1"/>
              <a:t>Reconhecimento</a:t>
            </a:r>
            <a:r>
              <a:rPr lang="en-US" altLang="pt-BR" dirty="0"/>
              <a:t> de </a:t>
            </a:r>
            <a:r>
              <a:rPr lang="en-US" altLang="pt-BR" dirty="0" err="1"/>
              <a:t>padrão</a:t>
            </a:r>
            <a:endParaRPr lang="pt-BR" dirty="0"/>
          </a:p>
        </p:txBody>
      </p:sp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1825626" y="1045170"/>
            <a:ext cx="10366374" cy="47202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pt-BR" sz="3200" dirty="0"/>
          </a:p>
          <a:p>
            <a:endParaRPr lang="pt-BR" sz="3600" dirty="0"/>
          </a:p>
          <a:p>
            <a:endParaRPr lang="pt-BR" sz="3600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4417" y="1394875"/>
            <a:ext cx="2410095" cy="180000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7888" y="1394875"/>
            <a:ext cx="2410094" cy="180000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3714" y="1339985"/>
            <a:ext cx="2410094" cy="1800000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65397" y="4194065"/>
            <a:ext cx="2410095" cy="1800000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58088" y="4194066"/>
            <a:ext cx="2410095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257853"/>
      </p:ext>
    </p:extLst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 txBox="1">
            <a:spLocks noRot="1" noChangeArrowheads="1"/>
          </p:cNvSpPr>
          <p:nvPr/>
        </p:nvSpPr>
        <p:spPr>
          <a:xfrm>
            <a:off x="1825625" y="228600"/>
            <a:ext cx="8510588" cy="97155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/>
            </a:pPr>
            <a:r>
              <a:rPr lang="en-US" altLang="pt-BR" dirty="0" err="1"/>
              <a:t>Reconhecimento</a:t>
            </a:r>
            <a:r>
              <a:rPr lang="en-US" altLang="pt-BR" dirty="0"/>
              <a:t> de </a:t>
            </a:r>
            <a:r>
              <a:rPr lang="en-US" altLang="pt-BR" dirty="0" err="1"/>
              <a:t>padrão</a:t>
            </a:r>
            <a:endParaRPr lang="pt-BR" dirty="0"/>
          </a:p>
        </p:txBody>
      </p:sp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1825626" y="1045170"/>
            <a:ext cx="10366374" cy="47202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pt-BR" sz="3200" dirty="0"/>
          </a:p>
          <a:p>
            <a:endParaRPr lang="pt-BR" sz="3600" dirty="0"/>
          </a:p>
          <a:p>
            <a:endParaRPr lang="pt-BR" sz="3600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5494" y="1116720"/>
            <a:ext cx="2410095" cy="180000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5872" y="1200150"/>
            <a:ext cx="2410094" cy="1800000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8966" y="1200150"/>
            <a:ext cx="2410094" cy="1800000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39115" y="4120353"/>
            <a:ext cx="2410095" cy="1800000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74335" y="4120353"/>
            <a:ext cx="2410095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008130"/>
      </p:ext>
    </p:extLst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 txBox="1">
            <a:spLocks noRot="1" noChangeArrowheads="1"/>
          </p:cNvSpPr>
          <p:nvPr/>
        </p:nvSpPr>
        <p:spPr>
          <a:xfrm>
            <a:off x="1825625" y="228600"/>
            <a:ext cx="8510588" cy="97155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/>
            </a:pPr>
            <a:r>
              <a:rPr lang="en-US" altLang="pt-BR" dirty="0" err="1"/>
              <a:t>Reconhecimento</a:t>
            </a:r>
            <a:r>
              <a:rPr lang="en-US" altLang="pt-BR" dirty="0"/>
              <a:t> de </a:t>
            </a:r>
            <a:r>
              <a:rPr lang="en-US" altLang="pt-BR" dirty="0" err="1"/>
              <a:t>padrão</a:t>
            </a:r>
            <a:endParaRPr lang="pt-BR" dirty="0"/>
          </a:p>
        </p:txBody>
      </p:sp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1825626" y="1045170"/>
            <a:ext cx="10366374" cy="47202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pt-BR" sz="3200" dirty="0"/>
          </a:p>
          <a:p>
            <a:endParaRPr lang="pt-BR" sz="3600" dirty="0"/>
          </a:p>
          <a:p>
            <a:endParaRPr lang="pt-BR" sz="3600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pt-BR" sz="3200" dirty="0"/>
              <a:t>Treinar uma RBF para reconhecer as vocais maiúsculas e minúsculas.</a:t>
            </a:r>
          </a:p>
          <a:p>
            <a:r>
              <a:rPr lang="pt-BR" sz="3200" dirty="0"/>
              <a:t>Utilizou-se o conceito de máquinas de comitê</a:t>
            </a:r>
          </a:p>
          <a:p>
            <a:r>
              <a:rPr lang="pt-BR" sz="3200" dirty="0"/>
              <a:t>1 RBF para Maiúsculas</a:t>
            </a:r>
          </a:p>
          <a:p>
            <a:r>
              <a:rPr lang="pt-BR" sz="3200" dirty="0"/>
              <a:t>1 RBF para Minúsculas</a:t>
            </a:r>
          </a:p>
        </p:txBody>
      </p:sp>
    </p:spTree>
    <p:extLst>
      <p:ext uri="{BB962C8B-B14F-4D97-AF65-F5344CB8AC3E}">
        <p14:creationId xmlns:p14="http://schemas.microsoft.com/office/powerpoint/2010/main" val="3860538940"/>
      </p:ext>
    </p:extLst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 txBox="1">
            <a:spLocks noRot="1" noChangeArrowheads="1"/>
          </p:cNvSpPr>
          <p:nvPr/>
        </p:nvSpPr>
        <p:spPr>
          <a:xfrm>
            <a:off x="1825625" y="228600"/>
            <a:ext cx="8510588" cy="97155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/>
            </a:pPr>
            <a:r>
              <a:rPr lang="en-US" altLang="pt-BR" dirty="0" err="1"/>
              <a:t>Reconhecimento</a:t>
            </a:r>
            <a:r>
              <a:rPr lang="en-US" altLang="pt-BR" dirty="0"/>
              <a:t> de </a:t>
            </a:r>
            <a:r>
              <a:rPr lang="en-US" altLang="pt-BR" dirty="0" err="1"/>
              <a:t>padrão</a:t>
            </a:r>
            <a:endParaRPr lang="pt-BR" dirty="0"/>
          </a:p>
        </p:txBody>
      </p:sp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1825626" y="1045170"/>
            <a:ext cx="10366374" cy="47202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pt-BR" sz="3200" dirty="0"/>
          </a:p>
          <a:p>
            <a:endParaRPr lang="pt-BR" sz="3600" dirty="0"/>
          </a:p>
          <a:p>
            <a:endParaRPr lang="pt-BR" sz="3600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3507" y="1492039"/>
            <a:ext cx="2410095" cy="180000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400" y="1492039"/>
            <a:ext cx="2410095" cy="180000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3766" y="3995970"/>
            <a:ext cx="2410094" cy="1800000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86115" y="4016542"/>
            <a:ext cx="2410095" cy="1800000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3957145" y="6274676"/>
            <a:ext cx="4541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Execute o código rbf_reconhecimento</a:t>
            </a:r>
          </a:p>
        </p:txBody>
      </p:sp>
    </p:spTree>
    <p:extLst>
      <p:ext uri="{BB962C8B-B14F-4D97-AF65-F5344CB8AC3E}">
        <p14:creationId xmlns:p14="http://schemas.microsoft.com/office/powerpoint/2010/main" val="862113314"/>
      </p:ext>
    </p:extLst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 txBox="1">
            <a:spLocks noRot="1" noChangeArrowheads="1"/>
          </p:cNvSpPr>
          <p:nvPr/>
        </p:nvSpPr>
        <p:spPr>
          <a:xfrm>
            <a:off x="1825625" y="228600"/>
            <a:ext cx="8510588" cy="97155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/>
            </a:pPr>
            <a:r>
              <a:rPr lang="en-US" dirty="0" err="1"/>
              <a:t>Atividade</a:t>
            </a:r>
            <a:endParaRPr lang="pt-BR" dirty="0"/>
          </a:p>
        </p:txBody>
      </p:sp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1825626" y="1045170"/>
            <a:ext cx="10366374" cy="47202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pt-BR" sz="3200" dirty="0"/>
          </a:p>
          <a:p>
            <a:endParaRPr lang="pt-BR" sz="3600" dirty="0"/>
          </a:p>
          <a:p>
            <a:endParaRPr lang="pt-BR" sz="3600" dirty="0"/>
          </a:p>
        </p:txBody>
      </p:sp>
      <p:sp>
        <p:nvSpPr>
          <p:cNvPr id="8" name="Rectangle 4"/>
          <p:cNvSpPr txBox="1">
            <a:spLocks noChangeArrowheads="1"/>
          </p:cNvSpPr>
          <p:nvPr/>
        </p:nvSpPr>
        <p:spPr>
          <a:xfrm>
            <a:off x="2106445" y="1063061"/>
            <a:ext cx="9449680" cy="30594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en-US" altLang="pt-BR" sz="2800" dirty="0" err="1">
                <a:solidFill>
                  <a:schemeClr val="accent2"/>
                </a:solidFill>
              </a:rPr>
              <a:t>Implemente</a:t>
            </a:r>
            <a:r>
              <a:rPr lang="en-US" altLang="pt-BR" sz="2800" dirty="0">
                <a:solidFill>
                  <a:schemeClr val="accent2"/>
                </a:solidFill>
              </a:rPr>
              <a:t> </a:t>
            </a:r>
            <a:r>
              <a:rPr lang="en-US" altLang="pt-BR" sz="2800" dirty="0" err="1">
                <a:solidFill>
                  <a:schemeClr val="accent2"/>
                </a:solidFill>
              </a:rPr>
              <a:t>em</a:t>
            </a:r>
            <a:r>
              <a:rPr lang="en-US" altLang="pt-BR" sz="2800" dirty="0">
                <a:solidFill>
                  <a:schemeClr val="accent2"/>
                </a:solidFill>
              </a:rPr>
              <a:t> C++ </a:t>
            </a:r>
            <a:r>
              <a:rPr lang="en-US" altLang="pt-BR" sz="2800" dirty="0" err="1">
                <a:solidFill>
                  <a:schemeClr val="accent2"/>
                </a:solidFill>
              </a:rPr>
              <a:t>uma</a:t>
            </a:r>
            <a:r>
              <a:rPr lang="en-US" altLang="pt-BR" sz="2800" dirty="0">
                <a:solidFill>
                  <a:schemeClr val="accent2"/>
                </a:solidFill>
              </a:rPr>
              <a:t> RBF que </a:t>
            </a:r>
            <a:r>
              <a:rPr lang="en-US" altLang="pt-BR" sz="2800" dirty="0" err="1">
                <a:solidFill>
                  <a:schemeClr val="accent2"/>
                </a:solidFill>
              </a:rPr>
              <a:t>resolva</a:t>
            </a:r>
            <a:r>
              <a:rPr lang="en-US" altLang="pt-BR" sz="2800" dirty="0">
                <a:solidFill>
                  <a:schemeClr val="accent2"/>
                </a:solidFill>
              </a:rPr>
              <a:t> o </a:t>
            </a:r>
            <a:r>
              <a:rPr lang="en-US" altLang="pt-BR" sz="2800" dirty="0" err="1">
                <a:solidFill>
                  <a:schemeClr val="accent2"/>
                </a:solidFill>
              </a:rPr>
              <a:t>problema</a:t>
            </a:r>
            <a:r>
              <a:rPr lang="en-US" altLang="pt-BR" sz="2800" dirty="0">
                <a:solidFill>
                  <a:schemeClr val="accent2"/>
                </a:solidFill>
              </a:rPr>
              <a:t> do XOR. </a:t>
            </a:r>
            <a:r>
              <a:rPr lang="en-US" altLang="pt-BR" sz="2800" dirty="0" err="1">
                <a:solidFill>
                  <a:schemeClr val="accent2"/>
                </a:solidFill>
              </a:rPr>
              <a:t>Em</a:t>
            </a:r>
            <a:r>
              <a:rPr lang="en-US" altLang="pt-BR" sz="2800" dirty="0">
                <a:solidFill>
                  <a:schemeClr val="accent2"/>
                </a:solidFill>
              </a:rPr>
              <a:t> </a:t>
            </a:r>
            <a:r>
              <a:rPr lang="en-US" altLang="pt-BR" sz="2800" dirty="0" err="1">
                <a:solidFill>
                  <a:schemeClr val="accent2"/>
                </a:solidFill>
              </a:rPr>
              <a:t>seguida</a:t>
            </a:r>
            <a:r>
              <a:rPr lang="en-US" altLang="pt-BR" sz="2800" dirty="0">
                <a:solidFill>
                  <a:schemeClr val="accent2"/>
                </a:solidFill>
              </a:rPr>
              <a:t>, utilize-a para </a:t>
            </a:r>
            <a:r>
              <a:rPr lang="en-US" altLang="pt-BR" sz="2800" dirty="0" err="1">
                <a:solidFill>
                  <a:schemeClr val="accent2"/>
                </a:solidFill>
              </a:rPr>
              <a:t>aproximar</a:t>
            </a:r>
            <a:r>
              <a:rPr lang="en-US" altLang="pt-BR" sz="2800" dirty="0">
                <a:solidFill>
                  <a:schemeClr val="accent2"/>
                </a:solidFill>
              </a:rPr>
              <a:t> a </a:t>
            </a:r>
            <a:r>
              <a:rPr lang="en-US" altLang="pt-BR" sz="2800" dirty="0" err="1">
                <a:solidFill>
                  <a:schemeClr val="accent2"/>
                </a:solidFill>
              </a:rPr>
              <a:t>funções</a:t>
            </a:r>
            <a:r>
              <a:rPr lang="en-US" altLang="pt-BR" sz="2800" dirty="0">
                <a:solidFill>
                  <a:schemeClr val="accent2"/>
                </a:solidFill>
              </a:rPr>
              <a:t> </a:t>
            </a:r>
            <a:r>
              <a:rPr lang="en-US" altLang="pt-BR" sz="2800" dirty="0" err="1">
                <a:solidFill>
                  <a:schemeClr val="accent2"/>
                </a:solidFill>
              </a:rPr>
              <a:t>abaixo</a:t>
            </a:r>
            <a:r>
              <a:rPr lang="en-US" altLang="pt-BR" sz="2800" dirty="0">
                <a:solidFill>
                  <a:schemeClr val="accent2"/>
                </a:solidFill>
              </a:rPr>
              <a:t>. </a:t>
            </a:r>
            <a:r>
              <a:rPr lang="en-US" altLang="pt-BR" sz="2800" dirty="0" err="1">
                <a:solidFill>
                  <a:schemeClr val="accent2"/>
                </a:solidFill>
              </a:rPr>
              <a:t>Apresente</a:t>
            </a:r>
            <a:r>
              <a:rPr lang="en-US" altLang="pt-BR" sz="2800" dirty="0">
                <a:solidFill>
                  <a:schemeClr val="accent2"/>
                </a:solidFill>
              </a:rPr>
              <a:t> </a:t>
            </a:r>
            <a:r>
              <a:rPr lang="en-US" altLang="pt-BR" sz="2800" dirty="0" err="1">
                <a:solidFill>
                  <a:schemeClr val="accent2"/>
                </a:solidFill>
              </a:rPr>
              <a:t>os</a:t>
            </a:r>
            <a:r>
              <a:rPr lang="en-US" altLang="pt-BR" sz="2800" dirty="0">
                <a:solidFill>
                  <a:schemeClr val="accent2"/>
                </a:solidFill>
              </a:rPr>
              <a:t> </a:t>
            </a:r>
            <a:r>
              <a:rPr lang="en-US" altLang="pt-BR" sz="2800" dirty="0" err="1">
                <a:solidFill>
                  <a:schemeClr val="accent2"/>
                </a:solidFill>
              </a:rPr>
              <a:t>gráficos</a:t>
            </a:r>
            <a:r>
              <a:rPr lang="en-US" altLang="pt-BR" sz="2800" dirty="0">
                <a:solidFill>
                  <a:schemeClr val="accent2"/>
                </a:solidFill>
              </a:rPr>
              <a:t> (o </a:t>
            </a:r>
            <a:r>
              <a:rPr lang="en-US" altLang="pt-BR" sz="2800" dirty="0" err="1">
                <a:solidFill>
                  <a:schemeClr val="accent2"/>
                </a:solidFill>
              </a:rPr>
              <a:t>gráfico</a:t>
            </a:r>
            <a:r>
              <a:rPr lang="en-US" altLang="pt-BR" sz="2800" dirty="0">
                <a:solidFill>
                  <a:schemeClr val="accent2"/>
                </a:solidFill>
              </a:rPr>
              <a:t> </a:t>
            </a:r>
            <a:r>
              <a:rPr lang="en-US" altLang="pt-BR" sz="2800" dirty="0" err="1">
                <a:solidFill>
                  <a:schemeClr val="accent2"/>
                </a:solidFill>
              </a:rPr>
              <a:t>pode</a:t>
            </a:r>
            <a:r>
              <a:rPr lang="en-US" altLang="pt-BR" sz="2800" dirty="0">
                <a:solidFill>
                  <a:schemeClr val="accent2"/>
                </a:solidFill>
              </a:rPr>
              <a:t> </a:t>
            </a:r>
            <a:r>
              <a:rPr lang="en-US" altLang="pt-BR" sz="2800" dirty="0" err="1">
                <a:solidFill>
                  <a:schemeClr val="accent2"/>
                </a:solidFill>
              </a:rPr>
              <a:t>ser</a:t>
            </a:r>
            <a:r>
              <a:rPr lang="en-US" altLang="pt-BR" sz="2800" dirty="0">
                <a:solidFill>
                  <a:schemeClr val="accent2"/>
                </a:solidFill>
              </a:rPr>
              <a:t> </a:t>
            </a:r>
            <a:r>
              <a:rPr lang="en-US" altLang="pt-BR" sz="2800" dirty="0" err="1">
                <a:solidFill>
                  <a:schemeClr val="accent2"/>
                </a:solidFill>
              </a:rPr>
              <a:t>gerado</a:t>
            </a:r>
            <a:r>
              <a:rPr lang="en-US" altLang="pt-BR" sz="2800" dirty="0">
                <a:solidFill>
                  <a:schemeClr val="accent2"/>
                </a:solidFill>
              </a:rPr>
              <a:t> no </a:t>
            </a:r>
            <a:r>
              <a:rPr lang="en-US" altLang="pt-BR" sz="2800" dirty="0" err="1">
                <a:solidFill>
                  <a:schemeClr val="accent2"/>
                </a:solidFill>
              </a:rPr>
              <a:t>Matlab</a:t>
            </a:r>
            <a:r>
              <a:rPr lang="en-US" altLang="pt-BR" sz="2800" dirty="0">
                <a:solidFill>
                  <a:schemeClr val="accent2"/>
                </a:solidFill>
              </a:rPr>
              <a:t>)</a:t>
            </a:r>
          </a:p>
          <a:p>
            <a:pPr marL="0" indent="0">
              <a:buClr>
                <a:schemeClr val="tx1"/>
              </a:buClr>
              <a:buNone/>
            </a:pPr>
            <a:endParaRPr lang="en-US" altLang="pt-BR" sz="2800" dirty="0">
              <a:solidFill>
                <a:schemeClr val="accent2"/>
              </a:solidFill>
            </a:endParaRPr>
          </a:p>
        </p:txBody>
      </p:sp>
      <p:graphicFrame>
        <p:nvGraphicFramePr>
          <p:cNvPr id="5" name="Objeto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0748801"/>
              </p:ext>
            </p:extLst>
          </p:nvPr>
        </p:nvGraphicFramePr>
        <p:xfrm>
          <a:off x="3606147" y="3037193"/>
          <a:ext cx="4510007" cy="10852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0" r:id="rId3" imgW="1777229" imgH="431613" progId="Equation.2">
                  <p:embed/>
                </p:oleObj>
              </mc:Choice>
              <mc:Fallback>
                <p:oleObj r:id="rId3" imgW="1777229" imgH="431613" progId="Equation.2">
                  <p:embed/>
                  <p:pic>
                    <p:nvPicPr>
                      <p:cNvPr id="5" name="Objeto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6147" y="3037193"/>
                        <a:ext cx="4510007" cy="108529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to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7958176"/>
              </p:ext>
            </p:extLst>
          </p:nvPr>
        </p:nvGraphicFramePr>
        <p:xfrm>
          <a:off x="3172846" y="5329507"/>
          <a:ext cx="3068318" cy="126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1" r:id="rId5" imgW="1295400" imgH="533400" progId="Equation.2">
                  <p:embed/>
                </p:oleObj>
              </mc:Choice>
              <mc:Fallback>
                <p:oleObj r:id="rId5" imgW="1295400" imgH="533400" progId="Equation.2">
                  <p:embed/>
                  <p:pic>
                    <p:nvPicPr>
                      <p:cNvPr id="10" name="Objeto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2846" y="5329507"/>
                        <a:ext cx="3068318" cy="12634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to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4482945"/>
              </p:ext>
            </p:extLst>
          </p:nvPr>
        </p:nvGraphicFramePr>
        <p:xfrm>
          <a:off x="6291810" y="5471236"/>
          <a:ext cx="1341456" cy="12002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2" r:id="rId7" imgW="545863" imgH="482391" progId="Equation.2">
                  <p:embed/>
                </p:oleObj>
              </mc:Choice>
              <mc:Fallback>
                <p:oleObj r:id="rId7" imgW="545863" imgH="482391" progId="Equation.2">
                  <p:embed/>
                  <p:pic>
                    <p:nvPicPr>
                      <p:cNvPr id="13" name="Objeto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91810" y="5471236"/>
                        <a:ext cx="1341456" cy="120025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to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727246"/>
              </p:ext>
            </p:extLst>
          </p:nvPr>
        </p:nvGraphicFramePr>
        <p:xfrm>
          <a:off x="8033890" y="5226290"/>
          <a:ext cx="1374194" cy="7135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3" r:id="rId9" imgW="494870" imgH="253780" progId="Equation.2">
                  <p:embed/>
                </p:oleObj>
              </mc:Choice>
              <mc:Fallback>
                <p:oleObj r:id="rId9" imgW="494870" imgH="253780" progId="Equation.2">
                  <p:embed/>
                  <p:pic>
                    <p:nvPicPr>
                      <p:cNvPr id="15" name="Objeto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33890" y="5226290"/>
                        <a:ext cx="1374194" cy="71352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to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3672248"/>
              </p:ext>
            </p:extLst>
          </p:nvPr>
        </p:nvGraphicFramePr>
        <p:xfrm>
          <a:off x="8116154" y="6192246"/>
          <a:ext cx="1291930" cy="6342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4" r:id="rId11" imgW="520474" imgH="253890" progId="Equation.2">
                  <p:embed/>
                </p:oleObj>
              </mc:Choice>
              <mc:Fallback>
                <p:oleObj r:id="rId11" imgW="520474" imgH="253890" progId="Equation.2">
                  <p:embed/>
                  <p:pic>
                    <p:nvPicPr>
                      <p:cNvPr id="17" name="Objeto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16154" y="6192246"/>
                        <a:ext cx="1291930" cy="63422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27143654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0C8E453-BF53-432A-8069-1CA17849BA6D}" type="slidenum">
              <a:rPr lang="pt-BR" sz="1400"/>
              <a:pPr eaLnBrk="1" hangingPunct="1"/>
              <a:t>5</a:t>
            </a:fld>
            <a:endParaRPr lang="pt-BR" sz="1400"/>
          </a:p>
        </p:txBody>
      </p:sp>
      <p:sp>
        <p:nvSpPr>
          <p:cNvPr id="11469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825625" y="228600"/>
            <a:ext cx="8510588" cy="971550"/>
          </a:xfrm>
        </p:spPr>
        <p:txBody>
          <a:bodyPr/>
          <a:lstStyle/>
          <a:p>
            <a:pPr>
              <a:defRPr/>
            </a:pPr>
            <a:r>
              <a:rPr lang="en-US" altLang="pt-BR" dirty="0" err="1"/>
              <a:t>Função</a:t>
            </a:r>
            <a:r>
              <a:rPr lang="en-US" altLang="pt-BR" dirty="0"/>
              <a:t> </a:t>
            </a:r>
            <a:r>
              <a:rPr lang="en-US" altLang="pt-BR" dirty="0" err="1"/>
              <a:t>Gaussiana</a:t>
            </a:r>
            <a:r>
              <a:rPr lang="en-US" altLang="pt-BR" dirty="0"/>
              <a:t> φ</a:t>
            </a:r>
            <a:endParaRPr lang="pt-BR" dirty="0"/>
          </a:p>
        </p:txBody>
      </p:sp>
      <p:grpSp>
        <p:nvGrpSpPr>
          <p:cNvPr id="24" name="Group 4"/>
          <p:cNvGrpSpPr>
            <a:grpSpLocks/>
          </p:cNvGrpSpPr>
          <p:nvPr/>
        </p:nvGrpSpPr>
        <p:grpSpPr bwMode="auto">
          <a:xfrm>
            <a:off x="4038600" y="1312190"/>
            <a:ext cx="4114800" cy="2122488"/>
            <a:chOff x="1680" y="1296"/>
            <a:chExt cx="2592" cy="1337"/>
          </a:xfrm>
        </p:grpSpPr>
        <p:sp>
          <p:nvSpPr>
            <p:cNvPr id="25" name="Line 5"/>
            <p:cNvSpPr>
              <a:spLocks noChangeShapeType="1"/>
            </p:cNvSpPr>
            <p:nvPr/>
          </p:nvSpPr>
          <p:spPr bwMode="auto">
            <a:xfrm>
              <a:off x="1680" y="2256"/>
              <a:ext cx="25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6" name="Line 6"/>
            <p:cNvSpPr>
              <a:spLocks noChangeShapeType="1"/>
            </p:cNvSpPr>
            <p:nvPr/>
          </p:nvSpPr>
          <p:spPr bwMode="auto">
            <a:xfrm flipV="1">
              <a:off x="2928" y="1296"/>
              <a:ext cx="0" cy="105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cxnSp>
          <p:nvCxnSpPr>
            <p:cNvPr id="27" name="AutoShape 7"/>
            <p:cNvCxnSpPr>
              <a:cxnSpLocks noChangeShapeType="1"/>
            </p:cNvCxnSpPr>
            <p:nvPr/>
          </p:nvCxnSpPr>
          <p:spPr bwMode="auto">
            <a:xfrm flipV="1">
              <a:off x="2064" y="1488"/>
              <a:ext cx="864" cy="624"/>
            </a:xfrm>
            <a:prstGeom prst="curvedConnector3">
              <a:avLst>
                <a:gd name="adj1" fmla="val 48028"/>
              </a:avLst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8" name="AutoShape 8"/>
            <p:cNvCxnSpPr>
              <a:cxnSpLocks noChangeShapeType="1"/>
            </p:cNvCxnSpPr>
            <p:nvPr/>
          </p:nvCxnSpPr>
          <p:spPr bwMode="auto">
            <a:xfrm rot="10800000">
              <a:off x="2928" y="1488"/>
              <a:ext cx="864" cy="624"/>
            </a:xfrm>
            <a:prstGeom prst="curvedConnector3">
              <a:avLst>
                <a:gd name="adj1" fmla="val 50000"/>
              </a:avLst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9" name="Line 9"/>
            <p:cNvSpPr>
              <a:spLocks noChangeShapeType="1"/>
            </p:cNvSpPr>
            <p:nvPr/>
          </p:nvSpPr>
          <p:spPr bwMode="auto">
            <a:xfrm flipV="1">
              <a:off x="2688" y="2304"/>
              <a:ext cx="192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0" name="Text Box 10"/>
            <p:cNvSpPr txBox="1">
              <a:spLocks noChangeArrowheads="1"/>
            </p:cNvSpPr>
            <p:nvPr/>
          </p:nvSpPr>
          <p:spPr bwMode="auto">
            <a:xfrm>
              <a:off x="2544" y="2400"/>
              <a:ext cx="48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pt-BR" sz="1800" dirty="0" err="1">
                  <a:solidFill>
                    <a:srgbClr val="009900"/>
                  </a:solidFill>
                </a:rPr>
                <a:t>centro</a:t>
              </a:r>
              <a:endParaRPr lang="en-US" altLang="pt-BR" sz="1800" dirty="0">
                <a:solidFill>
                  <a:srgbClr val="009900"/>
                </a:solidFill>
              </a:endParaRPr>
            </a:p>
          </p:txBody>
        </p:sp>
      </p:grpSp>
      <p:sp>
        <p:nvSpPr>
          <p:cNvPr id="31" name="Text Box 11"/>
          <p:cNvSpPr txBox="1">
            <a:spLocks noChangeArrowheads="1"/>
          </p:cNvSpPr>
          <p:nvPr/>
        </p:nvSpPr>
        <p:spPr bwMode="auto">
          <a:xfrm>
            <a:off x="3352800" y="1388390"/>
            <a:ext cx="76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endParaRPr lang="pt-BR" altLang="pt-BR"/>
          </a:p>
        </p:txBody>
      </p:sp>
      <p:sp>
        <p:nvSpPr>
          <p:cNvPr id="32" name="Text Box 12"/>
          <p:cNvSpPr txBox="1">
            <a:spLocks noChangeArrowheads="1"/>
          </p:cNvSpPr>
          <p:nvPr/>
        </p:nvSpPr>
        <p:spPr bwMode="auto">
          <a:xfrm>
            <a:off x="3733800" y="1442365"/>
            <a:ext cx="6111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pt-BR" sz="2800" dirty="0"/>
              <a:t>φ</a:t>
            </a:r>
            <a:r>
              <a:rPr lang="en-US" altLang="pt-BR" sz="2800" dirty="0">
                <a:sym typeface="Symbol" panose="05050102010706020507" pitchFamily="18" charset="2"/>
              </a:rPr>
              <a:t> :</a:t>
            </a:r>
            <a:endParaRPr lang="en-US" altLang="pt-BR" sz="3200" dirty="0">
              <a:sym typeface="Symbol" panose="05050102010706020507" pitchFamily="18" charset="2"/>
            </a:endParaRPr>
          </a:p>
        </p:txBody>
      </p:sp>
      <p:sp>
        <p:nvSpPr>
          <p:cNvPr id="33" name="Text Box 13"/>
          <p:cNvSpPr txBox="1">
            <a:spLocks noChangeArrowheads="1"/>
          </p:cNvSpPr>
          <p:nvPr/>
        </p:nvSpPr>
        <p:spPr bwMode="auto">
          <a:xfrm>
            <a:off x="2514600" y="3521990"/>
            <a:ext cx="585769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pt-BR" dirty="0">
                <a:sym typeface="Symbol" panose="05050102010706020507" pitchFamily="18" charset="2"/>
              </a:rPr>
              <a:t> é </a:t>
            </a:r>
            <a:r>
              <a:rPr lang="en-US" altLang="pt-BR" dirty="0" err="1">
                <a:sym typeface="Symbol" panose="05050102010706020507" pitchFamily="18" charset="2"/>
              </a:rPr>
              <a:t>uma</a:t>
            </a:r>
            <a:r>
              <a:rPr lang="en-US" altLang="pt-BR" dirty="0">
                <a:sym typeface="Symbol" panose="05050102010706020507" pitchFamily="18" charset="2"/>
              </a:rPr>
              <a:t> </a:t>
            </a:r>
            <a:r>
              <a:rPr lang="en-US" altLang="pt-BR" dirty="0" err="1">
                <a:sym typeface="Symbol" panose="05050102010706020507" pitchFamily="18" charset="2"/>
              </a:rPr>
              <a:t>medida</a:t>
            </a:r>
            <a:r>
              <a:rPr lang="en-US" altLang="pt-BR" dirty="0">
                <a:sym typeface="Symbol" panose="05050102010706020507" pitchFamily="18" charset="2"/>
              </a:rPr>
              <a:t> de </a:t>
            </a:r>
            <a:r>
              <a:rPr lang="en-US" altLang="pt-BR" dirty="0" err="1">
                <a:sym typeface="Symbol" panose="05050102010706020507" pitchFamily="18" charset="2"/>
              </a:rPr>
              <a:t>como</a:t>
            </a:r>
            <a:r>
              <a:rPr lang="en-US" altLang="pt-BR" dirty="0">
                <a:sym typeface="Symbol" panose="05050102010706020507" pitchFamily="18" charset="2"/>
              </a:rPr>
              <a:t> a </a:t>
            </a:r>
            <a:r>
              <a:rPr lang="en-US" altLang="pt-BR" dirty="0" err="1">
                <a:sym typeface="Symbol" panose="05050102010706020507" pitchFamily="18" charset="2"/>
              </a:rPr>
              <a:t>curva</a:t>
            </a:r>
            <a:r>
              <a:rPr lang="en-US" altLang="pt-BR" dirty="0">
                <a:sym typeface="Symbol" panose="05050102010706020507" pitchFamily="18" charset="2"/>
              </a:rPr>
              <a:t> é </a:t>
            </a:r>
            <a:r>
              <a:rPr lang="en-US" altLang="pt-BR" dirty="0" err="1">
                <a:sym typeface="Symbol" panose="05050102010706020507" pitchFamily="18" charset="2"/>
              </a:rPr>
              <a:t>espalhada</a:t>
            </a:r>
            <a:r>
              <a:rPr lang="en-US" altLang="pt-BR" dirty="0">
                <a:sym typeface="Symbol" panose="05050102010706020507" pitchFamily="18" charset="2"/>
              </a:rPr>
              <a:t>:</a:t>
            </a:r>
          </a:p>
        </p:txBody>
      </p:sp>
      <p:grpSp>
        <p:nvGrpSpPr>
          <p:cNvPr id="34" name="Group 14"/>
          <p:cNvGrpSpPr>
            <a:grpSpLocks/>
          </p:cNvGrpSpPr>
          <p:nvPr/>
        </p:nvGrpSpPr>
        <p:grpSpPr bwMode="auto">
          <a:xfrm>
            <a:off x="2286000" y="3979190"/>
            <a:ext cx="4114800" cy="2003425"/>
            <a:chOff x="288" y="2448"/>
            <a:chExt cx="2592" cy="1262"/>
          </a:xfrm>
        </p:grpSpPr>
        <p:sp>
          <p:nvSpPr>
            <p:cNvPr id="35" name="Line 15"/>
            <p:cNvSpPr>
              <a:spLocks noChangeShapeType="1"/>
            </p:cNvSpPr>
            <p:nvPr/>
          </p:nvSpPr>
          <p:spPr bwMode="auto">
            <a:xfrm>
              <a:off x="288" y="3408"/>
              <a:ext cx="25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6" name="Line 16"/>
            <p:cNvSpPr>
              <a:spLocks noChangeShapeType="1"/>
            </p:cNvSpPr>
            <p:nvPr/>
          </p:nvSpPr>
          <p:spPr bwMode="auto">
            <a:xfrm flipV="1">
              <a:off x="1536" y="2448"/>
              <a:ext cx="0" cy="105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cxnSp>
          <p:nvCxnSpPr>
            <p:cNvPr id="37" name="AutoShape 17"/>
            <p:cNvCxnSpPr>
              <a:cxnSpLocks noChangeShapeType="1"/>
            </p:cNvCxnSpPr>
            <p:nvPr/>
          </p:nvCxnSpPr>
          <p:spPr bwMode="auto">
            <a:xfrm flipV="1">
              <a:off x="672" y="2640"/>
              <a:ext cx="864" cy="624"/>
            </a:xfrm>
            <a:prstGeom prst="curvedConnector3">
              <a:avLst>
                <a:gd name="adj1" fmla="val 20134"/>
              </a:avLst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8" name="AutoShape 18"/>
            <p:cNvCxnSpPr>
              <a:cxnSpLocks noChangeShapeType="1"/>
            </p:cNvCxnSpPr>
            <p:nvPr/>
          </p:nvCxnSpPr>
          <p:spPr bwMode="auto">
            <a:xfrm rot="10800000">
              <a:off x="1536" y="2640"/>
              <a:ext cx="864" cy="624"/>
            </a:xfrm>
            <a:prstGeom prst="curvedConnector3">
              <a:avLst>
                <a:gd name="adj1" fmla="val 27778"/>
              </a:avLst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9" name="Text Box 19"/>
            <p:cNvSpPr txBox="1">
              <a:spLocks noChangeArrowheads="1"/>
            </p:cNvSpPr>
            <p:nvPr/>
          </p:nvSpPr>
          <p:spPr bwMode="auto">
            <a:xfrm>
              <a:off x="902" y="3477"/>
              <a:ext cx="89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pt-BR" sz="1800" dirty="0">
                  <a:solidFill>
                    <a:srgbClr val="009900"/>
                  </a:solidFill>
                </a:rPr>
                <a:t>Um </a:t>
              </a:r>
              <a:r>
                <a:rPr lang="en-US" altLang="pt-BR" sz="1800" dirty="0" err="1">
                  <a:solidFill>
                    <a:srgbClr val="009900"/>
                  </a:solidFill>
                </a:rPr>
                <a:t>grande</a:t>
              </a:r>
              <a:r>
                <a:rPr lang="en-US" altLang="pt-BR" sz="1800" dirty="0">
                  <a:solidFill>
                    <a:srgbClr val="009900"/>
                  </a:solidFill>
                </a:rPr>
                <a:t> </a:t>
              </a:r>
              <a:r>
                <a:rPr lang="en-US" altLang="pt-BR" sz="1800" dirty="0">
                  <a:solidFill>
                    <a:srgbClr val="009900"/>
                  </a:solidFill>
                  <a:sym typeface="Symbol" panose="05050102010706020507" pitchFamily="18" charset="2"/>
                </a:rPr>
                <a:t></a:t>
              </a:r>
            </a:p>
          </p:txBody>
        </p:sp>
      </p:grpSp>
      <p:grpSp>
        <p:nvGrpSpPr>
          <p:cNvPr id="40" name="Group 20"/>
          <p:cNvGrpSpPr>
            <a:grpSpLocks/>
          </p:cNvGrpSpPr>
          <p:nvPr/>
        </p:nvGrpSpPr>
        <p:grpSpPr bwMode="auto">
          <a:xfrm>
            <a:off x="6553200" y="3979190"/>
            <a:ext cx="4114800" cy="1995488"/>
            <a:chOff x="2976" y="2448"/>
            <a:chExt cx="2592" cy="1257"/>
          </a:xfrm>
        </p:grpSpPr>
        <p:sp>
          <p:nvSpPr>
            <p:cNvPr id="41" name="Line 21"/>
            <p:cNvSpPr>
              <a:spLocks noChangeShapeType="1"/>
            </p:cNvSpPr>
            <p:nvPr/>
          </p:nvSpPr>
          <p:spPr bwMode="auto">
            <a:xfrm>
              <a:off x="2976" y="3408"/>
              <a:ext cx="25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42" name="Line 22"/>
            <p:cNvSpPr>
              <a:spLocks noChangeShapeType="1"/>
            </p:cNvSpPr>
            <p:nvPr/>
          </p:nvSpPr>
          <p:spPr bwMode="auto">
            <a:xfrm flipV="1">
              <a:off x="4224" y="2448"/>
              <a:ext cx="0" cy="105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cxnSp>
          <p:nvCxnSpPr>
            <p:cNvPr id="43" name="AutoShape 23"/>
            <p:cNvCxnSpPr>
              <a:cxnSpLocks noChangeShapeType="1"/>
            </p:cNvCxnSpPr>
            <p:nvPr/>
          </p:nvCxnSpPr>
          <p:spPr bwMode="auto">
            <a:xfrm flipV="1">
              <a:off x="3360" y="2640"/>
              <a:ext cx="864" cy="624"/>
            </a:xfrm>
            <a:prstGeom prst="curvedConnector3">
              <a:avLst>
                <a:gd name="adj1" fmla="val 83907"/>
              </a:avLst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4" name="AutoShape 24"/>
            <p:cNvCxnSpPr>
              <a:cxnSpLocks noChangeShapeType="1"/>
            </p:cNvCxnSpPr>
            <p:nvPr/>
          </p:nvCxnSpPr>
          <p:spPr bwMode="auto">
            <a:xfrm rot="10800000">
              <a:off x="4224" y="2640"/>
              <a:ext cx="864" cy="624"/>
            </a:xfrm>
            <a:prstGeom prst="curvedConnector3">
              <a:avLst>
                <a:gd name="adj1" fmla="val 85185"/>
              </a:avLst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5" name="Text Box 25"/>
            <p:cNvSpPr txBox="1">
              <a:spLocks noChangeArrowheads="1"/>
            </p:cNvSpPr>
            <p:nvPr/>
          </p:nvSpPr>
          <p:spPr bwMode="auto">
            <a:xfrm>
              <a:off x="3600" y="3472"/>
              <a:ext cx="98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pt-BR" sz="1800" dirty="0">
                  <a:solidFill>
                    <a:srgbClr val="009900"/>
                  </a:solidFill>
                </a:rPr>
                <a:t>Um </a:t>
              </a:r>
              <a:r>
                <a:rPr lang="en-US" altLang="pt-BR" sz="1800" dirty="0" err="1">
                  <a:solidFill>
                    <a:srgbClr val="009900"/>
                  </a:solidFill>
                </a:rPr>
                <a:t>pequeno</a:t>
              </a:r>
              <a:r>
                <a:rPr lang="en-US" altLang="pt-BR" sz="1800" dirty="0">
                  <a:solidFill>
                    <a:srgbClr val="009900"/>
                  </a:solidFill>
                </a:rPr>
                <a:t> </a:t>
              </a:r>
              <a:r>
                <a:rPr lang="en-US" altLang="pt-BR" sz="1800" dirty="0">
                  <a:solidFill>
                    <a:srgbClr val="009900"/>
                  </a:solidFill>
                  <a:sym typeface="Symbol" panose="05050102010706020507" pitchFamily="18" charset="2"/>
                </a:rPr>
                <a:t>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916849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0C8E453-BF53-432A-8069-1CA17849BA6D}" type="slidenum">
              <a:rPr lang="pt-BR" sz="1400"/>
              <a:pPr eaLnBrk="1" hangingPunct="1"/>
              <a:t>6</a:t>
            </a:fld>
            <a:endParaRPr lang="pt-BR" sz="1400"/>
          </a:p>
        </p:txBody>
      </p:sp>
      <p:sp>
        <p:nvSpPr>
          <p:cNvPr id="11469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825625" y="228600"/>
            <a:ext cx="8510588" cy="971550"/>
          </a:xfrm>
        </p:spPr>
        <p:txBody>
          <a:bodyPr/>
          <a:lstStyle/>
          <a:p>
            <a:pPr>
              <a:defRPr/>
            </a:pPr>
            <a:r>
              <a:rPr lang="en-US" altLang="pt-BR" dirty="0" err="1"/>
              <a:t>Tipos</a:t>
            </a:r>
            <a:r>
              <a:rPr lang="en-US" altLang="pt-BR" dirty="0"/>
              <a:t> de φ</a:t>
            </a:r>
            <a:endParaRPr lang="pt-BR" dirty="0"/>
          </a:p>
        </p:txBody>
      </p:sp>
      <p:sp>
        <p:nvSpPr>
          <p:cNvPr id="31" name="Text Box 11"/>
          <p:cNvSpPr txBox="1">
            <a:spLocks noChangeArrowheads="1"/>
          </p:cNvSpPr>
          <p:nvPr/>
        </p:nvSpPr>
        <p:spPr bwMode="auto">
          <a:xfrm>
            <a:off x="3352800" y="1388390"/>
            <a:ext cx="76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endParaRPr lang="pt-BR" altLang="pt-BR"/>
          </a:p>
        </p:txBody>
      </p:sp>
      <p:sp>
        <p:nvSpPr>
          <p:cNvPr id="46" name="Rectangle 4"/>
          <p:cNvSpPr txBox="1">
            <a:spLocks noChangeArrowheads="1"/>
          </p:cNvSpPr>
          <p:nvPr/>
        </p:nvSpPr>
        <p:spPr>
          <a:xfrm>
            <a:off x="2563813" y="1200150"/>
            <a:ext cx="7772400" cy="5107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en-US" altLang="pt-BR" sz="2800" dirty="0" err="1">
                <a:solidFill>
                  <a:schemeClr val="accent2"/>
                </a:solidFill>
              </a:rPr>
              <a:t>Multiquadrics</a:t>
            </a:r>
            <a:r>
              <a:rPr lang="en-US" altLang="pt-BR" sz="2800" dirty="0"/>
              <a:t>:</a:t>
            </a:r>
          </a:p>
          <a:p>
            <a:pPr>
              <a:buClr>
                <a:schemeClr val="tx1"/>
              </a:buClr>
            </a:pPr>
            <a:endParaRPr lang="en-US" altLang="pt-BR" sz="2800" dirty="0"/>
          </a:p>
          <a:p>
            <a:pPr>
              <a:buClr>
                <a:schemeClr val="tx1"/>
              </a:buClr>
            </a:pPr>
            <a:endParaRPr lang="en-US" altLang="pt-BR" sz="2800" dirty="0"/>
          </a:p>
          <a:p>
            <a:pPr>
              <a:buClr>
                <a:schemeClr val="tx1"/>
              </a:buClr>
            </a:pPr>
            <a:r>
              <a:rPr lang="en-US" altLang="pt-BR" sz="2800" dirty="0">
                <a:solidFill>
                  <a:schemeClr val="accent2"/>
                </a:solidFill>
              </a:rPr>
              <a:t>Inverse</a:t>
            </a:r>
            <a:r>
              <a:rPr lang="en-US" altLang="pt-BR" sz="2800" dirty="0"/>
              <a:t> </a:t>
            </a:r>
            <a:r>
              <a:rPr lang="en-US" altLang="pt-BR" sz="2800" dirty="0" err="1">
                <a:solidFill>
                  <a:schemeClr val="accent2"/>
                </a:solidFill>
              </a:rPr>
              <a:t>multiquadrics</a:t>
            </a:r>
            <a:r>
              <a:rPr lang="en-US" altLang="pt-BR" sz="2800" dirty="0"/>
              <a:t>:</a:t>
            </a:r>
          </a:p>
          <a:p>
            <a:pPr>
              <a:buClr>
                <a:schemeClr val="tx1"/>
              </a:buClr>
            </a:pPr>
            <a:endParaRPr lang="en-US" altLang="pt-BR" sz="2800" dirty="0"/>
          </a:p>
          <a:p>
            <a:pPr>
              <a:buClr>
                <a:schemeClr val="tx1"/>
              </a:buClr>
            </a:pPr>
            <a:endParaRPr lang="en-US" altLang="pt-BR" sz="2800" dirty="0"/>
          </a:p>
          <a:p>
            <a:pPr>
              <a:buClr>
                <a:schemeClr val="tx1"/>
              </a:buClr>
            </a:pPr>
            <a:r>
              <a:rPr lang="en-US" altLang="pt-BR" sz="2800" dirty="0">
                <a:solidFill>
                  <a:schemeClr val="accent2"/>
                </a:solidFill>
              </a:rPr>
              <a:t>Gaussian</a:t>
            </a:r>
            <a:r>
              <a:rPr lang="en-US" altLang="pt-BR" sz="2800" dirty="0"/>
              <a:t> </a:t>
            </a:r>
            <a:r>
              <a:rPr lang="en-US" altLang="pt-BR" sz="2800" dirty="0">
                <a:solidFill>
                  <a:schemeClr val="accent2"/>
                </a:solidFill>
              </a:rPr>
              <a:t>(</a:t>
            </a:r>
            <a:r>
              <a:rPr lang="en-US" altLang="pt-BR" sz="2800" dirty="0" err="1">
                <a:solidFill>
                  <a:schemeClr val="accent2"/>
                </a:solidFill>
              </a:rPr>
              <a:t>bastante</a:t>
            </a:r>
            <a:r>
              <a:rPr lang="en-US" altLang="pt-BR" sz="2800" dirty="0">
                <a:solidFill>
                  <a:schemeClr val="accent2"/>
                </a:solidFill>
              </a:rPr>
              <a:t> </a:t>
            </a:r>
            <a:r>
              <a:rPr lang="en-US" altLang="pt-BR" sz="2800" dirty="0" err="1">
                <a:solidFill>
                  <a:schemeClr val="accent2"/>
                </a:solidFill>
              </a:rPr>
              <a:t>utilizada</a:t>
            </a:r>
            <a:r>
              <a:rPr lang="en-US" altLang="pt-BR" sz="2800" dirty="0">
                <a:solidFill>
                  <a:schemeClr val="accent2"/>
                </a:solidFill>
              </a:rPr>
              <a:t>)</a:t>
            </a:r>
            <a:r>
              <a:rPr lang="en-US" altLang="pt-BR" sz="2800" dirty="0"/>
              <a:t>:</a:t>
            </a:r>
          </a:p>
        </p:txBody>
      </p:sp>
      <p:graphicFrame>
        <p:nvGraphicFramePr>
          <p:cNvPr id="4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0348126"/>
              </p:ext>
            </p:extLst>
          </p:nvPr>
        </p:nvGraphicFramePr>
        <p:xfrm>
          <a:off x="4614863" y="1786968"/>
          <a:ext cx="3163887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4" name="Equation" r:id="rId3" imgW="1066800" imgH="241300" progId="Equation.3">
                  <p:embed/>
                </p:oleObj>
              </mc:Choice>
              <mc:Fallback>
                <p:oleObj name="Equation" r:id="rId3" imgW="10668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4863" y="1786968"/>
                        <a:ext cx="3163887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346356"/>
              </p:ext>
            </p:extLst>
          </p:nvPr>
        </p:nvGraphicFramePr>
        <p:xfrm>
          <a:off x="8764588" y="2031443"/>
          <a:ext cx="1571625" cy="1023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5" name="Equation" r:id="rId5" imgW="660113" imgH="431613" progId="Equation.3">
                  <p:embed/>
                </p:oleObj>
              </mc:Choice>
              <mc:Fallback>
                <p:oleObj name="Equation" r:id="rId5" imgW="660113" imgH="4316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64588" y="2031443"/>
                        <a:ext cx="1571625" cy="1023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1592452"/>
              </p:ext>
            </p:extLst>
          </p:nvPr>
        </p:nvGraphicFramePr>
        <p:xfrm>
          <a:off x="4703763" y="3400725"/>
          <a:ext cx="3167063" cy="1231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6" name="Equation" r:id="rId7" imgW="1104900" imgH="431800" progId="Equation.3">
                  <p:embed/>
                </p:oleObj>
              </mc:Choice>
              <mc:Fallback>
                <p:oleObj name="Equation" r:id="rId7" imgW="11049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03763" y="3400725"/>
                        <a:ext cx="3167063" cy="1231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3297488"/>
              </p:ext>
            </p:extLst>
          </p:nvPr>
        </p:nvGraphicFramePr>
        <p:xfrm>
          <a:off x="8764588" y="3781725"/>
          <a:ext cx="8128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7" name="Equation" r:id="rId9" imgW="342603" imgH="177646" progId="Equation.3">
                  <p:embed/>
                </p:oleObj>
              </mc:Choice>
              <mc:Fallback>
                <p:oleObj name="Equation" r:id="rId9" imgW="342603" imgH="17764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64588" y="3781725"/>
                        <a:ext cx="8128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942844"/>
              </p:ext>
            </p:extLst>
          </p:nvPr>
        </p:nvGraphicFramePr>
        <p:xfrm>
          <a:off x="4506132" y="5219443"/>
          <a:ext cx="3444875" cy="1797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8" name="Equação" r:id="rId11" imgW="1218960" imgH="482400" progId="Equation.3">
                  <p:embed/>
                </p:oleObj>
              </mc:Choice>
              <mc:Fallback>
                <p:oleObj name="Equação" r:id="rId11" imgW="121896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6132" y="5219443"/>
                        <a:ext cx="3444875" cy="1797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0407903"/>
              </p:ext>
            </p:extLst>
          </p:nvPr>
        </p:nvGraphicFramePr>
        <p:xfrm>
          <a:off x="8544732" y="5752842"/>
          <a:ext cx="908050" cy="5549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9" name="Equation" r:id="rId13" imgW="380670" imgH="177646" progId="Equation.3">
                  <p:embed/>
                </p:oleObj>
              </mc:Choice>
              <mc:Fallback>
                <p:oleObj name="Equation" r:id="rId13" imgW="380670" imgH="17764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44732" y="5752842"/>
                        <a:ext cx="908050" cy="55496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645608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0C8E453-BF53-432A-8069-1CA17849BA6D}" type="slidenum">
              <a:rPr lang="pt-BR" sz="1400"/>
              <a:pPr eaLnBrk="1" hangingPunct="1"/>
              <a:t>7</a:t>
            </a:fld>
            <a:endParaRPr lang="pt-BR" sz="1400"/>
          </a:p>
        </p:txBody>
      </p:sp>
      <p:sp>
        <p:nvSpPr>
          <p:cNvPr id="11469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825625" y="228600"/>
            <a:ext cx="8510588" cy="97155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pt-BR" dirty="0" err="1"/>
              <a:t>Gráficos</a:t>
            </a:r>
            <a:r>
              <a:rPr lang="en-US" altLang="pt-BR" dirty="0"/>
              <a:t> das </a:t>
            </a:r>
            <a:r>
              <a:rPr lang="en-US" altLang="pt-BR" dirty="0" err="1"/>
              <a:t>funções</a:t>
            </a:r>
            <a:r>
              <a:rPr lang="en-US" altLang="pt-BR" dirty="0"/>
              <a:t> de base radial (φ)</a:t>
            </a:r>
            <a:endParaRPr lang="pt-BR" dirty="0"/>
          </a:p>
        </p:txBody>
      </p:sp>
      <p:sp>
        <p:nvSpPr>
          <p:cNvPr id="14" name="Rectangle 4"/>
          <p:cNvSpPr txBox="1">
            <a:spLocks noChangeArrowheads="1"/>
          </p:cNvSpPr>
          <p:nvPr/>
        </p:nvSpPr>
        <p:spPr>
          <a:xfrm>
            <a:off x="2563813" y="1200150"/>
            <a:ext cx="7772400" cy="5107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en-US" altLang="pt-BR" sz="2800" dirty="0" err="1">
                <a:solidFill>
                  <a:schemeClr val="accent2"/>
                </a:solidFill>
              </a:rPr>
              <a:t>Multiquadrics</a:t>
            </a:r>
            <a:r>
              <a:rPr lang="en-US" altLang="pt-BR" sz="2800" dirty="0"/>
              <a:t>:</a:t>
            </a:r>
          </a:p>
          <a:p>
            <a:pPr>
              <a:buClr>
                <a:schemeClr val="tx1"/>
              </a:buClr>
            </a:pPr>
            <a:endParaRPr lang="en-US" altLang="pt-BR" sz="2800" dirty="0"/>
          </a:p>
          <a:p>
            <a:pPr>
              <a:buClr>
                <a:schemeClr val="tx1"/>
              </a:buClr>
            </a:pPr>
            <a:endParaRPr lang="en-US" altLang="pt-BR" sz="2800" dirty="0"/>
          </a:p>
          <a:p>
            <a:pPr>
              <a:buClr>
                <a:schemeClr val="tx1"/>
              </a:buClr>
            </a:pPr>
            <a:r>
              <a:rPr lang="en-US" altLang="pt-BR" sz="2800" dirty="0">
                <a:solidFill>
                  <a:schemeClr val="accent2"/>
                </a:solidFill>
              </a:rPr>
              <a:t>Inverse</a:t>
            </a:r>
            <a:r>
              <a:rPr lang="en-US" altLang="pt-BR" sz="2800" dirty="0"/>
              <a:t> </a:t>
            </a:r>
            <a:r>
              <a:rPr lang="en-US" altLang="pt-BR" sz="2800" dirty="0" err="1">
                <a:solidFill>
                  <a:schemeClr val="accent2"/>
                </a:solidFill>
              </a:rPr>
              <a:t>multiquadrics</a:t>
            </a:r>
            <a:r>
              <a:rPr lang="en-US" altLang="pt-BR" sz="2800" dirty="0"/>
              <a:t>:</a:t>
            </a:r>
          </a:p>
          <a:p>
            <a:pPr>
              <a:buClr>
                <a:schemeClr val="tx1"/>
              </a:buClr>
            </a:pPr>
            <a:endParaRPr lang="en-US" altLang="pt-BR" sz="2800" dirty="0"/>
          </a:p>
          <a:p>
            <a:pPr>
              <a:buClr>
                <a:schemeClr val="tx1"/>
              </a:buClr>
            </a:pPr>
            <a:endParaRPr lang="en-US" altLang="pt-BR" sz="2800" dirty="0"/>
          </a:p>
          <a:p>
            <a:pPr>
              <a:buClr>
                <a:schemeClr val="tx1"/>
              </a:buClr>
            </a:pPr>
            <a:endParaRPr lang="en-US" altLang="pt-BR" sz="2800" dirty="0"/>
          </a:p>
          <a:p>
            <a:pPr>
              <a:buClr>
                <a:schemeClr val="tx1"/>
              </a:buClr>
            </a:pPr>
            <a:r>
              <a:rPr lang="en-US" altLang="pt-BR" sz="2800" dirty="0">
                <a:solidFill>
                  <a:schemeClr val="accent2"/>
                </a:solidFill>
              </a:rPr>
              <a:t>Gaussian</a:t>
            </a:r>
            <a:r>
              <a:rPr lang="en-US" altLang="pt-BR" sz="2800" dirty="0"/>
              <a:t> </a:t>
            </a:r>
            <a:r>
              <a:rPr lang="en-US" altLang="pt-BR" sz="2800" dirty="0">
                <a:solidFill>
                  <a:schemeClr val="accent2"/>
                </a:solidFill>
              </a:rPr>
              <a:t>(</a:t>
            </a:r>
            <a:r>
              <a:rPr lang="en-US" altLang="pt-BR" sz="2800" dirty="0" err="1">
                <a:solidFill>
                  <a:schemeClr val="accent2"/>
                </a:solidFill>
              </a:rPr>
              <a:t>bastante</a:t>
            </a:r>
            <a:r>
              <a:rPr lang="en-US" altLang="pt-BR" sz="2800" dirty="0">
                <a:solidFill>
                  <a:schemeClr val="accent2"/>
                </a:solidFill>
              </a:rPr>
              <a:t> </a:t>
            </a:r>
            <a:r>
              <a:rPr lang="en-US" altLang="pt-BR" sz="2800" dirty="0" err="1">
                <a:solidFill>
                  <a:schemeClr val="accent2"/>
                </a:solidFill>
              </a:rPr>
              <a:t>utilizada</a:t>
            </a:r>
            <a:r>
              <a:rPr lang="en-US" altLang="pt-BR" sz="2800" dirty="0">
                <a:solidFill>
                  <a:schemeClr val="accent2"/>
                </a:solidFill>
              </a:rPr>
              <a:t>)</a:t>
            </a:r>
            <a:r>
              <a:rPr lang="en-US" altLang="pt-BR" sz="2800" dirty="0"/>
              <a:t>: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9634" y="918996"/>
            <a:ext cx="2355104" cy="1889989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5671" y="2050482"/>
            <a:ext cx="2257991" cy="1769585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8400" y="4217239"/>
            <a:ext cx="3095625" cy="237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78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0C8E453-BF53-432A-8069-1CA17849BA6D}" type="slidenum">
              <a:rPr lang="pt-BR" sz="1400"/>
              <a:pPr eaLnBrk="1" hangingPunct="1"/>
              <a:t>8</a:t>
            </a:fld>
            <a:endParaRPr lang="pt-BR" sz="1400"/>
          </a:p>
        </p:txBody>
      </p:sp>
      <p:sp>
        <p:nvSpPr>
          <p:cNvPr id="11469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825625" y="228600"/>
            <a:ext cx="8510588" cy="97155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pt-BR" dirty="0" err="1"/>
              <a:t>Gráficos</a:t>
            </a:r>
            <a:r>
              <a:rPr lang="en-US" altLang="pt-BR" dirty="0"/>
              <a:t> </a:t>
            </a:r>
            <a:r>
              <a:rPr lang="en-US" altLang="pt-BR" dirty="0" err="1"/>
              <a:t>função</a:t>
            </a:r>
            <a:r>
              <a:rPr lang="en-US" altLang="pt-BR" dirty="0"/>
              <a:t> </a:t>
            </a:r>
            <a:r>
              <a:rPr lang="en-US" altLang="pt-BR" dirty="0" err="1"/>
              <a:t>gaussiana</a:t>
            </a:r>
            <a:endParaRPr lang="pt-BR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3420" y="1152907"/>
            <a:ext cx="6304017" cy="5093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767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0C8E453-BF53-432A-8069-1CA17849BA6D}" type="slidenum">
              <a:rPr lang="pt-BR" sz="1400"/>
              <a:pPr eaLnBrk="1" hangingPunct="1"/>
              <a:t>9</a:t>
            </a:fld>
            <a:endParaRPr lang="pt-BR" sz="1400"/>
          </a:p>
        </p:txBody>
      </p:sp>
      <p:sp>
        <p:nvSpPr>
          <p:cNvPr id="11469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825625" y="228600"/>
            <a:ext cx="8510588" cy="97155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pt-BR" dirty="0" err="1"/>
              <a:t>Gráficos</a:t>
            </a:r>
            <a:r>
              <a:rPr lang="en-US" altLang="pt-BR" dirty="0"/>
              <a:t> </a:t>
            </a:r>
            <a:r>
              <a:rPr lang="en-US" altLang="pt-BR" dirty="0" err="1"/>
              <a:t>função</a:t>
            </a:r>
            <a:r>
              <a:rPr lang="en-US" altLang="pt-BR" dirty="0"/>
              <a:t> </a:t>
            </a:r>
            <a:r>
              <a:rPr lang="en-US" altLang="pt-BR" dirty="0" err="1"/>
              <a:t>gaussiana</a:t>
            </a: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8944" y="1152907"/>
            <a:ext cx="4371975" cy="266700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7085" y="970344"/>
            <a:ext cx="5777470" cy="4826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204397"/>
      </p:ext>
    </p:extLst>
  </p:cSld>
  <p:clrMapOvr>
    <a:masterClrMapping/>
  </p:clrMapOvr>
</p:sld>
</file>

<file path=ppt/theme/theme1.xml><?xml version="1.0" encoding="utf-8"?>
<a:theme xmlns:a="http://schemas.openxmlformats.org/drawingml/2006/main" name="Cacho">
  <a:themeElements>
    <a:clrScheme name="Cacho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Cacho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acho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1346</TotalTime>
  <Words>1090</Words>
  <Application>Microsoft Office PowerPoint</Application>
  <PresentationFormat>Widescreen</PresentationFormat>
  <Paragraphs>214</Paragraphs>
  <Slides>49</Slides>
  <Notes>1</Notes>
  <HiddenSlides>0</HiddenSlides>
  <MMClips>0</MMClips>
  <ScaleCrop>false</ScaleCrop>
  <HeadingPairs>
    <vt:vector size="8" baseType="variant">
      <vt:variant>
        <vt:lpstr>Fontes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3</vt:i4>
      </vt:variant>
      <vt:variant>
        <vt:lpstr>Títulos de slides</vt:lpstr>
      </vt:variant>
      <vt:variant>
        <vt:i4>49</vt:i4>
      </vt:variant>
    </vt:vector>
  </HeadingPairs>
  <TitlesOfParts>
    <vt:vector size="62" baseType="lpstr">
      <vt:lpstr>Arial</vt:lpstr>
      <vt:lpstr>Bookshelf Symbol 4</vt:lpstr>
      <vt:lpstr>Calibri</vt:lpstr>
      <vt:lpstr>Cambria Math</vt:lpstr>
      <vt:lpstr>Century Gothic</vt:lpstr>
      <vt:lpstr>Courier New</vt:lpstr>
      <vt:lpstr>Symbol</vt:lpstr>
      <vt:lpstr>Times New Roman</vt:lpstr>
      <vt:lpstr>Wingdings 3</vt:lpstr>
      <vt:lpstr>Cacho</vt:lpstr>
      <vt:lpstr>Equação</vt:lpstr>
      <vt:lpstr>Equation</vt:lpstr>
      <vt:lpstr>Microsoft Equation 2.0</vt:lpstr>
      <vt:lpstr>RBF Slide 8</vt:lpstr>
      <vt:lpstr>Radial-Basis Function Networks</vt:lpstr>
      <vt:lpstr>Radial-Basis Function Networks</vt:lpstr>
      <vt:lpstr>Função Gaussiana φ</vt:lpstr>
      <vt:lpstr>Função Gaussiana φ</vt:lpstr>
      <vt:lpstr>Tipos de φ</vt:lpstr>
      <vt:lpstr>Gráficos das funções de base radial (φ)</vt:lpstr>
      <vt:lpstr>Gráficos função gaussiana</vt:lpstr>
      <vt:lpstr>Gráficos função gaussiana</vt:lpstr>
      <vt:lpstr>Aproximação de funções</vt:lpstr>
      <vt:lpstr>Aproximação de funções</vt:lpstr>
      <vt:lpstr>Aproximação de funções</vt:lpstr>
      <vt:lpstr>Interpolar funções exatas</vt:lpstr>
      <vt:lpstr>Interpolar funções exatas</vt:lpstr>
      <vt:lpstr>Aproximação de funções</vt:lpstr>
      <vt:lpstr>Problema do XOR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Inteligência artificial</dc:title>
  <dc:creator>Nielsen</dc:creator>
  <cp:lastModifiedBy>Nielsen C. Damasceno</cp:lastModifiedBy>
  <cp:revision>400</cp:revision>
  <dcterms:created xsi:type="dcterms:W3CDTF">2013-08-26T18:56:02Z</dcterms:created>
  <dcterms:modified xsi:type="dcterms:W3CDTF">2017-06-01T21:29:10Z</dcterms:modified>
</cp:coreProperties>
</file>