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4660"/>
  </p:normalViewPr>
  <p:slideViewPr>
    <p:cSldViewPr>
      <p:cViewPr varScale="1">
        <p:scale>
          <a:sx n="68" d="100"/>
          <a:sy n="68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6929-3B86-4DEC-95FB-BA93AB532A09}" type="datetimeFigureOut">
              <a:rPr lang="pt-BR" smtClean="0"/>
              <a:t>20/06/2017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E8953-F706-4F5C-A6BB-31D83568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3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4D95D-6BBB-4405-9AF7-1B03B180A9F7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26507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20/06/2017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altLang="pt-BR" sz="4000" dirty="0" err="1"/>
              <a:t>Multi-Layer</a:t>
            </a:r>
            <a:r>
              <a:rPr lang="pt-BR" altLang="pt-BR" sz="4000" dirty="0"/>
              <a:t> </a:t>
            </a:r>
            <a:r>
              <a:rPr lang="pt-BR" altLang="pt-BR" sz="4000" dirty="0" err="1"/>
              <a:t>Perceptron</a:t>
            </a:r>
            <a:br>
              <a:rPr lang="pt-BR" sz="4000" dirty="0"/>
            </a:br>
            <a:r>
              <a:rPr lang="pt-BR" sz="4000" dirty="0"/>
              <a:t>(Predição)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/>
              <a:t>Dr</a:t>
            </a:r>
            <a:r>
              <a:rPr lang="pt-BR"/>
              <a:t> Nielsen </a:t>
            </a:r>
            <a:r>
              <a:rPr lang="pt-BR" dirty="0"/>
              <a:t>Castelo Damasceno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1152525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28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29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0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1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2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3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4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5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6" name="Line 12"/>
          <p:cNvSpPr>
            <a:spLocks noChangeShapeType="1"/>
          </p:cNvSpPr>
          <p:nvPr/>
        </p:nvSpPr>
        <p:spPr bwMode="auto">
          <a:xfrm>
            <a:off x="1752600" y="3359150"/>
            <a:ext cx="0" cy="6572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7" name="Line 13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8" name="Line 14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39" name="Line 15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40" name="Line 16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41" name="Line 17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42" name="Line 18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43" name="Rectangle 19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17844" name="Arc 20"/>
          <p:cNvSpPr>
            <a:spLocks/>
          </p:cNvSpPr>
          <p:nvPr/>
        </p:nvSpPr>
        <p:spPr bwMode="auto">
          <a:xfrm>
            <a:off x="2344738" y="3359150"/>
            <a:ext cx="1436687" cy="142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45" name="Line 21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46" name="Line 22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47" name="Line 23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48" name="Line 24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49" name="Line 25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0" name="Line 26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1" name="Line 27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2" name="Line 28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3" name="Line 29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4" name="Line 30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5" name="Line 31"/>
          <p:cNvSpPr>
            <a:spLocks noChangeShapeType="1"/>
          </p:cNvSpPr>
          <p:nvPr/>
        </p:nvSpPr>
        <p:spPr bwMode="auto">
          <a:xfrm flipV="1">
            <a:off x="4651375" y="2740025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6" name="Line 32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7" name="Line 33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8" name="Line 34"/>
          <p:cNvSpPr>
            <a:spLocks noChangeShapeType="1"/>
          </p:cNvSpPr>
          <p:nvPr/>
        </p:nvSpPr>
        <p:spPr bwMode="auto">
          <a:xfrm>
            <a:off x="1666875" y="3527425"/>
            <a:ext cx="0" cy="4889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59" name="Line 35"/>
          <p:cNvSpPr>
            <a:spLocks noChangeShapeType="1"/>
          </p:cNvSpPr>
          <p:nvPr/>
        </p:nvSpPr>
        <p:spPr bwMode="auto">
          <a:xfrm>
            <a:off x="1978025" y="3317875"/>
            <a:ext cx="6350" cy="66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60" name="Line 36"/>
          <p:cNvSpPr>
            <a:spLocks noChangeShapeType="1"/>
          </p:cNvSpPr>
          <p:nvPr/>
        </p:nvSpPr>
        <p:spPr bwMode="auto">
          <a:xfrm flipH="1">
            <a:off x="2047875" y="3448050"/>
            <a:ext cx="15875" cy="5619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61" name="Oval 37"/>
          <p:cNvSpPr>
            <a:spLocks noChangeArrowheads="1"/>
          </p:cNvSpPr>
          <p:nvPr/>
        </p:nvSpPr>
        <p:spPr bwMode="auto">
          <a:xfrm>
            <a:off x="2022475" y="34004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62" name="Oval 38"/>
          <p:cNvSpPr>
            <a:spLocks noChangeArrowheads="1"/>
          </p:cNvSpPr>
          <p:nvPr/>
        </p:nvSpPr>
        <p:spPr bwMode="auto">
          <a:xfrm>
            <a:off x="1562100" y="32512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63" name="Oval 39"/>
          <p:cNvSpPr>
            <a:spLocks noChangeArrowheads="1"/>
          </p:cNvSpPr>
          <p:nvPr/>
        </p:nvSpPr>
        <p:spPr bwMode="auto">
          <a:xfrm>
            <a:off x="1644650" y="34766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64" name="Oval 40"/>
          <p:cNvSpPr>
            <a:spLocks noChangeArrowheads="1"/>
          </p:cNvSpPr>
          <p:nvPr/>
        </p:nvSpPr>
        <p:spPr bwMode="auto">
          <a:xfrm>
            <a:off x="1717675" y="33147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65" name="Oval 41"/>
          <p:cNvSpPr>
            <a:spLocks noChangeArrowheads="1"/>
          </p:cNvSpPr>
          <p:nvPr/>
        </p:nvSpPr>
        <p:spPr bwMode="auto">
          <a:xfrm>
            <a:off x="1952625" y="32575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66" name="Rectangle 42"/>
          <p:cNvSpPr>
            <a:spLocks noChangeArrowheads="1"/>
          </p:cNvSpPr>
          <p:nvPr/>
        </p:nvSpPr>
        <p:spPr bwMode="auto">
          <a:xfrm>
            <a:off x="1460500" y="3184525"/>
            <a:ext cx="742950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67" name="Rectangle 43"/>
          <p:cNvSpPr>
            <a:spLocks noChangeArrowheads="1"/>
          </p:cNvSpPr>
          <p:nvPr/>
        </p:nvSpPr>
        <p:spPr bwMode="auto">
          <a:xfrm>
            <a:off x="1474788" y="285432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17868" name="Rectangle 44"/>
          <p:cNvSpPr>
            <a:spLocks noChangeArrowheads="1"/>
          </p:cNvSpPr>
          <p:nvPr/>
        </p:nvSpPr>
        <p:spPr bwMode="auto">
          <a:xfrm>
            <a:off x="1949450" y="228282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alvo</a:t>
            </a:r>
          </a:p>
        </p:txBody>
      </p:sp>
      <p:sp>
        <p:nvSpPr>
          <p:cNvPr id="717869" name="Line 45"/>
          <p:cNvSpPr>
            <a:spLocks noChangeShapeType="1"/>
          </p:cNvSpPr>
          <p:nvPr/>
        </p:nvSpPr>
        <p:spPr bwMode="auto">
          <a:xfrm>
            <a:off x="2254250" y="26797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0" name="Line 46"/>
          <p:cNvSpPr>
            <a:spLocks noChangeShapeType="1"/>
          </p:cNvSpPr>
          <p:nvPr/>
        </p:nvSpPr>
        <p:spPr bwMode="auto">
          <a:xfrm flipH="1" flipV="1">
            <a:off x="1749425" y="4016375"/>
            <a:ext cx="147638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1" name="Oval 47"/>
          <p:cNvSpPr>
            <a:spLocks noChangeArrowheads="1"/>
          </p:cNvSpPr>
          <p:nvPr/>
        </p:nvSpPr>
        <p:spPr bwMode="auto">
          <a:xfrm>
            <a:off x="1860550" y="5491163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2" name="Oval 48"/>
          <p:cNvSpPr>
            <a:spLocks noChangeArrowheads="1"/>
          </p:cNvSpPr>
          <p:nvPr/>
        </p:nvSpPr>
        <p:spPr bwMode="auto">
          <a:xfrm>
            <a:off x="2147888" y="5148263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3" name="Oval 49"/>
          <p:cNvSpPr>
            <a:spLocks noChangeArrowheads="1"/>
          </p:cNvSpPr>
          <p:nvPr/>
        </p:nvSpPr>
        <p:spPr bwMode="auto">
          <a:xfrm>
            <a:off x="1860550" y="5148263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4" name="Oval 50"/>
          <p:cNvSpPr>
            <a:spLocks noChangeArrowheads="1"/>
          </p:cNvSpPr>
          <p:nvPr/>
        </p:nvSpPr>
        <p:spPr bwMode="auto">
          <a:xfrm>
            <a:off x="1571625" y="5148263"/>
            <a:ext cx="133350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5" name="Oval 51"/>
          <p:cNvSpPr>
            <a:spLocks noChangeArrowheads="1"/>
          </p:cNvSpPr>
          <p:nvPr/>
        </p:nvSpPr>
        <p:spPr bwMode="auto">
          <a:xfrm>
            <a:off x="2292350" y="4803775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6" name="Oval 52"/>
          <p:cNvSpPr>
            <a:spLocks noChangeArrowheads="1"/>
          </p:cNvSpPr>
          <p:nvPr/>
        </p:nvSpPr>
        <p:spPr bwMode="auto">
          <a:xfrm>
            <a:off x="2005013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7" name="Oval 53"/>
          <p:cNvSpPr>
            <a:spLocks noChangeArrowheads="1"/>
          </p:cNvSpPr>
          <p:nvPr/>
        </p:nvSpPr>
        <p:spPr bwMode="auto">
          <a:xfrm>
            <a:off x="1717675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8" name="Oval 54"/>
          <p:cNvSpPr>
            <a:spLocks noChangeArrowheads="1"/>
          </p:cNvSpPr>
          <p:nvPr/>
        </p:nvSpPr>
        <p:spPr bwMode="auto">
          <a:xfrm>
            <a:off x="1428750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79" name="Oval 55"/>
          <p:cNvSpPr>
            <a:spLocks noChangeArrowheads="1"/>
          </p:cNvSpPr>
          <p:nvPr/>
        </p:nvSpPr>
        <p:spPr bwMode="auto">
          <a:xfrm>
            <a:off x="2436813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80" name="Oval 56"/>
          <p:cNvSpPr>
            <a:spLocks noChangeArrowheads="1"/>
          </p:cNvSpPr>
          <p:nvPr/>
        </p:nvSpPr>
        <p:spPr bwMode="auto">
          <a:xfrm>
            <a:off x="2147888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81" name="Oval 57"/>
          <p:cNvSpPr>
            <a:spLocks noChangeArrowheads="1"/>
          </p:cNvSpPr>
          <p:nvPr/>
        </p:nvSpPr>
        <p:spPr bwMode="auto">
          <a:xfrm>
            <a:off x="1860550" y="4459288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82" name="Oval 58"/>
          <p:cNvSpPr>
            <a:spLocks noChangeArrowheads="1"/>
          </p:cNvSpPr>
          <p:nvPr/>
        </p:nvSpPr>
        <p:spPr bwMode="auto">
          <a:xfrm>
            <a:off x="1571625" y="4459288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883" name="Oval 59"/>
          <p:cNvSpPr>
            <a:spLocks noChangeArrowheads="1"/>
          </p:cNvSpPr>
          <p:nvPr/>
        </p:nvSpPr>
        <p:spPr bwMode="auto">
          <a:xfrm>
            <a:off x="1284288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17884" name="Group 60"/>
          <p:cNvGrpSpPr>
            <a:grpSpLocks/>
          </p:cNvGrpSpPr>
          <p:nvPr/>
        </p:nvGrpSpPr>
        <p:grpSpPr bwMode="auto">
          <a:xfrm>
            <a:off x="1525588" y="4932363"/>
            <a:ext cx="863600" cy="203200"/>
            <a:chOff x="961" y="3107"/>
            <a:chExt cx="544" cy="128"/>
          </a:xfrm>
        </p:grpSpPr>
        <p:sp>
          <p:nvSpPr>
            <p:cNvPr id="717885" name="Line 61"/>
            <p:cNvSpPr>
              <a:spLocks noChangeShapeType="1"/>
            </p:cNvSpPr>
            <p:nvPr/>
          </p:nvSpPr>
          <p:spPr bwMode="auto">
            <a:xfrm>
              <a:off x="961" y="3107"/>
              <a:ext cx="5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86" name="Line 62"/>
            <p:cNvSpPr>
              <a:spLocks noChangeShapeType="1"/>
            </p:cNvSpPr>
            <p:nvPr/>
          </p:nvSpPr>
          <p:spPr bwMode="auto">
            <a:xfrm>
              <a:off x="961" y="3107"/>
              <a:ext cx="23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87" name="Line 63"/>
            <p:cNvSpPr>
              <a:spLocks noChangeShapeType="1"/>
            </p:cNvSpPr>
            <p:nvPr/>
          </p:nvSpPr>
          <p:spPr bwMode="auto">
            <a:xfrm>
              <a:off x="961" y="3107"/>
              <a:ext cx="4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88" name="Line 64"/>
            <p:cNvSpPr>
              <a:spLocks noChangeShapeType="1"/>
            </p:cNvSpPr>
            <p:nvPr/>
          </p:nvSpPr>
          <p:spPr bwMode="auto">
            <a:xfrm flipH="1">
              <a:off x="1012" y="3107"/>
              <a:ext cx="9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89" name="Line 65"/>
            <p:cNvSpPr>
              <a:spLocks noChangeShapeType="1"/>
            </p:cNvSpPr>
            <p:nvPr/>
          </p:nvSpPr>
          <p:spPr bwMode="auto">
            <a:xfrm>
              <a:off x="1111" y="3107"/>
              <a:ext cx="8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90" name="Line 66"/>
            <p:cNvSpPr>
              <a:spLocks noChangeShapeType="1"/>
            </p:cNvSpPr>
            <p:nvPr/>
          </p:nvSpPr>
          <p:spPr bwMode="auto">
            <a:xfrm>
              <a:off x="1111" y="3107"/>
              <a:ext cx="26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91" name="Line 67"/>
            <p:cNvSpPr>
              <a:spLocks noChangeShapeType="1"/>
            </p:cNvSpPr>
            <p:nvPr/>
          </p:nvSpPr>
          <p:spPr bwMode="auto">
            <a:xfrm flipH="1">
              <a:off x="1012" y="3107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92" name="Line 68"/>
            <p:cNvSpPr>
              <a:spLocks noChangeShapeType="1"/>
            </p:cNvSpPr>
            <p:nvPr/>
          </p:nvSpPr>
          <p:spPr bwMode="auto">
            <a:xfrm flipH="1">
              <a:off x="1194" y="3107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93" name="Line 69"/>
            <p:cNvSpPr>
              <a:spLocks noChangeShapeType="1"/>
            </p:cNvSpPr>
            <p:nvPr/>
          </p:nvSpPr>
          <p:spPr bwMode="auto">
            <a:xfrm>
              <a:off x="1323" y="3107"/>
              <a:ext cx="5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94" name="Line 70"/>
            <p:cNvSpPr>
              <a:spLocks noChangeShapeType="1"/>
            </p:cNvSpPr>
            <p:nvPr/>
          </p:nvSpPr>
          <p:spPr bwMode="auto">
            <a:xfrm flipH="1">
              <a:off x="1012" y="3107"/>
              <a:ext cx="49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95" name="Line 71"/>
            <p:cNvSpPr>
              <a:spLocks noChangeShapeType="1"/>
            </p:cNvSpPr>
            <p:nvPr/>
          </p:nvSpPr>
          <p:spPr bwMode="auto">
            <a:xfrm flipH="1">
              <a:off x="1194" y="3107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96" name="Line 72"/>
            <p:cNvSpPr>
              <a:spLocks noChangeShapeType="1"/>
            </p:cNvSpPr>
            <p:nvPr/>
          </p:nvSpPr>
          <p:spPr bwMode="auto">
            <a:xfrm flipH="1">
              <a:off x="1376" y="3107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17897" name="Group 73"/>
          <p:cNvGrpSpPr>
            <a:grpSpLocks/>
          </p:cNvGrpSpPr>
          <p:nvPr/>
        </p:nvGrpSpPr>
        <p:grpSpPr bwMode="auto">
          <a:xfrm>
            <a:off x="1668463" y="4589463"/>
            <a:ext cx="865187" cy="201612"/>
            <a:chOff x="1051" y="2891"/>
            <a:chExt cx="545" cy="127"/>
          </a:xfrm>
        </p:grpSpPr>
        <p:sp>
          <p:nvSpPr>
            <p:cNvPr id="717898" name="Line 74"/>
            <p:cNvSpPr>
              <a:spLocks noChangeShapeType="1"/>
            </p:cNvSpPr>
            <p:nvPr/>
          </p:nvSpPr>
          <p:spPr bwMode="auto">
            <a:xfrm>
              <a:off x="1051" y="2891"/>
              <a:ext cx="5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899" name="Line 75"/>
            <p:cNvSpPr>
              <a:spLocks noChangeShapeType="1"/>
            </p:cNvSpPr>
            <p:nvPr/>
          </p:nvSpPr>
          <p:spPr bwMode="auto">
            <a:xfrm>
              <a:off x="1051" y="2891"/>
              <a:ext cx="23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0" name="Line 76"/>
            <p:cNvSpPr>
              <a:spLocks noChangeShapeType="1"/>
            </p:cNvSpPr>
            <p:nvPr/>
          </p:nvSpPr>
          <p:spPr bwMode="auto">
            <a:xfrm>
              <a:off x="1051" y="2891"/>
              <a:ext cx="415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1" name="Line 77"/>
            <p:cNvSpPr>
              <a:spLocks noChangeShapeType="1"/>
            </p:cNvSpPr>
            <p:nvPr/>
          </p:nvSpPr>
          <p:spPr bwMode="auto">
            <a:xfrm flipH="1">
              <a:off x="1103" y="2891"/>
              <a:ext cx="9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2" name="Line 78"/>
            <p:cNvSpPr>
              <a:spLocks noChangeShapeType="1"/>
            </p:cNvSpPr>
            <p:nvPr/>
          </p:nvSpPr>
          <p:spPr bwMode="auto">
            <a:xfrm>
              <a:off x="1202" y="2891"/>
              <a:ext cx="8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3" name="Line 79"/>
            <p:cNvSpPr>
              <a:spLocks noChangeShapeType="1"/>
            </p:cNvSpPr>
            <p:nvPr/>
          </p:nvSpPr>
          <p:spPr bwMode="auto">
            <a:xfrm>
              <a:off x="1202" y="2891"/>
              <a:ext cx="26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4" name="Line 80"/>
            <p:cNvSpPr>
              <a:spLocks noChangeShapeType="1"/>
            </p:cNvSpPr>
            <p:nvPr/>
          </p:nvSpPr>
          <p:spPr bwMode="auto">
            <a:xfrm flipH="1">
              <a:off x="1103" y="2891"/>
              <a:ext cx="31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5" name="Line 81"/>
            <p:cNvSpPr>
              <a:spLocks noChangeShapeType="1"/>
            </p:cNvSpPr>
            <p:nvPr/>
          </p:nvSpPr>
          <p:spPr bwMode="auto">
            <a:xfrm flipH="1">
              <a:off x="1285" y="2891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6" name="Line 82"/>
            <p:cNvSpPr>
              <a:spLocks noChangeShapeType="1"/>
            </p:cNvSpPr>
            <p:nvPr/>
          </p:nvSpPr>
          <p:spPr bwMode="auto">
            <a:xfrm>
              <a:off x="1415" y="2891"/>
              <a:ext cx="5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7" name="Line 83"/>
            <p:cNvSpPr>
              <a:spLocks noChangeShapeType="1"/>
            </p:cNvSpPr>
            <p:nvPr/>
          </p:nvSpPr>
          <p:spPr bwMode="auto">
            <a:xfrm flipH="1">
              <a:off x="1103" y="2891"/>
              <a:ext cx="49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8" name="Line 84"/>
            <p:cNvSpPr>
              <a:spLocks noChangeShapeType="1"/>
            </p:cNvSpPr>
            <p:nvPr/>
          </p:nvSpPr>
          <p:spPr bwMode="auto">
            <a:xfrm flipH="1">
              <a:off x="1285" y="2891"/>
              <a:ext cx="31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7909" name="Line 85"/>
            <p:cNvSpPr>
              <a:spLocks noChangeShapeType="1"/>
            </p:cNvSpPr>
            <p:nvPr/>
          </p:nvSpPr>
          <p:spPr bwMode="auto">
            <a:xfrm flipH="1">
              <a:off x="1466" y="2891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17910" name="Line 86"/>
          <p:cNvSpPr>
            <a:spLocks noChangeShapeType="1"/>
          </p:cNvSpPr>
          <p:nvPr/>
        </p:nvSpPr>
        <p:spPr bwMode="auto">
          <a:xfrm>
            <a:off x="1379538" y="4589463"/>
            <a:ext cx="8413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11" name="Line 87"/>
          <p:cNvSpPr>
            <a:spLocks noChangeShapeType="1"/>
          </p:cNvSpPr>
          <p:nvPr/>
        </p:nvSpPr>
        <p:spPr bwMode="auto">
          <a:xfrm>
            <a:off x="1379538" y="4589463"/>
            <a:ext cx="3714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12" name="Line 88"/>
          <p:cNvSpPr>
            <a:spLocks noChangeShapeType="1"/>
          </p:cNvSpPr>
          <p:nvPr/>
        </p:nvSpPr>
        <p:spPr bwMode="auto">
          <a:xfrm>
            <a:off x="1379538" y="4589463"/>
            <a:ext cx="660400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13" name="Line 89"/>
          <p:cNvSpPr>
            <a:spLocks noChangeShapeType="1"/>
          </p:cNvSpPr>
          <p:nvPr/>
        </p:nvSpPr>
        <p:spPr bwMode="auto">
          <a:xfrm>
            <a:off x="1379538" y="4589463"/>
            <a:ext cx="9001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14" name="Line 90"/>
          <p:cNvSpPr>
            <a:spLocks noChangeShapeType="1"/>
          </p:cNvSpPr>
          <p:nvPr/>
        </p:nvSpPr>
        <p:spPr bwMode="auto">
          <a:xfrm flipH="1">
            <a:off x="1463675" y="4589463"/>
            <a:ext cx="204788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15" name="Line 91"/>
          <p:cNvSpPr>
            <a:spLocks noChangeShapeType="1"/>
          </p:cNvSpPr>
          <p:nvPr/>
        </p:nvSpPr>
        <p:spPr bwMode="auto">
          <a:xfrm flipV="1">
            <a:off x="1476375" y="4576763"/>
            <a:ext cx="4191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16" name="Line 92"/>
          <p:cNvSpPr>
            <a:spLocks noChangeShapeType="1"/>
          </p:cNvSpPr>
          <p:nvPr/>
        </p:nvSpPr>
        <p:spPr bwMode="auto">
          <a:xfrm flipV="1">
            <a:off x="1476375" y="4576763"/>
            <a:ext cx="7080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17" name="Line 93"/>
          <p:cNvSpPr>
            <a:spLocks noChangeShapeType="1"/>
          </p:cNvSpPr>
          <p:nvPr/>
        </p:nvSpPr>
        <p:spPr bwMode="auto">
          <a:xfrm flipH="1">
            <a:off x="1463675" y="4589463"/>
            <a:ext cx="10699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18" name="Line 94"/>
          <p:cNvSpPr>
            <a:spLocks noChangeShapeType="1"/>
          </p:cNvSpPr>
          <p:nvPr/>
        </p:nvSpPr>
        <p:spPr bwMode="auto">
          <a:xfrm>
            <a:off x="1668463" y="5276850"/>
            <a:ext cx="22701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19" name="Line 95"/>
          <p:cNvSpPr>
            <a:spLocks noChangeShapeType="1"/>
          </p:cNvSpPr>
          <p:nvPr/>
        </p:nvSpPr>
        <p:spPr bwMode="auto">
          <a:xfrm flipV="1">
            <a:off x="1901825" y="5264150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20" name="Line 96"/>
          <p:cNvSpPr>
            <a:spLocks noChangeShapeType="1"/>
          </p:cNvSpPr>
          <p:nvPr/>
        </p:nvSpPr>
        <p:spPr bwMode="auto">
          <a:xfrm flipV="1">
            <a:off x="1908175" y="5264150"/>
            <a:ext cx="2762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21" name="Rectangle 97"/>
          <p:cNvSpPr>
            <a:spLocks noChangeArrowheads="1"/>
          </p:cNvSpPr>
          <p:nvPr/>
        </p:nvSpPr>
        <p:spPr bwMode="auto">
          <a:xfrm>
            <a:off x="2714625" y="4675188"/>
            <a:ext cx="239712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Ajuste dos pesos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 partir do erro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2"/>
                </a:solidFill>
              </a:rPr>
              <a:t>Erro= alvo - previsto</a:t>
            </a:r>
          </a:p>
        </p:txBody>
      </p:sp>
      <p:sp>
        <p:nvSpPr>
          <p:cNvPr id="717922" name="Arc 98"/>
          <p:cNvSpPr>
            <a:spLocks/>
          </p:cNvSpPr>
          <p:nvPr/>
        </p:nvSpPr>
        <p:spPr bwMode="auto">
          <a:xfrm>
            <a:off x="2503488" y="5686425"/>
            <a:ext cx="522287" cy="223838"/>
          </a:xfrm>
          <a:custGeom>
            <a:avLst/>
            <a:gdLst>
              <a:gd name="G0" fmla="+- 66 0 0"/>
              <a:gd name="G1" fmla="+- 155 0 0"/>
              <a:gd name="G2" fmla="+- 21600 0 0"/>
              <a:gd name="T0" fmla="*/ 21665 w 21666"/>
              <a:gd name="T1" fmla="*/ 0 h 21755"/>
              <a:gd name="T2" fmla="*/ 0 w 21666"/>
              <a:gd name="T3" fmla="*/ 21755 h 21755"/>
              <a:gd name="T4" fmla="*/ 66 w 21666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6" h="21755" fill="none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</a:path>
              <a:path w="21666" h="21755" stroke="0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  <a:lnTo>
                  <a:pt x="66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23" name="Arc 99"/>
          <p:cNvSpPr>
            <a:spLocks/>
          </p:cNvSpPr>
          <p:nvPr/>
        </p:nvSpPr>
        <p:spPr bwMode="auto">
          <a:xfrm>
            <a:off x="1909763" y="5686425"/>
            <a:ext cx="595312" cy="223838"/>
          </a:xfrm>
          <a:custGeom>
            <a:avLst/>
            <a:gdLst>
              <a:gd name="G0" fmla="+- 21600 0 0"/>
              <a:gd name="G1" fmla="+- 155 0 0"/>
              <a:gd name="G2" fmla="+- 21600 0 0"/>
              <a:gd name="T0" fmla="*/ 21600 w 21600"/>
              <a:gd name="T1" fmla="*/ 21755 h 21755"/>
              <a:gd name="T2" fmla="*/ 1 w 21600"/>
              <a:gd name="T3" fmla="*/ 0 h 21755"/>
              <a:gd name="T4" fmla="*/ 21600 w 21600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55" fill="none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</a:path>
              <a:path w="21600" h="21755" stroke="0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  <a:lnTo>
                  <a:pt x="21600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24" name="Line 100"/>
          <p:cNvSpPr>
            <a:spLocks noChangeShapeType="1"/>
          </p:cNvSpPr>
          <p:nvPr/>
        </p:nvSpPr>
        <p:spPr bwMode="auto">
          <a:xfrm>
            <a:off x="21907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25" name="Line 101"/>
          <p:cNvSpPr>
            <a:spLocks noChangeShapeType="1"/>
          </p:cNvSpPr>
          <p:nvPr/>
        </p:nvSpPr>
        <p:spPr bwMode="auto">
          <a:xfrm>
            <a:off x="24955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26" name="Line 102"/>
          <p:cNvSpPr>
            <a:spLocks noChangeShapeType="1"/>
          </p:cNvSpPr>
          <p:nvPr/>
        </p:nvSpPr>
        <p:spPr bwMode="auto">
          <a:xfrm>
            <a:off x="18859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27" name="Line 103"/>
          <p:cNvSpPr>
            <a:spLocks noChangeShapeType="1"/>
          </p:cNvSpPr>
          <p:nvPr/>
        </p:nvSpPr>
        <p:spPr bwMode="auto">
          <a:xfrm>
            <a:off x="13525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28" name="Line 104"/>
          <p:cNvSpPr>
            <a:spLocks noChangeShapeType="1"/>
          </p:cNvSpPr>
          <p:nvPr/>
        </p:nvSpPr>
        <p:spPr bwMode="auto">
          <a:xfrm flipH="1">
            <a:off x="1341438" y="4032250"/>
            <a:ext cx="223837" cy="200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29" name="Rectangle 105"/>
          <p:cNvSpPr>
            <a:spLocks noChangeArrowheads="1"/>
          </p:cNvSpPr>
          <p:nvPr/>
        </p:nvSpPr>
        <p:spPr bwMode="auto">
          <a:xfrm>
            <a:off x="382588" y="4162425"/>
            <a:ext cx="939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Entradas</a:t>
            </a:r>
          </a:p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 da rede</a:t>
            </a:r>
          </a:p>
        </p:txBody>
      </p:sp>
      <p:sp>
        <p:nvSpPr>
          <p:cNvPr id="717930" name="Line 106"/>
          <p:cNvSpPr>
            <a:spLocks noChangeShapeType="1"/>
          </p:cNvSpPr>
          <p:nvPr/>
        </p:nvSpPr>
        <p:spPr bwMode="auto">
          <a:xfrm flipH="1" flipV="1">
            <a:off x="1978025" y="4013200"/>
            <a:ext cx="219075" cy="238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31" name="Line 107"/>
          <p:cNvSpPr>
            <a:spLocks noChangeShapeType="1"/>
          </p:cNvSpPr>
          <p:nvPr/>
        </p:nvSpPr>
        <p:spPr bwMode="auto">
          <a:xfrm>
            <a:off x="16573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32" name="Line 108"/>
          <p:cNvSpPr>
            <a:spLocks noChangeShapeType="1"/>
          </p:cNvSpPr>
          <p:nvPr/>
        </p:nvSpPr>
        <p:spPr bwMode="auto">
          <a:xfrm flipH="1">
            <a:off x="1647825" y="4032250"/>
            <a:ext cx="19050" cy="200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33" name="Oval 109"/>
          <p:cNvSpPr>
            <a:spLocks noChangeArrowheads="1"/>
          </p:cNvSpPr>
          <p:nvPr/>
        </p:nvSpPr>
        <p:spPr bwMode="auto">
          <a:xfrm>
            <a:off x="2247900" y="3311525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34" name="Line 110"/>
          <p:cNvSpPr>
            <a:spLocks noChangeShapeType="1"/>
          </p:cNvSpPr>
          <p:nvPr/>
        </p:nvSpPr>
        <p:spPr bwMode="auto">
          <a:xfrm flipH="1">
            <a:off x="1565275" y="3289300"/>
            <a:ext cx="19050" cy="723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35" name="Line 111"/>
          <p:cNvSpPr>
            <a:spLocks noChangeShapeType="1"/>
          </p:cNvSpPr>
          <p:nvPr/>
        </p:nvSpPr>
        <p:spPr bwMode="auto">
          <a:xfrm>
            <a:off x="2070100" y="4025900"/>
            <a:ext cx="409575" cy="212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36" name="Line 112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938" name="Rectangle 114"/>
          <p:cNvSpPr>
            <a:spLocks noChangeArrowheads="1"/>
          </p:cNvSpPr>
          <p:nvPr/>
        </p:nvSpPr>
        <p:spPr bwMode="auto">
          <a:xfrm>
            <a:off x="390525" y="574198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Valor previsto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um passo à frente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717940" name="Rectangle 116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41" name="Rectangle 117"/>
          <p:cNvSpPr>
            <a:spLocks noChangeArrowheads="1"/>
          </p:cNvSpPr>
          <p:nvPr/>
        </p:nvSpPr>
        <p:spPr bwMode="auto">
          <a:xfrm>
            <a:off x="381000" y="4572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11772286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1" name="Rectangle 3"/>
          <p:cNvSpPr>
            <a:spLocks noChangeArrowheads="1"/>
          </p:cNvSpPr>
          <p:nvPr/>
        </p:nvSpPr>
        <p:spPr bwMode="auto">
          <a:xfrm>
            <a:off x="1152525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52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53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54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55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56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57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60" name="Line 12"/>
          <p:cNvSpPr>
            <a:spLocks noChangeShapeType="1"/>
          </p:cNvSpPr>
          <p:nvPr/>
        </p:nvSpPr>
        <p:spPr bwMode="auto">
          <a:xfrm>
            <a:off x="1752600" y="3359150"/>
            <a:ext cx="0" cy="6572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63" name="Line 15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64" name="Line 16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65" name="Line 17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66" name="Line 18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67" name="Rectangle 19"/>
          <p:cNvSpPr>
            <a:spLocks noChangeArrowheads="1"/>
          </p:cNvSpPr>
          <p:nvPr/>
        </p:nvSpPr>
        <p:spPr bwMode="auto">
          <a:xfrm>
            <a:off x="3103563" y="1876425"/>
            <a:ext cx="20351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18868" name="Arc 20"/>
          <p:cNvSpPr>
            <a:spLocks/>
          </p:cNvSpPr>
          <p:nvPr/>
        </p:nvSpPr>
        <p:spPr bwMode="auto">
          <a:xfrm>
            <a:off x="2433638" y="3140075"/>
            <a:ext cx="1436687" cy="142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69" name="Line 21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0" name="Line 22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1" name="Line 23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2" name="Line 24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3" name="Line 25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4" name="Line 26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5" name="Line 27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6" name="Line 28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7" name="Line 29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8" name="Line 30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79" name="Line 31"/>
          <p:cNvSpPr>
            <a:spLocks noChangeShapeType="1"/>
          </p:cNvSpPr>
          <p:nvPr/>
        </p:nvSpPr>
        <p:spPr bwMode="auto">
          <a:xfrm flipV="1">
            <a:off x="4651375" y="2740025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0" name="Line 32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1" name="Line 33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2" name="Line 34"/>
          <p:cNvSpPr>
            <a:spLocks noChangeShapeType="1"/>
          </p:cNvSpPr>
          <p:nvPr/>
        </p:nvSpPr>
        <p:spPr bwMode="auto">
          <a:xfrm>
            <a:off x="1666875" y="3527425"/>
            <a:ext cx="0" cy="4889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3" name="Line 35"/>
          <p:cNvSpPr>
            <a:spLocks noChangeShapeType="1"/>
          </p:cNvSpPr>
          <p:nvPr/>
        </p:nvSpPr>
        <p:spPr bwMode="auto">
          <a:xfrm>
            <a:off x="1978025" y="3317875"/>
            <a:ext cx="6350" cy="66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4" name="Line 36"/>
          <p:cNvSpPr>
            <a:spLocks noChangeShapeType="1"/>
          </p:cNvSpPr>
          <p:nvPr/>
        </p:nvSpPr>
        <p:spPr bwMode="auto">
          <a:xfrm flipH="1">
            <a:off x="2047875" y="3448050"/>
            <a:ext cx="15875" cy="5619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5" name="Oval 37"/>
          <p:cNvSpPr>
            <a:spLocks noChangeArrowheads="1"/>
          </p:cNvSpPr>
          <p:nvPr/>
        </p:nvSpPr>
        <p:spPr bwMode="auto">
          <a:xfrm>
            <a:off x="2022475" y="34004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6" name="Oval 38"/>
          <p:cNvSpPr>
            <a:spLocks noChangeArrowheads="1"/>
          </p:cNvSpPr>
          <p:nvPr/>
        </p:nvSpPr>
        <p:spPr bwMode="auto">
          <a:xfrm>
            <a:off x="2254250" y="33242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7" name="Oval 39"/>
          <p:cNvSpPr>
            <a:spLocks noChangeArrowheads="1"/>
          </p:cNvSpPr>
          <p:nvPr/>
        </p:nvSpPr>
        <p:spPr bwMode="auto">
          <a:xfrm>
            <a:off x="1644650" y="34766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8" name="Oval 40"/>
          <p:cNvSpPr>
            <a:spLocks noChangeArrowheads="1"/>
          </p:cNvSpPr>
          <p:nvPr/>
        </p:nvSpPr>
        <p:spPr bwMode="auto">
          <a:xfrm>
            <a:off x="1727200" y="33242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89" name="Oval 41"/>
          <p:cNvSpPr>
            <a:spLocks noChangeArrowheads="1"/>
          </p:cNvSpPr>
          <p:nvPr/>
        </p:nvSpPr>
        <p:spPr bwMode="auto">
          <a:xfrm>
            <a:off x="1939925" y="32575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90" name="Rectangle 42"/>
          <p:cNvSpPr>
            <a:spLocks noChangeArrowheads="1"/>
          </p:cNvSpPr>
          <p:nvPr/>
        </p:nvSpPr>
        <p:spPr bwMode="auto">
          <a:xfrm>
            <a:off x="1628775" y="3209925"/>
            <a:ext cx="742950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91" name="Rectangle 43"/>
          <p:cNvSpPr>
            <a:spLocks noChangeArrowheads="1"/>
          </p:cNvSpPr>
          <p:nvPr/>
        </p:nvSpPr>
        <p:spPr bwMode="auto">
          <a:xfrm>
            <a:off x="1468438" y="2847975"/>
            <a:ext cx="803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18892" name="Rectangle 44"/>
          <p:cNvSpPr>
            <a:spLocks noChangeArrowheads="1"/>
          </p:cNvSpPr>
          <p:nvPr/>
        </p:nvSpPr>
        <p:spPr bwMode="auto">
          <a:xfrm>
            <a:off x="2051050" y="2238375"/>
            <a:ext cx="6508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alvo</a:t>
            </a:r>
          </a:p>
        </p:txBody>
      </p:sp>
      <p:sp>
        <p:nvSpPr>
          <p:cNvPr id="718893" name="Line 45"/>
          <p:cNvSpPr>
            <a:spLocks noChangeShapeType="1"/>
          </p:cNvSpPr>
          <p:nvPr/>
        </p:nvSpPr>
        <p:spPr bwMode="auto">
          <a:xfrm>
            <a:off x="2387600" y="2549525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94" name="Line 46"/>
          <p:cNvSpPr>
            <a:spLocks noChangeShapeType="1"/>
          </p:cNvSpPr>
          <p:nvPr/>
        </p:nvSpPr>
        <p:spPr bwMode="auto">
          <a:xfrm flipV="1">
            <a:off x="1897063" y="4019550"/>
            <a:ext cx="77787" cy="2254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95" name="Oval 47"/>
          <p:cNvSpPr>
            <a:spLocks noChangeArrowheads="1"/>
          </p:cNvSpPr>
          <p:nvPr/>
        </p:nvSpPr>
        <p:spPr bwMode="auto">
          <a:xfrm>
            <a:off x="1860550" y="5491163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96" name="Oval 48"/>
          <p:cNvSpPr>
            <a:spLocks noChangeArrowheads="1"/>
          </p:cNvSpPr>
          <p:nvPr/>
        </p:nvSpPr>
        <p:spPr bwMode="auto">
          <a:xfrm>
            <a:off x="2147888" y="5148263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97" name="Oval 49"/>
          <p:cNvSpPr>
            <a:spLocks noChangeArrowheads="1"/>
          </p:cNvSpPr>
          <p:nvPr/>
        </p:nvSpPr>
        <p:spPr bwMode="auto">
          <a:xfrm>
            <a:off x="1860550" y="5148263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98" name="Oval 50"/>
          <p:cNvSpPr>
            <a:spLocks noChangeArrowheads="1"/>
          </p:cNvSpPr>
          <p:nvPr/>
        </p:nvSpPr>
        <p:spPr bwMode="auto">
          <a:xfrm>
            <a:off x="1571625" y="5148263"/>
            <a:ext cx="133350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899" name="Oval 51"/>
          <p:cNvSpPr>
            <a:spLocks noChangeArrowheads="1"/>
          </p:cNvSpPr>
          <p:nvPr/>
        </p:nvSpPr>
        <p:spPr bwMode="auto">
          <a:xfrm>
            <a:off x="2292350" y="4803775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00" name="Oval 52"/>
          <p:cNvSpPr>
            <a:spLocks noChangeArrowheads="1"/>
          </p:cNvSpPr>
          <p:nvPr/>
        </p:nvSpPr>
        <p:spPr bwMode="auto">
          <a:xfrm>
            <a:off x="2005013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01" name="Oval 53"/>
          <p:cNvSpPr>
            <a:spLocks noChangeArrowheads="1"/>
          </p:cNvSpPr>
          <p:nvPr/>
        </p:nvSpPr>
        <p:spPr bwMode="auto">
          <a:xfrm>
            <a:off x="1717675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02" name="Oval 54"/>
          <p:cNvSpPr>
            <a:spLocks noChangeArrowheads="1"/>
          </p:cNvSpPr>
          <p:nvPr/>
        </p:nvSpPr>
        <p:spPr bwMode="auto">
          <a:xfrm>
            <a:off x="1428750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03" name="Oval 55"/>
          <p:cNvSpPr>
            <a:spLocks noChangeArrowheads="1"/>
          </p:cNvSpPr>
          <p:nvPr/>
        </p:nvSpPr>
        <p:spPr bwMode="auto">
          <a:xfrm>
            <a:off x="2436813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04" name="Oval 56"/>
          <p:cNvSpPr>
            <a:spLocks noChangeArrowheads="1"/>
          </p:cNvSpPr>
          <p:nvPr/>
        </p:nvSpPr>
        <p:spPr bwMode="auto">
          <a:xfrm>
            <a:off x="2147888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05" name="Oval 57"/>
          <p:cNvSpPr>
            <a:spLocks noChangeArrowheads="1"/>
          </p:cNvSpPr>
          <p:nvPr/>
        </p:nvSpPr>
        <p:spPr bwMode="auto">
          <a:xfrm>
            <a:off x="1860550" y="4459288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06" name="Oval 58"/>
          <p:cNvSpPr>
            <a:spLocks noChangeArrowheads="1"/>
          </p:cNvSpPr>
          <p:nvPr/>
        </p:nvSpPr>
        <p:spPr bwMode="auto">
          <a:xfrm>
            <a:off x="1571625" y="4459288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07" name="Oval 59"/>
          <p:cNvSpPr>
            <a:spLocks noChangeArrowheads="1"/>
          </p:cNvSpPr>
          <p:nvPr/>
        </p:nvSpPr>
        <p:spPr bwMode="auto">
          <a:xfrm>
            <a:off x="1284288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18908" name="Group 60"/>
          <p:cNvGrpSpPr>
            <a:grpSpLocks/>
          </p:cNvGrpSpPr>
          <p:nvPr/>
        </p:nvGrpSpPr>
        <p:grpSpPr bwMode="auto">
          <a:xfrm>
            <a:off x="1525588" y="4932363"/>
            <a:ext cx="863600" cy="203200"/>
            <a:chOff x="961" y="3107"/>
            <a:chExt cx="544" cy="128"/>
          </a:xfrm>
        </p:grpSpPr>
        <p:sp>
          <p:nvSpPr>
            <p:cNvPr id="718909" name="Line 61"/>
            <p:cNvSpPr>
              <a:spLocks noChangeShapeType="1"/>
            </p:cNvSpPr>
            <p:nvPr/>
          </p:nvSpPr>
          <p:spPr bwMode="auto">
            <a:xfrm>
              <a:off x="961" y="3107"/>
              <a:ext cx="5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0" name="Line 62"/>
            <p:cNvSpPr>
              <a:spLocks noChangeShapeType="1"/>
            </p:cNvSpPr>
            <p:nvPr/>
          </p:nvSpPr>
          <p:spPr bwMode="auto">
            <a:xfrm>
              <a:off x="961" y="3107"/>
              <a:ext cx="23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1" name="Line 63"/>
            <p:cNvSpPr>
              <a:spLocks noChangeShapeType="1"/>
            </p:cNvSpPr>
            <p:nvPr/>
          </p:nvSpPr>
          <p:spPr bwMode="auto">
            <a:xfrm>
              <a:off x="961" y="3107"/>
              <a:ext cx="4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2" name="Line 64"/>
            <p:cNvSpPr>
              <a:spLocks noChangeShapeType="1"/>
            </p:cNvSpPr>
            <p:nvPr/>
          </p:nvSpPr>
          <p:spPr bwMode="auto">
            <a:xfrm flipH="1">
              <a:off x="1012" y="3107"/>
              <a:ext cx="9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3" name="Line 65"/>
            <p:cNvSpPr>
              <a:spLocks noChangeShapeType="1"/>
            </p:cNvSpPr>
            <p:nvPr/>
          </p:nvSpPr>
          <p:spPr bwMode="auto">
            <a:xfrm>
              <a:off x="1111" y="3107"/>
              <a:ext cx="8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4" name="Line 66"/>
            <p:cNvSpPr>
              <a:spLocks noChangeShapeType="1"/>
            </p:cNvSpPr>
            <p:nvPr/>
          </p:nvSpPr>
          <p:spPr bwMode="auto">
            <a:xfrm>
              <a:off x="1111" y="3107"/>
              <a:ext cx="26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5" name="Line 67"/>
            <p:cNvSpPr>
              <a:spLocks noChangeShapeType="1"/>
            </p:cNvSpPr>
            <p:nvPr/>
          </p:nvSpPr>
          <p:spPr bwMode="auto">
            <a:xfrm flipH="1">
              <a:off x="1012" y="3107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6" name="Line 68"/>
            <p:cNvSpPr>
              <a:spLocks noChangeShapeType="1"/>
            </p:cNvSpPr>
            <p:nvPr/>
          </p:nvSpPr>
          <p:spPr bwMode="auto">
            <a:xfrm flipH="1">
              <a:off x="1194" y="3107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7" name="Line 69"/>
            <p:cNvSpPr>
              <a:spLocks noChangeShapeType="1"/>
            </p:cNvSpPr>
            <p:nvPr/>
          </p:nvSpPr>
          <p:spPr bwMode="auto">
            <a:xfrm>
              <a:off x="1323" y="3107"/>
              <a:ext cx="5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8" name="Line 70"/>
            <p:cNvSpPr>
              <a:spLocks noChangeShapeType="1"/>
            </p:cNvSpPr>
            <p:nvPr/>
          </p:nvSpPr>
          <p:spPr bwMode="auto">
            <a:xfrm flipH="1">
              <a:off x="1012" y="3107"/>
              <a:ext cx="49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19" name="Line 71"/>
            <p:cNvSpPr>
              <a:spLocks noChangeShapeType="1"/>
            </p:cNvSpPr>
            <p:nvPr/>
          </p:nvSpPr>
          <p:spPr bwMode="auto">
            <a:xfrm flipH="1">
              <a:off x="1194" y="3107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20" name="Line 72"/>
            <p:cNvSpPr>
              <a:spLocks noChangeShapeType="1"/>
            </p:cNvSpPr>
            <p:nvPr/>
          </p:nvSpPr>
          <p:spPr bwMode="auto">
            <a:xfrm flipH="1">
              <a:off x="1376" y="3107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1668463" y="4589463"/>
            <a:ext cx="865187" cy="201612"/>
            <a:chOff x="1051" y="2891"/>
            <a:chExt cx="545" cy="127"/>
          </a:xfrm>
        </p:grpSpPr>
        <p:sp>
          <p:nvSpPr>
            <p:cNvPr id="718922" name="Line 74"/>
            <p:cNvSpPr>
              <a:spLocks noChangeShapeType="1"/>
            </p:cNvSpPr>
            <p:nvPr/>
          </p:nvSpPr>
          <p:spPr bwMode="auto">
            <a:xfrm>
              <a:off x="1051" y="2891"/>
              <a:ext cx="5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23" name="Line 75"/>
            <p:cNvSpPr>
              <a:spLocks noChangeShapeType="1"/>
            </p:cNvSpPr>
            <p:nvPr/>
          </p:nvSpPr>
          <p:spPr bwMode="auto">
            <a:xfrm>
              <a:off x="1051" y="2891"/>
              <a:ext cx="23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24" name="Line 76"/>
            <p:cNvSpPr>
              <a:spLocks noChangeShapeType="1"/>
            </p:cNvSpPr>
            <p:nvPr/>
          </p:nvSpPr>
          <p:spPr bwMode="auto">
            <a:xfrm>
              <a:off x="1051" y="2891"/>
              <a:ext cx="415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25" name="Line 77"/>
            <p:cNvSpPr>
              <a:spLocks noChangeShapeType="1"/>
            </p:cNvSpPr>
            <p:nvPr/>
          </p:nvSpPr>
          <p:spPr bwMode="auto">
            <a:xfrm flipH="1">
              <a:off x="1103" y="2891"/>
              <a:ext cx="9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26" name="Line 78"/>
            <p:cNvSpPr>
              <a:spLocks noChangeShapeType="1"/>
            </p:cNvSpPr>
            <p:nvPr/>
          </p:nvSpPr>
          <p:spPr bwMode="auto">
            <a:xfrm>
              <a:off x="1202" y="2891"/>
              <a:ext cx="8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27" name="Line 79"/>
            <p:cNvSpPr>
              <a:spLocks noChangeShapeType="1"/>
            </p:cNvSpPr>
            <p:nvPr/>
          </p:nvSpPr>
          <p:spPr bwMode="auto">
            <a:xfrm>
              <a:off x="1202" y="2891"/>
              <a:ext cx="26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28" name="Line 80"/>
            <p:cNvSpPr>
              <a:spLocks noChangeShapeType="1"/>
            </p:cNvSpPr>
            <p:nvPr/>
          </p:nvSpPr>
          <p:spPr bwMode="auto">
            <a:xfrm flipH="1">
              <a:off x="1103" y="2891"/>
              <a:ext cx="31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29" name="Line 81"/>
            <p:cNvSpPr>
              <a:spLocks noChangeShapeType="1"/>
            </p:cNvSpPr>
            <p:nvPr/>
          </p:nvSpPr>
          <p:spPr bwMode="auto">
            <a:xfrm flipH="1">
              <a:off x="1285" y="2891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30" name="Line 82"/>
            <p:cNvSpPr>
              <a:spLocks noChangeShapeType="1"/>
            </p:cNvSpPr>
            <p:nvPr/>
          </p:nvSpPr>
          <p:spPr bwMode="auto">
            <a:xfrm>
              <a:off x="1415" y="2891"/>
              <a:ext cx="5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31" name="Line 83"/>
            <p:cNvSpPr>
              <a:spLocks noChangeShapeType="1"/>
            </p:cNvSpPr>
            <p:nvPr/>
          </p:nvSpPr>
          <p:spPr bwMode="auto">
            <a:xfrm flipH="1">
              <a:off x="1103" y="2891"/>
              <a:ext cx="49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32" name="Line 84"/>
            <p:cNvSpPr>
              <a:spLocks noChangeShapeType="1"/>
            </p:cNvSpPr>
            <p:nvPr/>
          </p:nvSpPr>
          <p:spPr bwMode="auto">
            <a:xfrm flipH="1">
              <a:off x="1285" y="2891"/>
              <a:ext cx="31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933" name="Line 85"/>
            <p:cNvSpPr>
              <a:spLocks noChangeShapeType="1"/>
            </p:cNvSpPr>
            <p:nvPr/>
          </p:nvSpPr>
          <p:spPr bwMode="auto">
            <a:xfrm flipH="1">
              <a:off x="1466" y="2891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>
            <a:off x="1379538" y="4589463"/>
            <a:ext cx="8413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>
            <a:off x="1379538" y="4589463"/>
            <a:ext cx="3714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>
            <a:off x="1379538" y="4589463"/>
            <a:ext cx="660400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>
            <a:off x="1379538" y="4589463"/>
            <a:ext cx="9001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1463675" y="4589463"/>
            <a:ext cx="204788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39" name="Line 91"/>
          <p:cNvSpPr>
            <a:spLocks noChangeShapeType="1"/>
          </p:cNvSpPr>
          <p:nvPr/>
        </p:nvSpPr>
        <p:spPr bwMode="auto">
          <a:xfrm flipV="1">
            <a:off x="1476375" y="4576763"/>
            <a:ext cx="4191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40" name="Line 92"/>
          <p:cNvSpPr>
            <a:spLocks noChangeShapeType="1"/>
          </p:cNvSpPr>
          <p:nvPr/>
        </p:nvSpPr>
        <p:spPr bwMode="auto">
          <a:xfrm flipV="1">
            <a:off x="1476375" y="4576763"/>
            <a:ext cx="7080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41" name="Line 93"/>
          <p:cNvSpPr>
            <a:spLocks noChangeShapeType="1"/>
          </p:cNvSpPr>
          <p:nvPr/>
        </p:nvSpPr>
        <p:spPr bwMode="auto">
          <a:xfrm flipH="1">
            <a:off x="1463675" y="4589463"/>
            <a:ext cx="10699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42" name="Line 94"/>
          <p:cNvSpPr>
            <a:spLocks noChangeShapeType="1"/>
          </p:cNvSpPr>
          <p:nvPr/>
        </p:nvSpPr>
        <p:spPr bwMode="auto">
          <a:xfrm>
            <a:off x="1668463" y="5276850"/>
            <a:ext cx="22701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43" name="Line 95"/>
          <p:cNvSpPr>
            <a:spLocks noChangeShapeType="1"/>
          </p:cNvSpPr>
          <p:nvPr/>
        </p:nvSpPr>
        <p:spPr bwMode="auto">
          <a:xfrm flipV="1">
            <a:off x="1901825" y="5264150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44" name="Line 96"/>
          <p:cNvSpPr>
            <a:spLocks noChangeShapeType="1"/>
          </p:cNvSpPr>
          <p:nvPr/>
        </p:nvSpPr>
        <p:spPr bwMode="auto">
          <a:xfrm flipV="1">
            <a:off x="1908175" y="5264150"/>
            <a:ext cx="2762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45" name="Rectangle 97"/>
          <p:cNvSpPr>
            <a:spLocks noChangeArrowheads="1"/>
          </p:cNvSpPr>
          <p:nvPr/>
        </p:nvSpPr>
        <p:spPr bwMode="auto">
          <a:xfrm>
            <a:off x="2708275" y="4668838"/>
            <a:ext cx="2409825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Ajuste dos pesos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 partir do erro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2"/>
                </a:solidFill>
              </a:rPr>
              <a:t>Erro= alvo - previsto</a:t>
            </a:r>
          </a:p>
        </p:txBody>
      </p:sp>
      <p:sp>
        <p:nvSpPr>
          <p:cNvPr id="718946" name="Arc 98"/>
          <p:cNvSpPr>
            <a:spLocks/>
          </p:cNvSpPr>
          <p:nvPr/>
        </p:nvSpPr>
        <p:spPr bwMode="auto">
          <a:xfrm>
            <a:off x="2503488" y="5686425"/>
            <a:ext cx="522287" cy="223838"/>
          </a:xfrm>
          <a:custGeom>
            <a:avLst/>
            <a:gdLst>
              <a:gd name="G0" fmla="+- 66 0 0"/>
              <a:gd name="G1" fmla="+- 155 0 0"/>
              <a:gd name="G2" fmla="+- 21600 0 0"/>
              <a:gd name="T0" fmla="*/ 21665 w 21666"/>
              <a:gd name="T1" fmla="*/ 0 h 21755"/>
              <a:gd name="T2" fmla="*/ 0 w 21666"/>
              <a:gd name="T3" fmla="*/ 21755 h 21755"/>
              <a:gd name="T4" fmla="*/ 66 w 21666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6" h="21755" fill="none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</a:path>
              <a:path w="21666" h="21755" stroke="0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  <a:lnTo>
                  <a:pt x="66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47" name="Arc 99"/>
          <p:cNvSpPr>
            <a:spLocks/>
          </p:cNvSpPr>
          <p:nvPr/>
        </p:nvSpPr>
        <p:spPr bwMode="auto">
          <a:xfrm>
            <a:off x="1909763" y="5686425"/>
            <a:ext cx="595312" cy="223838"/>
          </a:xfrm>
          <a:custGeom>
            <a:avLst/>
            <a:gdLst>
              <a:gd name="G0" fmla="+- 21600 0 0"/>
              <a:gd name="G1" fmla="+- 155 0 0"/>
              <a:gd name="G2" fmla="+- 21600 0 0"/>
              <a:gd name="T0" fmla="*/ 21600 w 21600"/>
              <a:gd name="T1" fmla="*/ 21755 h 21755"/>
              <a:gd name="T2" fmla="*/ 1 w 21600"/>
              <a:gd name="T3" fmla="*/ 0 h 21755"/>
              <a:gd name="T4" fmla="*/ 21600 w 21600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55" fill="none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</a:path>
              <a:path w="21600" h="21755" stroke="0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  <a:lnTo>
                  <a:pt x="21600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48" name="Line 100"/>
          <p:cNvSpPr>
            <a:spLocks noChangeShapeType="1"/>
          </p:cNvSpPr>
          <p:nvPr/>
        </p:nvSpPr>
        <p:spPr bwMode="auto">
          <a:xfrm>
            <a:off x="21907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49" name="Line 101"/>
          <p:cNvSpPr>
            <a:spLocks noChangeShapeType="1"/>
          </p:cNvSpPr>
          <p:nvPr/>
        </p:nvSpPr>
        <p:spPr bwMode="auto">
          <a:xfrm>
            <a:off x="24955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50" name="Line 102"/>
          <p:cNvSpPr>
            <a:spLocks noChangeShapeType="1"/>
          </p:cNvSpPr>
          <p:nvPr/>
        </p:nvSpPr>
        <p:spPr bwMode="auto">
          <a:xfrm>
            <a:off x="18859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51" name="Line 103"/>
          <p:cNvSpPr>
            <a:spLocks noChangeShapeType="1"/>
          </p:cNvSpPr>
          <p:nvPr/>
        </p:nvSpPr>
        <p:spPr bwMode="auto">
          <a:xfrm>
            <a:off x="13525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52" name="Line 104"/>
          <p:cNvSpPr>
            <a:spLocks noChangeShapeType="1"/>
          </p:cNvSpPr>
          <p:nvPr/>
        </p:nvSpPr>
        <p:spPr bwMode="auto">
          <a:xfrm flipH="1">
            <a:off x="1341438" y="4029075"/>
            <a:ext cx="325437" cy="20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53" name="Rectangle 105"/>
          <p:cNvSpPr>
            <a:spLocks noChangeArrowheads="1"/>
          </p:cNvSpPr>
          <p:nvPr/>
        </p:nvSpPr>
        <p:spPr bwMode="auto">
          <a:xfrm>
            <a:off x="376238" y="4156075"/>
            <a:ext cx="9525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Entradas</a:t>
            </a:r>
          </a:p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 da rede</a:t>
            </a:r>
          </a:p>
        </p:txBody>
      </p:sp>
      <p:sp>
        <p:nvSpPr>
          <p:cNvPr id="718954" name="Line 106"/>
          <p:cNvSpPr>
            <a:spLocks noChangeShapeType="1"/>
          </p:cNvSpPr>
          <p:nvPr/>
        </p:nvSpPr>
        <p:spPr bwMode="auto">
          <a:xfrm flipH="1" flipV="1">
            <a:off x="2057400" y="4022725"/>
            <a:ext cx="1397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55" name="Line 107"/>
          <p:cNvSpPr>
            <a:spLocks noChangeShapeType="1"/>
          </p:cNvSpPr>
          <p:nvPr/>
        </p:nvSpPr>
        <p:spPr bwMode="auto">
          <a:xfrm>
            <a:off x="16573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56" name="Line 108"/>
          <p:cNvSpPr>
            <a:spLocks noChangeShapeType="1"/>
          </p:cNvSpPr>
          <p:nvPr/>
        </p:nvSpPr>
        <p:spPr bwMode="auto">
          <a:xfrm flipH="1">
            <a:off x="1647825" y="4032250"/>
            <a:ext cx="107950" cy="200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57" name="Oval 109"/>
          <p:cNvSpPr>
            <a:spLocks noChangeArrowheads="1"/>
          </p:cNvSpPr>
          <p:nvPr/>
        </p:nvSpPr>
        <p:spPr bwMode="auto">
          <a:xfrm>
            <a:off x="2336800" y="30988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58" name="Line 110"/>
          <p:cNvSpPr>
            <a:spLocks noChangeShapeType="1"/>
          </p:cNvSpPr>
          <p:nvPr/>
        </p:nvSpPr>
        <p:spPr bwMode="auto">
          <a:xfrm>
            <a:off x="2282825" y="3413125"/>
            <a:ext cx="3175" cy="593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59" name="Line 111"/>
          <p:cNvSpPr>
            <a:spLocks noChangeShapeType="1"/>
          </p:cNvSpPr>
          <p:nvPr/>
        </p:nvSpPr>
        <p:spPr bwMode="auto">
          <a:xfrm>
            <a:off x="2301875" y="4025900"/>
            <a:ext cx="177800" cy="212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60" name="Line 112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8962" name="Rectangle 114"/>
          <p:cNvSpPr>
            <a:spLocks noChangeArrowheads="1"/>
          </p:cNvSpPr>
          <p:nvPr/>
        </p:nvSpPr>
        <p:spPr bwMode="auto">
          <a:xfrm>
            <a:off x="390525" y="574198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Valor previsto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um passo à frente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718964" name="Rectangle 116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965" name="Rectangle 117"/>
          <p:cNvSpPr>
            <a:spLocks noChangeArrowheads="1"/>
          </p:cNvSpPr>
          <p:nvPr/>
        </p:nvSpPr>
        <p:spPr bwMode="auto">
          <a:xfrm>
            <a:off x="381000" y="4572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22882743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ChangeArrowheads="1"/>
          </p:cNvSpPr>
          <p:nvPr/>
        </p:nvSpPr>
        <p:spPr bwMode="auto">
          <a:xfrm>
            <a:off x="1152525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76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78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79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0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1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2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3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4" name="Line 12"/>
          <p:cNvSpPr>
            <a:spLocks noChangeShapeType="1"/>
          </p:cNvSpPr>
          <p:nvPr/>
        </p:nvSpPr>
        <p:spPr bwMode="auto">
          <a:xfrm>
            <a:off x="1752600" y="3359150"/>
            <a:ext cx="0" cy="6572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5" name="Line 13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6" name="Line 14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7" name="Line 15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8" name="Line 16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89" name="Line 17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0" name="Line 18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1" name="Rectangle 19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19892" name="Arc 20"/>
          <p:cNvSpPr>
            <a:spLocks/>
          </p:cNvSpPr>
          <p:nvPr/>
        </p:nvSpPr>
        <p:spPr bwMode="auto">
          <a:xfrm>
            <a:off x="2747963" y="3317875"/>
            <a:ext cx="1436687" cy="142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3" name="Line 21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4" name="Line 22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5" name="Line 23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6" name="Line 24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7" name="Line 25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8" name="Line 26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899" name="Line 27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0" name="Line 28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1" name="Line 29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2" name="Line 30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3" name="Line 31"/>
          <p:cNvSpPr>
            <a:spLocks noChangeShapeType="1"/>
          </p:cNvSpPr>
          <p:nvPr/>
        </p:nvSpPr>
        <p:spPr bwMode="auto">
          <a:xfrm flipV="1">
            <a:off x="4651375" y="2740025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4" name="Line 32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5" name="Line 33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6" name="Line 34"/>
          <p:cNvSpPr>
            <a:spLocks noChangeShapeType="1"/>
          </p:cNvSpPr>
          <p:nvPr/>
        </p:nvSpPr>
        <p:spPr bwMode="auto">
          <a:xfrm>
            <a:off x="2374900" y="3178175"/>
            <a:ext cx="9525" cy="873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7" name="Line 35"/>
          <p:cNvSpPr>
            <a:spLocks noChangeShapeType="1"/>
          </p:cNvSpPr>
          <p:nvPr/>
        </p:nvSpPr>
        <p:spPr bwMode="auto">
          <a:xfrm>
            <a:off x="1978025" y="3317875"/>
            <a:ext cx="6350" cy="66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8" name="Line 36"/>
          <p:cNvSpPr>
            <a:spLocks noChangeShapeType="1"/>
          </p:cNvSpPr>
          <p:nvPr/>
        </p:nvSpPr>
        <p:spPr bwMode="auto">
          <a:xfrm flipH="1">
            <a:off x="2047875" y="3448050"/>
            <a:ext cx="15875" cy="5619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09" name="Oval 37"/>
          <p:cNvSpPr>
            <a:spLocks noChangeArrowheads="1"/>
          </p:cNvSpPr>
          <p:nvPr/>
        </p:nvSpPr>
        <p:spPr bwMode="auto">
          <a:xfrm>
            <a:off x="2251075" y="3327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0" name="Oval 38"/>
          <p:cNvSpPr>
            <a:spLocks noChangeArrowheads="1"/>
          </p:cNvSpPr>
          <p:nvPr/>
        </p:nvSpPr>
        <p:spPr bwMode="auto">
          <a:xfrm>
            <a:off x="2333625" y="31115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1" name="Oval 39"/>
          <p:cNvSpPr>
            <a:spLocks noChangeArrowheads="1"/>
          </p:cNvSpPr>
          <p:nvPr/>
        </p:nvSpPr>
        <p:spPr bwMode="auto">
          <a:xfrm>
            <a:off x="1720850" y="33242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2" name="Oval 40"/>
          <p:cNvSpPr>
            <a:spLocks noChangeArrowheads="1"/>
          </p:cNvSpPr>
          <p:nvPr/>
        </p:nvSpPr>
        <p:spPr bwMode="auto">
          <a:xfrm>
            <a:off x="1952625" y="32512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3" name="Oval 41"/>
          <p:cNvSpPr>
            <a:spLocks noChangeArrowheads="1"/>
          </p:cNvSpPr>
          <p:nvPr/>
        </p:nvSpPr>
        <p:spPr bwMode="auto">
          <a:xfrm>
            <a:off x="2028825" y="33940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4" name="Rectangle 42"/>
          <p:cNvSpPr>
            <a:spLocks noChangeArrowheads="1"/>
          </p:cNvSpPr>
          <p:nvPr/>
        </p:nvSpPr>
        <p:spPr bwMode="auto">
          <a:xfrm>
            <a:off x="1692275" y="3054350"/>
            <a:ext cx="768350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5" name="Rectangle 43"/>
          <p:cNvSpPr>
            <a:spLocks noChangeArrowheads="1"/>
          </p:cNvSpPr>
          <p:nvPr/>
        </p:nvSpPr>
        <p:spPr bwMode="auto">
          <a:xfrm>
            <a:off x="1687513" y="273367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19916" name="Rectangle 44"/>
          <p:cNvSpPr>
            <a:spLocks noChangeArrowheads="1"/>
          </p:cNvSpPr>
          <p:nvPr/>
        </p:nvSpPr>
        <p:spPr bwMode="auto">
          <a:xfrm>
            <a:off x="2286000" y="226377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alvo</a:t>
            </a:r>
          </a:p>
        </p:txBody>
      </p:sp>
      <p:sp>
        <p:nvSpPr>
          <p:cNvPr id="719917" name="Line 45"/>
          <p:cNvSpPr>
            <a:spLocks noChangeShapeType="1"/>
          </p:cNvSpPr>
          <p:nvPr/>
        </p:nvSpPr>
        <p:spPr bwMode="auto">
          <a:xfrm>
            <a:off x="2581275" y="2663825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8" name="Line 46"/>
          <p:cNvSpPr>
            <a:spLocks noChangeShapeType="1"/>
          </p:cNvSpPr>
          <p:nvPr/>
        </p:nvSpPr>
        <p:spPr bwMode="auto">
          <a:xfrm flipV="1">
            <a:off x="1897063" y="4019550"/>
            <a:ext cx="147637" cy="2254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19" name="Oval 47"/>
          <p:cNvSpPr>
            <a:spLocks noChangeArrowheads="1"/>
          </p:cNvSpPr>
          <p:nvPr/>
        </p:nvSpPr>
        <p:spPr bwMode="auto">
          <a:xfrm>
            <a:off x="1860550" y="5491163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0" name="Oval 48"/>
          <p:cNvSpPr>
            <a:spLocks noChangeArrowheads="1"/>
          </p:cNvSpPr>
          <p:nvPr/>
        </p:nvSpPr>
        <p:spPr bwMode="auto">
          <a:xfrm>
            <a:off x="2147888" y="5148263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1" name="Oval 49"/>
          <p:cNvSpPr>
            <a:spLocks noChangeArrowheads="1"/>
          </p:cNvSpPr>
          <p:nvPr/>
        </p:nvSpPr>
        <p:spPr bwMode="auto">
          <a:xfrm>
            <a:off x="1860550" y="5148263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2" name="Oval 50"/>
          <p:cNvSpPr>
            <a:spLocks noChangeArrowheads="1"/>
          </p:cNvSpPr>
          <p:nvPr/>
        </p:nvSpPr>
        <p:spPr bwMode="auto">
          <a:xfrm>
            <a:off x="1571625" y="5148263"/>
            <a:ext cx="133350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3" name="Oval 51"/>
          <p:cNvSpPr>
            <a:spLocks noChangeArrowheads="1"/>
          </p:cNvSpPr>
          <p:nvPr/>
        </p:nvSpPr>
        <p:spPr bwMode="auto">
          <a:xfrm>
            <a:off x="2292350" y="4803775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4" name="Oval 52"/>
          <p:cNvSpPr>
            <a:spLocks noChangeArrowheads="1"/>
          </p:cNvSpPr>
          <p:nvPr/>
        </p:nvSpPr>
        <p:spPr bwMode="auto">
          <a:xfrm>
            <a:off x="2005013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5" name="Oval 53"/>
          <p:cNvSpPr>
            <a:spLocks noChangeArrowheads="1"/>
          </p:cNvSpPr>
          <p:nvPr/>
        </p:nvSpPr>
        <p:spPr bwMode="auto">
          <a:xfrm>
            <a:off x="1717675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6" name="Oval 54"/>
          <p:cNvSpPr>
            <a:spLocks noChangeArrowheads="1"/>
          </p:cNvSpPr>
          <p:nvPr/>
        </p:nvSpPr>
        <p:spPr bwMode="auto">
          <a:xfrm>
            <a:off x="1428750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7" name="Oval 55"/>
          <p:cNvSpPr>
            <a:spLocks noChangeArrowheads="1"/>
          </p:cNvSpPr>
          <p:nvPr/>
        </p:nvSpPr>
        <p:spPr bwMode="auto">
          <a:xfrm>
            <a:off x="2436813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8" name="Oval 56"/>
          <p:cNvSpPr>
            <a:spLocks noChangeArrowheads="1"/>
          </p:cNvSpPr>
          <p:nvPr/>
        </p:nvSpPr>
        <p:spPr bwMode="auto">
          <a:xfrm>
            <a:off x="2147888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29" name="Oval 57"/>
          <p:cNvSpPr>
            <a:spLocks noChangeArrowheads="1"/>
          </p:cNvSpPr>
          <p:nvPr/>
        </p:nvSpPr>
        <p:spPr bwMode="auto">
          <a:xfrm>
            <a:off x="1860550" y="4459288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30" name="Oval 58"/>
          <p:cNvSpPr>
            <a:spLocks noChangeArrowheads="1"/>
          </p:cNvSpPr>
          <p:nvPr/>
        </p:nvSpPr>
        <p:spPr bwMode="auto">
          <a:xfrm>
            <a:off x="1571625" y="4459288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31" name="Oval 59"/>
          <p:cNvSpPr>
            <a:spLocks noChangeArrowheads="1"/>
          </p:cNvSpPr>
          <p:nvPr/>
        </p:nvSpPr>
        <p:spPr bwMode="auto">
          <a:xfrm>
            <a:off x="1284288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19932" name="Group 60"/>
          <p:cNvGrpSpPr>
            <a:grpSpLocks/>
          </p:cNvGrpSpPr>
          <p:nvPr/>
        </p:nvGrpSpPr>
        <p:grpSpPr bwMode="auto">
          <a:xfrm>
            <a:off x="1525588" y="4932363"/>
            <a:ext cx="863600" cy="203200"/>
            <a:chOff x="961" y="3107"/>
            <a:chExt cx="544" cy="128"/>
          </a:xfrm>
        </p:grpSpPr>
        <p:sp>
          <p:nvSpPr>
            <p:cNvPr id="719933" name="Line 61"/>
            <p:cNvSpPr>
              <a:spLocks noChangeShapeType="1"/>
            </p:cNvSpPr>
            <p:nvPr/>
          </p:nvSpPr>
          <p:spPr bwMode="auto">
            <a:xfrm>
              <a:off x="961" y="3107"/>
              <a:ext cx="5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34" name="Line 62"/>
            <p:cNvSpPr>
              <a:spLocks noChangeShapeType="1"/>
            </p:cNvSpPr>
            <p:nvPr/>
          </p:nvSpPr>
          <p:spPr bwMode="auto">
            <a:xfrm>
              <a:off x="961" y="3107"/>
              <a:ext cx="23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35" name="Line 63"/>
            <p:cNvSpPr>
              <a:spLocks noChangeShapeType="1"/>
            </p:cNvSpPr>
            <p:nvPr/>
          </p:nvSpPr>
          <p:spPr bwMode="auto">
            <a:xfrm>
              <a:off x="961" y="3107"/>
              <a:ext cx="4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36" name="Line 64"/>
            <p:cNvSpPr>
              <a:spLocks noChangeShapeType="1"/>
            </p:cNvSpPr>
            <p:nvPr/>
          </p:nvSpPr>
          <p:spPr bwMode="auto">
            <a:xfrm flipH="1">
              <a:off x="1012" y="3107"/>
              <a:ext cx="9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37" name="Line 65"/>
            <p:cNvSpPr>
              <a:spLocks noChangeShapeType="1"/>
            </p:cNvSpPr>
            <p:nvPr/>
          </p:nvSpPr>
          <p:spPr bwMode="auto">
            <a:xfrm>
              <a:off x="1111" y="3107"/>
              <a:ext cx="8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38" name="Line 66"/>
            <p:cNvSpPr>
              <a:spLocks noChangeShapeType="1"/>
            </p:cNvSpPr>
            <p:nvPr/>
          </p:nvSpPr>
          <p:spPr bwMode="auto">
            <a:xfrm>
              <a:off x="1111" y="3107"/>
              <a:ext cx="26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39" name="Line 67"/>
            <p:cNvSpPr>
              <a:spLocks noChangeShapeType="1"/>
            </p:cNvSpPr>
            <p:nvPr/>
          </p:nvSpPr>
          <p:spPr bwMode="auto">
            <a:xfrm flipH="1">
              <a:off x="1012" y="3107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40" name="Line 68"/>
            <p:cNvSpPr>
              <a:spLocks noChangeShapeType="1"/>
            </p:cNvSpPr>
            <p:nvPr/>
          </p:nvSpPr>
          <p:spPr bwMode="auto">
            <a:xfrm flipH="1">
              <a:off x="1194" y="3107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41" name="Line 69"/>
            <p:cNvSpPr>
              <a:spLocks noChangeShapeType="1"/>
            </p:cNvSpPr>
            <p:nvPr/>
          </p:nvSpPr>
          <p:spPr bwMode="auto">
            <a:xfrm>
              <a:off x="1323" y="3107"/>
              <a:ext cx="5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42" name="Line 70"/>
            <p:cNvSpPr>
              <a:spLocks noChangeShapeType="1"/>
            </p:cNvSpPr>
            <p:nvPr/>
          </p:nvSpPr>
          <p:spPr bwMode="auto">
            <a:xfrm flipH="1">
              <a:off x="1012" y="3107"/>
              <a:ext cx="49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43" name="Line 71"/>
            <p:cNvSpPr>
              <a:spLocks noChangeShapeType="1"/>
            </p:cNvSpPr>
            <p:nvPr/>
          </p:nvSpPr>
          <p:spPr bwMode="auto">
            <a:xfrm flipH="1">
              <a:off x="1194" y="3107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44" name="Line 72"/>
            <p:cNvSpPr>
              <a:spLocks noChangeShapeType="1"/>
            </p:cNvSpPr>
            <p:nvPr/>
          </p:nvSpPr>
          <p:spPr bwMode="auto">
            <a:xfrm flipH="1">
              <a:off x="1376" y="3107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19945" name="Group 73"/>
          <p:cNvGrpSpPr>
            <a:grpSpLocks/>
          </p:cNvGrpSpPr>
          <p:nvPr/>
        </p:nvGrpSpPr>
        <p:grpSpPr bwMode="auto">
          <a:xfrm>
            <a:off x="1668463" y="4589463"/>
            <a:ext cx="865187" cy="201612"/>
            <a:chOff x="1051" y="2891"/>
            <a:chExt cx="545" cy="127"/>
          </a:xfrm>
        </p:grpSpPr>
        <p:sp>
          <p:nvSpPr>
            <p:cNvPr id="719946" name="Line 74"/>
            <p:cNvSpPr>
              <a:spLocks noChangeShapeType="1"/>
            </p:cNvSpPr>
            <p:nvPr/>
          </p:nvSpPr>
          <p:spPr bwMode="auto">
            <a:xfrm>
              <a:off x="1051" y="2891"/>
              <a:ext cx="5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47" name="Line 75"/>
            <p:cNvSpPr>
              <a:spLocks noChangeShapeType="1"/>
            </p:cNvSpPr>
            <p:nvPr/>
          </p:nvSpPr>
          <p:spPr bwMode="auto">
            <a:xfrm>
              <a:off x="1051" y="2891"/>
              <a:ext cx="23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48" name="Line 76"/>
            <p:cNvSpPr>
              <a:spLocks noChangeShapeType="1"/>
            </p:cNvSpPr>
            <p:nvPr/>
          </p:nvSpPr>
          <p:spPr bwMode="auto">
            <a:xfrm>
              <a:off x="1051" y="2891"/>
              <a:ext cx="415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49" name="Line 77"/>
            <p:cNvSpPr>
              <a:spLocks noChangeShapeType="1"/>
            </p:cNvSpPr>
            <p:nvPr/>
          </p:nvSpPr>
          <p:spPr bwMode="auto">
            <a:xfrm flipH="1">
              <a:off x="1103" y="2891"/>
              <a:ext cx="9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50" name="Line 78"/>
            <p:cNvSpPr>
              <a:spLocks noChangeShapeType="1"/>
            </p:cNvSpPr>
            <p:nvPr/>
          </p:nvSpPr>
          <p:spPr bwMode="auto">
            <a:xfrm>
              <a:off x="1202" y="2891"/>
              <a:ext cx="8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51" name="Line 79"/>
            <p:cNvSpPr>
              <a:spLocks noChangeShapeType="1"/>
            </p:cNvSpPr>
            <p:nvPr/>
          </p:nvSpPr>
          <p:spPr bwMode="auto">
            <a:xfrm>
              <a:off x="1202" y="2891"/>
              <a:ext cx="26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52" name="Line 80"/>
            <p:cNvSpPr>
              <a:spLocks noChangeShapeType="1"/>
            </p:cNvSpPr>
            <p:nvPr/>
          </p:nvSpPr>
          <p:spPr bwMode="auto">
            <a:xfrm flipH="1">
              <a:off x="1103" y="2891"/>
              <a:ext cx="31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53" name="Line 81"/>
            <p:cNvSpPr>
              <a:spLocks noChangeShapeType="1"/>
            </p:cNvSpPr>
            <p:nvPr/>
          </p:nvSpPr>
          <p:spPr bwMode="auto">
            <a:xfrm flipH="1">
              <a:off x="1285" y="2891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54" name="Line 82"/>
            <p:cNvSpPr>
              <a:spLocks noChangeShapeType="1"/>
            </p:cNvSpPr>
            <p:nvPr/>
          </p:nvSpPr>
          <p:spPr bwMode="auto">
            <a:xfrm>
              <a:off x="1415" y="2891"/>
              <a:ext cx="5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55" name="Line 83"/>
            <p:cNvSpPr>
              <a:spLocks noChangeShapeType="1"/>
            </p:cNvSpPr>
            <p:nvPr/>
          </p:nvSpPr>
          <p:spPr bwMode="auto">
            <a:xfrm flipH="1">
              <a:off x="1103" y="2891"/>
              <a:ext cx="49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56" name="Line 84"/>
            <p:cNvSpPr>
              <a:spLocks noChangeShapeType="1"/>
            </p:cNvSpPr>
            <p:nvPr/>
          </p:nvSpPr>
          <p:spPr bwMode="auto">
            <a:xfrm flipH="1">
              <a:off x="1285" y="2891"/>
              <a:ext cx="31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9957" name="Line 85"/>
            <p:cNvSpPr>
              <a:spLocks noChangeShapeType="1"/>
            </p:cNvSpPr>
            <p:nvPr/>
          </p:nvSpPr>
          <p:spPr bwMode="auto">
            <a:xfrm flipH="1">
              <a:off x="1466" y="2891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19958" name="Line 86"/>
          <p:cNvSpPr>
            <a:spLocks noChangeShapeType="1"/>
          </p:cNvSpPr>
          <p:nvPr/>
        </p:nvSpPr>
        <p:spPr bwMode="auto">
          <a:xfrm>
            <a:off x="1379538" y="4589463"/>
            <a:ext cx="8413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59" name="Line 87"/>
          <p:cNvSpPr>
            <a:spLocks noChangeShapeType="1"/>
          </p:cNvSpPr>
          <p:nvPr/>
        </p:nvSpPr>
        <p:spPr bwMode="auto">
          <a:xfrm>
            <a:off x="1379538" y="4589463"/>
            <a:ext cx="3714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0" name="Line 88"/>
          <p:cNvSpPr>
            <a:spLocks noChangeShapeType="1"/>
          </p:cNvSpPr>
          <p:nvPr/>
        </p:nvSpPr>
        <p:spPr bwMode="auto">
          <a:xfrm>
            <a:off x="1379538" y="4589463"/>
            <a:ext cx="660400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1" name="Line 89"/>
          <p:cNvSpPr>
            <a:spLocks noChangeShapeType="1"/>
          </p:cNvSpPr>
          <p:nvPr/>
        </p:nvSpPr>
        <p:spPr bwMode="auto">
          <a:xfrm>
            <a:off x="1379538" y="4589463"/>
            <a:ext cx="9001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2" name="Line 90"/>
          <p:cNvSpPr>
            <a:spLocks noChangeShapeType="1"/>
          </p:cNvSpPr>
          <p:nvPr/>
        </p:nvSpPr>
        <p:spPr bwMode="auto">
          <a:xfrm flipH="1">
            <a:off x="1463675" y="4589463"/>
            <a:ext cx="204788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3" name="Line 91"/>
          <p:cNvSpPr>
            <a:spLocks noChangeShapeType="1"/>
          </p:cNvSpPr>
          <p:nvPr/>
        </p:nvSpPr>
        <p:spPr bwMode="auto">
          <a:xfrm flipV="1">
            <a:off x="1476375" y="4576763"/>
            <a:ext cx="4191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4" name="Line 92"/>
          <p:cNvSpPr>
            <a:spLocks noChangeShapeType="1"/>
          </p:cNvSpPr>
          <p:nvPr/>
        </p:nvSpPr>
        <p:spPr bwMode="auto">
          <a:xfrm flipV="1">
            <a:off x="1476375" y="4576763"/>
            <a:ext cx="7080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5" name="Line 93"/>
          <p:cNvSpPr>
            <a:spLocks noChangeShapeType="1"/>
          </p:cNvSpPr>
          <p:nvPr/>
        </p:nvSpPr>
        <p:spPr bwMode="auto">
          <a:xfrm flipH="1">
            <a:off x="1463675" y="4589463"/>
            <a:ext cx="10699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6" name="Line 94"/>
          <p:cNvSpPr>
            <a:spLocks noChangeShapeType="1"/>
          </p:cNvSpPr>
          <p:nvPr/>
        </p:nvSpPr>
        <p:spPr bwMode="auto">
          <a:xfrm>
            <a:off x="1668463" y="5276850"/>
            <a:ext cx="22701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7" name="Line 95"/>
          <p:cNvSpPr>
            <a:spLocks noChangeShapeType="1"/>
          </p:cNvSpPr>
          <p:nvPr/>
        </p:nvSpPr>
        <p:spPr bwMode="auto">
          <a:xfrm flipV="1">
            <a:off x="1901825" y="5264150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8" name="Line 96"/>
          <p:cNvSpPr>
            <a:spLocks noChangeShapeType="1"/>
          </p:cNvSpPr>
          <p:nvPr/>
        </p:nvSpPr>
        <p:spPr bwMode="auto">
          <a:xfrm flipV="1">
            <a:off x="1908175" y="5264150"/>
            <a:ext cx="2762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69" name="Rectangle 97"/>
          <p:cNvSpPr>
            <a:spLocks noChangeArrowheads="1"/>
          </p:cNvSpPr>
          <p:nvPr/>
        </p:nvSpPr>
        <p:spPr bwMode="auto">
          <a:xfrm>
            <a:off x="2690813" y="4841875"/>
            <a:ext cx="233362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Ajuste dos pesos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 partir do erro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2"/>
                </a:solidFill>
              </a:rPr>
              <a:t>Erro=alvo - previsto</a:t>
            </a:r>
          </a:p>
        </p:txBody>
      </p:sp>
      <p:sp>
        <p:nvSpPr>
          <p:cNvPr id="719970" name="Arc 98"/>
          <p:cNvSpPr>
            <a:spLocks/>
          </p:cNvSpPr>
          <p:nvPr/>
        </p:nvSpPr>
        <p:spPr bwMode="auto">
          <a:xfrm>
            <a:off x="2503488" y="5686425"/>
            <a:ext cx="522287" cy="223838"/>
          </a:xfrm>
          <a:custGeom>
            <a:avLst/>
            <a:gdLst>
              <a:gd name="G0" fmla="+- 66 0 0"/>
              <a:gd name="G1" fmla="+- 155 0 0"/>
              <a:gd name="G2" fmla="+- 21600 0 0"/>
              <a:gd name="T0" fmla="*/ 21665 w 21666"/>
              <a:gd name="T1" fmla="*/ 0 h 21755"/>
              <a:gd name="T2" fmla="*/ 0 w 21666"/>
              <a:gd name="T3" fmla="*/ 21755 h 21755"/>
              <a:gd name="T4" fmla="*/ 66 w 21666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6" h="21755" fill="none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</a:path>
              <a:path w="21666" h="21755" stroke="0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  <a:lnTo>
                  <a:pt x="66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71" name="Arc 99"/>
          <p:cNvSpPr>
            <a:spLocks/>
          </p:cNvSpPr>
          <p:nvPr/>
        </p:nvSpPr>
        <p:spPr bwMode="auto">
          <a:xfrm>
            <a:off x="1909763" y="5686425"/>
            <a:ext cx="595312" cy="223838"/>
          </a:xfrm>
          <a:custGeom>
            <a:avLst/>
            <a:gdLst>
              <a:gd name="G0" fmla="+- 21600 0 0"/>
              <a:gd name="G1" fmla="+- 155 0 0"/>
              <a:gd name="G2" fmla="+- 21600 0 0"/>
              <a:gd name="T0" fmla="*/ 21600 w 21600"/>
              <a:gd name="T1" fmla="*/ 21755 h 21755"/>
              <a:gd name="T2" fmla="*/ 1 w 21600"/>
              <a:gd name="T3" fmla="*/ 0 h 21755"/>
              <a:gd name="T4" fmla="*/ 21600 w 21600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55" fill="none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</a:path>
              <a:path w="21600" h="21755" stroke="0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  <a:lnTo>
                  <a:pt x="21600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72" name="Line 100"/>
          <p:cNvSpPr>
            <a:spLocks noChangeShapeType="1"/>
          </p:cNvSpPr>
          <p:nvPr/>
        </p:nvSpPr>
        <p:spPr bwMode="auto">
          <a:xfrm>
            <a:off x="21907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73" name="Line 101"/>
          <p:cNvSpPr>
            <a:spLocks noChangeShapeType="1"/>
          </p:cNvSpPr>
          <p:nvPr/>
        </p:nvSpPr>
        <p:spPr bwMode="auto">
          <a:xfrm>
            <a:off x="24955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74" name="Line 102"/>
          <p:cNvSpPr>
            <a:spLocks noChangeShapeType="1"/>
          </p:cNvSpPr>
          <p:nvPr/>
        </p:nvSpPr>
        <p:spPr bwMode="auto">
          <a:xfrm>
            <a:off x="18859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75" name="Line 103"/>
          <p:cNvSpPr>
            <a:spLocks noChangeShapeType="1"/>
          </p:cNvSpPr>
          <p:nvPr/>
        </p:nvSpPr>
        <p:spPr bwMode="auto">
          <a:xfrm>
            <a:off x="13525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76" name="Line 104"/>
          <p:cNvSpPr>
            <a:spLocks noChangeShapeType="1"/>
          </p:cNvSpPr>
          <p:nvPr/>
        </p:nvSpPr>
        <p:spPr bwMode="auto">
          <a:xfrm flipH="1">
            <a:off x="1341438" y="4029075"/>
            <a:ext cx="411162" cy="20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77" name="Rectangle 105"/>
          <p:cNvSpPr>
            <a:spLocks noChangeArrowheads="1"/>
          </p:cNvSpPr>
          <p:nvPr/>
        </p:nvSpPr>
        <p:spPr bwMode="auto">
          <a:xfrm>
            <a:off x="382588" y="4162425"/>
            <a:ext cx="939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Entradas</a:t>
            </a:r>
          </a:p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 da rede</a:t>
            </a:r>
          </a:p>
        </p:txBody>
      </p:sp>
      <p:sp>
        <p:nvSpPr>
          <p:cNvPr id="719978" name="Line 106"/>
          <p:cNvSpPr>
            <a:spLocks noChangeShapeType="1"/>
          </p:cNvSpPr>
          <p:nvPr/>
        </p:nvSpPr>
        <p:spPr bwMode="auto">
          <a:xfrm flipV="1">
            <a:off x="2197100" y="4019550"/>
            <a:ext cx="85725" cy="2317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79" name="Line 107"/>
          <p:cNvSpPr>
            <a:spLocks noChangeShapeType="1"/>
          </p:cNvSpPr>
          <p:nvPr/>
        </p:nvSpPr>
        <p:spPr bwMode="auto">
          <a:xfrm>
            <a:off x="16573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80" name="Line 108"/>
          <p:cNvSpPr>
            <a:spLocks noChangeShapeType="1"/>
          </p:cNvSpPr>
          <p:nvPr/>
        </p:nvSpPr>
        <p:spPr bwMode="auto">
          <a:xfrm flipH="1">
            <a:off x="1647825" y="4041775"/>
            <a:ext cx="334963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81" name="Oval 109"/>
          <p:cNvSpPr>
            <a:spLocks noChangeArrowheads="1"/>
          </p:cNvSpPr>
          <p:nvPr/>
        </p:nvSpPr>
        <p:spPr bwMode="auto">
          <a:xfrm>
            <a:off x="2555875" y="3241675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82" name="Line 110"/>
          <p:cNvSpPr>
            <a:spLocks noChangeShapeType="1"/>
          </p:cNvSpPr>
          <p:nvPr/>
        </p:nvSpPr>
        <p:spPr bwMode="auto">
          <a:xfrm>
            <a:off x="2289175" y="3413125"/>
            <a:ext cx="0" cy="619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83" name="Line 111"/>
          <p:cNvSpPr>
            <a:spLocks noChangeShapeType="1"/>
          </p:cNvSpPr>
          <p:nvPr/>
        </p:nvSpPr>
        <p:spPr bwMode="auto">
          <a:xfrm>
            <a:off x="2390775" y="4032250"/>
            <a:ext cx="88900" cy="206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84" name="Line 112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9986" name="Rectangle 114"/>
          <p:cNvSpPr>
            <a:spLocks noChangeArrowheads="1"/>
          </p:cNvSpPr>
          <p:nvPr/>
        </p:nvSpPr>
        <p:spPr bwMode="auto">
          <a:xfrm>
            <a:off x="390525" y="574198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Valor previsto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um passo à frente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719988" name="Rectangle 116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89" name="Rectangle 117"/>
          <p:cNvSpPr>
            <a:spLocks noChangeArrowheads="1"/>
          </p:cNvSpPr>
          <p:nvPr/>
        </p:nvSpPr>
        <p:spPr bwMode="auto">
          <a:xfrm>
            <a:off x="381000" y="4572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7892219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Rectangle 3"/>
          <p:cNvSpPr>
            <a:spLocks noChangeArrowheads="1"/>
          </p:cNvSpPr>
          <p:nvPr/>
        </p:nvSpPr>
        <p:spPr bwMode="auto">
          <a:xfrm>
            <a:off x="1152525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0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1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2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3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4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5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6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7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8" name="Line 12"/>
          <p:cNvSpPr>
            <a:spLocks noChangeShapeType="1"/>
          </p:cNvSpPr>
          <p:nvPr/>
        </p:nvSpPr>
        <p:spPr bwMode="auto">
          <a:xfrm>
            <a:off x="4641850" y="2803525"/>
            <a:ext cx="0" cy="12128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09" name="Line 13"/>
          <p:cNvSpPr>
            <a:spLocks noChangeShapeType="1"/>
          </p:cNvSpPr>
          <p:nvPr/>
        </p:nvSpPr>
        <p:spPr bwMode="auto">
          <a:xfrm>
            <a:off x="4181475" y="3235325"/>
            <a:ext cx="6350" cy="78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0" name="Line 14"/>
          <p:cNvSpPr>
            <a:spLocks noChangeShapeType="1"/>
          </p:cNvSpPr>
          <p:nvPr/>
        </p:nvSpPr>
        <p:spPr bwMode="auto">
          <a:xfrm flipH="1">
            <a:off x="4086225" y="3257550"/>
            <a:ext cx="254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1" name="Line 15"/>
          <p:cNvSpPr>
            <a:spLocks noChangeShapeType="1"/>
          </p:cNvSpPr>
          <p:nvPr/>
        </p:nvSpPr>
        <p:spPr bwMode="auto">
          <a:xfrm>
            <a:off x="3959225" y="3009900"/>
            <a:ext cx="0" cy="10096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2" name="Line 16"/>
          <p:cNvSpPr>
            <a:spLocks noChangeShapeType="1"/>
          </p:cNvSpPr>
          <p:nvPr/>
        </p:nvSpPr>
        <p:spPr bwMode="auto">
          <a:xfrm>
            <a:off x="4492625" y="3257550"/>
            <a:ext cx="3175" cy="774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3" name="Line 17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4" name="Line 18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5" name="Line 19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6" name="Line 20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7" name="Line 21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8" name="Line 22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19" name="Oval 23"/>
          <p:cNvSpPr>
            <a:spLocks noChangeArrowheads="1"/>
          </p:cNvSpPr>
          <p:nvPr/>
        </p:nvSpPr>
        <p:spPr bwMode="auto">
          <a:xfrm>
            <a:off x="3927475" y="29527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20" name="Oval 24"/>
          <p:cNvSpPr>
            <a:spLocks noChangeArrowheads="1"/>
          </p:cNvSpPr>
          <p:nvPr/>
        </p:nvSpPr>
        <p:spPr bwMode="auto">
          <a:xfrm>
            <a:off x="4073525" y="32416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21" name="Oval 25"/>
          <p:cNvSpPr>
            <a:spLocks noChangeArrowheads="1"/>
          </p:cNvSpPr>
          <p:nvPr/>
        </p:nvSpPr>
        <p:spPr bwMode="auto">
          <a:xfrm>
            <a:off x="4457700" y="31718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22" name="Oval 26"/>
          <p:cNvSpPr>
            <a:spLocks noChangeArrowheads="1"/>
          </p:cNvSpPr>
          <p:nvPr/>
        </p:nvSpPr>
        <p:spPr bwMode="auto">
          <a:xfrm>
            <a:off x="4606925" y="2794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23" name="Oval 27"/>
          <p:cNvSpPr>
            <a:spLocks noChangeArrowheads="1"/>
          </p:cNvSpPr>
          <p:nvPr/>
        </p:nvSpPr>
        <p:spPr bwMode="auto">
          <a:xfrm>
            <a:off x="4156075" y="3168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24" name="Rectangle 28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20925" name="Rectangle 29"/>
          <p:cNvSpPr>
            <a:spLocks noChangeArrowheads="1"/>
          </p:cNvSpPr>
          <p:nvPr/>
        </p:nvSpPr>
        <p:spPr bwMode="auto">
          <a:xfrm>
            <a:off x="3816350" y="2697163"/>
            <a:ext cx="935038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26" name="Rectangle 30"/>
          <p:cNvSpPr>
            <a:spLocks noChangeArrowheads="1"/>
          </p:cNvSpPr>
          <p:nvPr/>
        </p:nvSpPr>
        <p:spPr bwMode="auto">
          <a:xfrm>
            <a:off x="3833813" y="2381250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20927" name="Arc 31"/>
          <p:cNvSpPr>
            <a:spLocks/>
          </p:cNvSpPr>
          <p:nvPr/>
        </p:nvSpPr>
        <p:spPr bwMode="auto">
          <a:xfrm>
            <a:off x="5033963" y="2817813"/>
            <a:ext cx="831850" cy="2051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28" name="Rectangle 32"/>
          <p:cNvSpPr>
            <a:spLocks noChangeArrowheads="1"/>
          </p:cNvSpPr>
          <p:nvPr/>
        </p:nvSpPr>
        <p:spPr bwMode="auto">
          <a:xfrm>
            <a:off x="5691188" y="2582863"/>
            <a:ext cx="638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alvo</a:t>
            </a:r>
          </a:p>
        </p:txBody>
      </p:sp>
      <p:sp>
        <p:nvSpPr>
          <p:cNvPr id="720929" name="Line 33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0" name="Line 34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1" name="Line 35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2" name="Line 36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3" name="Line 37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4" name="Line 38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5" name="Line 39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6" name="Line 40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7" name="Line 41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8" name="Line 42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39" name="Line 43"/>
          <p:cNvSpPr>
            <a:spLocks noChangeShapeType="1"/>
          </p:cNvSpPr>
          <p:nvPr/>
        </p:nvSpPr>
        <p:spPr bwMode="auto">
          <a:xfrm flipV="1">
            <a:off x="4651375" y="2740025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0" name="Line 44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1" name="Line 45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2" name="Oval 46"/>
          <p:cNvSpPr>
            <a:spLocks noChangeArrowheads="1"/>
          </p:cNvSpPr>
          <p:nvPr/>
        </p:nvSpPr>
        <p:spPr bwMode="auto">
          <a:xfrm>
            <a:off x="4997450" y="27178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3" name="Line 47"/>
          <p:cNvSpPr>
            <a:spLocks noChangeShapeType="1"/>
          </p:cNvSpPr>
          <p:nvPr/>
        </p:nvSpPr>
        <p:spPr bwMode="auto">
          <a:xfrm>
            <a:off x="4498975" y="4032250"/>
            <a:ext cx="123825" cy="2047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4" name="Oval 48"/>
          <p:cNvSpPr>
            <a:spLocks noChangeArrowheads="1"/>
          </p:cNvSpPr>
          <p:nvPr/>
        </p:nvSpPr>
        <p:spPr bwMode="auto">
          <a:xfrm>
            <a:off x="4297363" y="5495925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5" name="Oval 49"/>
          <p:cNvSpPr>
            <a:spLocks noChangeArrowheads="1"/>
          </p:cNvSpPr>
          <p:nvPr/>
        </p:nvSpPr>
        <p:spPr bwMode="auto">
          <a:xfrm>
            <a:off x="4584700" y="5153025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6" name="Oval 50"/>
          <p:cNvSpPr>
            <a:spLocks noChangeArrowheads="1"/>
          </p:cNvSpPr>
          <p:nvPr/>
        </p:nvSpPr>
        <p:spPr bwMode="auto">
          <a:xfrm>
            <a:off x="4297363" y="5153025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7" name="Oval 51"/>
          <p:cNvSpPr>
            <a:spLocks noChangeArrowheads="1"/>
          </p:cNvSpPr>
          <p:nvPr/>
        </p:nvSpPr>
        <p:spPr bwMode="auto">
          <a:xfrm>
            <a:off x="4008438" y="5153025"/>
            <a:ext cx="133350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8" name="Oval 52"/>
          <p:cNvSpPr>
            <a:spLocks noChangeArrowheads="1"/>
          </p:cNvSpPr>
          <p:nvPr/>
        </p:nvSpPr>
        <p:spPr bwMode="auto">
          <a:xfrm>
            <a:off x="4729163" y="4808538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49" name="Oval 53"/>
          <p:cNvSpPr>
            <a:spLocks noChangeArrowheads="1"/>
          </p:cNvSpPr>
          <p:nvPr/>
        </p:nvSpPr>
        <p:spPr bwMode="auto">
          <a:xfrm>
            <a:off x="4441825" y="48085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50" name="Oval 54"/>
          <p:cNvSpPr>
            <a:spLocks noChangeArrowheads="1"/>
          </p:cNvSpPr>
          <p:nvPr/>
        </p:nvSpPr>
        <p:spPr bwMode="auto">
          <a:xfrm>
            <a:off x="4154488" y="48085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51" name="Oval 55"/>
          <p:cNvSpPr>
            <a:spLocks noChangeArrowheads="1"/>
          </p:cNvSpPr>
          <p:nvPr/>
        </p:nvSpPr>
        <p:spPr bwMode="auto">
          <a:xfrm>
            <a:off x="3865563" y="48085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52" name="Oval 56"/>
          <p:cNvSpPr>
            <a:spLocks noChangeArrowheads="1"/>
          </p:cNvSpPr>
          <p:nvPr/>
        </p:nvSpPr>
        <p:spPr bwMode="auto">
          <a:xfrm>
            <a:off x="4873625" y="44640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53" name="Oval 57"/>
          <p:cNvSpPr>
            <a:spLocks noChangeArrowheads="1"/>
          </p:cNvSpPr>
          <p:nvPr/>
        </p:nvSpPr>
        <p:spPr bwMode="auto">
          <a:xfrm>
            <a:off x="4584700" y="44640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54" name="Oval 58"/>
          <p:cNvSpPr>
            <a:spLocks noChangeArrowheads="1"/>
          </p:cNvSpPr>
          <p:nvPr/>
        </p:nvSpPr>
        <p:spPr bwMode="auto">
          <a:xfrm>
            <a:off x="4297363" y="4464050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55" name="Oval 59"/>
          <p:cNvSpPr>
            <a:spLocks noChangeArrowheads="1"/>
          </p:cNvSpPr>
          <p:nvPr/>
        </p:nvSpPr>
        <p:spPr bwMode="auto">
          <a:xfrm>
            <a:off x="4008438" y="4464050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56" name="Oval 60"/>
          <p:cNvSpPr>
            <a:spLocks noChangeArrowheads="1"/>
          </p:cNvSpPr>
          <p:nvPr/>
        </p:nvSpPr>
        <p:spPr bwMode="auto">
          <a:xfrm>
            <a:off x="3721100" y="44640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20957" name="Group 61"/>
          <p:cNvGrpSpPr>
            <a:grpSpLocks/>
          </p:cNvGrpSpPr>
          <p:nvPr/>
        </p:nvGrpSpPr>
        <p:grpSpPr bwMode="auto">
          <a:xfrm>
            <a:off x="3962400" y="4937125"/>
            <a:ext cx="863600" cy="203200"/>
            <a:chOff x="2496" y="3110"/>
            <a:chExt cx="544" cy="128"/>
          </a:xfrm>
        </p:grpSpPr>
        <p:sp>
          <p:nvSpPr>
            <p:cNvPr id="720958" name="Line 62"/>
            <p:cNvSpPr>
              <a:spLocks noChangeShapeType="1"/>
            </p:cNvSpPr>
            <p:nvPr/>
          </p:nvSpPr>
          <p:spPr bwMode="auto">
            <a:xfrm>
              <a:off x="2496" y="3110"/>
              <a:ext cx="5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59" name="Line 63"/>
            <p:cNvSpPr>
              <a:spLocks noChangeShapeType="1"/>
            </p:cNvSpPr>
            <p:nvPr/>
          </p:nvSpPr>
          <p:spPr bwMode="auto">
            <a:xfrm>
              <a:off x="2496" y="3110"/>
              <a:ext cx="23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0" name="Line 64"/>
            <p:cNvSpPr>
              <a:spLocks noChangeShapeType="1"/>
            </p:cNvSpPr>
            <p:nvPr/>
          </p:nvSpPr>
          <p:spPr bwMode="auto">
            <a:xfrm>
              <a:off x="2496" y="3110"/>
              <a:ext cx="4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1" name="Line 65"/>
            <p:cNvSpPr>
              <a:spLocks noChangeShapeType="1"/>
            </p:cNvSpPr>
            <p:nvPr/>
          </p:nvSpPr>
          <p:spPr bwMode="auto">
            <a:xfrm flipH="1">
              <a:off x="2547" y="3110"/>
              <a:ext cx="9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2" name="Line 66"/>
            <p:cNvSpPr>
              <a:spLocks noChangeShapeType="1"/>
            </p:cNvSpPr>
            <p:nvPr/>
          </p:nvSpPr>
          <p:spPr bwMode="auto">
            <a:xfrm>
              <a:off x="2646" y="3110"/>
              <a:ext cx="8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3" name="Line 67"/>
            <p:cNvSpPr>
              <a:spLocks noChangeShapeType="1"/>
            </p:cNvSpPr>
            <p:nvPr/>
          </p:nvSpPr>
          <p:spPr bwMode="auto">
            <a:xfrm>
              <a:off x="2646" y="3110"/>
              <a:ext cx="26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4" name="Line 68"/>
            <p:cNvSpPr>
              <a:spLocks noChangeShapeType="1"/>
            </p:cNvSpPr>
            <p:nvPr/>
          </p:nvSpPr>
          <p:spPr bwMode="auto">
            <a:xfrm flipH="1">
              <a:off x="2547" y="3110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5" name="Line 69"/>
            <p:cNvSpPr>
              <a:spLocks noChangeShapeType="1"/>
            </p:cNvSpPr>
            <p:nvPr/>
          </p:nvSpPr>
          <p:spPr bwMode="auto">
            <a:xfrm flipH="1">
              <a:off x="2729" y="3110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6" name="Line 70"/>
            <p:cNvSpPr>
              <a:spLocks noChangeShapeType="1"/>
            </p:cNvSpPr>
            <p:nvPr/>
          </p:nvSpPr>
          <p:spPr bwMode="auto">
            <a:xfrm>
              <a:off x="2858" y="3110"/>
              <a:ext cx="5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7" name="Line 71"/>
            <p:cNvSpPr>
              <a:spLocks noChangeShapeType="1"/>
            </p:cNvSpPr>
            <p:nvPr/>
          </p:nvSpPr>
          <p:spPr bwMode="auto">
            <a:xfrm flipH="1">
              <a:off x="2547" y="3110"/>
              <a:ext cx="49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8" name="Line 72"/>
            <p:cNvSpPr>
              <a:spLocks noChangeShapeType="1"/>
            </p:cNvSpPr>
            <p:nvPr/>
          </p:nvSpPr>
          <p:spPr bwMode="auto">
            <a:xfrm flipH="1">
              <a:off x="2729" y="3110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69" name="Line 73"/>
            <p:cNvSpPr>
              <a:spLocks noChangeShapeType="1"/>
            </p:cNvSpPr>
            <p:nvPr/>
          </p:nvSpPr>
          <p:spPr bwMode="auto">
            <a:xfrm flipH="1">
              <a:off x="2911" y="3110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20970" name="Group 74"/>
          <p:cNvGrpSpPr>
            <a:grpSpLocks/>
          </p:cNvGrpSpPr>
          <p:nvPr/>
        </p:nvGrpSpPr>
        <p:grpSpPr bwMode="auto">
          <a:xfrm>
            <a:off x="4105275" y="4594225"/>
            <a:ext cx="865188" cy="201613"/>
            <a:chOff x="2586" y="2894"/>
            <a:chExt cx="545" cy="127"/>
          </a:xfrm>
        </p:grpSpPr>
        <p:sp>
          <p:nvSpPr>
            <p:cNvPr id="720971" name="Line 75"/>
            <p:cNvSpPr>
              <a:spLocks noChangeShapeType="1"/>
            </p:cNvSpPr>
            <p:nvPr/>
          </p:nvSpPr>
          <p:spPr bwMode="auto">
            <a:xfrm>
              <a:off x="2586" y="2894"/>
              <a:ext cx="5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72" name="Line 76"/>
            <p:cNvSpPr>
              <a:spLocks noChangeShapeType="1"/>
            </p:cNvSpPr>
            <p:nvPr/>
          </p:nvSpPr>
          <p:spPr bwMode="auto">
            <a:xfrm>
              <a:off x="2586" y="2894"/>
              <a:ext cx="23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73" name="Line 77"/>
            <p:cNvSpPr>
              <a:spLocks noChangeShapeType="1"/>
            </p:cNvSpPr>
            <p:nvPr/>
          </p:nvSpPr>
          <p:spPr bwMode="auto">
            <a:xfrm>
              <a:off x="2586" y="2894"/>
              <a:ext cx="415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74" name="Line 78"/>
            <p:cNvSpPr>
              <a:spLocks noChangeShapeType="1"/>
            </p:cNvSpPr>
            <p:nvPr/>
          </p:nvSpPr>
          <p:spPr bwMode="auto">
            <a:xfrm flipH="1">
              <a:off x="2638" y="2894"/>
              <a:ext cx="9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75" name="Line 79"/>
            <p:cNvSpPr>
              <a:spLocks noChangeShapeType="1"/>
            </p:cNvSpPr>
            <p:nvPr/>
          </p:nvSpPr>
          <p:spPr bwMode="auto">
            <a:xfrm>
              <a:off x="2737" y="2894"/>
              <a:ext cx="8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76" name="Line 80"/>
            <p:cNvSpPr>
              <a:spLocks noChangeShapeType="1"/>
            </p:cNvSpPr>
            <p:nvPr/>
          </p:nvSpPr>
          <p:spPr bwMode="auto">
            <a:xfrm>
              <a:off x="2737" y="2894"/>
              <a:ext cx="26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77" name="Line 81"/>
            <p:cNvSpPr>
              <a:spLocks noChangeShapeType="1"/>
            </p:cNvSpPr>
            <p:nvPr/>
          </p:nvSpPr>
          <p:spPr bwMode="auto">
            <a:xfrm flipH="1">
              <a:off x="2638" y="2894"/>
              <a:ext cx="31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78" name="Line 82"/>
            <p:cNvSpPr>
              <a:spLocks noChangeShapeType="1"/>
            </p:cNvSpPr>
            <p:nvPr/>
          </p:nvSpPr>
          <p:spPr bwMode="auto">
            <a:xfrm flipH="1">
              <a:off x="2820" y="2894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79" name="Line 83"/>
            <p:cNvSpPr>
              <a:spLocks noChangeShapeType="1"/>
            </p:cNvSpPr>
            <p:nvPr/>
          </p:nvSpPr>
          <p:spPr bwMode="auto">
            <a:xfrm>
              <a:off x="2950" y="2894"/>
              <a:ext cx="5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80" name="Line 84"/>
            <p:cNvSpPr>
              <a:spLocks noChangeShapeType="1"/>
            </p:cNvSpPr>
            <p:nvPr/>
          </p:nvSpPr>
          <p:spPr bwMode="auto">
            <a:xfrm flipH="1">
              <a:off x="2638" y="2894"/>
              <a:ext cx="49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81" name="Line 85"/>
            <p:cNvSpPr>
              <a:spLocks noChangeShapeType="1"/>
            </p:cNvSpPr>
            <p:nvPr/>
          </p:nvSpPr>
          <p:spPr bwMode="auto">
            <a:xfrm flipH="1">
              <a:off x="2820" y="2894"/>
              <a:ext cx="31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0982" name="Line 86"/>
            <p:cNvSpPr>
              <a:spLocks noChangeShapeType="1"/>
            </p:cNvSpPr>
            <p:nvPr/>
          </p:nvSpPr>
          <p:spPr bwMode="auto">
            <a:xfrm flipH="1">
              <a:off x="3001" y="2894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20983" name="Line 87"/>
          <p:cNvSpPr>
            <a:spLocks noChangeShapeType="1"/>
          </p:cNvSpPr>
          <p:nvPr/>
        </p:nvSpPr>
        <p:spPr bwMode="auto">
          <a:xfrm>
            <a:off x="3816350" y="4594225"/>
            <a:ext cx="84138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84" name="Line 88"/>
          <p:cNvSpPr>
            <a:spLocks noChangeShapeType="1"/>
          </p:cNvSpPr>
          <p:nvPr/>
        </p:nvSpPr>
        <p:spPr bwMode="auto">
          <a:xfrm>
            <a:off x="3816350" y="4594225"/>
            <a:ext cx="3714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85" name="Line 89"/>
          <p:cNvSpPr>
            <a:spLocks noChangeShapeType="1"/>
          </p:cNvSpPr>
          <p:nvPr/>
        </p:nvSpPr>
        <p:spPr bwMode="auto">
          <a:xfrm>
            <a:off x="3816350" y="4594225"/>
            <a:ext cx="6604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86" name="Line 90"/>
          <p:cNvSpPr>
            <a:spLocks noChangeShapeType="1"/>
          </p:cNvSpPr>
          <p:nvPr/>
        </p:nvSpPr>
        <p:spPr bwMode="auto">
          <a:xfrm>
            <a:off x="3816350" y="4594225"/>
            <a:ext cx="90011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87" name="Line 91"/>
          <p:cNvSpPr>
            <a:spLocks noChangeShapeType="1"/>
          </p:cNvSpPr>
          <p:nvPr/>
        </p:nvSpPr>
        <p:spPr bwMode="auto">
          <a:xfrm flipH="1">
            <a:off x="3900488" y="4594225"/>
            <a:ext cx="204787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88" name="Line 92"/>
          <p:cNvSpPr>
            <a:spLocks noChangeShapeType="1"/>
          </p:cNvSpPr>
          <p:nvPr/>
        </p:nvSpPr>
        <p:spPr bwMode="auto">
          <a:xfrm flipV="1">
            <a:off x="3913188" y="4581525"/>
            <a:ext cx="41910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89" name="Line 93"/>
          <p:cNvSpPr>
            <a:spLocks noChangeShapeType="1"/>
          </p:cNvSpPr>
          <p:nvPr/>
        </p:nvSpPr>
        <p:spPr bwMode="auto">
          <a:xfrm flipV="1">
            <a:off x="3913188" y="4581525"/>
            <a:ext cx="7080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90" name="Line 94"/>
          <p:cNvSpPr>
            <a:spLocks noChangeShapeType="1"/>
          </p:cNvSpPr>
          <p:nvPr/>
        </p:nvSpPr>
        <p:spPr bwMode="auto">
          <a:xfrm flipH="1">
            <a:off x="3900488" y="4594225"/>
            <a:ext cx="10699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91" name="Line 95"/>
          <p:cNvSpPr>
            <a:spLocks noChangeShapeType="1"/>
          </p:cNvSpPr>
          <p:nvPr/>
        </p:nvSpPr>
        <p:spPr bwMode="auto">
          <a:xfrm>
            <a:off x="4105275" y="5281613"/>
            <a:ext cx="227013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92" name="Line 96"/>
          <p:cNvSpPr>
            <a:spLocks noChangeShapeType="1"/>
          </p:cNvSpPr>
          <p:nvPr/>
        </p:nvSpPr>
        <p:spPr bwMode="auto">
          <a:xfrm flipV="1">
            <a:off x="4338638" y="5268913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93" name="Line 97"/>
          <p:cNvSpPr>
            <a:spLocks noChangeShapeType="1"/>
          </p:cNvSpPr>
          <p:nvPr/>
        </p:nvSpPr>
        <p:spPr bwMode="auto">
          <a:xfrm flipV="1">
            <a:off x="4344988" y="5268913"/>
            <a:ext cx="2762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94" name="Rectangle 98"/>
          <p:cNvSpPr>
            <a:spLocks noChangeArrowheads="1"/>
          </p:cNvSpPr>
          <p:nvPr/>
        </p:nvSpPr>
        <p:spPr bwMode="auto">
          <a:xfrm>
            <a:off x="5246688" y="4894263"/>
            <a:ext cx="233362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Ajuste dos pesos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 partir do erro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2"/>
                </a:solidFill>
              </a:rPr>
              <a:t>Erro=alvo - previsto</a:t>
            </a:r>
          </a:p>
        </p:txBody>
      </p:sp>
      <p:sp>
        <p:nvSpPr>
          <p:cNvPr id="720995" name="Arc 99"/>
          <p:cNvSpPr>
            <a:spLocks/>
          </p:cNvSpPr>
          <p:nvPr/>
        </p:nvSpPr>
        <p:spPr bwMode="auto">
          <a:xfrm>
            <a:off x="4940300" y="5691188"/>
            <a:ext cx="522288" cy="223837"/>
          </a:xfrm>
          <a:custGeom>
            <a:avLst/>
            <a:gdLst>
              <a:gd name="G0" fmla="+- 66 0 0"/>
              <a:gd name="G1" fmla="+- 155 0 0"/>
              <a:gd name="G2" fmla="+- 21600 0 0"/>
              <a:gd name="T0" fmla="*/ 21665 w 21666"/>
              <a:gd name="T1" fmla="*/ 0 h 21755"/>
              <a:gd name="T2" fmla="*/ 0 w 21666"/>
              <a:gd name="T3" fmla="*/ 21755 h 21755"/>
              <a:gd name="T4" fmla="*/ 66 w 21666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6" h="21755" fill="none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</a:path>
              <a:path w="21666" h="21755" stroke="0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  <a:lnTo>
                  <a:pt x="66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96" name="Arc 100"/>
          <p:cNvSpPr>
            <a:spLocks/>
          </p:cNvSpPr>
          <p:nvPr/>
        </p:nvSpPr>
        <p:spPr bwMode="auto">
          <a:xfrm>
            <a:off x="4346575" y="5691188"/>
            <a:ext cx="595313" cy="223837"/>
          </a:xfrm>
          <a:custGeom>
            <a:avLst/>
            <a:gdLst>
              <a:gd name="G0" fmla="+- 21600 0 0"/>
              <a:gd name="G1" fmla="+- 155 0 0"/>
              <a:gd name="G2" fmla="+- 21600 0 0"/>
              <a:gd name="T0" fmla="*/ 21600 w 21600"/>
              <a:gd name="T1" fmla="*/ 21755 h 21755"/>
              <a:gd name="T2" fmla="*/ 1 w 21600"/>
              <a:gd name="T3" fmla="*/ 0 h 21755"/>
              <a:gd name="T4" fmla="*/ 21600 w 21600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55" fill="none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</a:path>
              <a:path w="21600" h="21755" stroke="0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  <a:lnTo>
                  <a:pt x="21600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97" name="Line 101"/>
          <p:cNvSpPr>
            <a:spLocks noChangeShapeType="1"/>
          </p:cNvSpPr>
          <p:nvPr/>
        </p:nvSpPr>
        <p:spPr bwMode="auto">
          <a:xfrm>
            <a:off x="46275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98" name="Line 102"/>
          <p:cNvSpPr>
            <a:spLocks noChangeShapeType="1"/>
          </p:cNvSpPr>
          <p:nvPr/>
        </p:nvSpPr>
        <p:spPr bwMode="auto">
          <a:xfrm>
            <a:off x="49323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0999" name="Line 103"/>
          <p:cNvSpPr>
            <a:spLocks noChangeShapeType="1"/>
          </p:cNvSpPr>
          <p:nvPr/>
        </p:nvSpPr>
        <p:spPr bwMode="auto">
          <a:xfrm>
            <a:off x="43227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000" name="Line 104"/>
          <p:cNvSpPr>
            <a:spLocks noChangeShapeType="1"/>
          </p:cNvSpPr>
          <p:nvPr/>
        </p:nvSpPr>
        <p:spPr bwMode="auto">
          <a:xfrm>
            <a:off x="37893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001" name="Line 105"/>
          <p:cNvSpPr>
            <a:spLocks noChangeShapeType="1"/>
          </p:cNvSpPr>
          <p:nvPr/>
        </p:nvSpPr>
        <p:spPr bwMode="auto">
          <a:xfrm flipH="1">
            <a:off x="3778250" y="4032250"/>
            <a:ext cx="180975" cy="2047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002" name="Rectangle 106"/>
          <p:cNvSpPr>
            <a:spLocks noChangeArrowheads="1"/>
          </p:cNvSpPr>
          <p:nvPr/>
        </p:nvSpPr>
        <p:spPr bwMode="auto">
          <a:xfrm>
            <a:off x="2667000" y="4090988"/>
            <a:ext cx="939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Entradas</a:t>
            </a:r>
          </a:p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 da rede</a:t>
            </a:r>
          </a:p>
        </p:txBody>
      </p:sp>
      <p:sp>
        <p:nvSpPr>
          <p:cNvPr id="721003" name="Line 107"/>
          <p:cNvSpPr>
            <a:spLocks noChangeShapeType="1"/>
          </p:cNvSpPr>
          <p:nvPr/>
        </p:nvSpPr>
        <p:spPr bwMode="auto">
          <a:xfrm>
            <a:off x="4670425" y="4025900"/>
            <a:ext cx="257175" cy="2111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004" name="Line 108"/>
          <p:cNvSpPr>
            <a:spLocks noChangeShapeType="1"/>
          </p:cNvSpPr>
          <p:nvPr/>
        </p:nvSpPr>
        <p:spPr bwMode="auto">
          <a:xfrm>
            <a:off x="40941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005" name="Line 109"/>
          <p:cNvSpPr>
            <a:spLocks noChangeShapeType="1"/>
          </p:cNvSpPr>
          <p:nvPr/>
        </p:nvSpPr>
        <p:spPr bwMode="auto">
          <a:xfrm>
            <a:off x="4095750" y="4029075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006" name="Line 110"/>
          <p:cNvSpPr>
            <a:spLocks noChangeShapeType="1"/>
          </p:cNvSpPr>
          <p:nvPr/>
        </p:nvSpPr>
        <p:spPr bwMode="auto">
          <a:xfrm flipH="1" flipV="1">
            <a:off x="4165600" y="4008438"/>
            <a:ext cx="165100" cy="241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007" name="Line 111"/>
          <p:cNvSpPr>
            <a:spLocks noChangeShapeType="1"/>
          </p:cNvSpPr>
          <p:nvPr/>
        </p:nvSpPr>
        <p:spPr bwMode="auto">
          <a:xfrm>
            <a:off x="5173663" y="2744788"/>
            <a:ext cx="344487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008" name="Line 112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010" name="Rectangle 114"/>
          <p:cNvSpPr>
            <a:spLocks noChangeArrowheads="1"/>
          </p:cNvSpPr>
          <p:nvPr/>
        </p:nvSpPr>
        <p:spPr bwMode="auto">
          <a:xfrm>
            <a:off x="2727325" y="574198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Valor previsto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um passo à frente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721012" name="Rectangle 116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013" name="Rectangle 117"/>
          <p:cNvSpPr>
            <a:spLocks noChangeArrowheads="1"/>
          </p:cNvSpPr>
          <p:nvPr/>
        </p:nvSpPr>
        <p:spPr bwMode="auto">
          <a:xfrm>
            <a:off x="381000" y="4572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15278762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1152525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24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25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26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27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28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29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0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1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2" name="Line 12"/>
          <p:cNvSpPr>
            <a:spLocks noChangeShapeType="1"/>
          </p:cNvSpPr>
          <p:nvPr/>
        </p:nvSpPr>
        <p:spPr bwMode="auto">
          <a:xfrm>
            <a:off x="4641850" y="2803525"/>
            <a:ext cx="0" cy="1228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3" name="Line 13"/>
          <p:cNvSpPr>
            <a:spLocks noChangeShapeType="1"/>
          </p:cNvSpPr>
          <p:nvPr/>
        </p:nvSpPr>
        <p:spPr bwMode="auto">
          <a:xfrm>
            <a:off x="4181475" y="3235325"/>
            <a:ext cx="9525" cy="873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4" name="Line 14"/>
          <p:cNvSpPr>
            <a:spLocks noChangeShapeType="1"/>
          </p:cNvSpPr>
          <p:nvPr/>
        </p:nvSpPr>
        <p:spPr bwMode="auto">
          <a:xfrm>
            <a:off x="5022850" y="2762250"/>
            <a:ext cx="6350" cy="127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5" name="Line 15"/>
          <p:cNvSpPr>
            <a:spLocks noChangeShapeType="1"/>
          </p:cNvSpPr>
          <p:nvPr/>
        </p:nvSpPr>
        <p:spPr bwMode="auto">
          <a:xfrm>
            <a:off x="5324475" y="2422525"/>
            <a:ext cx="3175" cy="1609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6" name="Line 16"/>
          <p:cNvSpPr>
            <a:spLocks noChangeShapeType="1"/>
          </p:cNvSpPr>
          <p:nvPr/>
        </p:nvSpPr>
        <p:spPr bwMode="auto">
          <a:xfrm>
            <a:off x="4492625" y="3257550"/>
            <a:ext cx="3175" cy="774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7" name="Line 17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8" name="Line 18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39" name="Line 19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40" name="Line 20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41" name="Line 21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42" name="Line 22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43" name="Oval 23"/>
          <p:cNvSpPr>
            <a:spLocks noChangeArrowheads="1"/>
          </p:cNvSpPr>
          <p:nvPr/>
        </p:nvSpPr>
        <p:spPr bwMode="auto">
          <a:xfrm>
            <a:off x="5295900" y="24161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44" name="Oval 24"/>
          <p:cNvSpPr>
            <a:spLocks noChangeArrowheads="1"/>
          </p:cNvSpPr>
          <p:nvPr/>
        </p:nvSpPr>
        <p:spPr bwMode="auto">
          <a:xfrm>
            <a:off x="4987925" y="27082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45" name="Oval 25"/>
          <p:cNvSpPr>
            <a:spLocks noChangeArrowheads="1"/>
          </p:cNvSpPr>
          <p:nvPr/>
        </p:nvSpPr>
        <p:spPr bwMode="auto">
          <a:xfrm>
            <a:off x="4457700" y="31718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46" name="Oval 26"/>
          <p:cNvSpPr>
            <a:spLocks noChangeArrowheads="1"/>
          </p:cNvSpPr>
          <p:nvPr/>
        </p:nvSpPr>
        <p:spPr bwMode="auto">
          <a:xfrm>
            <a:off x="4606925" y="2794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47" name="Oval 27"/>
          <p:cNvSpPr>
            <a:spLocks noChangeArrowheads="1"/>
          </p:cNvSpPr>
          <p:nvPr/>
        </p:nvSpPr>
        <p:spPr bwMode="auto">
          <a:xfrm>
            <a:off x="4156075" y="3168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48" name="Rectangle 28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21949" name="Rectangle 29"/>
          <p:cNvSpPr>
            <a:spLocks noChangeArrowheads="1"/>
          </p:cNvSpPr>
          <p:nvPr/>
        </p:nvSpPr>
        <p:spPr bwMode="auto">
          <a:xfrm>
            <a:off x="4044950" y="2368550"/>
            <a:ext cx="15875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50" name="Rectangle 30"/>
          <p:cNvSpPr>
            <a:spLocks noChangeArrowheads="1"/>
          </p:cNvSpPr>
          <p:nvPr/>
        </p:nvSpPr>
        <p:spPr bwMode="auto">
          <a:xfrm>
            <a:off x="3214688" y="242887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21951" name="Arc 31"/>
          <p:cNvSpPr>
            <a:spLocks/>
          </p:cNvSpPr>
          <p:nvPr/>
        </p:nvSpPr>
        <p:spPr bwMode="auto">
          <a:xfrm>
            <a:off x="5867400" y="2674938"/>
            <a:ext cx="831850" cy="2051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52" name="Rectangle 32"/>
          <p:cNvSpPr>
            <a:spLocks noChangeArrowheads="1"/>
          </p:cNvSpPr>
          <p:nvPr/>
        </p:nvSpPr>
        <p:spPr bwMode="auto">
          <a:xfrm>
            <a:off x="5929313" y="203517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alvo</a:t>
            </a:r>
          </a:p>
        </p:txBody>
      </p:sp>
      <p:sp>
        <p:nvSpPr>
          <p:cNvPr id="721953" name="Line 33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54" name="Line 34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55" name="Line 35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56" name="Line 36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57" name="Line 37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58" name="Line 38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59" name="Line 39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0" name="Line 40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1" name="Line 41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2" name="Line 42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3" name="Line 43"/>
          <p:cNvSpPr>
            <a:spLocks noChangeShapeType="1"/>
          </p:cNvSpPr>
          <p:nvPr/>
        </p:nvSpPr>
        <p:spPr bwMode="auto">
          <a:xfrm flipV="1">
            <a:off x="4654550" y="2736850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4" name="Line 44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5" name="Line 45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6" name="Line 46"/>
          <p:cNvSpPr>
            <a:spLocks noChangeShapeType="1"/>
          </p:cNvSpPr>
          <p:nvPr/>
        </p:nvSpPr>
        <p:spPr bwMode="auto">
          <a:xfrm>
            <a:off x="5035550" y="4044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7" name="Oval 47"/>
          <p:cNvSpPr>
            <a:spLocks noChangeArrowheads="1"/>
          </p:cNvSpPr>
          <p:nvPr/>
        </p:nvSpPr>
        <p:spPr bwMode="auto">
          <a:xfrm>
            <a:off x="4773613" y="5519738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8" name="Oval 48"/>
          <p:cNvSpPr>
            <a:spLocks noChangeArrowheads="1"/>
          </p:cNvSpPr>
          <p:nvPr/>
        </p:nvSpPr>
        <p:spPr bwMode="auto">
          <a:xfrm>
            <a:off x="5060950" y="5176838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69" name="Oval 49"/>
          <p:cNvSpPr>
            <a:spLocks noChangeArrowheads="1"/>
          </p:cNvSpPr>
          <p:nvPr/>
        </p:nvSpPr>
        <p:spPr bwMode="auto">
          <a:xfrm>
            <a:off x="4773613" y="5176838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0" name="Oval 50"/>
          <p:cNvSpPr>
            <a:spLocks noChangeArrowheads="1"/>
          </p:cNvSpPr>
          <p:nvPr/>
        </p:nvSpPr>
        <p:spPr bwMode="auto">
          <a:xfrm>
            <a:off x="4484688" y="5176838"/>
            <a:ext cx="133350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1" name="Oval 51"/>
          <p:cNvSpPr>
            <a:spLocks noChangeArrowheads="1"/>
          </p:cNvSpPr>
          <p:nvPr/>
        </p:nvSpPr>
        <p:spPr bwMode="auto">
          <a:xfrm>
            <a:off x="5205413" y="4832350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2" name="Oval 52"/>
          <p:cNvSpPr>
            <a:spLocks noChangeArrowheads="1"/>
          </p:cNvSpPr>
          <p:nvPr/>
        </p:nvSpPr>
        <p:spPr bwMode="auto">
          <a:xfrm>
            <a:off x="4918075" y="4832350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3" name="Oval 53"/>
          <p:cNvSpPr>
            <a:spLocks noChangeArrowheads="1"/>
          </p:cNvSpPr>
          <p:nvPr/>
        </p:nvSpPr>
        <p:spPr bwMode="auto">
          <a:xfrm>
            <a:off x="4630738" y="4832350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4" name="Oval 54"/>
          <p:cNvSpPr>
            <a:spLocks noChangeArrowheads="1"/>
          </p:cNvSpPr>
          <p:nvPr/>
        </p:nvSpPr>
        <p:spPr bwMode="auto">
          <a:xfrm>
            <a:off x="4341813" y="4832350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5" name="Oval 55"/>
          <p:cNvSpPr>
            <a:spLocks noChangeArrowheads="1"/>
          </p:cNvSpPr>
          <p:nvPr/>
        </p:nvSpPr>
        <p:spPr bwMode="auto">
          <a:xfrm>
            <a:off x="5349875" y="4487863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6" name="Oval 56"/>
          <p:cNvSpPr>
            <a:spLocks noChangeArrowheads="1"/>
          </p:cNvSpPr>
          <p:nvPr/>
        </p:nvSpPr>
        <p:spPr bwMode="auto">
          <a:xfrm>
            <a:off x="5060950" y="4487863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7" name="Oval 57"/>
          <p:cNvSpPr>
            <a:spLocks noChangeArrowheads="1"/>
          </p:cNvSpPr>
          <p:nvPr/>
        </p:nvSpPr>
        <p:spPr bwMode="auto">
          <a:xfrm>
            <a:off x="4773613" y="4487863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8" name="Oval 58"/>
          <p:cNvSpPr>
            <a:spLocks noChangeArrowheads="1"/>
          </p:cNvSpPr>
          <p:nvPr/>
        </p:nvSpPr>
        <p:spPr bwMode="auto">
          <a:xfrm>
            <a:off x="4484688" y="4487863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1979" name="Oval 59"/>
          <p:cNvSpPr>
            <a:spLocks noChangeArrowheads="1"/>
          </p:cNvSpPr>
          <p:nvPr/>
        </p:nvSpPr>
        <p:spPr bwMode="auto">
          <a:xfrm>
            <a:off x="4197350" y="4487863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21980" name="Group 60"/>
          <p:cNvGrpSpPr>
            <a:grpSpLocks/>
          </p:cNvGrpSpPr>
          <p:nvPr/>
        </p:nvGrpSpPr>
        <p:grpSpPr bwMode="auto">
          <a:xfrm>
            <a:off x="4438650" y="4960938"/>
            <a:ext cx="863600" cy="203200"/>
            <a:chOff x="2796" y="3125"/>
            <a:chExt cx="544" cy="128"/>
          </a:xfrm>
        </p:grpSpPr>
        <p:sp>
          <p:nvSpPr>
            <p:cNvPr id="721981" name="Line 61"/>
            <p:cNvSpPr>
              <a:spLocks noChangeShapeType="1"/>
            </p:cNvSpPr>
            <p:nvPr/>
          </p:nvSpPr>
          <p:spPr bwMode="auto">
            <a:xfrm>
              <a:off x="2796" y="3125"/>
              <a:ext cx="5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82" name="Line 62"/>
            <p:cNvSpPr>
              <a:spLocks noChangeShapeType="1"/>
            </p:cNvSpPr>
            <p:nvPr/>
          </p:nvSpPr>
          <p:spPr bwMode="auto">
            <a:xfrm>
              <a:off x="2796" y="3125"/>
              <a:ext cx="23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83" name="Line 63"/>
            <p:cNvSpPr>
              <a:spLocks noChangeShapeType="1"/>
            </p:cNvSpPr>
            <p:nvPr/>
          </p:nvSpPr>
          <p:spPr bwMode="auto">
            <a:xfrm>
              <a:off x="2796" y="3125"/>
              <a:ext cx="4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84" name="Line 64"/>
            <p:cNvSpPr>
              <a:spLocks noChangeShapeType="1"/>
            </p:cNvSpPr>
            <p:nvPr/>
          </p:nvSpPr>
          <p:spPr bwMode="auto">
            <a:xfrm flipH="1">
              <a:off x="2847" y="3125"/>
              <a:ext cx="9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85" name="Line 65"/>
            <p:cNvSpPr>
              <a:spLocks noChangeShapeType="1"/>
            </p:cNvSpPr>
            <p:nvPr/>
          </p:nvSpPr>
          <p:spPr bwMode="auto">
            <a:xfrm>
              <a:off x="2946" y="3125"/>
              <a:ext cx="8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86" name="Line 66"/>
            <p:cNvSpPr>
              <a:spLocks noChangeShapeType="1"/>
            </p:cNvSpPr>
            <p:nvPr/>
          </p:nvSpPr>
          <p:spPr bwMode="auto">
            <a:xfrm>
              <a:off x="2946" y="3125"/>
              <a:ext cx="26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87" name="Line 67"/>
            <p:cNvSpPr>
              <a:spLocks noChangeShapeType="1"/>
            </p:cNvSpPr>
            <p:nvPr/>
          </p:nvSpPr>
          <p:spPr bwMode="auto">
            <a:xfrm flipH="1">
              <a:off x="2847" y="3125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88" name="Line 68"/>
            <p:cNvSpPr>
              <a:spLocks noChangeShapeType="1"/>
            </p:cNvSpPr>
            <p:nvPr/>
          </p:nvSpPr>
          <p:spPr bwMode="auto">
            <a:xfrm flipH="1">
              <a:off x="3029" y="3125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89" name="Line 69"/>
            <p:cNvSpPr>
              <a:spLocks noChangeShapeType="1"/>
            </p:cNvSpPr>
            <p:nvPr/>
          </p:nvSpPr>
          <p:spPr bwMode="auto">
            <a:xfrm>
              <a:off x="3158" y="3125"/>
              <a:ext cx="5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90" name="Line 70"/>
            <p:cNvSpPr>
              <a:spLocks noChangeShapeType="1"/>
            </p:cNvSpPr>
            <p:nvPr/>
          </p:nvSpPr>
          <p:spPr bwMode="auto">
            <a:xfrm flipH="1">
              <a:off x="2847" y="3125"/>
              <a:ext cx="49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91" name="Line 71"/>
            <p:cNvSpPr>
              <a:spLocks noChangeShapeType="1"/>
            </p:cNvSpPr>
            <p:nvPr/>
          </p:nvSpPr>
          <p:spPr bwMode="auto">
            <a:xfrm flipH="1">
              <a:off x="3029" y="3125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92" name="Line 72"/>
            <p:cNvSpPr>
              <a:spLocks noChangeShapeType="1"/>
            </p:cNvSpPr>
            <p:nvPr/>
          </p:nvSpPr>
          <p:spPr bwMode="auto">
            <a:xfrm flipH="1">
              <a:off x="3211" y="3125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21993" name="Group 73"/>
          <p:cNvGrpSpPr>
            <a:grpSpLocks/>
          </p:cNvGrpSpPr>
          <p:nvPr/>
        </p:nvGrpSpPr>
        <p:grpSpPr bwMode="auto">
          <a:xfrm>
            <a:off x="4581525" y="4618038"/>
            <a:ext cx="865188" cy="201612"/>
            <a:chOff x="2886" y="2909"/>
            <a:chExt cx="545" cy="127"/>
          </a:xfrm>
        </p:grpSpPr>
        <p:sp>
          <p:nvSpPr>
            <p:cNvPr id="721994" name="Line 74"/>
            <p:cNvSpPr>
              <a:spLocks noChangeShapeType="1"/>
            </p:cNvSpPr>
            <p:nvPr/>
          </p:nvSpPr>
          <p:spPr bwMode="auto">
            <a:xfrm>
              <a:off x="2886" y="2909"/>
              <a:ext cx="5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95" name="Line 75"/>
            <p:cNvSpPr>
              <a:spLocks noChangeShapeType="1"/>
            </p:cNvSpPr>
            <p:nvPr/>
          </p:nvSpPr>
          <p:spPr bwMode="auto">
            <a:xfrm>
              <a:off x="2886" y="2909"/>
              <a:ext cx="23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96" name="Line 76"/>
            <p:cNvSpPr>
              <a:spLocks noChangeShapeType="1"/>
            </p:cNvSpPr>
            <p:nvPr/>
          </p:nvSpPr>
          <p:spPr bwMode="auto">
            <a:xfrm>
              <a:off x="2886" y="2909"/>
              <a:ext cx="415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97" name="Line 77"/>
            <p:cNvSpPr>
              <a:spLocks noChangeShapeType="1"/>
            </p:cNvSpPr>
            <p:nvPr/>
          </p:nvSpPr>
          <p:spPr bwMode="auto">
            <a:xfrm flipH="1">
              <a:off x="2938" y="2909"/>
              <a:ext cx="9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98" name="Line 78"/>
            <p:cNvSpPr>
              <a:spLocks noChangeShapeType="1"/>
            </p:cNvSpPr>
            <p:nvPr/>
          </p:nvSpPr>
          <p:spPr bwMode="auto">
            <a:xfrm>
              <a:off x="3037" y="2909"/>
              <a:ext cx="8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1999" name="Line 79"/>
            <p:cNvSpPr>
              <a:spLocks noChangeShapeType="1"/>
            </p:cNvSpPr>
            <p:nvPr/>
          </p:nvSpPr>
          <p:spPr bwMode="auto">
            <a:xfrm>
              <a:off x="3037" y="2909"/>
              <a:ext cx="26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2000" name="Line 80"/>
            <p:cNvSpPr>
              <a:spLocks noChangeShapeType="1"/>
            </p:cNvSpPr>
            <p:nvPr/>
          </p:nvSpPr>
          <p:spPr bwMode="auto">
            <a:xfrm flipH="1">
              <a:off x="2938" y="2909"/>
              <a:ext cx="31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2001" name="Line 81"/>
            <p:cNvSpPr>
              <a:spLocks noChangeShapeType="1"/>
            </p:cNvSpPr>
            <p:nvPr/>
          </p:nvSpPr>
          <p:spPr bwMode="auto">
            <a:xfrm flipH="1">
              <a:off x="3120" y="2909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2002" name="Line 82"/>
            <p:cNvSpPr>
              <a:spLocks noChangeShapeType="1"/>
            </p:cNvSpPr>
            <p:nvPr/>
          </p:nvSpPr>
          <p:spPr bwMode="auto">
            <a:xfrm>
              <a:off x="3250" y="2909"/>
              <a:ext cx="5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2003" name="Line 83"/>
            <p:cNvSpPr>
              <a:spLocks noChangeShapeType="1"/>
            </p:cNvSpPr>
            <p:nvPr/>
          </p:nvSpPr>
          <p:spPr bwMode="auto">
            <a:xfrm flipH="1">
              <a:off x="2938" y="2909"/>
              <a:ext cx="49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2004" name="Line 84"/>
            <p:cNvSpPr>
              <a:spLocks noChangeShapeType="1"/>
            </p:cNvSpPr>
            <p:nvPr/>
          </p:nvSpPr>
          <p:spPr bwMode="auto">
            <a:xfrm flipH="1">
              <a:off x="3120" y="2909"/>
              <a:ext cx="31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2005" name="Line 85"/>
            <p:cNvSpPr>
              <a:spLocks noChangeShapeType="1"/>
            </p:cNvSpPr>
            <p:nvPr/>
          </p:nvSpPr>
          <p:spPr bwMode="auto">
            <a:xfrm flipH="1">
              <a:off x="3301" y="2909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22006" name="Line 86"/>
          <p:cNvSpPr>
            <a:spLocks noChangeShapeType="1"/>
          </p:cNvSpPr>
          <p:nvPr/>
        </p:nvSpPr>
        <p:spPr bwMode="auto">
          <a:xfrm>
            <a:off x="4292600" y="4618038"/>
            <a:ext cx="84138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07" name="Line 87"/>
          <p:cNvSpPr>
            <a:spLocks noChangeShapeType="1"/>
          </p:cNvSpPr>
          <p:nvPr/>
        </p:nvSpPr>
        <p:spPr bwMode="auto">
          <a:xfrm>
            <a:off x="4292600" y="4618038"/>
            <a:ext cx="3714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08" name="Line 88"/>
          <p:cNvSpPr>
            <a:spLocks noChangeShapeType="1"/>
          </p:cNvSpPr>
          <p:nvPr/>
        </p:nvSpPr>
        <p:spPr bwMode="auto">
          <a:xfrm>
            <a:off x="4292600" y="4618038"/>
            <a:ext cx="660400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09" name="Line 89"/>
          <p:cNvSpPr>
            <a:spLocks noChangeShapeType="1"/>
          </p:cNvSpPr>
          <p:nvPr/>
        </p:nvSpPr>
        <p:spPr bwMode="auto">
          <a:xfrm>
            <a:off x="4292600" y="4618038"/>
            <a:ext cx="900113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10" name="Line 90"/>
          <p:cNvSpPr>
            <a:spLocks noChangeShapeType="1"/>
          </p:cNvSpPr>
          <p:nvPr/>
        </p:nvSpPr>
        <p:spPr bwMode="auto">
          <a:xfrm flipH="1">
            <a:off x="4376738" y="4618038"/>
            <a:ext cx="20478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11" name="Line 91"/>
          <p:cNvSpPr>
            <a:spLocks noChangeShapeType="1"/>
          </p:cNvSpPr>
          <p:nvPr/>
        </p:nvSpPr>
        <p:spPr bwMode="auto">
          <a:xfrm flipV="1">
            <a:off x="4389438" y="4605338"/>
            <a:ext cx="4191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12" name="Line 92"/>
          <p:cNvSpPr>
            <a:spLocks noChangeShapeType="1"/>
          </p:cNvSpPr>
          <p:nvPr/>
        </p:nvSpPr>
        <p:spPr bwMode="auto">
          <a:xfrm flipV="1">
            <a:off x="4389438" y="4605338"/>
            <a:ext cx="7080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13" name="Line 93"/>
          <p:cNvSpPr>
            <a:spLocks noChangeShapeType="1"/>
          </p:cNvSpPr>
          <p:nvPr/>
        </p:nvSpPr>
        <p:spPr bwMode="auto">
          <a:xfrm flipH="1">
            <a:off x="4376738" y="4618038"/>
            <a:ext cx="10699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14" name="Line 94"/>
          <p:cNvSpPr>
            <a:spLocks noChangeShapeType="1"/>
          </p:cNvSpPr>
          <p:nvPr/>
        </p:nvSpPr>
        <p:spPr bwMode="auto">
          <a:xfrm>
            <a:off x="4581525" y="5305425"/>
            <a:ext cx="22701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15" name="Line 95"/>
          <p:cNvSpPr>
            <a:spLocks noChangeShapeType="1"/>
          </p:cNvSpPr>
          <p:nvPr/>
        </p:nvSpPr>
        <p:spPr bwMode="auto">
          <a:xfrm flipV="1">
            <a:off x="4814888" y="5292725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16" name="Line 96"/>
          <p:cNvSpPr>
            <a:spLocks noChangeShapeType="1"/>
          </p:cNvSpPr>
          <p:nvPr/>
        </p:nvSpPr>
        <p:spPr bwMode="auto">
          <a:xfrm flipV="1">
            <a:off x="4821238" y="5292725"/>
            <a:ext cx="2762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17" name="Rectangle 97"/>
          <p:cNvSpPr>
            <a:spLocks noChangeArrowheads="1"/>
          </p:cNvSpPr>
          <p:nvPr/>
        </p:nvSpPr>
        <p:spPr bwMode="auto">
          <a:xfrm>
            <a:off x="5818188" y="4799013"/>
            <a:ext cx="233362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Ajuste dos pesos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 partir do erro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2"/>
                </a:solidFill>
              </a:rPr>
              <a:t>Erro=alvo - previsto</a:t>
            </a:r>
          </a:p>
        </p:txBody>
      </p:sp>
      <p:sp>
        <p:nvSpPr>
          <p:cNvPr id="722018" name="Arc 98"/>
          <p:cNvSpPr>
            <a:spLocks/>
          </p:cNvSpPr>
          <p:nvPr/>
        </p:nvSpPr>
        <p:spPr bwMode="auto">
          <a:xfrm>
            <a:off x="5416550" y="5715000"/>
            <a:ext cx="522288" cy="223838"/>
          </a:xfrm>
          <a:custGeom>
            <a:avLst/>
            <a:gdLst>
              <a:gd name="G0" fmla="+- 66 0 0"/>
              <a:gd name="G1" fmla="+- 155 0 0"/>
              <a:gd name="G2" fmla="+- 21600 0 0"/>
              <a:gd name="T0" fmla="*/ 21665 w 21666"/>
              <a:gd name="T1" fmla="*/ 0 h 21755"/>
              <a:gd name="T2" fmla="*/ 0 w 21666"/>
              <a:gd name="T3" fmla="*/ 21755 h 21755"/>
              <a:gd name="T4" fmla="*/ 66 w 21666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6" h="21755" fill="none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</a:path>
              <a:path w="21666" h="21755" stroke="0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  <a:lnTo>
                  <a:pt x="66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19" name="Arc 99"/>
          <p:cNvSpPr>
            <a:spLocks/>
          </p:cNvSpPr>
          <p:nvPr/>
        </p:nvSpPr>
        <p:spPr bwMode="auto">
          <a:xfrm>
            <a:off x="4822825" y="5715000"/>
            <a:ext cx="595313" cy="223838"/>
          </a:xfrm>
          <a:custGeom>
            <a:avLst/>
            <a:gdLst>
              <a:gd name="G0" fmla="+- 21600 0 0"/>
              <a:gd name="G1" fmla="+- 155 0 0"/>
              <a:gd name="G2" fmla="+- 21600 0 0"/>
              <a:gd name="T0" fmla="*/ 21600 w 21600"/>
              <a:gd name="T1" fmla="*/ 21755 h 21755"/>
              <a:gd name="T2" fmla="*/ 1 w 21600"/>
              <a:gd name="T3" fmla="*/ 0 h 21755"/>
              <a:gd name="T4" fmla="*/ 21600 w 21600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55" fill="none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</a:path>
              <a:path w="21600" h="21755" stroke="0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  <a:lnTo>
                  <a:pt x="21600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20" name="Line 100"/>
          <p:cNvSpPr>
            <a:spLocks noChangeShapeType="1"/>
          </p:cNvSpPr>
          <p:nvPr/>
        </p:nvSpPr>
        <p:spPr bwMode="auto">
          <a:xfrm>
            <a:off x="51038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21" name="Line 101"/>
          <p:cNvSpPr>
            <a:spLocks noChangeShapeType="1"/>
          </p:cNvSpPr>
          <p:nvPr/>
        </p:nvSpPr>
        <p:spPr bwMode="auto">
          <a:xfrm>
            <a:off x="54086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22" name="Line 102"/>
          <p:cNvSpPr>
            <a:spLocks noChangeShapeType="1"/>
          </p:cNvSpPr>
          <p:nvPr/>
        </p:nvSpPr>
        <p:spPr bwMode="auto">
          <a:xfrm>
            <a:off x="47990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23" name="Line 103"/>
          <p:cNvSpPr>
            <a:spLocks noChangeShapeType="1"/>
          </p:cNvSpPr>
          <p:nvPr/>
        </p:nvSpPr>
        <p:spPr bwMode="auto">
          <a:xfrm>
            <a:off x="42656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24" name="Line 104"/>
          <p:cNvSpPr>
            <a:spLocks noChangeShapeType="1"/>
          </p:cNvSpPr>
          <p:nvPr/>
        </p:nvSpPr>
        <p:spPr bwMode="auto">
          <a:xfrm>
            <a:off x="4197350" y="4044950"/>
            <a:ext cx="5715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25" name="Rectangle 105"/>
          <p:cNvSpPr>
            <a:spLocks noChangeArrowheads="1"/>
          </p:cNvSpPr>
          <p:nvPr/>
        </p:nvSpPr>
        <p:spPr bwMode="auto">
          <a:xfrm>
            <a:off x="3143250" y="4114800"/>
            <a:ext cx="939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Entradas</a:t>
            </a:r>
          </a:p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 da rede</a:t>
            </a:r>
          </a:p>
        </p:txBody>
      </p:sp>
      <p:sp>
        <p:nvSpPr>
          <p:cNvPr id="722026" name="Line 106"/>
          <p:cNvSpPr>
            <a:spLocks noChangeShapeType="1"/>
          </p:cNvSpPr>
          <p:nvPr/>
        </p:nvSpPr>
        <p:spPr bwMode="auto">
          <a:xfrm>
            <a:off x="5340350" y="4044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27" name="Line 107"/>
          <p:cNvSpPr>
            <a:spLocks noChangeShapeType="1"/>
          </p:cNvSpPr>
          <p:nvPr/>
        </p:nvSpPr>
        <p:spPr bwMode="auto">
          <a:xfrm>
            <a:off x="45704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28" name="Line 108"/>
          <p:cNvSpPr>
            <a:spLocks noChangeShapeType="1"/>
          </p:cNvSpPr>
          <p:nvPr/>
        </p:nvSpPr>
        <p:spPr bwMode="auto">
          <a:xfrm>
            <a:off x="4502150" y="4044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29" name="Oval 109"/>
          <p:cNvSpPr>
            <a:spLocks noChangeArrowheads="1"/>
          </p:cNvSpPr>
          <p:nvPr/>
        </p:nvSpPr>
        <p:spPr bwMode="auto">
          <a:xfrm>
            <a:off x="5753100" y="25654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30" name="Line 110"/>
          <p:cNvSpPr>
            <a:spLocks noChangeShapeType="1"/>
          </p:cNvSpPr>
          <p:nvPr/>
        </p:nvSpPr>
        <p:spPr bwMode="auto">
          <a:xfrm flipH="1" flipV="1">
            <a:off x="4641850" y="4032250"/>
            <a:ext cx="165100" cy="241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31" name="Arc 111"/>
          <p:cNvSpPr>
            <a:spLocks/>
          </p:cNvSpPr>
          <p:nvPr/>
        </p:nvSpPr>
        <p:spPr bwMode="auto">
          <a:xfrm>
            <a:off x="5867400" y="2362200"/>
            <a:ext cx="29845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32" name="Line 112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034" name="Rectangle 114"/>
          <p:cNvSpPr>
            <a:spLocks noChangeArrowheads="1"/>
          </p:cNvSpPr>
          <p:nvPr/>
        </p:nvSpPr>
        <p:spPr bwMode="auto">
          <a:xfrm>
            <a:off x="3184525" y="574198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Valor previsto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um passo à frente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722036" name="Rectangle 116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2037" name="Rectangle 117"/>
          <p:cNvSpPr>
            <a:spLocks noChangeArrowheads="1"/>
          </p:cNvSpPr>
          <p:nvPr/>
        </p:nvSpPr>
        <p:spPr bwMode="auto">
          <a:xfrm>
            <a:off x="381000" y="4572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15293223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7" name="Rectangle 3"/>
          <p:cNvSpPr>
            <a:spLocks noChangeArrowheads="1"/>
          </p:cNvSpPr>
          <p:nvPr/>
        </p:nvSpPr>
        <p:spPr bwMode="auto">
          <a:xfrm>
            <a:off x="1152525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48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49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0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1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2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3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4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5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6" name="Line 12"/>
          <p:cNvSpPr>
            <a:spLocks noChangeShapeType="1"/>
          </p:cNvSpPr>
          <p:nvPr/>
        </p:nvSpPr>
        <p:spPr bwMode="auto">
          <a:xfrm>
            <a:off x="1752600" y="3359150"/>
            <a:ext cx="0" cy="6572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7" name="Line 13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8" name="Line 14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59" name="Line 15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60" name="Line 16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61" name="Line 17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62" name="Line 18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63" name="Rectangle 19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22964" name="Arc 20"/>
          <p:cNvSpPr>
            <a:spLocks/>
          </p:cNvSpPr>
          <p:nvPr/>
        </p:nvSpPr>
        <p:spPr bwMode="auto">
          <a:xfrm>
            <a:off x="2344738" y="3359150"/>
            <a:ext cx="1436687" cy="142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65" name="Line 21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66" name="Line 22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67" name="Line 23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68" name="Line 24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69" name="Line 25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0" name="Line 26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1" name="Line 27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2" name="Line 28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3" name="Line 29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4" name="Line 30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5" name="Line 31"/>
          <p:cNvSpPr>
            <a:spLocks noChangeShapeType="1"/>
          </p:cNvSpPr>
          <p:nvPr/>
        </p:nvSpPr>
        <p:spPr bwMode="auto">
          <a:xfrm flipV="1">
            <a:off x="4651375" y="2740025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6" name="Line 32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7" name="Line 33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8" name="Line 34"/>
          <p:cNvSpPr>
            <a:spLocks noChangeShapeType="1"/>
          </p:cNvSpPr>
          <p:nvPr/>
        </p:nvSpPr>
        <p:spPr bwMode="auto">
          <a:xfrm>
            <a:off x="1666875" y="3527425"/>
            <a:ext cx="0" cy="4889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79" name="Line 35"/>
          <p:cNvSpPr>
            <a:spLocks noChangeShapeType="1"/>
          </p:cNvSpPr>
          <p:nvPr/>
        </p:nvSpPr>
        <p:spPr bwMode="auto">
          <a:xfrm>
            <a:off x="1978025" y="3317875"/>
            <a:ext cx="6350" cy="66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80" name="Line 36"/>
          <p:cNvSpPr>
            <a:spLocks noChangeShapeType="1"/>
          </p:cNvSpPr>
          <p:nvPr/>
        </p:nvSpPr>
        <p:spPr bwMode="auto">
          <a:xfrm flipH="1">
            <a:off x="2047875" y="3448050"/>
            <a:ext cx="15875" cy="5619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81" name="Oval 37"/>
          <p:cNvSpPr>
            <a:spLocks noChangeArrowheads="1"/>
          </p:cNvSpPr>
          <p:nvPr/>
        </p:nvSpPr>
        <p:spPr bwMode="auto">
          <a:xfrm>
            <a:off x="2022475" y="34004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82" name="Oval 38"/>
          <p:cNvSpPr>
            <a:spLocks noChangeArrowheads="1"/>
          </p:cNvSpPr>
          <p:nvPr/>
        </p:nvSpPr>
        <p:spPr bwMode="auto">
          <a:xfrm>
            <a:off x="1562100" y="32512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83" name="Oval 39"/>
          <p:cNvSpPr>
            <a:spLocks noChangeArrowheads="1"/>
          </p:cNvSpPr>
          <p:nvPr/>
        </p:nvSpPr>
        <p:spPr bwMode="auto">
          <a:xfrm>
            <a:off x="1644650" y="34766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84" name="Oval 40"/>
          <p:cNvSpPr>
            <a:spLocks noChangeArrowheads="1"/>
          </p:cNvSpPr>
          <p:nvPr/>
        </p:nvSpPr>
        <p:spPr bwMode="auto">
          <a:xfrm>
            <a:off x="1717675" y="33147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85" name="Oval 41"/>
          <p:cNvSpPr>
            <a:spLocks noChangeArrowheads="1"/>
          </p:cNvSpPr>
          <p:nvPr/>
        </p:nvSpPr>
        <p:spPr bwMode="auto">
          <a:xfrm>
            <a:off x="1952625" y="32575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86" name="Rectangle 42"/>
          <p:cNvSpPr>
            <a:spLocks noChangeArrowheads="1"/>
          </p:cNvSpPr>
          <p:nvPr/>
        </p:nvSpPr>
        <p:spPr bwMode="auto">
          <a:xfrm>
            <a:off x="1460500" y="3184525"/>
            <a:ext cx="742950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87" name="Rectangle 43"/>
          <p:cNvSpPr>
            <a:spLocks noChangeArrowheads="1"/>
          </p:cNvSpPr>
          <p:nvPr/>
        </p:nvSpPr>
        <p:spPr bwMode="auto">
          <a:xfrm>
            <a:off x="1474788" y="285432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22988" name="Rectangle 44"/>
          <p:cNvSpPr>
            <a:spLocks noChangeArrowheads="1"/>
          </p:cNvSpPr>
          <p:nvPr/>
        </p:nvSpPr>
        <p:spPr bwMode="auto">
          <a:xfrm>
            <a:off x="1949450" y="228282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alvo</a:t>
            </a:r>
          </a:p>
        </p:txBody>
      </p:sp>
      <p:sp>
        <p:nvSpPr>
          <p:cNvPr id="722989" name="Line 45"/>
          <p:cNvSpPr>
            <a:spLocks noChangeShapeType="1"/>
          </p:cNvSpPr>
          <p:nvPr/>
        </p:nvSpPr>
        <p:spPr bwMode="auto">
          <a:xfrm>
            <a:off x="2254250" y="26797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0" name="Line 46"/>
          <p:cNvSpPr>
            <a:spLocks noChangeShapeType="1"/>
          </p:cNvSpPr>
          <p:nvPr/>
        </p:nvSpPr>
        <p:spPr bwMode="auto">
          <a:xfrm flipH="1" flipV="1">
            <a:off x="1749425" y="4016375"/>
            <a:ext cx="147638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1" name="Oval 47"/>
          <p:cNvSpPr>
            <a:spLocks noChangeArrowheads="1"/>
          </p:cNvSpPr>
          <p:nvPr/>
        </p:nvSpPr>
        <p:spPr bwMode="auto">
          <a:xfrm>
            <a:off x="1860550" y="5491163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2" name="Oval 48"/>
          <p:cNvSpPr>
            <a:spLocks noChangeArrowheads="1"/>
          </p:cNvSpPr>
          <p:nvPr/>
        </p:nvSpPr>
        <p:spPr bwMode="auto">
          <a:xfrm>
            <a:off x="2147888" y="5148263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3" name="Oval 49"/>
          <p:cNvSpPr>
            <a:spLocks noChangeArrowheads="1"/>
          </p:cNvSpPr>
          <p:nvPr/>
        </p:nvSpPr>
        <p:spPr bwMode="auto">
          <a:xfrm>
            <a:off x="1860550" y="5148263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4" name="Oval 50"/>
          <p:cNvSpPr>
            <a:spLocks noChangeArrowheads="1"/>
          </p:cNvSpPr>
          <p:nvPr/>
        </p:nvSpPr>
        <p:spPr bwMode="auto">
          <a:xfrm>
            <a:off x="1571625" y="5148263"/>
            <a:ext cx="133350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5" name="Oval 51"/>
          <p:cNvSpPr>
            <a:spLocks noChangeArrowheads="1"/>
          </p:cNvSpPr>
          <p:nvPr/>
        </p:nvSpPr>
        <p:spPr bwMode="auto">
          <a:xfrm>
            <a:off x="2292350" y="4803775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6" name="Oval 52"/>
          <p:cNvSpPr>
            <a:spLocks noChangeArrowheads="1"/>
          </p:cNvSpPr>
          <p:nvPr/>
        </p:nvSpPr>
        <p:spPr bwMode="auto">
          <a:xfrm>
            <a:off x="2005013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7" name="Oval 53"/>
          <p:cNvSpPr>
            <a:spLocks noChangeArrowheads="1"/>
          </p:cNvSpPr>
          <p:nvPr/>
        </p:nvSpPr>
        <p:spPr bwMode="auto">
          <a:xfrm>
            <a:off x="1717675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8" name="Oval 54"/>
          <p:cNvSpPr>
            <a:spLocks noChangeArrowheads="1"/>
          </p:cNvSpPr>
          <p:nvPr/>
        </p:nvSpPr>
        <p:spPr bwMode="auto">
          <a:xfrm>
            <a:off x="1428750" y="4803775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2999" name="Oval 55"/>
          <p:cNvSpPr>
            <a:spLocks noChangeArrowheads="1"/>
          </p:cNvSpPr>
          <p:nvPr/>
        </p:nvSpPr>
        <p:spPr bwMode="auto">
          <a:xfrm>
            <a:off x="2436813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00" name="Oval 56"/>
          <p:cNvSpPr>
            <a:spLocks noChangeArrowheads="1"/>
          </p:cNvSpPr>
          <p:nvPr/>
        </p:nvSpPr>
        <p:spPr bwMode="auto">
          <a:xfrm>
            <a:off x="2147888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01" name="Oval 57"/>
          <p:cNvSpPr>
            <a:spLocks noChangeArrowheads="1"/>
          </p:cNvSpPr>
          <p:nvPr/>
        </p:nvSpPr>
        <p:spPr bwMode="auto">
          <a:xfrm>
            <a:off x="1860550" y="4459288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02" name="Oval 58"/>
          <p:cNvSpPr>
            <a:spLocks noChangeArrowheads="1"/>
          </p:cNvSpPr>
          <p:nvPr/>
        </p:nvSpPr>
        <p:spPr bwMode="auto">
          <a:xfrm>
            <a:off x="1571625" y="4459288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03" name="Oval 59"/>
          <p:cNvSpPr>
            <a:spLocks noChangeArrowheads="1"/>
          </p:cNvSpPr>
          <p:nvPr/>
        </p:nvSpPr>
        <p:spPr bwMode="auto">
          <a:xfrm>
            <a:off x="1284288" y="4459288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23004" name="Group 60"/>
          <p:cNvGrpSpPr>
            <a:grpSpLocks/>
          </p:cNvGrpSpPr>
          <p:nvPr/>
        </p:nvGrpSpPr>
        <p:grpSpPr bwMode="auto">
          <a:xfrm>
            <a:off x="1525588" y="4932363"/>
            <a:ext cx="863600" cy="203200"/>
            <a:chOff x="961" y="3107"/>
            <a:chExt cx="544" cy="128"/>
          </a:xfrm>
        </p:grpSpPr>
        <p:sp>
          <p:nvSpPr>
            <p:cNvPr id="723005" name="Line 61"/>
            <p:cNvSpPr>
              <a:spLocks noChangeShapeType="1"/>
            </p:cNvSpPr>
            <p:nvPr/>
          </p:nvSpPr>
          <p:spPr bwMode="auto">
            <a:xfrm>
              <a:off x="961" y="3107"/>
              <a:ext cx="5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06" name="Line 62"/>
            <p:cNvSpPr>
              <a:spLocks noChangeShapeType="1"/>
            </p:cNvSpPr>
            <p:nvPr/>
          </p:nvSpPr>
          <p:spPr bwMode="auto">
            <a:xfrm>
              <a:off x="961" y="3107"/>
              <a:ext cx="23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07" name="Line 63"/>
            <p:cNvSpPr>
              <a:spLocks noChangeShapeType="1"/>
            </p:cNvSpPr>
            <p:nvPr/>
          </p:nvSpPr>
          <p:spPr bwMode="auto">
            <a:xfrm>
              <a:off x="961" y="3107"/>
              <a:ext cx="4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08" name="Line 64"/>
            <p:cNvSpPr>
              <a:spLocks noChangeShapeType="1"/>
            </p:cNvSpPr>
            <p:nvPr/>
          </p:nvSpPr>
          <p:spPr bwMode="auto">
            <a:xfrm flipH="1">
              <a:off x="1012" y="3107"/>
              <a:ext cx="9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09" name="Line 65"/>
            <p:cNvSpPr>
              <a:spLocks noChangeShapeType="1"/>
            </p:cNvSpPr>
            <p:nvPr/>
          </p:nvSpPr>
          <p:spPr bwMode="auto">
            <a:xfrm>
              <a:off x="1111" y="3107"/>
              <a:ext cx="8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10" name="Line 66"/>
            <p:cNvSpPr>
              <a:spLocks noChangeShapeType="1"/>
            </p:cNvSpPr>
            <p:nvPr/>
          </p:nvSpPr>
          <p:spPr bwMode="auto">
            <a:xfrm>
              <a:off x="1111" y="3107"/>
              <a:ext cx="26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11" name="Line 67"/>
            <p:cNvSpPr>
              <a:spLocks noChangeShapeType="1"/>
            </p:cNvSpPr>
            <p:nvPr/>
          </p:nvSpPr>
          <p:spPr bwMode="auto">
            <a:xfrm flipH="1">
              <a:off x="1012" y="3107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12" name="Line 68"/>
            <p:cNvSpPr>
              <a:spLocks noChangeShapeType="1"/>
            </p:cNvSpPr>
            <p:nvPr/>
          </p:nvSpPr>
          <p:spPr bwMode="auto">
            <a:xfrm flipH="1">
              <a:off x="1194" y="3107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13" name="Line 69"/>
            <p:cNvSpPr>
              <a:spLocks noChangeShapeType="1"/>
            </p:cNvSpPr>
            <p:nvPr/>
          </p:nvSpPr>
          <p:spPr bwMode="auto">
            <a:xfrm>
              <a:off x="1323" y="3107"/>
              <a:ext cx="5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14" name="Line 70"/>
            <p:cNvSpPr>
              <a:spLocks noChangeShapeType="1"/>
            </p:cNvSpPr>
            <p:nvPr/>
          </p:nvSpPr>
          <p:spPr bwMode="auto">
            <a:xfrm flipH="1">
              <a:off x="1012" y="3107"/>
              <a:ext cx="49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15" name="Line 71"/>
            <p:cNvSpPr>
              <a:spLocks noChangeShapeType="1"/>
            </p:cNvSpPr>
            <p:nvPr/>
          </p:nvSpPr>
          <p:spPr bwMode="auto">
            <a:xfrm flipH="1">
              <a:off x="1194" y="3107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16" name="Line 72"/>
            <p:cNvSpPr>
              <a:spLocks noChangeShapeType="1"/>
            </p:cNvSpPr>
            <p:nvPr/>
          </p:nvSpPr>
          <p:spPr bwMode="auto">
            <a:xfrm flipH="1">
              <a:off x="1376" y="3107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1668463" y="4589463"/>
            <a:ext cx="865187" cy="201612"/>
            <a:chOff x="1051" y="2891"/>
            <a:chExt cx="545" cy="127"/>
          </a:xfrm>
        </p:grpSpPr>
        <p:sp>
          <p:nvSpPr>
            <p:cNvPr id="723018" name="Line 74"/>
            <p:cNvSpPr>
              <a:spLocks noChangeShapeType="1"/>
            </p:cNvSpPr>
            <p:nvPr/>
          </p:nvSpPr>
          <p:spPr bwMode="auto">
            <a:xfrm>
              <a:off x="1051" y="2891"/>
              <a:ext cx="5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19" name="Line 75"/>
            <p:cNvSpPr>
              <a:spLocks noChangeShapeType="1"/>
            </p:cNvSpPr>
            <p:nvPr/>
          </p:nvSpPr>
          <p:spPr bwMode="auto">
            <a:xfrm>
              <a:off x="1051" y="2891"/>
              <a:ext cx="23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0" name="Line 76"/>
            <p:cNvSpPr>
              <a:spLocks noChangeShapeType="1"/>
            </p:cNvSpPr>
            <p:nvPr/>
          </p:nvSpPr>
          <p:spPr bwMode="auto">
            <a:xfrm>
              <a:off x="1051" y="2891"/>
              <a:ext cx="415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1" name="Line 77"/>
            <p:cNvSpPr>
              <a:spLocks noChangeShapeType="1"/>
            </p:cNvSpPr>
            <p:nvPr/>
          </p:nvSpPr>
          <p:spPr bwMode="auto">
            <a:xfrm flipH="1">
              <a:off x="1103" y="2891"/>
              <a:ext cx="9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2" name="Line 78"/>
            <p:cNvSpPr>
              <a:spLocks noChangeShapeType="1"/>
            </p:cNvSpPr>
            <p:nvPr/>
          </p:nvSpPr>
          <p:spPr bwMode="auto">
            <a:xfrm>
              <a:off x="1202" y="2891"/>
              <a:ext cx="8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3" name="Line 79"/>
            <p:cNvSpPr>
              <a:spLocks noChangeShapeType="1"/>
            </p:cNvSpPr>
            <p:nvPr/>
          </p:nvSpPr>
          <p:spPr bwMode="auto">
            <a:xfrm>
              <a:off x="1202" y="2891"/>
              <a:ext cx="26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4" name="Line 80"/>
            <p:cNvSpPr>
              <a:spLocks noChangeShapeType="1"/>
            </p:cNvSpPr>
            <p:nvPr/>
          </p:nvSpPr>
          <p:spPr bwMode="auto">
            <a:xfrm flipH="1">
              <a:off x="1103" y="2891"/>
              <a:ext cx="31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5" name="Line 81"/>
            <p:cNvSpPr>
              <a:spLocks noChangeShapeType="1"/>
            </p:cNvSpPr>
            <p:nvPr/>
          </p:nvSpPr>
          <p:spPr bwMode="auto">
            <a:xfrm flipH="1">
              <a:off x="1285" y="2891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6" name="Line 82"/>
            <p:cNvSpPr>
              <a:spLocks noChangeShapeType="1"/>
            </p:cNvSpPr>
            <p:nvPr/>
          </p:nvSpPr>
          <p:spPr bwMode="auto">
            <a:xfrm>
              <a:off x="1415" y="2891"/>
              <a:ext cx="5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7" name="Line 83"/>
            <p:cNvSpPr>
              <a:spLocks noChangeShapeType="1"/>
            </p:cNvSpPr>
            <p:nvPr/>
          </p:nvSpPr>
          <p:spPr bwMode="auto">
            <a:xfrm flipH="1">
              <a:off x="1103" y="2891"/>
              <a:ext cx="49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8" name="Line 84"/>
            <p:cNvSpPr>
              <a:spLocks noChangeShapeType="1"/>
            </p:cNvSpPr>
            <p:nvPr/>
          </p:nvSpPr>
          <p:spPr bwMode="auto">
            <a:xfrm flipH="1">
              <a:off x="1285" y="2891"/>
              <a:ext cx="31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3029" name="Line 85"/>
            <p:cNvSpPr>
              <a:spLocks noChangeShapeType="1"/>
            </p:cNvSpPr>
            <p:nvPr/>
          </p:nvSpPr>
          <p:spPr bwMode="auto">
            <a:xfrm flipH="1">
              <a:off x="1466" y="2891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23030" name="Line 86"/>
          <p:cNvSpPr>
            <a:spLocks noChangeShapeType="1"/>
          </p:cNvSpPr>
          <p:nvPr/>
        </p:nvSpPr>
        <p:spPr bwMode="auto">
          <a:xfrm>
            <a:off x="1379538" y="4589463"/>
            <a:ext cx="8413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31" name="Line 87"/>
          <p:cNvSpPr>
            <a:spLocks noChangeShapeType="1"/>
          </p:cNvSpPr>
          <p:nvPr/>
        </p:nvSpPr>
        <p:spPr bwMode="auto">
          <a:xfrm>
            <a:off x="1379538" y="4589463"/>
            <a:ext cx="3714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32" name="Line 88"/>
          <p:cNvSpPr>
            <a:spLocks noChangeShapeType="1"/>
          </p:cNvSpPr>
          <p:nvPr/>
        </p:nvSpPr>
        <p:spPr bwMode="auto">
          <a:xfrm>
            <a:off x="1379538" y="4589463"/>
            <a:ext cx="660400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33" name="Line 89"/>
          <p:cNvSpPr>
            <a:spLocks noChangeShapeType="1"/>
          </p:cNvSpPr>
          <p:nvPr/>
        </p:nvSpPr>
        <p:spPr bwMode="auto">
          <a:xfrm>
            <a:off x="1379538" y="4589463"/>
            <a:ext cx="9001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34" name="Line 90"/>
          <p:cNvSpPr>
            <a:spLocks noChangeShapeType="1"/>
          </p:cNvSpPr>
          <p:nvPr/>
        </p:nvSpPr>
        <p:spPr bwMode="auto">
          <a:xfrm flipH="1">
            <a:off x="1463675" y="4589463"/>
            <a:ext cx="204788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35" name="Line 91"/>
          <p:cNvSpPr>
            <a:spLocks noChangeShapeType="1"/>
          </p:cNvSpPr>
          <p:nvPr/>
        </p:nvSpPr>
        <p:spPr bwMode="auto">
          <a:xfrm flipV="1">
            <a:off x="1476375" y="4576763"/>
            <a:ext cx="4191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36" name="Line 92"/>
          <p:cNvSpPr>
            <a:spLocks noChangeShapeType="1"/>
          </p:cNvSpPr>
          <p:nvPr/>
        </p:nvSpPr>
        <p:spPr bwMode="auto">
          <a:xfrm flipV="1">
            <a:off x="1476375" y="4576763"/>
            <a:ext cx="7080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37" name="Line 93"/>
          <p:cNvSpPr>
            <a:spLocks noChangeShapeType="1"/>
          </p:cNvSpPr>
          <p:nvPr/>
        </p:nvSpPr>
        <p:spPr bwMode="auto">
          <a:xfrm flipH="1">
            <a:off x="1463675" y="4589463"/>
            <a:ext cx="10699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38" name="Line 94"/>
          <p:cNvSpPr>
            <a:spLocks noChangeShapeType="1"/>
          </p:cNvSpPr>
          <p:nvPr/>
        </p:nvSpPr>
        <p:spPr bwMode="auto">
          <a:xfrm>
            <a:off x="1668463" y="5276850"/>
            <a:ext cx="22701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39" name="Line 95"/>
          <p:cNvSpPr>
            <a:spLocks noChangeShapeType="1"/>
          </p:cNvSpPr>
          <p:nvPr/>
        </p:nvSpPr>
        <p:spPr bwMode="auto">
          <a:xfrm flipV="1">
            <a:off x="1901825" y="5264150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40" name="Line 96"/>
          <p:cNvSpPr>
            <a:spLocks noChangeShapeType="1"/>
          </p:cNvSpPr>
          <p:nvPr/>
        </p:nvSpPr>
        <p:spPr bwMode="auto">
          <a:xfrm flipV="1">
            <a:off x="1908175" y="5264150"/>
            <a:ext cx="2762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41" name="Rectangle 97"/>
          <p:cNvSpPr>
            <a:spLocks noChangeArrowheads="1"/>
          </p:cNvSpPr>
          <p:nvPr/>
        </p:nvSpPr>
        <p:spPr bwMode="auto">
          <a:xfrm>
            <a:off x="2714625" y="4675188"/>
            <a:ext cx="239712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Ajuste dos pesos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 partir do erro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2"/>
                </a:solidFill>
              </a:rPr>
              <a:t>Erro= alvo - previsto</a:t>
            </a:r>
          </a:p>
        </p:txBody>
      </p:sp>
      <p:sp>
        <p:nvSpPr>
          <p:cNvPr id="723042" name="Arc 98"/>
          <p:cNvSpPr>
            <a:spLocks/>
          </p:cNvSpPr>
          <p:nvPr/>
        </p:nvSpPr>
        <p:spPr bwMode="auto">
          <a:xfrm>
            <a:off x="2503488" y="5686425"/>
            <a:ext cx="522287" cy="223838"/>
          </a:xfrm>
          <a:custGeom>
            <a:avLst/>
            <a:gdLst>
              <a:gd name="G0" fmla="+- 66 0 0"/>
              <a:gd name="G1" fmla="+- 155 0 0"/>
              <a:gd name="G2" fmla="+- 21600 0 0"/>
              <a:gd name="T0" fmla="*/ 21665 w 21666"/>
              <a:gd name="T1" fmla="*/ 0 h 21755"/>
              <a:gd name="T2" fmla="*/ 0 w 21666"/>
              <a:gd name="T3" fmla="*/ 21755 h 21755"/>
              <a:gd name="T4" fmla="*/ 66 w 21666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6" h="21755" fill="none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</a:path>
              <a:path w="21666" h="21755" stroke="0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  <a:lnTo>
                  <a:pt x="66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43" name="Arc 99"/>
          <p:cNvSpPr>
            <a:spLocks/>
          </p:cNvSpPr>
          <p:nvPr/>
        </p:nvSpPr>
        <p:spPr bwMode="auto">
          <a:xfrm>
            <a:off x="1909763" y="5686425"/>
            <a:ext cx="595312" cy="223838"/>
          </a:xfrm>
          <a:custGeom>
            <a:avLst/>
            <a:gdLst>
              <a:gd name="G0" fmla="+- 21600 0 0"/>
              <a:gd name="G1" fmla="+- 155 0 0"/>
              <a:gd name="G2" fmla="+- 21600 0 0"/>
              <a:gd name="T0" fmla="*/ 21600 w 21600"/>
              <a:gd name="T1" fmla="*/ 21755 h 21755"/>
              <a:gd name="T2" fmla="*/ 1 w 21600"/>
              <a:gd name="T3" fmla="*/ 0 h 21755"/>
              <a:gd name="T4" fmla="*/ 21600 w 21600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55" fill="none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</a:path>
              <a:path w="21600" h="21755" stroke="0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  <a:lnTo>
                  <a:pt x="21600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44" name="Line 100"/>
          <p:cNvSpPr>
            <a:spLocks noChangeShapeType="1"/>
          </p:cNvSpPr>
          <p:nvPr/>
        </p:nvSpPr>
        <p:spPr bwMode="auto">
          <a:xfrm>
            <a:off x="21907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45" name="Line 101"/>
          <p:cNvSpPr>
            <a:spLocks noChangeShapeType="1"/>
          </p:cNvSpPr>
          <p:nvPr/>
        </p:nvSpPr>
        <p:spPr bwMode="auto">
          <a:xfrm>
            <a:off x="24955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46" name="Line 102"/>
          <p:cNvSpPr>
            <a:spLocks noChangeShapeType="1"/>
          </p:cNvSpPr>
          <p:nvPr/>
        </p:nvSpPr>
        <p:spPr bwMode="auto">
          <a:xfrm>
            <a:off x="18859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47" name="Line 103"/>
          <p:cNvSpPr>
            <a:spLocks noChangeShapeType="1"/>
          </p:cNvSpPr>
          <p:nvPr/>
        </p:nvSpPr>
        <p:spPr bwMode="auto">
          <a:xfrm>
            <a:off x="13525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48" name="Line 104"/>
          <p:cNvSpPr>
            <a:spLocks noChangeShapeType="1"/>
          </p:cNvSpPr>
          <p:nvPr/>
        </p:nvSpPr>
        <p:spPr bwMode="auto">
          <a:xfrm flipH="1">
            <a:off x="1341438" y="4032250"/>
            <a:ext cx="223837" cy="200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49" name="Rectangle 105"/>
          <p:cNvSpPr>
            <a:spLocks noChangeArrowheads="1"/>
          </p:cNvSpPr>
          <p:nvPr/>
        </p:nvSpPr>
        <p:spPr bwMode="auto">
          <a:xfrm>
            <a:off x="382588" y="4162425"/>
            <a:ext cx="939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Entradas</a:t>
            </a:r>
          </a:p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 da rede</a:t>
            </a:r>
          </a:p>
        </p:txBody>
      </p:sp>
      <p:sp>
        <p:nvSpPr>
          <p:cNvPr id="723050" name="Line 106"/>
          <p:cNvSpPr>
            <a:spLocks noChangeShapeType="1"/>
          </p:cNvSpPr>
          <p:nvPr/>
        </p:nvSpPr>
        <p:spPr bwMode="auto">
          <a:xfrm flipH="1" flipV="1">
            <a:off x="1978025" y="4013200"/>
            <a:ext cx="219075" cy="238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51" name="Line 107"/>
          <p:cNvSpPr>
            <a:spLocks noChangeShapeType="1"/>
          </p:cNvSpPr>
          <p:nvPr/>
        </p:nvSpPr>
        <p:spPr bwMode="auto">
          <a:xfrm>
            <a:off x="1657350" y="4244975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52" name="Line 108"/>
          <p:cNvSpPr>
            <a:spLocks noChangeShapeType="1"/>
          </p:cNvSpPr>
          <p:nvPr/>
        </p:nvSpPr>
        <p:spPr bwMode="auto">
          <a:xfrm flipH="1">
            <a:off x="1647825" y="4032250"/>
            <a:ext cx="19050" cy="200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53" name="Oval 109"/>
          <p:cNvSpPr>
            <a:spLocks noChangeArrowheads="1"/>
          </p:cNvSpPr>
          <p:nvPr/>
        </p:nvSpPr>
        <p:spPr bwMode="auto">
          <a:xfrm>
            <a:off x="2247900" y="3311525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54" name="Line 110"/>
          <p:cNvSpPr>
            <a:spLocks noChangeShapeType="1"/>
          </p:cNvSpPr>
          <p:nvPr/>
        </p:nvSpPr>
        <p:spPr bwMode="auto">
          <a:xfrm flipH="1">
            <a:off x="1565275" y="3289300"/>
            <a:ext cx="19050" cy="723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55" name="Line 111"/>
          <p:cNvSpPr>
            <a:spLocks noChangeShapeType="1"/>
          </p:cNvSpPr>
          <p:nvPr/>
        </p:nvSpPr>
        <p:spPr bwMode="auto">
          <a:xfrm>
            <a:off x="2070100" y="4025900"/>
            <a:ext cx="409575" cy="212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56" name="Line 112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058" name="Rectangle 114"/>
          <p:cNvSpPr>
            <a:spLocks noChangeArrowheads="1"/>
          </p:cNvSpPr>
          <p:nvPr/>
        </p:nvSpPr>
        <p:spPr bwMode="auto">
          <a:xfrm>
            <a:off x="390525" y="574198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Valor previsto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um passo à frente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723060" name="Rectangle 116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061" name="Rectangle 117"/>
          <p:cNvSpPr>
            <a:spLocks noChangeArrowheads="1"/>
          </p:cNvSpPr>
          <p:nvPr/>
        </p:nvSpPr>
        <p:spPr bwMode="auto">
          <a:xfrm>
            <a:off x="381000" y="4572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38067851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1" name="Rectangle 3"/>
          <p:cNvSpPr>
            <a:spLocks noChangeArrowheads="1"/>
          </p:cNvSpPr>
          <p:nvPr/>
        </p:nvSpPr>
        <p:spPr bwMode="auto">
          <a:xfrm>
            <a:off x="1152525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72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73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74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75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76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77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78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79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0" name="Line 12"/>
          <p:cNvSpPr>
            <a:spLocks noChangeShapeType="1"/>
          </p:cNvSpPr>
          <p:nvPr/>
        </p:nvSpPr>
        <p:spPr bwMode="auto">
          <a:xfrm>
            <a:off x="4641850" y="2803525"/>
            <a:ext cx="0" cy="12128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1" name="Line 13"/>
          <p:cNvSpPr>
            <a:spLocks noChangeShapeType="1"/>
          </p:cNvSpPr>
          <p:nvPr/>
        </p:nvSpPr>
        <p:spPr bwMode="auto">
          <a:xfrm>
            <a:off x="4181475" y="3235325"/>
            <a:ext cx="6350" cy="78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2" name="Line 14"/>
          <p:cNvSpPr>
            <a:spLocks noChangeShapeType="1"/>
          </p:cNvSpPr>
          <p:nvPr/>
        </p:nvSpPr>
        <p:spPr bwMode="auto">
          <a:xfrm flipH="1">
            <a:off x="4086225" y="3257550"/>
            <a:ext cx="254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3" name="Line 15"/>
          <p:cNvSpPr>
            <a:spLocks noChangeShapeType="1"/>
          </p:cNvSpPr>
          <p:nvPr/>
        </p:nvSpPr>
        <p:spPr bwMode="auto">
          <a:xfrm>
            <a:off x="3959225" y="3009900"/>
            <a:ext cx="0" cy="10096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4" name="Line 16"/>
          <p:cNvSpPr>
            <a:spLocks noChangeShapeType="1"/>
          </p:cNvSpPr>
          <p:nvPr/>
        </p:nvSpPr>
        <p:spPr bwMode="auto">
          <a:xfrm>
            <a:off x="4492625" y="3257550"/>
            <a:ext cx="3175" cy="774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5" name="Line 17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6" name="Line 18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7" name="Line 19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8" name="Line 20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89" name="Line 21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90" name="Line 22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91" name="Oval 23"/>
          <p:cNvSpPr>
            <a:spLocks noChangeArrowheads="1"/>
          </p:cNvSpPr>
          <p:nvPr/>
        </p:nvSpPr>
        <p:spPr bwMode="auto">
          <a:xfrm>
            <a:off x="3927475" y="29527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92" name="Oval 24"/>
          <p:cNvSpPr>
            <a:spLocks noChangeArrowheads="1"/>
          </p:cNvSpPr>
          <p:nvPr/>
        </p:nvSpPr>
        <p:spPr bwMode="auto">
          <a:xfrm>
            <a:off x="4073525" y="32416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93" name="Oval 25"/>
          <p:cNvSpPr>
            <a:spLocks noChangeArrowheads="1"/>
          </p:cNvSpPr>
          <p:nvPr/>
        </p:nvSpPr>
        <p:spPr bwMode="auto">
          <a:xfrm>
            <a:off x="4457700" y="31718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94" name="Oval 26"/>
          <p:cNvSpPr>
            <a:spLocks noChangeArrowheads="1"/>
          </p:cNvSpPr>
          <p:nvPr/>
        </p:nvSpPr>
        <p:spPr bwMode="auto">
          <a:xfrm>
            <a:off x="4606925" y="2794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95" name="Oval 27"/>
          <p:cNvSpPr>
            <a:spLocks noChangeArrowheads="1"/>
          </p:cNvSpPr>
          <p:nvPr/>
        </p:nvSpPr>
        <p:spPr bwMode="auto">
          <a:xfrm>
            <a:off x="4156075" y="3168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96" name="Rectangle 28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23997" name="Rectangle 29"/>
          <p:cNvSpPr>
            <a:spLocks noChangeArrowheads="1"/>
          </p:cNvSpPr>
          <p:nvPr/>
        </p:nvSpPr>
        <p:spPr bwMode="auto">
          <a:xfrm>
            <a:off x="3816350" y="2697163"/>
            <a:ext cx="935038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3998" name="Rectangle 30"/>
          <p:cNvSpPr>
            <a:spLocks noChangeArrowheads="1"/>
          </p:cNvSpPr>
          <p:nvPr/>
        </p:nvSpPr>
        <p:spPr bwMode="auto">
          <a:xfrm>
            <a:off x="3833813" y="2381250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23999" name="Arc 31"/>
          <p:cNvSpPr>
            <a:spLocks/>
          </p:cNvSpPr>
          <p:nvPr/>
        </p:nvSpPr>
        <p:spPr bwMode="auto">
          <a:xfrm>
            <a:off x="5033963" y="2817813"/>
            <a:ext cx="831850" cy="2051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00" name="Rectangle 32"/>
          <p:cNvSpPr>
            <a:spLocks noChangeArrowheads="1"/>
          </p:cNvSpPr>
          <p:nvPr/>
        </p:nvSpPr>
        <p:spPr bwMode="auto">
          <a:xfrm>
            <a:off x="5691188" y="2582863"/>
            <a:ext cx="638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alvo</a:t>
            </a:r>
          </a:p>
        </p:txBody>
      </p:sp>
      <p:sp>
        <p:nvSpPr>
          <p:cNvPr id="724001" name="Line 33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02" name="Line 34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03" name="Line 35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04" name="Line 36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05" name="Line 37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06" name="Line 38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07" name="Line 39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08" name="Line 40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09" name="Line 41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0" name="Line 42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1" name="Line 43"/>
          <p:cNvSpPr>
            <a:spLocks noChangeShapeType="1"/>
          </p:cNvSpPr>
          <p:nvPr/>
        </p:nvSpPr>
        <p:spPr bwMode="auto">
          <a:xfrm flipV="1">
            <a:off x="4651375" y="2740025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2" name="Line 44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3" name="Line 45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4" name="Oval 46"/>
          <p:cNvSpPr>
            <a:spLocks noChangeArrowheads="1"/>
          </p:cNvSpPr>
          <p:nvPr/>
        </p:nvSpPr>
        <p:spPr bwMode="auto">
          <a:xfrm>
            <a:off x="4997450" y="27178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5" name="Line 47"/>
          <p:cNvSpPr>
            <a:spLocks noChangeShapeType="1"/>
          </p:cNvSpPr>
          <p:nvPr/>
        </p:nvSpPr>
        <p:spPr bwMode="auto">
          <a:xfrm>
            <a:off x="4498975" y="4032250"/>
            <a:ext cx="123825" cy="2047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6" name="Oval 48"/>
          <p:cNvSpPr>
            <a:spLocks noChangeArrowheads="1"/>
          </p:cNvSpPr>
          <p:nvPr/>
        </p:nvSpPr>
        <p:spPr bwMode="auto">
          <a:xfrm>
            <a:off x="4297363" y="5495925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7" name="Oval 49"/>
          <p:cNvSpPr>
            <a:spLocks noChangeArrowheads="1"/>
          </p:cNvSpPr>
          <p:nvPr/>
        </p:nvSpPr>
        <p:spPr bwMode="auto">
          <a:xfrm>
            <a:off x="4584700" y="5153025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8" name="Oval 50"/>
          <p:cNvSpPr>
            <a:spLocks noChangeArrowheads="1"/>
          </p:cNvSpPr>
          <p:nvPr/>
        </p:nvSpPr>
        <p:spPr bwMode="auto">
          <a:xfrm>
            <a:off x="4297363" y="5153025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19" name="Oval 51"/>
          <p:cNvSpPr>
            <a:spLocks noChangeArrowheads="1"/>
          </p:cNvSpPr>
          <p:nvPr/>
        </p:nvSpPr>
        <p:spPr bwMode="auto">
          <a:xfrm>
            <a:off x="4008438" y="5153025"/>
            <a:ext cx="133350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20" name="Oval 52"/>
          <p:cNvSpPr>
            <a:spLocks noChangeArrowheads="1"/>
          </p:cNvSpPr>
          <p:nvPr/>
        </p:nvSpPr>
        <p:spPr bwMode="auto">
          <a:xfrm>
            <a:off x="4729163" y="4808538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21" name="Oval 53"/>
          <p:cNvSpPr>
            <a:spLocks noChangeArrowheads="1"/>
          </p:cNvSpPr>
          <p:nvPr/>
        </p:nvSpPr>
        <p:spPr bwMode="auto">
          <a:xfrm>
            <a:off x="4441825" y="48085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22" name="Oval 54"/>
          <p:cNvSpPr>
            <a:spLocks noChangeArrowheads="1"/>
          </p:cNvSpPr>
          <p:nvPr/>
        </p:nvSpPr>
        <p:spPr bwMode="auto">
          <a:xfrm>
            <a:off x="4154488" y="48085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23" name="Oval 55"/>
          <p:cNvSpPr>
            <a:spLocks noChangeArrowheads="1"/>
          </p:cNvSpPr>
          <p:nvPr/>
        </p:nvSpPr>
        <p:spPr bwMode="auto">
          <a:xfrm>
            <a:off x="3865563" y="48085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24" name="Oval 56"/>
          <p:cNvSpPr>
            <a:spLocks noChangeArrowheads="1"/>
          </p:cNvSpPr>
          <p:nvPr/>
        </p:nvSpPr>
        <p:spPr bwMode="auto">
          <a:xfrm>
            <a:off x="4873625" y="44640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25" name="Oval 57"/>
          <p:cNvSpPr>
            <a:spLocks noChangeArrowheads="1"/>
          </p:cNvSpPr>
          <p:nvPr/>
        </p:nvSpPr>
        <p:spPr bwMode="auto">
          <a:xfrm>
            <a:off x="4584700" y="44640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26" name="Oval 58"/>
          <p:cNvSpPr>
            <a:spLocks noChangeArrowheads="1"/>
          </p:cNvSpPr>
          <p:nvPr/>
        </p:nvSpPr>
        <p:spPr bwMode="auto">
          <a:xfrm>
            <a:off x="4297363" y="4464050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27" name="Oval 59"/>
          <p:cNvSpPr>
            <a:spLocks noChangeArrowheads="1"/>
          </p:cNvSpPr>
          <p:nvPr/>
        </p:nvSpPr>
        <p:spPr bwMode="auto">
          <a:xfrm>
            <a:off x="4008438" y="4464050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28" name="Oval 60"/>
          <p:cNvSpPr>
            <a:spLocks noChangeArrowheads="1"/>
          </p:cNvSpPr>
          <p:nvPr/>
        </p:nvSpPr>
        <p:spPr bwMode="auto">
          <a:xfrm>
            <a:off x="3721100" y="44640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24029" name="Group 61"/>
          <p:cNvGrpSpPr>
            <a:grpSpLocks/>
          </p:cNvGrpSpPr>
          <p:nvPr/>
        </p:nvGrpSpPr>
        <p:grpSpPr bwMode="auto">
          <a:xfrm>
            <a:off x="3962400" y="4937125"/>
            <a:ext cx="863600" cy="203200"/>
            <a:chOff x="2496" y="3110"/>
            <a:chExt cx="544" cy="128"/>
          </a:xfrm>
        </p:grpSpPr>
        <p:sp>
          <p:nvSpPr>
            <p:cNvPr id="724030" name="Line 62"/>
            <p:cNvSpPr>
              <a:spLocks noChangeShapeType="1"/>
            </p:cNvSpPr>
            <p:nvPr/>
          </p:nvSpPr>
          <p:spPr bwMode="auto">
            <a:xfrm>
              <a:off x="2496" y="3110"/>
              <a:ext cx="5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31" name="Line 63"/>
            <p:cNvSpPr>
              <a:spLocks noChangeShapeType="1"/>
            </p:cNvSpPr>
            <p:nvPr/>
          </p:nvSpPr>
          <p:spPr bwMode="auto">
            <a:xfrm>
              <a:off x="2496" y="3110"/>
              <a:ext cx="23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32" name="Line 64"/>
            <p:cNvSpPr>
              <a:spLocks noChangeShapeType="1"/>
            </p:cNvSpPr>
            <p:nvPr/>
          </p:nvSpPr>
          <p:spPr bwMode="auto">
            <a:xfrm>
              <a:off x="2496" y="3110"/>
              <a:ext cx="4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33" name="Line 65"/>
            <p:cNvSpPr>
              <a:spLocks noChangeShapeType="1"/>
            </p:cNvSpPr>
            <p:nvPr/>
          </p:nvSpPr>
          <p:spPr bwMode="auto">
            <a:xfrm flipH="1">
              <a:off x="2547" y="3110"/>
              <a:ext cx="9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34" name="Line 66"/>
            <p:cNvSpPr>
              <a:spLocks noChangeShapeType="1"/>
            </p:cNvSpPr>
            <p:nvPr/>
          </p:nvSpPr>
          <p:spPr bwMode="auto">
            <a:xfrm>
              <a:off x="2646" y="3110"/>
              <a:ext cx="8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35" name="Line 67"/>
            <p:cNvSpPr>
              <a:spLocks noChangeShapeType="1"/>
            </p:cNvSpPr>
            <p:nvPr/>
          </p:nvSpPr>
          <p:spPr bwMode="auto">
            <a:xfrm>
              <a:off x="2646" y="3110"/>
              <a:ext cx="26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36" name="Line 68"/>
            <p:cNvSpPr>
              <a:spLocks noChangeShapeType="1"/>
            </p:cNvSpPr>
            <p:nvPr/>
          </p:nvSpPr>
          <p:spPr bwMode="auto">
            <a:xfrm flipH="1">
              <a:off x="2547" y="3110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37" name="Line 69"/>
            <p:cNvSpPr>
              <a:spLocks noChangeShapeType="1"/>
            </p:cNvSpPr>
            <p:nvPr/>
          </p:nvSpPr>
          <p:spPr bwMode="auto">
            <a:xfrm flipH="1">
              <a:off x="2729" y="3110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38" name="Line 70"/>
            <p:cNvSpPr>
              <a:spLocks noChangeShapeType="1"/>
            </p:cNvSpPr>
            <p:nvPr/>
          </p:nvSpPr>
          <p:spPr bwMode="auto">
            <a:xfrm>
              <a:off x="2858" y="3110"/>
              <a:ext cx="5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39" name="Line 71"/>
            <p:cNvSpPr>
              <a:spLocks noChangeShapeType="1"/>
            </p:cNvSpPr>
            <p:nvPr/>
          </p:nvSpPr>
          <p:spPr bwMode="auto">
            <a:xfrm flipH="1">
              <a:off x="2547" y="3110"/>
              <a:ext cx="49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40" name="Line 72"/>
            <p:cNvSpPr>
              <a:spLocks noChangeShapeType="1"/>
            </p:cNvSpPr>
            <p:nvPr/>
          </p:nvSpPr>
          <p:spPr bwMode="auto">
            <a:xfrm flipH="1">
              <a:off x="2729" y="3110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41" name="Line 73"/>
            <p:cNvSpPr>
              <a:spLocks noChangeShapeType="1"/>
            </p:cNvSpPr>
            <p:nvPr/>
          </p:nvSpPr>
          <p:spPr bwMode="auto">
            <a:xfrm flipH="1">
              <a:off x="2911" y="3110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24042" name="Group 74"/>
          <p:cNvGrpSpPr>
            <a:grpSpLocks/>
          </p:cNvGrpSpPr>
          <p:nvPr/>
        </p:nvGrpSpPr>
        <p:grpSpPr bwMode="auto">
          <a:xfrm>
            <a:off x="4105275" y="4594225"/>
            <a:ext cx="865188" cy="201613"/>
            <a:chOff x="2586" y="2894"/>
            <a:chExt cx="545" cy="127"/>
          </a:xfrm>
        </p:grpSpPr>
        <p:sp>
          <p:nvSpPr>
            <p:cNvPr id="724043" name="Line 75"/>
            <p:cNvSpPr>
              <a:spLocks noChangeShapeType="1"/>
            </p:cNvSpPr>
            <p:nvPr/>
          </p:nvSpPr>
          <p:spPr bwMode="auto">
            <a:xfrm>
              <a:off x="2586" y="2894"/>
              <a:ext cx="5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44" name="Line 76"/>
            <p:cNvSpPr>
              <a:spLocks noChangeShapeType="1"/>
            </p:cNvSpPr>
            <p:nvPr/>
          </p:nvSpPr>
          <p:spPr bwMode="auto">
            <a:xfrm>
              <a:off x="2586" y="2894"/>
              <a:ext cx="23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45" name="Line 77"/>
            <p:cNvSpPr>
              <a:spLocks noChangeShapeType="1"/>
            </p:cNvSpPr>
            <p:nvPr/>
          </p:nvSpPr>
          <p:spPr bwMode="auto">
            <a:xfrm>
              <a:off x="2586" y="2894"/>
              <a:ext cx="415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46" name="Line 78"/>
            <p:cNvSpPr>
              <a:spLocks noChangeShapeType="1"/>
            </p:cNvSpPr>
            <p:nvPr/>
          </p:nvSpPr>
          <p:spPr bwMode="auto">
            <a:xfrm flipH="1">
              <a:off x="2638" y="2894"/>
              <a:ext cx="9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47" name="Line 79"/>
            <p:cNvSpPr>
              <a:spLocks noChangeShapeType="1"/>
            </p:cNvSpPr>
            <p:nvPr/>
          </p:nvSpPr>
          <p:spPr bwMode="auto">
            <a:xfrm>
              <a:off x="2737" y="2894"/>
              <a:ext cx="8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48" name="Line 80"/>
            <p:cNvSpPr>
              <a:spLocks noChangeShapeType="1"/>
            </p:cNvSpPr>
            <p:nvPr/>
          </p:nvSpPr>
          <p:spPr bwMode="auto">
            <a:xfrm>
              <a:off x="2737" y="2894"/>
              <a:ext cx="26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49" name="Line 81"/>
            <p:cNvSpPr>
              <a:spLocks noChangeShapeType="1"/>
            </p:cNvSpPr>
            <p:nvPr/>
          </p:nvSpPr>
          <p:spPr bwMode="auto">
            <a:xfrm flipH="1">
              <a:off x="2638" y="2894"/>
              <a:ext cx="31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50" name="Line 82"/>
            <p:cNvSpPr>
              <a:spLocks noChangeShapeType="1"/>
            </p:cNvSpPr>
            <p:nvPr/>
          </p:nvSpPr>
          <p:spPr bwMode="auto">
            <a:xfrm flipH="1">
              <a:off x="2820" y="2894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51" name="Line 83"/>
            <p:cNvSpPr>
              <a:spLocks noChangeShapeType="1"/>
            </p:cNvSpPr>
            <p:nvPr/>
          </p:nvSpPr>
          <p:spPr bwMode="auto">
            <a:xfrm>
              <a:off x="2950" y="2894"/>
              <a:ext cx="5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52" name="Line 84"/>
            <p:cNvSpPr>
              <a:spLocks noChangeShapeType="1"/>
            </p:cNvSpPr>
            <p:nvPr/>
          </p:nvSpPr>
          <p:spPr bwMode="auto">
            <a:xfrm flipH="1">
              <a:off x="2638" y="2894"/>
              <a:ext cx="49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53" name="Line 85"/>
            <p:cNvSpPr>
              <a:spLocks noChangeShapeType="1"/>
            </p:cNvSpPr>
            <p:nvPr/>
          </p:nvSpPr>
          <p:spPr bwMode="auto">
            <a:xfrm flipH="1">
              <a:off x="2820" y="2894"/>
              <a:ext cx="31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054" name="Line 86"/>
            <p:cNvSpPr>
              <a:spLocks noChangeShapeType="1"/>
            </p:cNvSpPr>
            <p:nvPr/>
          </p:nvSpPr>
          <p:spPr bwMode="auto">
            <a:xfrm flipH="1">
              <a:off x="3001" y="2894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24055" name="Line 87"/>
          <p:cNvSpPr>
            <a:spLocks noChangeShapeType="1"/>
          </p:cNvSpPr>
          <p:nvPr/>
        </p:nvSpPr>
        <p:spPr bwMode="auto">
          <a:xfrm>
            <a:off x="3816350" y="4594225"/>
            <a:ext cx="84138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56" name="Line 88"/>
          <p:cNvSpPr>
            <a:spLocks noChangeShapeType="1"/>
          </p:cNvSpPr>
          <p:nvPr/>
        </p:nvSpPr>
        <p:spPr bwMode="auto">
          <a:xfrm>
            <a:off x="3816350" y="4594225"/>
            <a:ext cx="3714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57" name="Line 89"/>
          <p:cNvSpPr>
            <a:spLocks noChangeShapeType="1"/>
          </p:cNvSpPr>
          <p:nvPr/>
        </p:nvSpPr>
        <p:spPr bwMode="auto">
          <a:xfrm>
            <a:off x="3816350" y="4594225"/>
            <a:ext cx="6604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58" name="Line 90"/>
          <p:cNvSpPr>
            <a:spLocks noChangeShapeType="1"/>
          </p:cNvSpPr>
          <p:nvPr/>
        </p:nvSpPr>
        <p:spPr bwMode="auto">
          <a:xfrm>
            <a:off x="3816350" y="4594225"/>
            <a:ext cx="90011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59" name="Line 91"/>
          <p:cNvSpPr>
            <a:spLocks noChangeShapeType="1"/>
          </p:cNvSpPr>
          <p:nvPr/>
        </p:nvSpPr>
        <p:spPr bwMode="auto">
          <a:xfrm flipH="1">
            <a:off x="3900488" y="4594225"/>
            <a:ext cx="204787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60" name="Line 92"/>
          <p:cNvSpPr>
            <a:spLocks noChangeShapeType="1"/>
          </p:cNvSpPr>
          <p:nvPr/>
        </p:nvSpPr>
        <p:spPr bwMode="auto">
          <a:xfrm flipV="1">
            <a:off x="3913188" y="4581525"/>
            <a:ext cx="41910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61" name="Line 93"/>
          <p:cNvSpPr>
            <a:spLocks noChangeShapeType="1"/>
          </p:cNvSpPr>
          <p:nvPr/>
        </p:nvSpPr>
        <p:spPr bwMode="auto">
          <a:xfrm flipV="1">
            <a:off x="3913188" y="4581525"/>
            <a:ext cx="7080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62" name="Line 94"/>
          <p:cNvSpPr>
            <a:spLocks noChangeShapeType="1"/>
          </p:cNvSpPr>
          <p:nvPr/>
        </p:nvSpPr>
        <p:spPr bwMode="auto">
          <a:xfrm flipH="1">
            <a:off x="3900488" y="4594225"/>
            <a:ext cx="10699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63" name="Line 95"/>
          <p:cNvSpPr>
            <a:spLocks noChangeShapeType="1"/>
          </p:cNvSpPr>
          <p:nvPr/>
        </p:nvSpPr>
        <p:spPr bwMode="auto">
          <a:xfrm>
            <a:off x="4105275" y="5281613"/>
            <a:ext cx="227013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64" name="Line 96"/>
          <p:cNvSpPr>
            <a:spLocks noChangeShapeType="1"/>
          </p:cNvSpPr>
          <p:nvPr/>
        </p:nvSpPr>
        <p:spPr bwMode="auto">
          <a:xfrm flipV="1">
            <a:off x="4338638" y="5268913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65" name="Line 97"/>
          <p:cNvSpPr>
            <a:spLocks noChangeShapeType="1"/>
          </p:cNvSpPr>
          <p:nvPr/>
        </p:nvSpPr>
        <p:spPr bwMode="auto">
          <a:xfrm flipV="1">
            <a:off x="4344988" y="5268913"/>
            <a:ext cx="2762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66" name="Rectangle 98"/>
          <p:cNvSpPr>
            <a:spLocks noChangeArrowheads="1"/>
          </p:cNvSpPr>
          <p:nvPr/>
        </p:nvSpPr>
        <p:spPr bwMode="auto">
          <a:xfrm>
            <a:off x="5246688" y="4894263"/>
            <a:ext cx="233362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Ajuste dos pesos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 partir do erro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2"/>
                </a:solidFill>
              </a:rPr>
              <a:t>Erro=alvo - previsto</a:t>
            </a:r>
          </a:p>
        </p:txBody>
      </p:sp>
      <p:sp>
        <p:nvSpPr>
          <p:cNvPr id="724067" name="Arc 99"/>
          <p:cNvSpPr>
            <a:spLocks/>
          </p:cNvSpPr>
          <p:nvPr/>
        </p:nvSpPr>
        <p:spPr bwMode="auto">
          <a:xfrm>
            <a:off x="4940300" y="5691188"/>
            <a:ext cx="522288" cy="223837"/>
          </a:xfrm>
          <a:custGeom>
            <a:avLst/>
            <a:gdLst>
              <a:gd name="G0" fmla="+- 66 0 0"/>
              <a:gd name="G1" fmla="+- 155 0 0"/>
              <a:gd name="G2" fmla="+- 21600 0 0"/>
              <a:gd name="T0" fmla="*/ 21665 w 21666"/>
              <a:gd name="T1" fmla="*/ 0 h 21755"/>
              <a:gd name="T2" fmla="*/ 0 w 21666"/>
              <a:gd name="T3" fmla="*/ 21755 h 21755"/>
              <a:gd name="T4" fmla="*/ 66 w 21666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6" h="21755" fill="none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</a:path>
              <a:path w="21666" h="21755" stroke="0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  <a:lnTo>
                  <a:pt x="66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68" name="Arc 100"/>
          <p:cNvSpPr>
            <a:spLocks/>
          </p:cNvSpPr>
          <p:nvPr/>
        </p:nvSpPr>
        <p:spPr bwMode="auto">
          <a:xfrm>
            <a:off x="4346575" y="5691188"/>
            <a:ext cx="595313" cy="223837"/>
          </a:xfrm>
          <a:custGeom>
            <a:avLst/>
            <a:gdLst>
              <a:gd name="G0" fmla="+- 21600 0 0"/>
              <a:gd name="G1" fmla="+- 155 0 0"/>
              <a:gd name="G2" fmla="+- 21600 0 0"/>
              <a:gd name="T0" fmla="*/ 21600 w 21600"/>
              <a:gd name="T1" fmla="*/ 21755 h 21755"/>
              <a:gd name="T2" fmla="*/ 1 w 21600"/>
              <a:gd name="T3" fmla="*/ 0 h 21755"/>
              <a:gd name="T4" fmla="*/ 21600 w 21600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55" fill="none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</a:path>
              <a:path w="21600" h="21755" stroke="0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  <a:lnTo>
                  <a:pt x="21600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69" name="Line 101"/>
          <p:cNvSpPr>
            <a:spLocks noChangeShapeType="1"/>
          </p:cNvSpPr>
          <p:nvPr/>
        </p:nvSpPr>
        <p:spPr bwMode="auto">
          <a:xfrm>
            <a:off x="46275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70" name="Line 102"/>
          <p:cNvSpPr>
            <a:spLocks noChangeShapeType="1"/>
          </p:cNvSpPr>
          <p:nvPr/>
        </p:nvSpPr>
        <p:spPr bwMode="auto">
          <a:xfrm>
            <a:off x="49323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71" name="Line 103"/>
          <p:cNvSpPr>
            <a:spLocks noChangeShapeType="1"/>
          </p:cNvSpPr>
          <p:nvPr/>
        </p:nvSpPr>
        <p:spPr bwMode="auto">
          <a:xfrm>
            <a:off x="43227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72" name="Line 104"/>
          <p:cNvSpPr>
            <a:spLocks noChangeShapeType="1"/>
          </p:cNvSpPr>
          <p:nvPr/>
        </p:nvSpPr>
        <p:spPr bwMode="auto">
          <a:xfrm>
            <a:off x="37893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73" name="Line 105"/>
          <p:cNvSpPr>
            <a:spLocks noChangeShapeType="1"/>
          </p:cNvSpPr>
          <p:nvPr/>
        </p:nvSpPr>
        <p:spPr bwMode="auto">
          <a:xfrm flipH="1">
            <a:off x="3778250" y="4032250"/>
            <a:ext cx="180975" cy="2047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74" name="Rectangle 106"/>
          <p:cNvSpPr>
            <a:spLocks noChangeArrowheads="1"/>
          </p:cNvSpPr>
          <p:nvPr/>
        </p:nvSpPr>
        <p:spPr bwMode="auto">
          <a:xfrm>
            <a:off x="2667000" y="4090988"/>
            <a:ext cx="939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Entradas</a:t>
            </a:r>
          </a:p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 da rede</a:t>
            </a:r>
          </a:p>
        </p:txBody>
      </p:sp>
      <p:sp>
        <p:nvSpPr>
          <p:cNvPr id="724075" name="Line 107"/>
          <p:cNvSpPr>
            <a:spLocks noChangeShapeType="1"/>
          </p:cNvSpPr>
          <p:nvPr/>
        </p:nvSpPr>
        <p:spPr bwMode="auto">
          <a:xfrm>
            <a:off x="4670425" y="4025900"/>
            <a:ext cx="257175" cy="2111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76" name="Line 108"/>
          <p:cNvSpPr>
            <a:spLocks noChangeShapeType="1"/>
          </p:cNvSpPr>
          <p:nvPr/>
        </p:nvSpPr>
        <p:spPr bwMode="auto">
          <a:xfrm>
            <a:off x="4094163" y="42497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77" name="Line 109"/>
          <p:cNvSpPr>
            <a:spLocks noChangeShapeType="1"/>
          </p:cNvSpPr>
          <p:nvPr/>
        </p:nvSpPr>
        <p:spPr bwMode="auto">
          <a:xfrm>
            <a:off x="4095750" y="4029075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78" name="Line 110"/>
          <p:cNvSpPr>
            <a:spLocks noChangeShapeType="1"/>
          </p:cNvSpPr>
          <p:nvPr/>
        </p:nvSpPr>
        <p:spPr bwMode="auto">
          <a:xfrm flipH="1" flipV="1">
            <a:off x="4165600" y="4008438"/>
            <a:ext cx="165100" cy="241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79" name="Line 111"/>
          <p:cNvSpPr>
            <a:spLocks noChangeShapeType="1"/>
          </p:cNvSpPr>
          <p:nvPr/>
        </p:nvSpPr>
        <p:spPr bwMode="auto">
          <a:xfrm>
            <a:off x="5173663" y="2744788"/>
            <a:ext cx="344487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80" name="Line 112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082" name="Rectangle 114"/>
          <p:cNvSpPr>
            <a:spLocks noChangeArrowheads="1"/>
          </p:cNvSpPr>
          <p:nvPr/>
        </p:nvSpPr>
        <p:spPr bwMode="auto">
          <a:xfrm>
            <a:off x="2727325" y="574198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Valor previsto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um passo à frente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724084" name="Rectangle 116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085" name="Rectangle 117"/>
          <p:cNvSpPr>
            <a:spLocks noChangeArrowheads="1"/>
          </p:cNvSpPr>
          <p:nvPr/>
        </p:nvSpPr>
        <p:spPr bwMode="auto">
          <a:xfrm>
            <a:off x="381000" y="4572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15328966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52525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996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998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4999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0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1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2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4" name="Line 12"/>
          <p:cNvSpPr>
            <a:spLocks noChangeShapeType="1"/>
          </p:cNvSpPr>
          <p:nvPr/>
        </p:nvSpPr>
        <p:spPr bwMode="auto">
          <a:xfrm>
            <a:off x="4641850" y="2803525"/>
            <a:ext cx="0" cy="1228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>
            <a:off x="4181475" y="3235325"/>
            <a:ext cx="9525" cy="873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6" name="Line 14"/>
          <p:cNvSpPr>
            <a:spLocks noChangeShapeType="1"/>
          </p:cNvSpPr>
          <p:nvPr/>
        </p:nvSpPr>
        <p:spPr bwMode="auto">
          <a:xfrm>
            <a:off x="5022850" y="2762250"/>
            <a:ext cx="6350" cy="127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7" name="Line 15"/>
          <p:cNvSpPr>
            <a:spLocks noChangeShapeType="1"/>
          </p:cNvSpPr>
          <p:nvPr/>
        </p:nvSpPr>
        <p:spPr bwMode="auto">
          <a:xfrm>
            <a:off x="5324475" y="2422525"/>
            <a:ext cx="3175" cy="1609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>
            <a:off x="4492625" y="3257550"/>
            <a:ext cx="3175" cy="774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09" name="Line 17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0" name="Line 18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1" name="Line 19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2" name="Line 20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3" name="Line 21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4" name="Line 22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5" name="Oval 23"/>
          <p:cNvSpPr>
            <a:spLocks noChangeArrowheads="1"/>
          </p:cNvSpPr>
          <p:nvPr/>
        </p:nvSpPr>
        <p:spPr bwMode="auto">
          <a:xfrm>
            <a:off x="5295900" y="24161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6" name="Oval 24"/>
          <p:cNvSpPr>
            <a:spLocks noChangeArrowheads="1"/>
          </p:cNvSpPr>
          <p:nvPr/>
        </p:nvSpPr>
        <p:spPr bwMode="auto">
          <a:xfrm>
            <a:off x="4987925" y="27082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7" name="Oval 25"/>
          <p:cNvSpPr>
            <a:spLocks noChangeArrowheads="1"/>
          </p:cNvSpPr>
          <p:nvPr/>
        </p:nvSpPr>
        <p:spPr bwMode="auto">
          <a:xfrm>
            <a:off x="4457700" y="31718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8" name="Oval 26"/>
          <p:cNvSpPr>
            <a:spLocks noChangeArrowheads="1"/>
          </p:cNvSpPr>
          <p:nvPr/>
        </p:nvSpPr>
        <p:spPr bwMode="auto">
          <a:xfrm>
            <a:off x="4606925" y="2794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19" name="Oval 27"/>
          <p:cNvSpPr>
            <a:spLocks noChangeArrowheads="1"/>
          </p:cNvSpPr>
          <p:nvPr/>
        </p:nvSpPr>
        <p:spPr bwMode="auto">
          <a:xfrm>
            <a:off x="4156075" y="3168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20" name="Rectangle 28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25021" name="Rectangle 29"/>
          <p:cNvSpPr>
            <a:spLocks noChangeArrowheads="1"/>
          </p:cNvSpPr>
          <p:nvPr/>
        </p:nvSpPr>
        <p:spPr bwMode="auto">
          <a:xfrm>
            <a:off x="4044950" y="2368550"/>
            <a:ext cx="15875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22" name="Rectangle 30"/>
          <p:cNvSpPr>
            <a:spLocks noChangeArrowheads="1"/>
          </p:cNvSpPr>
          <p:nvPr/>
        </p:nvSpPr>
        <p:spPr bwMode="auto">
          <a:xfrm>
            <a:off x="3214688" y="242887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25023" name="Arc 31"/>
          <p:cNvSpPr>
            <a:spLocks/>
          </p:cNvSpPr>
          <p:nvPr/>
        </p:nvSpPr>
        <p:spPr bwMode="auto">
          <a:xfrm>
            <a:off x="5867400" y="2674938"/>
            <a:ext cx="831850" cy="2051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24" name="Rectangle 32"/>
          <p:cNvSpPr>
            <a:spLocks noChangeArrowheads="1"/>
          </p:cNvSpPr>
          <p:nvPr/>
        </p:nvSpPr>
        <p:spPr bwMode="auto">
          <a:xfrm>
            <a:off x="5929313" y="203517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alvo</a:t>
            </a:r>
          </a:p>
        </p:txBody>
      </p:sp>
      <p:sp>
        <p:nvSpPr>
          <p:cNvPr id="725025" name="Line 33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26" name="Line 34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27" name="Line 35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28" name="Line 36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29" name="Line 37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0" name="Line 38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1" name="Line 39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2" name="Line 40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3" name="Line 41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4" name="Line 42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5" name="Line 43"/>
          <p:cNvSpPr>
            <a:spLocks noChangeShapeType="1"/>
          </p:cNvSpPr>
          <p:nvPr/>
        </p:nvSpPr>
        <p:spPr bwMode="auto">
          <a:xfrm flipV="1">
            <a:off x="4654550" y="2736850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6" name="Line 44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7" name="Line 45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8" name="Line 46"/>
          <p:cNvSpPr>
            <a:spLocks noChangeShapeType="1"/>
          </p:cNvSpPr>
          <p:nvPr/>
        </p:nvSpPr>
        <p:spPr bwMode="auto">
          <a:xfrm>
            <a:off x="5035550" y="4044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39" name="Oval 47"/>
          <p:cNvSpPr>
            <a:spLocks noChangeArrowheads="1"/>
          </p:cNvSpPr>
          <p:nvPr/>
        </p:nvSpPr>
        <p:spPr bwMode="auto">
          <a:xfrm>
            <a:off x="4773613" y="5519738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0" name="Oval 48"/>
          <p:cNvSpPr>
            <a:spLocks noChangeArrowheads="1"/>
          </p:cNvSpPr>
          <p:nvPr/>
        </p:nvSpPr>
        <p:spPr bwMode="auto">
          <a:xfrm>
            <a:off x="5060950" y="5176838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1" name="Oval 49"/>
          <p:cNvSpPr>
            <a:spLocks noChangeArrowheads="1"/>
          </p:cNvSpPr>
          <p:nvPr/>
        </p:nvSpPr>
        <p:spPr bwMode="auto">
          <a:xfrm>
            <a:off x="4773613" y="5176838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2" name="Oval 50"/>
          <p:cNvSpPr>
            <a:spLocks noChangeArrowheads="1"/>
          </p:cNvSpPr>
          <p:nvPr/>
        </p:nvSpPr>
        <p:spPr bwMode="auto">
          <a:xfrm>
            <a:off x="4484688" y="5176838"/>
            <a:ext cx="133350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3" name="Oval 51"/>
          <p:cNvSpPr>
            <a:spLocks noChangeArrowheads="1"/>
          </p:cNvSpPr>
          <p:nvPr/>
        </p:nvSpPr>
        <p:spPr bwMode="auto">
          <a:xfrm>
            <a:off x="5205413" y="4832350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4" name="Oval 52"/>
          <p:cNvSpPr>
            <a:spLocks noChangeArrowheads="1"/>
          </p:cNvSpPr>
          <p:nvPr/>
        </p:nvSpPr>
        <p:spPr bwMode="auto">
          <a:xfrm>
            <a:off x="4918075" y="4832350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5" name="Oval 53"/>
          <p:cNvSpPr>
            <a:spLocks noChangeArrowheads="1"/>
          </p:cNvSpPr>
          <p:nvPr/>
        </p:nvSpPr>
        <p:spPr bwMode="auto">
          <a:xfrm>
            <a:off x="4630738" y="4832350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6" name="Oval 54"/>
          <p:cNvSpPr>
            <a:spLocks noChangeArrowheads="1"/>
          </p:cNvSpPr>
          <p:nvPr/>
        </p:nvSpPr>
        <p:spPr bwMode="auto">
          <a:xfrm>
            <a:off x="4341813" y="4832350"/>
            <a:ext cx="130175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7" name="Oval 55"/>
          <p:cNvSpPr>
            <a:spLocks noChangeArrowheads="1"/>
          </p:cNvSpPr>
          <p:nvPr/>
        </p:nvSpPr>
        <p:spPr bwMode="auto">
          <a:xfrm>
            <a:off x="5349875" y="4487863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8" name="Oval 56"/>
          <p:cNvSpPr>
            <a:spLocks noChangeArrowheads="1"/>
          </p:cNvSpPr>
          <p:nvPr/>
        </p:nvSpPr>
        <p:spPr bwMode="auto">
          <a:xfrm>
            <a:off x="5060950" y="4487863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49" name="Oval 57"/>
          <p:cNvSpPr>
            <a:spLocks noChangeArrowheads="1"/>
          </p:cNvSpPr>
          <p:nvPr/>
        </p:nvSpPr>
        <p:spPr bwMode="auto">
          <a:xfrm>
            <a:off x="4773613" y="4487863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50" name="Oval 58"/>
          <p:cNvSpPr>
            <a:spLocks noChangeArrowheads="1"/>
          </p:cNvSpPr>
          <p:nvPr/>
        </p:nvSpPr>
        <p:spPr bwMode="auto">
          <a:xfrm>
            <a:off x="4484688" y="4487863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51" name="Oval 59"/>
          <p:cNvSpPr>
            <a:spLocks noChangeArrowheads="1"/>
          </p:cNvSpPr>
          <p:nvPr/>
        </p:nvSpPr>
        <p:spPr bwMode="auto">
          <a:xfrm>
            <a:off x="4197350" y="4487863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25052" name="Group 60"/>
          <p:cNvGrpSpPr>
            <a:grpSpLocks/>
          </p:cNvGrpSpPr>
          <p:nvPr/>
        </p:nvGrpSpPr>
        <p:grpSpPr bwMode="auto">
          <a:xfrm>
            <a:off x="4438650" y="4960938"/>
            <a:ext cx="863600" cy="203200"/>
            <a:chOff x="2796" y="3125"/>
            <a:chExt cx="544" cy="128"/>
          </a:xfrm>
        </p:grpSpPr>
        <p:sp>
          <p:nvSpPr>
            <p:cNvPr id="725053" name="Line 61"/>
            <p:cNvSpPr>
              <a:spLocks noChangeShapeType="1"/>
            </p:cNvSpPr>
            <p:nvPr/>
          </p:nvSpPr>
          <p:spPr bwMode="auto">
            <a:xfrm>
              <a:off x="2796" y="3125"/>
              <a:ext cx="5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54" name="Line 62"/>
            <p:cNvSpPr>
              <a:spLocks noChangeShapeType="1"/>
            </p:cNvSpPr>
            <p:nvPr/>
          </p:nvSpPr>
          <p:spPr bwMode="auto">
            <a:xfrm>
              <a:off x="2796" y="3125"/>
              <a:ext cx="23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55" name="Line 63"/>
            <p:cNvSpPr>
              <a:spLocks noChangeShapeType="1"/>
            </p:cNvSpPr>
            <p:nvPr/>
          </p:nvSpPr>
          <p:spPr bwMode="auto">
            <a:xfrm>
              <a:off x="2796" y="3125"/>
              <a:ext cx="4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56" name="Line 64"/>
            <p:cNvSpPr>
              <a:spLocks noChangeShapeType="1"/>
            </p:cNvSpPr>
            <p:nvPr/>
          </p:nvSpPr>
          <p:spPr bwMode="auto">
            <a:xfrm flipH="1">
              <a:off x="2847" y="3125"/>
              <a:ext cx="9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57" name="Line 65"/>
            <p:cNvSpPr>
              <a:spLocks noChangeShapeType="1"/>
            </p:cNvSpPr>
            <p:nvPr/>
          </p:nvSpPr>
          <p:spPr bwMode="auto">
            <a:xfrm>
              <a:off x="2946" y="3125"/>
              <a:ext cx="8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58" name="Line 66"/>
            <p:cNvSpPr>
              <a:spLocks noChangeShapeType="1"/>
            </p:cNvSpPr>
            <p:nvPr/>
          </p:nvSpPr>
          <p:spPr bwMode="auto">
            <a:xfrm>
              <a:off x="2946" y="3125"/>
              <a:ext cx="26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59" name="Line 67"/>
            <p:cNvSpPr>
              <a:spLocks noChangeShapeType="1"/>
            </p:cNvSpPr>
            <p:nvPr/>
          </p:nvSpPr>
          <p:spPr bwMode="auto">
            <a:xfrm flipH="1">
              <a:off x="2847" y="3125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60" name="Line 68"/>
            <p:cNvSpPr>
              <a:spLocks noChangeShapeType="1"/>
            </p:cNvSpPr>
            <p:nvPr/>
          </p:nvSpPr>
          <p:spPr bwMode="auto">
            <a:xfrm flipH="1">
              <a:off x="3029" y="3125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61" name="Line 69"/>
            <p:cNvSpPr>
              <a:spLocks noChangeShapeType="1"/>
            </p:cNvSpPr>
            <p:nvPr/>
          </p:nvSpPr>
          <p:spPr bwMode="auto">
            <a:xfrm>
              <a:off x="3158" y="3125"/>
              <a:ext cx="5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62" name="Line 70"/>
            <p:cNvSpPr>
              <a:spLocks noChangeShapeType="1"/>
            </p:cNvSpPr>
            <p:nvPr/>
          </p:nvSpPr>
          <p:spPr bwMode="auto">
            <a:xfrm flipH="1">
              <a:off x="2847" y="3125"/>
              <a:ext cx="49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63" name="Line 71"/>
            <p:cNvSpPr>
              <a:spLocks noChangeShapeType="1"/>
            </p:cNvSpPr>
            <p:nvPr/>
          </p:nvSpPr>
          <p:spPr bwMode="auto">
            <a:xfrm flipH="1">
              <a:off x="3029" y="3125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64" name="Line 72"/>
            <p:cNvSpPr>
              <a:spLocks noChangeShapeType="1"/>
            </p:cNvSpPr>
            <p:nvPr/>
          </p:nvSpPr>
          <p:spPr bwMode="auto">
            <a:xfrm flipH="1">
              <a:off x="3211" y="3125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25065" name="Group 73"/>
          <p:cNvGrpSpPr>
            <a:grpSpLocks/>
          </p:cNvGrpSpPr>
          <p:nvPr/>
        </p:nvGrpSpPr>
        <p:grpSpPr bwMode="auto">
          <a:xfrm>
            <a:off x="4581525" y="4618038"/>
            <a:ext cx="865188" cy="201612"/>
            <a:chOff x="2886" y="2909"/>
            <a:chExt cx="545" cy="127"/>
          </a:xfrm>
        </p:grpSpPr>
        <p:sp>
          <p:nvSpPr>
            <p:cNvPr id="725066" name="Line 74"/>
            <p:cNvSpPr>
              <a:spLocks noChangeShapeType="1"/>
            </p:cNvSpPr>
            <p:nvPr/>
          </p:nvSpPr>
          <p:spPr bwMode="auto">
            <a:xfrm>
              <a:off x="2886" y="2909"/>
              <a:ext cx="5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67" name="Line 75"/>
            <p:cNvSpPr>
              <a:spLocks noChangeShapeType="1"/>
            </p:cNvSpPr>
            <p:nvPr/>
          </p:nvSpPr>
          <p:spPr bwMode="auto">
            <a:xfrm>
              <a:off x="2886" y="2909"/>
              <a:ext cx="23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68" name="Line 76"/>
            <p:cNvSpPr>
              <a:spLocks noChangeShapeType="1"/>
            </p:cNvSpPr>
            <p:nvPr/>
          </p:nvSpPr>
          <p:spPr bwMode="auto">
            <a:xfrm>
              <a:off x="2886" y="2909"/>
              <a:ext cx="415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69" name="Line 77"/>
            <p:cNvSpPr>
              <a:spLocks noChangeShapeType="1"/>
            </p:cNvSpPr>
            <p:nvPr/>
          </p:nvSpPr>
          <p:spPr bwMode="auto">
            <a:xfrm flipH="1">
              <a:off x="2938" y="2909"/>
              <a:ext cx="9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70" name="Line 78"/>
            <p:cNvSpPr>
              <a:spLocks noChangeShapeType="1"/>
            </p:cNvSpPr>
            <p:nvPr/>
          </p:nvSpPr>
          <p:spPr bwMode="auto">
            <a:xfrm>
              <a:off x="3037" y="2909"/>
              <a:ext cx="8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71" name="Line 79"/>
            <p:cNvSpPr>
              <a:spLocks noChangeShapeType="1"/>
            </p:cNvSpPr>
            <p:nvPr/>
          </p:nvSpPr>
          <p:spPr bwMode="auto">
            <a:xfrm>
              <a:off x="3037" y="2909"/>
              <a:ext cx="26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72" name="Line 80"/>
            <p:cNvSpPr>
              <a:spLocks noChangeShapeType="1"/>
            </p:cNvSpPr>
            <p:nvPr/>
          </p:nvSpPr>
          <p:spPr bwMode="auto">
            <a:xfrm flipH="1">
              <a:off x="2938" y="2909"/>
              <a:ext cx="31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73" name="Line 81"/>
            <p:cNvSpPr>
              <a:spLocks noChangeShapeType="1"/>
            </p:cNvSpPr>
            <p:nvPr/>
          </p:nvSpPr>
          <p:spPr bwMode="auto">
            <a:xfrm flipH="1">
              <a:off x="3120" y="2909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74" name="Line 82"/>
            <p:cNvSpPr>
              <a:spLocks noChangeShapeType="1"/>
            </p:cNvSpPr>
            <p:nvPr/>
          </p:nvSpPr>
          <p:spPr bwMode="auto">
            <a:xfrm>
              <a:off x="3250" y="2909"/>
              <a:ext cx="5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75" name="Line 83"/>
            <p:cNvSpPr>
              <a:spLocks noChangeShapeType="1"/>
            </p:cNvSpPr>
            <p:nvPr/>
          </p:nvSpPr>
          <p:spPr bwMode="auto">
            <a:xfrm flipH="1">
              <a:off x="2938" y="2909"/>
              <a:ext cx="49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76" name="Line 84"/>
            <p:cNvSpPr>
              <a:spLocks noChangeShapeType="1"/>
            </p:cNvSpPr>
            <p:nvPr/>
          </p:nvSpPr>
          <p:spPr bwMode="auto">
            <a:xfrm flipH="1">
              <a:off x="3120" y="2909"/>
              <a:ext cx="31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077" name="Line 85"/>
            <p:cNvSpPr>
              <a:spLocks noChangeShapeType="1"/>
            </p:cNvSpPr>
            <p:nvPr/>
          </p:nvSpPr>
          <p:spPr bwMode="auto">
            <a:xfrm flipH="1">
              <a:off x="3301" y="2909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25078" name="Line 86"/>
          <p:cNvSpPr>
            <a:spLocks noChangeShapeType="1"/>
          </p:cNvSpPr>
          <p:nvPr/>
        </p:nvSpPr>
        <p:spPr bwMode="auto">
          <a:xfrm>
            <a:off x="4292600" y="4618038"/>
            <a:ext cx="84138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79" name="Line 87"/>
          <p:cNvSpPr>
            <a:spLocks noChangeShapeType="1"/>
          </p:cNvSpPr>
          <p:nvPr/>
        </p:nvSpPr>
        <p:spPr bwMode="auto">
          <a:xfrm>
            <a:off x="4292600" y="4618038"/>
            <a:ext cx="3714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0" name="Line 88"/>
          <p:cNvSpPr>
            <a:spLocks noChangeShapeType="1"/>
          </p:cNvSpPr>
          <p:nvPr/>
        </p:nvSpPr>
        <p:spPr bwMode="auto">
          <a:xfrm>
            <a:off x="4292600" y="4618038"/>
            <a:ext cx="660400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1" name="Line 89"/>
          <p:cNvSpPr>
            <a:spLocks noChangeShapeType="1"/>
          </p:cNvSpPr>
          <p:nvPr/>
        </p:nvSpPr>
        <p:spPr bwMode="auto">
          <a:xfrm>
            <a:off x="4292600" y="4618038"/>
            <a:ext cx="900113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2" name="Line 90"/>
          <p:cNvSpPr>
            <a:spLocks noChangeShapeType="1"/>
          </p:cNvSpPr>
          <p:nvPr/>
        </p:nvSpPr>
        <p:spPr bwMode="auto">
          <a:xfrm flipH="1">
            <a:off x="4376738" y="4618038"/>
            <a:ext cx="20478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3" name="Line 91"/>
          <p:cNvSpPr>
            <a:spLocks noChangeShapeType="1"/>
          </p:cNvSpPr>
          <p:nvPr/>
        </p:nvSpPr>
        <p:spPr bwMode="auto">
          <a:xfrm flipV="1">
            <a:off x="4389438" y="4605338"/>
            <a:ext cx="4191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4" name="Line 92"/>
          <p:cNvSpPr>
            <a:spLocks noChangeShapeType="1"/>
          </p:cNvSpPr>
          <p:nvPr/>
        </p:nvSpPr>
        <p:spPr bwMode="auto">
          <a:xfrm flipV="1">
            <a:off x="4389438" y="4605338"/>
            <a:ext cx="7080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5" name="Line 93"/>
          <p:cNvSpPr>
            <a:spLocks noChangeShapeType="1"/>
          </p:cNvSpPr>
          <p:nvPr/>
        </p:nvSpPr>
        <p:spPr bwMode="auto">
          <a:xfrm flipH="1">
            <a:off x="4376738" y="4618038"/>
            <a:ext cx="1069975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6" name="Line 94"/>
          <p:cNvSpPr>
            <a:spLocks noChangeShapeType="1"/>
          </p:cNvSpPr>
          <p:nvPr/>
        </p:nvSpPr>
        <p:spPr bwMode="auto">
          <a:xfrm>
            <a:off x="4581525" y="5305425"/>
            <a:ext cx="22701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7" name="Line 95"/>
          <p:cNvSpPr>
            <a:spLocks noChangeShapeType="1"/>
          </p:cNvSpPr>
          <p:nvPr/>
        </p:nvSpPr>
        <p:spPr bwMode="auto">
          <a:xfrm flipV="1">
            <a:off x="4814888" y="5292725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8" name="Line 96"/>
          <p:cNvSpPr>
            <a:spLocks noChangeShapeType="1"/>
          </p:cNvSpPr>
          <p:nvPr/>
        </p:nvSpPr>
        <p:spPr bwMode="auto">
          <a:xfrm flipV="1">
            <a:off x="4821238" y="5292725"/>
            <a:ext cx="2762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89" name="Rectangle 97"/>
          <p:cNvSpPr>
            <a:spLocks noChangeArrowheads="1"/>
          </p:cNvSpPr>
          <p:nvPr/>
        </p:nvSpPr>
        <p:spPr bwMode="auto">
          <a:xfrm>
            <a:off x="5818188" y="4799013"/>
            <a:ext cx="233362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Ajuste dos pesos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 partir do erro</a:t>
            </a:r>
          </a:p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2"/>
                </a:solidFill>
              </a:rPr>
              <a:t>Erro=alvo - previsto</a:t>
            </a:r>
          </a:p>
        </p:txBody>
      </p:sp>
      <p:sp>
        <p:nvSpPr>
          <p:cNvPr id="725090" name="Arc 98"/>
          <p:cNvSpPr>
            <a:spLocks/>
          </p:cNvSpPr>
          <p:nvPr/>
        </p:nvSpPr>
        <p:spPr bwMode="auto">
          <a:xfrm>
            <a:off x="5416550" y="5715000"/>
            <a:ext cx="522288" cy="223838"/>
          </a:xfrm>
          <a:custGeom>
            <a:avLst/>
            <a:gdLst>
              <a:gd name="G0" fmla="+- 66 0 0"/>
              <a:gd name="G1" fmla="+- 155 0 0"/>
              <a:gd name="G2" fmla="+- 21600 0 0"/>
              <a:gd name="T0" fmla="*/ 21665 w 21666"/>
              <a:gd name="T1" fmla="*/ 0 h 21755"/>
              <a:gd name="T2" fmla="*/ 0 w 21666"/>
              <a:gd name="T3" fmla="*/ 21755 h 21755"/>
              <a:gd name="T4" fmla="*/ 66 w 21666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6" h="21755" fill="none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</a:path>
              <a:path w="21666" h="21755" stroke="0" extrusionOk="0">
                <a:moveTo>
                  <a:pt x="21665" y="-1"/>
                </a:moveTo>
                <a:cubicBezTo>
                  <a:pt x="21665" y="51"/>
                  <a:pt x="21666" y="103"/>
                  <a:pt x="21666" y="155"/>
                </a:cubicBezTo>
                <a:cubicBezTo>
                  <a:pt x="21666" y="12084"/>
                  <a:pt x="11995" y="21755"/>
                  <a:pt x="66" y="21755"/>
                </a:cubicBezTo>
                <a:cubicBezTo>
                  <a:pt x="44" y="21755"/>
                  <a:pt x="22" y="21754"/>
                  <a:pt x="0" y="21754"/>
                </a:cubicBezTo>
                <a:lnTo>
                  <a:pt x="66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91" name="Arc 99"/>
          <p:cNvSpPr>
            <a:spLocks/>
          </p:cNvSpPr>
          <p:nvPr/>
        </p:nvSpPr>
        <p:spPr bwMode="auto">
          <a:xfrm>
            <a:off x="4822825" y="5715000"/>
            <a:ext cx="595313" cy="223838"/>
          </a:xfrm>
          <a:custGeom>
            <a:avLst/>
            <a:gdLst>
              <a:gd name="G0" fmla="+- 21600 0 0"/>
              <a:gd name="G1" fmla="+- 155 0 0"/>
              <a:gd name="G2" fmla="+- 21600 0 0"/>
              <a:gd name="T0" fmla="*/ 21600 w 21600"/>
              <a:gd name="T1" fmla="*/ 21755 h 21755"/>
              <a:gd name="T2" fmla="*/ 1 w 21600"/>
              <a:gd name="T3" fmla="*/ 0 h 21755"/>
              <a:gd name="T4" fmla="*/ 21600 w 21600"/>
              <a:gd name="T5" fmla="*/ 155 h 2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55" fill="none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</a:path>
              <a:path w="21600" h="21755" stroke="0" extrusionOk="0">
                <a:moveTo>
                  <a:pt x="21600" y="21755"/>
                </a:moveTo>
                <a:cubicBezTo>
                  <a:pt x="9670" y="21755"/>
                  <a:pt x="0" y="12084"/>
                  <a:pt x="0" y="155"/>
                </a:cubicBezTo>
                <a:cubicBezTo>
                  <a:pt x="-1" y="103"/>
                  <a:pt x="0" y="51"/>
                  <a:pt x="0" y="-1"/>
                </a:cubicBezTo>
                <a:lnTo>
                  <a:pt x="21600" y="155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92" name="Line 100"/>
          <p:cNvSpPr>
            <a:spLocks noChangeShapeType="1"/>
          </p:cNvSpPr>
          <p:nvPr/>
        </p:nvSpPr>
        <p:spPr bwMode="auto">
          <a:xfrm>
            <a:off x="51038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93" name="Line 101"/>
          <p:cNvSpPr>
            <a:spLocks noChangeShapeType="1"/>
          </p:cNvSpPr>
          <p:nvPr/>
        </p:nvSpPr>
        <p:spPr bwMode="auto">
          <a:xfrm>
            <a:off x="54086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94" name="Line 102"/>
          <p:cNvSpPr>
            <a:spLocks noChangeShapeType="1"/>
          </p:cNvSpPr>
          <p:nvPr/>
        </p:nvSpPr>
        <p:spPr bwMode="auto">
          <a:xfrm>
            <a:off x="47990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95" name="Line 103"/>
          <p:cNvSpPr>
            <a:spLocks noChangeShapeType="1"/>
          </p:cNvSpPr>
          <p:nvPr/>
        </p:nvSpPr>
        <p:spPr bwMode="auto">
          <a:xfrm>
            <a:off x="42656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96" name="Line 104"/>
          <p:cNvSpPr>
            <a:spLocks noChangeShapeType="1"/>
          </p:cNvSpPr>
          <p:nvPr/>
        </p:nvSpPr>
        <p:spPr bwMode="auto">
          <a:xfrm>
            <a:off x="4197350" y="4044950"/>
            <a:ext cx="5715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97" name="Rectangle 105"/>
          <p:cNvSpPr>
            <a:spLocks noChangeArrowheads="1"/>
          </p:cNvSpPr>
          <p:nvPr/>
        </p:nvSpPr>
        <p:spPr bwMode="auto">
          <a:xfrm>
            <a:off x="3143250" y="4114800"/>
            <a:ext cx="9398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Entradas</a:t>
            </a:r>
          </a:p>
          <a:p>
            <a:pPr>
              <a:lnSpc>
                <a:spcPct val="100000"/>
              </a:lnSpc>
            </a:pPr>
            <a:r>
              <a:rPr lang="pt-BR" altLang="pt-BR" sz="1400" i="0">
                <a:solidFill>
                  <a:schemeClr val="tx1"/>
                </a:solidFill>
              </a:rPr>
              <a:t> da rede</a:t>
            </a:r>
          </a:p>
        </p:txBody>
      </p:sp>
      <p:sp>
        <p:nvSpPr>
          <p:cNvPr id="725098" name="Line 106"/>
          <p:cNvSpPr>
            <a:spLocks noChangeShapeType="1"/>
          </p:cNvSpPr>
          <p:nvPr/>
        </p:nvSpPr>
        <p:spPr bwMode="auto">
          <a:xfrm>
            <a:off x="5340350" y="4044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099" name="Line 107"/>
          <p:cNvSpPr>
            <a:spLocks noChangeShapeType="1"/>
          </p:cNvSpPr>
          <p:nvPr/>
        </p:nvSpPr>
        <p:spPr bwMode="auto">
          <a:xfrm>
            <a:off x="4570413" y="4273550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100" name="Line 108"/>
          <p:cNvSpPr>
            <a:spLocks noChangeShapeType="1"/>
          </p:cNvSpPr>
          <p:nvPr/>
        </p:nvSpPr>
        <p:spPr bwMode="auto">
          <a:xfrm>
            <a:off x="4502150" y="4044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101" name="Oval 109"/>
          <p:cNvSpPr>
            <a:spLocks noChangeArrowheads="1"/>
          </p:cNvSpPr>
          <p:nvPr/>
        </p:nvSpPr>
        <p:spPr bwMode="auto">
          <a:xfrm>
            <a:off x="5753100" y="25654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102" name="Line 110"/>
          <p:cNvSpPr>
            <a:spLocks noChangeShapeType="1"/>
          </p:cNvSpPr>
          <p:nvPr/>
        </p:nvSpPr>
        <p:spPr bwMode="auto">
          <a:xfrm flipH="1" flipV="1">
            <a:off x="4641850" y="4032250"/>
            <a:ext cx="165100" cy="241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103" name="Arc 111"/>
          <p:cNvSpPr>
            <a:spLocks/>
          </p:cNvSpPr>
          <p:nvPr/>
        </p:nvSpPr>
        <p:spPr bwMode="auto">
          <a:xfrm>
            <a:off x="5867400" y="2362200"/>
            <a:ext cx="298450" cy="222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104" name="Line 112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5106" name="Rectangle 114"/>
          <p:cNvSpPr>
            <a:spLocks noChangeArrowheads="1"/>
          </p:cNvSpPr>
          <p:nvPr/>
        </p:nvSpPr>
        <p:spPr bwMode="auto">
          <a:xfrm>
            <a:off x="3184525" y="574198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Valor previsto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um passo à frente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725108" name="Rectangle 116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5109" name="Rectangle 117"/>
          <p:cNvSpPr>
            <a:spLocks noChangeArrowheads="1"/>
          </p:cNvSpPr>
          <p:nvPr/>
        </p:nvSpPr>
        <p:spPr bwMode="auto">
          <a:xfrm>
            <a:off x="381000" y="4572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1257504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76338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0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1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2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3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4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5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6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7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8" name="Line 12"/>
          <p:cNvSpPr>
            <a:spLocks noChangeShapeType="1"/>
          </p:cNvSpPr>
          <p:nvPr/>
        </p:nvSpPr>
        <p:spPr bwMode="auto">
          <a:xfrm>
            <a:off x="4641850" y="2803525"/>
            <a:ext cx="0" cy="1228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29" name="Line 13"/>
          <p:cNvSpPr>
            <a:spLocks noChangeShapeType="1"/>
          </p:cNvSpPr>
          <p:nvPr/>
        </p:nvSpPr>
        <p:spPr bwMode="auto">
          <a:xfrm>
            <a:off x="5788025" y="2636838"/>
            <a:ext cx="9525" cy="14017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0" name="Line 14"/>
          <p:cNvSpPr>
            <a:spLocks noChangeShapeType="1"/>
          </p:cNvSpPr>
          <p:nvPr/>
        </p:nvSpPr>
        <p:spPr bwMode="auto">
          <a:xfrm>
            <a:off x="5022850" y="2762250"/>
            <a:ext cx="6350" cy="127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1" name="Line 15"/>
          <p:cNvSpPr>
            <a:spLocks noChangeShapeType="1"/>
          </p:cNvSpPr>
          <p:nvPr/>
        </p:nvSpPr>
        <p:spPr bwMode="auto">
          <a:xfrm>
            <a:off x="5324475" y="2422525"/>
            <a:ext cx="3175" cy="1609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2" name="Line 16"/>
          <p:cNvSpPr>
            <a:spLocks noChangeShapeType="1"/>
          </p:cNvSpPr>
          <p:nvPr/>
        </p:nvSpPr>
        <p:spPr bwMode="auto">
          <a:xfrm>
            <a:off x="4492625" y="3257550"/>
            <a:ext cx="3175" cy="774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3" name="Line 17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4" name="Line 18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5" name="Line 19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6" name="Line 20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7" name="Line 21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8" name="Line 22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39" name="Oval 23"/>
          <p:cNvSpPr>
            <a:spLocks noChangeArrowheads="1"/>
          </p:cNvSpPr>
          <p:nvPr/>
        </p:nvSpPr>
        <p:spPr bwMode="auto">
          <a:xfrm>
            <a:off x="5295900" y="24161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40" name="Oval 24"/>
          <p:cNvSpPr>
            <a:spLocks noChangeArrowheads="1"/>
          </p:cNvSpPr>
          <p:nvPr/>
        </p:nvSpPr>
        <p:spPr bwMode="auto">
          <a:xfrm>
            <a:off x="4987925" y="27082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41" name="Oval 25"/>
          <p:cNvSpPr>
            <a:spLocks noChangeArrowheads="1"/>
          </p:cNvSpPr>
          <p:nvPr/>
        </p:nvSpPr>
        <p:spPr bwMode="auto">
          <a:xfrm>
            <a:off x="4457700" y="31718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42" name="Oval 26"/>
          <p:cNvSpPr>
            <a:spLocks noChangeArrowheads="1"/>
          </p:cNvSpPr>
          <p:nvPr/>
        </p:nvSpPr>
        <p:spPr bwMode="auto">
          <a:xfrm>
            <a:off x="4606925" y="2794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43" name="Rectangle 27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26044" name="Rectangle 28"/>
          <p:cNvSpPr>
            <a:spLocks noChangeArrowheads="1"/>
          </p:cNvSpPr>
          <p:nvPr/>
        </p:nvSpPr>
        <p:spPr bwMode="auto">
          <a:xfrm>
            <a:off x="4354513" y="2368550"/>
            <a:ext cx="15875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45" name="Rectangle 29"/>
          <p:cNvSpPr>
            <a:spLocks noChangeArrowheads="1"/>
          </p:cNvSpPr>
          <p:nvPr/>
        </p:nvSpPr>
        <p:spPr bwMode="auto">
          <a:xfrm>
            <a:off x="4929188" y="2000250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26046" name="Rectangle 30"/>
          <p:cNvSpPr>
            <a:spLocks noChangeArrowheads="1"/>
          </p:cNvSpPr>
          <p:nvPr/>
        </p:nvSpPr>
        <p:spPr bwMode="auto">
          <a:xfrm>
            <a:off x="6334125" y="1820863"/>
            <a:ext cx="1069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previsto</a:t>
            </a:r>
          </a:p>
        </p:txBody>
      </p:sp>
      <p:sp>
        <p:nvSpPr>
          <p:cNvPr id="726047" name="Line 31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48" name="Line 32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49" name="Line 33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0" name="Line 34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1" name="Line 35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2" name="Line 36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3" name="Line 37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4" name="Line 38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5" name="Line 39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6" name="Line 40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7" name="Line 41"/>
          <p:cNvSpPr>
            <a:spLocks noChangeShapeType="1"/>
          </p:cNvSpPr>
          <p:nvPr/>
        </p:nvSpPr>
        <p:spPr bwMode="auto">
          <a:xfrm flipV="1">
            <a:off x="4654550" y="2736850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8" name="Line 42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59" name="Line 43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0" name="Oval 44"/>
          <p:cNvSpPr>
            <a:spLocks noChangeArrowheads="1"/>
          </p:cNvSpPr>
          <p:nvPr/>
        </p:nvSpPr>
        <p:spPr bwMode="auto">
          <a:xfrm>
            <a:off x="5753100" y="2565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1" name="Line 45"/>
          <p:cNvSpPr>
            <a:spLocks noChangeShapeType="1"/>
          </p:cNvSpPr>
          <p:nvPr/>
        </p:nvSpPr>
        <p:spPr bwMode="auto">
          <a:xfrm>
            <a:off x="5383213" y="4068763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2" name="Oval 46"/>
          <p:cNvSpPr>
            <a:spLocks noChangeArrowheads="1"/>
          </p:cNvSpPr>
          <p:nvPr/>
        </p:nvSpPr>
        <p:spPr bwMode="auto">
          <a:xfrm>
            <a:off x="5121275" y="5543550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3" name="Oval 47"/>
          <p:cNvSpPr>
            <a:spLocks noChangeArrowheads="1"/>
          </p:cNvSpPr>
          <p:nvPr/>
        </p:nvSpPr>
        <p:spPr bwMode="auto">
          <a:xfrm>
            <a:off x="5408613" y="5200650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4" name="Oval 48"/>
          <p:cNvSpPr>
            <a:spLocks noChangeArrowheads="1"/>
          </p:cNvSpPr>
          <p:nvPr/>
        </p:nvSpPr>
        <p:spPr bwMode="auto">
          <a:xfrm>
            <a:off x="5121275" y="5200650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5" name="Oval 49"/>
          <p:cNvSpPr>
            <a:spLocks noChangeArrowheads="1"/>
          </p:cNvSpPr>
          <p:nvPr/>
        </p:nvSpPr>
        <p:spPr bwMode="auto">
          <a:xfrm>
            <a:off x="4832350" y="5200650"/>
            <a:ext cx="133350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6" name="Oval 50"/>
          <p:cNvSpPr>
            <a:spLocks noChangeArrowheads="1"/>
          </p:cNvSpPr>
          <p:nvPr/>
        </p:nvSpPr>
        <p:spPr bwMode="auto">
          <a:xfrm>
            <a:off x="5553075" y="4856163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7" name="Oval 51"/>
          <p:cNvSpPr>
            <a:spLocks noChangeArrowheads="1"/>
          </p:cNvSpPr>
          <p:nvPr/>
        </p:nvSpPr>
        <p:spPr bwMode="auto">
          <a:xfrm>
            <a:off x="5265738" y="4856163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8" name="Oval 52"/>
          <p:cNvSpPr>
            <a:spLocks noChangeArrowheads="1"/>
          </p:cNvSpPr>
          <p:nvPr/>
        </p:nvSpPr>
        <p:spPr bwMode="auto">
          <a:xfrm>
            <a:off x="4978400" y="4856163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69" name="Oval 53"/>
          <p:cNvSpPr>
            <a:spLocks noChangeArrowheads="1"/>
          </p:cNvSpPr>
          <p:nvPr/>
        </p:nvSpPr>
        <p:spPr bwMode="auto">
          <a:xfrm>
            <a:off x="4689475" y="4856163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70" name="Oval 54"/>
          <p:cNvSpPr>
            <a:spLocks noChangeArrowheads="1"/>
          </p:cNvSpPr>
          <p:nvPr/>
        </p:nvSpPr>
        <p:spPr bwMode="auto">
          <a:xfrm>
            <a:off x="5697538" y="4511675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71" name="Oval 55"/>
          <p:cNvSpPr>
            <a:spLocks noChangeArrowheads="1"/>
          </p:cNvSpPr>
          <p:nvPr/>
        </p:nvSpPr>
        <p:spPr bwMode="auto">
          <a:xfrm>
            <a:off x="5408613" y="4511675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72" name="Oval 56"/>
          <p:cNvSpPr>
            <a:spLocks noChangeArrowheads="1"/>
          </p:cNvSpPr>
          <p:nvPr/>
        </p:nvSpPr>
        <p:spPr bwMode="auto">
          <a:xfrm>
            <a:off x="5121275" y="4511675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73" name="Oval 57"/>
          <p:cNvSpPr>
            <a:spLocks noChangeArrowheads="1"/>
          </p:cNvSpPr>
          <p:nvPr/>
        </p:nvSpPr>
        <p:spPr bwMode="auto">
          <a:xfrm>
            <a:off x="4832350" y="4511675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074" name="Oval 58"/>
          <p:cNvSpPr>
            <a:spLocks noChangeArrowheads="1"/>
          </p:cNvSpPr>
          <p:nvPr/>
        </p:nvSpPr>
        <p:spPr bwMode="auto">
          <a:xfrm>
            <a:off x="4545013" y="4511675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26075" name="Group 59"/>
          <p:cNvGrpSpPr>
            <a:grpSpLocks/>
          </p:cNvGrpSpPr>
          <p:nvPr/>
        </p:nvGrpSpPr>
        <p:grpSpPr bwMode="auto">
          <a:xfrm>
            <a:off x="4786313" y="4984750"/>
            <a:ext cx="863600" cy="203200"/>
            <a:chOff x="3015" y="3140"/>
            <a:chExt cx="544" cy="128"/>
          </a:xfrm>
        </p:grpSpPr>
        <p:sp>
          <p:nvSpPr>
            <p:cNvPr id="726076" name="Line 60"/>
            <p:cNvSpPr>
              <a:spLocks noChangeShapeType="1"/>
            </p:cNvSpPr>
            <p:nvPr/>
          </p:nvSpPr>
          <p:spPr bwMode="auto">
            <a:xfrm>
              <a:off x="3015" y="3140"/>
              <a:ext cx="5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77" name="Line 61"/>
            <p:cNvSpPr>
              <a:spLocks noChangeShapeType="1"/>
            </p:cNvSpPr>
            <p:nvPr/>
          </p:nvSpPr>
          <p:spPr bwMode="auto">
            <a:xfrm>
              <a:off x="3015" y="3140"/>
              <a:ext cx="23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78" name="Line 62"/>
            <p:cNvSpPr>
              <a:spLocks noChangeShapeType="1"/>
            </p:cNvSpPr>
            <p:nvPr/>
          </p:nvSpPr>
          <p:spPr bwMode="auto">
            <a:xfrm>
              <a:off x="3015" y="3140"/>
              <a:ext cx="4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79" name="Line 63"/>
            <p:cNvSpPr>
              <a:spLocks noChangeShapeType="1"/>
            </p:cNvSpPr>
            <p:nvPr/>
          </p:nvSpPr>
          <p:spPr bwMode="auto">
            <a:xfrm flipH="1">
              <a:off x="3066" y="3140"/>
              <a:ext cx="9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80" name="Line 64"/>
            <p:cNvSpPr>
              <a:spLocks noChangeShapeType="1"/>
            </p:cNvSpPr>
            <p:nvPr/>
          </p:nvSpPr>
          <p:spPr bwMode="auto">
            <a:xfrm>
              <a:off x="3165" y="3140"/>
              <a:ext cx="8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81" name="Line 65"/>
            <p:cNvSpPr>
              <a:spLocks noChangeShapeType="1"/>
            </p:cNvSpPr>
            <p:nvPr/>
          </p:nvSpPr>
          <p:spPr bwMode="auto">
            <a:xfrm>
              <a:off x="3165" y="3140"/>
              <a:ext cx="26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82" name="Line 66"/>
            <p:cNvSpPr>
              <a:spLocks noChangeShapeType="1"/>
            </p:cNvSpPr>
            <p:nvPr/>
          </p:nvSpPr>
          <p:spPr bwMode="auto">
            <a:xfrm flipH="1">
              <a:off x="3066" y="3140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83" name="Line 67"/>
            <p:cNvSpPr>
              <a:spLocks noChangeShapeType="1"/>
            </p:cNvSpPr>
            <p:nvPr/>
          </p:nvSpPr>
          <p:spPr bwMode="auto">
            <a:xfrm flipH="1">
              <a:off x="3248" y="3140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84" name="Line 68"/>
            <p:cNvSpPr>
              <a:spLocks noChangeShapeType="1"/>
            </p:cNvSpPr>
            <p:nvPr/>
          </p:nvSpPr>
          <p:spPr bwMode="auto">
            <a:xfrm>
              <a:off x="3377" y="3140"/>
              <a:ext cx="5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85" name="Line 69"/>
            <p:cNvSpPr>
              <a:spLocks noChangeShapeType="1"/>
            </p:cNvSpPr>
            <p:nvPr/>
          </p:nvSpPr>
          <p:spPr bwMode="auto">
            <a:xfrm flipH="1">
              <a:off x="3066" y="3140"/>
              <a:ext cx="493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86" name="Line 70"/>
            <p:cNvSpPr>
              <a:spLocks noChangeShapeType="1"/>
            </p:cNvSpPr>
            <p:nvPr/>
          </p:nvSpPr>
          <p:spPr bwMode="auto">
            <a:xfrm flipH="1">
              <a:off x="3248" y="3140"/>
              <a:ext cx="311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87" name="Line 71"/>
            <p:cNvSpPr>
              <a:spLocks noChangeShapeType="1"/>
            </p:cNvSpPr>
            <p:nvPr/>
          </p:nvSpPr>
          <p:spPr bwMode="auto">
            <a:xfrm flipH="1">
              <a:off x="3430" y="3140"/>
              <a:ext cx="129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26088" name="Group 72"/>
          <p:cNvGrpSpPr>
            <a:grpSpLocks/>
          </p:cNvGrpSpPr>
          <p:nvPr/>
        </p:nvGrpSpPr>
        <p:grpSpPr bwMode="auto">
          <a:xfrm>
            <a:off x="4929188" y="4641850"/>
            <a:ext cx="865187" cy="201613"/>
            <a:chOff x="3105" y="2924"/>
            <a:chExt cx="545" cy="127"/>
          </a:xfrm>
        </p:grpSpPr>
        <p:sp>
          <p:nvSpPr>
            <p:cNvPr id="726089" name="Line 73"/>
            <p:cNvSpPr>
              <a:spLocks noChangeShapeType="1"/>
            </p:cNvSpPr>
            <p:nvPr/>
          </p:nvSpPr>
          <p:spPr bwMode="auto">
            <a:xfrm>
              <a:off x="3105" y="2924"/>
              <a:ext cx="5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0" name="Line 74"/>
            <p:cNvSpPr>
              <a:spLocks noChangeShapeType="1"/>
            </p:cNvSpPr>
            <p:nvPr/>
          </p:nvSpPr>
          <p:spPr bwMode="auto">
            <a:xfrm>
              <a:off x="3105" y="2924"/>
              <a:ext cx="23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1" name="Line 75"/>
            <p:cNvSpPr>
              <a:spLocks noChangeShapeType="1"/>
            </p:cNvSpPr>
            <p:nvPr/>
          </p:nvSpPr>
          <p:spPr bwMode="auto">
            <a:xfrm>
              <a:off x="3105" y="2924"/>
              <a:ext cx="415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2" name="Line 76"/>
            <p:cNvSpPr>
              <a:spLocks noChangeShapeType="1"/>
            </p:cNvSpPr>
            <p:nvPr/>
          </p:nvSpPr>
          <p:spPr bwMode="auto">
            <a:xfrm flipH="1">
              <a:off x="3157" y="2924"/>
              <a:ext cx="99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3" name="Line 77"/>
            <p:cNvSpPr>
              <a:spLocks noChangeShapeType="1"/>
            </p:cNvSpPr>
            <p:nvPr/>
          </p:nvSpPr>
          <p:spPr bwMode="auto">
            <a:xfrm>
              <a:off x="3256" y="2924"/>
              <a:ext cx="8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4" name="Line 78"/>
            <p:cNvSpPr>
              <a:spLocks noChangeShapeType="1"/>
            </p:cNvSpPr>
            <p:nvPr/>
          </p:nvSpPr>
          <p:spPr bwMode="auto">
            <a:xfrm>
              <a:off x="3256" y="2924"/>
              <a:ext cx="264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5" name="Line 79"/>
            <p:cNvSpPr>
              <a:spLocks noChangeShapeType="1"/>
            </p:cNvSpPr>
            <p:nvPr/>
          </p:nvSpPr>
          <p:spPr bwMode="auto">
            <a:xfrm flipH="1">
              <a:off x="3157" y="2924"/>
              <a:ext cx="312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6" name="Line 80"/>
            <p:cNvSpPr>
              <a:spLocks noChangeShapeType="1"/>
            </p:cNvSpPr>
            <p:nvPr/>
          </p:nvSpPr>
          <p:spPr bwMode="auto">
            <a:xfrm flipH="1">
              <a:off x="3339" y="2924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7" name="Line 81"/>
            <p:cNvSpPr>
              <a:spLocks noChangeShapeType="1"/>
            </p:cNvSpPr>
            <p:nvPr/>
          </p:nvSpPr>
          <p:spPr bwMode="auto">
            <a:xfrm>
              <a:off x="3469" y="2924"/>
              <a:ext cx="5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8" name="Line 82"/>
            <p:cNvSpPr>
              <a:spLocks noChangeShapeType="1"/>
            </p:cNvSpPr>
            <p:nvPr/>
          </p:nvSpPr>
          <p:spPr bwMode="auto">
            <a:xfrm flipH="1">
              <a:off x="3157" y="2924"/>
              <a:ext cx="49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099" name="Line 83"/>
            <p:cNvSpPr>
              <a:spLocks noChangeShapeType="1"/>
            </p:cNvSpPr>
            <p:nvPr/>
          </p:nvSpPr>
          <p:spPr bwMode="auto">
            <a:xfrm flipH="1">
              <a:off x="3339" y="2924"/>
              <a:ext cx="311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100" name="Line 84"/>
            <p:cNvSpPr>
              <a:spLocks noChangeShapeType="1"/>
            </p:cNvSpPr>
            <p:nvPr/>
          </p:nvSpPr>
          <p:spPr bwMode="auto">
            <a:xfrm flipH="1">
              <a:off x="3520" y="2924"/>
              <a:ext cx="130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26101" name="Line 85"/>
          <p:cNvSpPr>
            <a:spLocks noChangeShapeType="1"/>
          </p:cNvSpPr>
          <p:nvPr/>
        </p:nvSpPr>
        <p:spPr bwMode="auto">
          <a:xfrm>
            <a:off x="4640263" y="4641850"/>
            <a:ext cx="84137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02" name="Line 86"/>
          <p:cNvSpPr>
            <a:spLocks noChangeShapeType="1"/>
          </p:cNvSpPr>
          <p:nvPr/>
        </p:nvSpPr>
        <p:spPr bwMode="auto">
          <a:xfrm>
            <a:off x="4640263" y="4641850"/>
            <a:ext cx="3714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03" name="Line 87"/>
          <p:cNvSpPr>
            <a:spLocks noChangeShapeType="1"/>
          </p:cNvSpPr>
          <p:nvPr/>
        </p:nvSpPr>
        <p:spPr bwMode="auto">
          <a:xfrm>
            <a:off x="4640263" y="4641850"/>
            <a:ext cx="6604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04" name="Line 88"/>
          <p:cNvSpPr>
            <a:spLocks noChangeShapeType="1"/>
          </p:cNvSpPr>
          <p:nvPr/>
        </p:nvSpPr>
        <p:spPr bwMode="auto">
          <a:xfrm>
            <a:off x="4640263" y="4641850"/>
            <a:ext cx="90011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05" name="Line 89"/>
          <p:cNvSpPr>
            <a:spLocks noChangeShapeType="1"/>
          </p:cNvSpPr>
          <p:nvPr/>
        </p:nvSpPr>
        <p:spPr bwMode="auto">
          <a:xfrm flipH="1">
            <a:off x="4724400" y="4641850"/>
            <a:ext cx="204788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06" name="Line 90"/>
          <p:cNvSpPr>
            <a:spLocks noChangeShapeType="1"/>
          </p:cNvSpPr>
          <p:nvPr/>
        </p:nvSpPr>
        <p:spPr bwMode="auto">
          <a:xfrm flipV="1">
            <a:off x="4737100" y="4629150"/>
            <a:ext cx="41910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07" name="Line 91"/>
          <p:cNvSpPr>
            <a:spLocks noChangeShapeType="1"/>
          </p:cNvSpPr>
          <p:nvPr/>
        </p:nvSpPr>
        <p:spPr bwMode="auto">
          <a:xfrm flipV="1">
            <a:off x="4737100" y="4629150"/>
            <a:ext cx="7080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08" name="Line 92"/>
          <p:cNvSpPr>
            <a:spLocks noChangeShapeType="1"/>
          </p:cNvSpPr>
          <p:nvPr/>
        </p:nvSpPr>
        <p:spPr bwMode="auto">
          <a:xfrm flipH="1">
            <a:off x="4724400" y="4641850"/>
            <a:ext cx="10699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09" name="Line 93"/>
          <p:cNvSpPr>
            <a:spLocks noChangeShapeType="1"/>
          </p:cNvSpPr>
          <p:nvPr/>
        </p:nvSpPr>
        <p:spPr bwMode="auto">
          <a:xfrm>
            <a:off x="4929188" y="5329238"/>
            <a:ext cx="2270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10" name="Line 94"/>
          <p:cNvSpPr>
            <a:spLocks noChangeShapeType="1"/>
          </p:cNvSpPr>
          <p:nvPr/>
        </p:nvSpPr>
        <p:spPr bwMode="auto">
          <a:xfrm flipV="1">
            <a:off x="5162550" y="531653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11" name="Line 95"/>
          <p:cNvSpPr>
            <a:spLocks noChangeShapeType="1"/>
          </p:cNvSpPr>
          <p:nvPr/>
        </p:nvSpPr>
        <p:spPr bwMode="auto">
          <a:xfrm flipV="1">
            <a:off x="5168900" y="5316538"/>
            <a:ext cx="2762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12" name="Line 96"/>
          <p:cNvSpPr>
            <a:spLocks noChangeShapeType="1"/>
          </p:cNvSpPr>
          <p:nvPr/>
        </p:nvSpPr>
        <p:spPr bwMode="auto">
          <a:xfrm>
            <a:off x="5451475" y="4297363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13" name="Line 97"/>
          <p:cNvSpPr>
            <a:spLocks noChangeShapeType="1"/>
          </p:cNvSpPr>
          <p:nvPr/>
        </p:nvSpPr>
        <p:spPr bwMode="auto">
          <a:xfrm>
            <a:off x="5756275" y="4297363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14" name="Line 98"/>
          <p:cNvSpPr>
            <a:spLocks noChangeShapeType="1"/>
          </p:cNvSpPr>
          <p:nvPr/>
        </p:nvSpPr>
        <p:spPr bwMode="auto">
          <a:xfrm>
            <a:off x="5146675" y="4297363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15" name="Line 99"/>
          <p:cNvSpPr>
            <a:spLocks noChangeShapeType="1"/>
          </p:cNvSpPr>
          <p:nvPr/>
        </p:nvSpPr>
        <p:spPr bwMode="auto">
          <a:xfrm>
            <a:off x="4613275" y="4297363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16" name="Line 100"/>
          <p:cNvSpPr>
            <a:spLocks noChangeShapeType="1"/>
          </p:cNvSpPr>
          <p:nvPr/>
        </p:nvSpPr>
        <p:spPr bwMode="auto">
          <a:xfrm>
            <a:off x="4495800" y="4035425"/>
            <a:ext cx="106363" cy="2492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17" name="Rectangle 101"/>
          <p:cNvSpPr>
            <a:spLocks noChangeArrowheads="1"/>
          </p:cNvSpPr>
          <p:nvPr/>
        </p:nvSpPr>
        <p:spPr bwMode="auto">
          <a:xfrm>
            <a:off x="3395663" y="5514975"/>
            <a:ext cx="15700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Valor previsto</a:t>
            </a:r>
          </a:p>
        </p:txBody>
      </p:sp>
      <p:sp>
        <p:nvSpPr>
          <p:cNvPr id="726118" name="Line 102"/>
          <p:cNvSpPr>
            <a:spLocks noChangeShapeType="1"/>
          </p:cNvSpPr>
          <p:nvPr/>
        </p:nvSpPr>
        <p:spPr bwMode="auto">
          <a:xfrm flipH="1">
            <a:off x="5751513" y="4038600"/>
            <a:ext cx="17462" cy="2460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19" name="Line 103"/>
          <p:cNvSpPr>
            <a:spLocks noChangeShapeType="1"/>
          </p:cNvSpPr>
          <p:nvPr/>
        </p:nvSpPr>
        <p:spPr bwMode="auto">
          <a:xfrm>
            <a:off x="4918075" y="4297363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20" name="Line 104"/>
          <p:cNvSpPr>
            <a:spLocks noChangeShapeType="1"/>
          </p:cNvSpPr>
          <p:nvPr/>
        </p:nvSpPr>
        <p:spPr bwMode="auto">
          <a:xfrm>
            <a:off x="4645025" y="4032250"/>
            <a:ext cx="268288" cy="2524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21" name="Line 105"/>
          <p:cNvSpPr>
            <a:spLocks noChangeShapeType="1"/>
          </p:cNvSpPr>
          <p:nvPr/>
        </p:nvSpPr>
        <p:spPr bwMode="auto">
          <a:xfrm flipH="1" flipV="1">
            <a:off x="5022850" y="4016375"/>
            <a:ext cx="131763" cy="2809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22" name="Line 106"/>
          <p:cNvSpPr>
            <a:spLocks noChangeShapeType="1"/>
          </p:cNvSpPr>
          <p:nvPr/>
        </p:nvSpPr>
        <p:spPr bwMode="auto">
          <a:xfrm flipV="1">
            <a:off x="5816600" y="2384425"/>
            <a:ext cx="534988" cy="20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23" name="Oval 107"/>
          <p:cNvSpPr>
            <a:spLocks noChangeArrowheads="1"/>
          </p:cNvSpPr>
          <p:nvPr/>
        </p:nvSpPr>
        <p:spPr bwMode="auto">
          <a:xfrm>
            <a:off x="6280150" y="2378075"/>
            <a:ext cx="63500" cy="63500"/>
          </a:xfrm>
          <a:prstGeom prst="ellipse">
            <a:avLst/>
          </a:prstGeom>
          <a:solidFill>
            <a:srgbClr val="51DC00"/>
          </a:solidFill>
          <a:ln w="12700">
            <a:solidFill>
              <a:srgbClr val="51D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24" name="Arc 108"/>
          <p:cNvSpPr>
            <a:spLocks/>
          </p:cNvSpPr>
          <p:nvPr/>
        </p:nvSpPr>
        <p:spPr bwMode="auto">
          <a:xfrm>
            <a:off x="6477000" y="2095500"/>
            <a:ext cx="422275" cy="30321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25" name="Line 109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27" name="Arc 111"/>
          <p:cNvSpPr>
            <a:spLocks/>
          </p:cNvSpPr>
          <p:nvPr/>
        </p:nvSpPr>
        <p:spPr bwMode="auto">
          <a:xfrm>
            <a:off x="5429250" y="2571750"/>
            <a:ext cx="898525" cy="30654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6128" name="Rectangle 112"/>
          <p:cNvSpPr>
            <a:spLocks noChangeArrowheads="1"/>
          </p:cNvSpPr>
          <p:nvPr/>
        </p:nvSpPr>
        <p:spPr bwMode="auto">
          <a:xfrm>
            <a:off x="381000" y="3810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Valores Futuros</a:t>
            </a:r>
          </a:p>
        </p:txBody>
      </p:sp>
      <p:sp>
        <p:nvSpPr>
          <p:cNvPr id="726129" name="Rectangle 113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595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1176338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44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3" name="Line 13"/>
          <p:cNvSpPr>
            <a:spLocks noChangeShapeType="1"/>
          </p:cNvSpPr>
          <p:nvPr/>
        </p:nvSpPr>
        <p:spPr bwMode="auto">
          <a:xfrm>
            <a:off x="4641850" y="2803525"/>
            <a:ext cx="0" cy="1228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4" name="Line 14"/>
          <p:cNvSpPr>
            <a:spLocks noChangeShapeType="1"/>
          </p:cNvSpPr>
          <p:nvPr/>
        </p:nvSpPr>
        <p:spPr bwMode="auto">
          <a:xfrm>
            <a:off x="5788025" y="2636838"/>
            <a:ext cx="9525" cy="14017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5" name="Line 15"/>
          <p:cNvSpPr>
            <a:spLocks noChangeShapeType="1"/>
          </p:cNvSpPr>
          <p:nvPr/>
        </p:nvSpPr>
        <p:spPr bwMode="auto">
          <a:xfrm>
            <a:off x="5022850" y="2762250"/>
            <a:ext cx="6350" cy="127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6" name="Line 16"/>
          <p:cNvSpPr>
            <a:spLocks noChangeShapeType="1"/>
          </p:cNvSpPr>
          <p:nvPr/>
        </p:nvSpPr>
        <p:spPr bwMode="auto">
          <a:xfrm>
            <a:off x="5324475" y="2422525"/>
            <a:ext cx="3175" cy="1609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7" name="Line 17"/>
          <p:cNvSpPr>
            <a:spLocks noChangeShapeType="1"/>
          </p:cNvSpPr>
          <p:nvPr/>
        </p:nvSpPr>
        <p:spPr bwMode="auto">
          <a:xfrm>
            <a:off x="6311900" y="2465388"/>
            <a:ext cx="0" cy="15351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8" name="Line 18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59" name="Line 19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60" name="Line 20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61" name="Line 21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62" name="Line 22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63" name="Line 23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64" name="Oval 24"/>
          <p:cNvSpPr>
            <a:spLocks noChangeArrowheads="1"/>
          </p:cNvSpPr>
          <p:nvPr/>
        </p:nvSpPr>
        <p:spPr bwMode="auto">
          <a:xfrm>
            <a:off x="5295900" y="24161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65" name="Oval 25"/>
          <p:cNvSpPr>
            <a:spLocks noChangeArrowheads="1"/>
          </p:cNvSpPr>
          <p:nvPr/>
        </p:nvSpPr>
        <p:spPr bwMode="auto">
          <a:xfrm>
            <a:off x="4987925" y="27082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66" name="Oval 26"/>
          <p:cNvSpPr>
            <a:spLocks noChangeArrowheads="1"/>
          </p:cNvSpPr>
          <p:nvPr/>
        </p:nvSpPr>
        <p:spPr bwMode="auto">
          <a:xfrm>
            <a:off x="4606925" y="2794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67" name="Rectangle 27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27068" name="Rectangle 28"/>
          <p:cNvSpPr>
            <a:spLocks noChangeArrowheads="1"/>
          </p:cNvSpPr>
          <p:nvPr/>
        </p:nvSpPr>
        <p:spPr bwMode="auto">
          <a:xfrm>
            <a:off x="4567238" y="2330450"/>
            <a:ext cx="1827212" cy="81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69" name="Rectangle 29"/>
          <p:cNvSpPr>
            <a:spLocks noChangeArrowheads="1"/>
          </p:cNvSpPr>
          <p:nvPr/>
        </p:nvSpPr>
        <p:spPr bwMode="auto">
          <a:xfrm>
            <a:off x="5119688" y="2000250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27070" name="Rectangle 30"/>
          <p:cNvSpPr>
            <a:spLocks noChangeArrowheads="1"/>
          </p:cNvSpPr>
          <p:nvPr/>
        </p:nvSpPr>
        <p:spPr bwMode="auto">
          <a:xfrm>
            <a:off x="6596063" y="2014538"/>
            <a:ext cx="1069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previsto</a:t>
            </a:r>
          </a:p>
        </p:txBody>
      </p:sp>
      <p:sp>
        <p:nvSpPr>
          <p:cNvPr id="727071" name="Line 31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72" name="Line 32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73" name="Line 33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74" name="Line 34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75" name="Line 35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76" name="Line 36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77" name="Line 37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78" name="Line 38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79" name="Line 39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0" name="Line 40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1" name="Line 41"/>
          <p:cNvSpPr>
            <a:spLocks noChangeShapeType="1"/>
          </p:cNvSpPr>
          <p:nvPr/>
        </p:nvSpPr>
        <p:spPr bwMode="auto">
          <a:xfrm flipV="1">
            <a:off x="4654550" y="2736850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2" name="Line 42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3" name="Line 43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4" name="Oval 44"/>
          <p:cNvSpPr>
            <a:spLocks noChangeArrowheads="1"/>
          </p:cNvSpPr>
          <p:nvPr/>
        </p:nvSpPr>
        <p:spPr bwMode="auto">
          <a:xfrm>
            <a:off x="5753100" y="2565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5" name="Line 45"/>
          <p:cNvSpPr>
            <a:spLocks noChangeShapeType="1"/>
          </p:cNvSpPr>
          <p:nvPr/>
        </p:nvSpPr>
        <p:spPr bwMode="auto">
          <a:xfrm flipH="1">
            <a:off x="5780088" y="4041775"/>
            <a:ext cx="20637" cy="2460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6" name="Oval 46"/>
          <p:cNvSpPr>
            <a:spLocks noChangeArrowheads="1"/>
          </p:cNvSpPr>
          <p:nvPr/>
        </p:nvSpPr>
        <p:spPr bwMode="auto">
          <a:xfrm>
            <a:off x="5454650" y="5546725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7" name="Oval 47"/>
          <p:cNvSpPr>
            <a:spLocks noChangeArrowheads="1"/>
          </p:cNvSpPr>
          <p:nvPr/>
        </p:nvSpPr>
        <p:spPr bwMode="auto">
          <a:xfrm>
            <a:off x="5741988" y="5203825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8" name="Oval 48"/>
          <p:cNvSpPr>
            <a:spLocks noChangeArrowheads="1"/>
          </p:cNvSpPr>
          <p:nvPr/>
        </p:nvSpPr>
        <p:spPr bwMode="auto">
          <a:xfrm>
            <a:off x="5454650" y="5203825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89" name="Oval 49"/>
          <p:cNvSpPr>
            <a:spLocks noChangeArrowheads="1"/>
          </p:cNvSpPr>
          <p:nvPr/>
        </p:nvSpPr>
        <p:spPr bwMode="auto">
          <a:xfrm>
            <a:off x="5165725" y="5203825"/>
            <a:ext cx="133350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0" name="Oval 50"/>
          <p:cNvSpPr>
            <a:spLocks noChangeArrowheads="1"/>
          </p:cNvSpPr>
          <p:nvPr/>
        </p:nvSpPr>
        <p:spPr bwMode="auto">
          <a:xfrm>
            <a:off x="5886450" y="4859338"/>
            <a:ext cx="131763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1" name="Oval 51"/>
          <p:cNvSpPr>
            <a:spLocks noChangeArrowheads="1"/>
          </p:cNvSpPr>
          <p:nvPr/>
        </p:nvSpPr>
        <p:spPr bwMode="auto">
          <a:xfrm>
            <a:off x="5599113" y="48593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2" name="Oval 52"/>
          <p:cNvSpPr>
            <a:spLocks noChangeArrowheads="1"/>
          </p:cNvSpPr>
          <p:nvPr/>
        </p:nvSpPr>
        <p:spPr bwMode="auto">
          <a:xfrm>
            <a:off x="5311775" y="48593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3" name="Oval 53"/>
          <p:cNvSpPr>
            <a:spLocks noChangeArrowheads="1"/>
          </p:cNvSpPr>
          <p:nvPr/>
        </p:nvSpPr>
        <p:spPr bwMode="auto">
          <a:xfrm>
            <a:off x="5022850" y="48593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4" name="Oval 54"/>
          <p:cNvSpPr>
            <a:spLocks noChangeArrowheads="1"/>
          </p:cNvSpPr>
          <p:nvPr/>
        </p:nvSpPr>
        <p:spPr bwMode="auto">
          <a:xfrm>
            <a:off x="6030913" y="4514850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5" name="Oval 55"/>
          <p:cNvSpPr>
            <a:spLocks noChangeArrowheads="1"/>
          </p:cNvSpPr>
          <p:nvPr/>
        </p:nvSpPr>
        <p:spPr bwMode="auto">
          <a:xfrm>
            <a:off x="5741988" y="4514850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6" name="Oval 56"/>
          <p:cNvSpPr>
            <a:spLocks noChangeArrowheads="1"/>
          </p:cNvSpPr>
          <p:nvPr/>
        </p:nvSpPr>
        <p:spPr bwMode="auto">
          <a:xfrm>
            <a:off x="5454650" y="45148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7" name="Oval 57"/>
          <p:cNvSpPr>
            <a:spLocks noChangeArrowheads="1"/>
          </p:cNvSpPr>
          <p:nvPr/>
        </p:nvSpPr>
        <p:spPr bwMode="auto">
          <a:xfrm>
            <a:off x="5165725" y="4514850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8" name="Oval 58"/>
          <p:cNvSpPr>
            <a:spLocks noChangeArrowheads="1"/>
          </p:cNvSpPr>
          <p:nvPr/>
        </p:nvSpPr>
        <p:spPr bwMode="auto">
          <a:xfrm>
            <a:off x="4878388" y="4514850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099" name="Line 59"/>
          <p:cNvSpPr>
            <a:spLocks noChangeShapeType="1"/>
          </p:cNvSpPr>
          <p:nvPr/>
        </p:nvSpPr>
        <p:spPr bwMode="auto">
          <a:xfrm>
            <a:off x="5119688" y="4987925"/>
            <a:ext cx="8096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0" name="Line 60"/>
          <p:cNvSpPr>
            <a:spLocks noChangeShapeType="1"/>
          </p:cNvSpPr>
          <p:nvPr/>
        </p:nvSpPr>
        <p:spPr bwMode="auto">
          <a:xfrm>
            <a:off x="5119688" y="4987925"/>
            <a:ext cx="3698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1" name="Line 61"/>
          <p:cNvSpPr>
            <a:spLocks noChangeShapeType="1"/>
          </p:cNvSpPr>
          <p:nvPr/>
        </p:nvSpPr>
        <p:spPr bwMode="auto">
          <a:xfrm>
            <a:off x="5119688" y="4987925"/>
            <a:ext cx="65881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2" name="Line 62"/>
          <p:cNvSpPr>
            <a:spLocks noChangeShapeType="1"/>
          </p:cNvSpPr>
          <p:nvPr/>
        </p:nvSpPr>
        <p:spPr bwMode="auto">
          <a:xfrm flipH="1">
            <a:off x="5200650" y="4987925"/>
            <a:ext cx="157163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3" name="Line 63"/>
          <p:cNvSpPr>
            <a:spLocks noChangeShapeType="1"/>
          </p:cNvSpPr>
          <p:nvPr/>
        </p:nvSpPr>
        <p:spPr bwMode="auto">
          <a:xfrm>
            <a:off x="5357813" y="4987925"/>
            <a:ext cx="13176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4" name="Line 64"/>
          <p:cNvSpPr>
            <a:spLocks noChangeShapeType="1"/>
          </p:cNvSpPr>
          <p:nvPr/>
        </p:nvSpPr>
        <p:spPr bwMode="auto">
          <a:xfrm>
            <a:off x="5357813" y="4987925"/>
            <a:ext cx="4206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5" name="Line 65"/>
          <p:cNvSpPr>
            <a:spLocks noChangeShapeType="1"/>
          </p:cNvSpPr>
          <p:nvPr/>
        </p:nvSpPr>
        <p:spPr bwMode="auto">
          <a:xfrm flipH="1">
            <a:off x="5200650" y="4987925"/>
            <a:ext cx="493713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6" name="Line 66"/>
          <p:cNvSpPr>
            <a:spLocks noChangeShapeType="1"/>
          </p:cNvSpPr>
          <p:nvPr/>
        </p:nvSpPr>
        <p:spPr bwMode="auto">
          <a:xfrm flipH="1">
            <a:off x="5489575" y="4987925"/>
            <a:ext cx="204788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7" name="Line 67"/>
          <p:cNvSpPr>
            <a:spLocks noChangeShapeType="1"/>
          </p:cNvSpPr>
          <p:nvPr/>
        </p:nvSpPr>
        <p:spPr bwMode="auto">
          <a:xfrm>
            <a:off x="5694363" y="4987925"/>
            <a:ext cx="8413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8" name="Line 68"/>
          <p:cNvSpPr>
            <a:spLocks noChangeShapeType="1"/>
          </p:cNvSpPr>
          <p:nvPr/>
        </p:nvSpPr>
        <p:spPr bwMode="auto">
          <a:xfrm flipH="1">
            <a:off x="5200650" y="4987925"/>
            <a:ext cx="782638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09" name="Line 69"/>
          <p:cNvSpPr>
            <a:spLocks noChangeShapeType="1"/>
          </p:cNvSpPr>
          <p:nvPr/>
        </p:nvSpPr>
        <p:spPr bwMode="auto">
          <a:xfrm flipH="1">
            <a:off x="5489575" y="4987925"/>
            <a:ext cx="493713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0" name="Line 70"/>
          <p:cNvSpPr>
            <a:spLocks noChangeShapeType="1"/>
          </p:cNvSpPr>
          <p:nvPr/>
        </p:nvSpPr>
        <p:spPr bwMode="auto">
          <a:xfrm flipH="1">
            <a:off x="5778500" y="4987925"/>
            <a:ext cx="204788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1" name="Line 71"/>
          <p:cNvSpPr>
            <a:spLocks noChangeShapeType="1"/>
          </p:cNvSpPr>
          <p:nvPr/>
        </p:nvSpPr>
        <p:spPr bwMode="auto">
          <a:xfrm>
            <a:off x="5262563" y="4645025"/>
            <a:ext cx="8255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2" name="Line 72"/>
          <p:cNvSpPr>
            <a:spLocks noChangeShapeType="1"/>
          </p:cNvSpPr>
          <p:nvPr/>
        </p:nvSpPr>
        <p:spPr bwMode="auto">
          <a:xfrm>
            <a:off x="5262563" y="4645025"/>
            <a:ext cx="3714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3" name="Line 73"/>
          <p:cNvSpPr>
            <a:spLocks noChangeShapeType="1"/>
          </p:cNvSpPr>
          <p:nvPr/>
        </p:nvSpPr>
        <p:spPr bwMode="auto">
          <a:xfrm>
            <a:off x="5262563" y="4645025"/>
            <a:ext cx="65881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4" name="Line 74"/>
          <p:cNvSpPr>
            <a:spLocks noChangeShapeType="1"/>
          </p:cNvSpPr>
          <p:nvPr/>
        </p:nvSpPr>
        <p:spPr bwMode="auto">
          <a:xfrm flipH="1">
            <a:off x="5345113" y="4645025"/>
            <a:ext cx="15716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5" name="Line 75"/>
          <p:cNvSpPr>
            <a:spLocks noChangeShapeType="1"/>
          </p:cNvSpPr>
          <p:nvPr/>
        </p:nvSpPr>
        <p:spPr bwMode="auto">
          <a:xfrm>
            <a:off x="5502275" y="4645025"/>
            <a:ext cx="13176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6" name="Line 76"/>
          <p:cNvSpPr>
            <a:spLocks noChangeShapeType="1"/>
          </p:cNvSpPr>
          <p:nvPr/>
        </p:nvSpPr>
        <p:spPr bwMode="auto">
          <a:xfrm>
            <a:off x="5502275" y="4645025"/>
            <a:ext cx="4191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7" name="Line 77"/>
          <p:cNvSpPr>
            <a:spLocks noChangeShapeType="1"/>
          </p:cNvSpPr>
          <p:nvPr/>
        </p:nvSpPr>
        <p:spPr bwMode="auto">
          <a:xfrm flipH="1">
            <a:off x="5345113" y="4645025"/>
            <a:ext cx="4953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8" name="Line 78"/>
          <p:cNvSpPr>
            <a:spLocks noChangeShapeType="1"/>
          </p:cNvSpPr>
          <p:nvPr/>
        </p:nvSpPr>
        <p:spPr bwMode="auto">
          <a:xfrm flipH="1">
            <a:off x="5634038" y="4645025"/>
            <a:ext cx="2063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19" name="Line 79"/>
          <p:cNvSpPr>
            <a:spLocks noChangeShapeType="1"/>
          </p:cNvSpPr>
          <p:nvPr/>
        </p:nvSpPr>
        <p:spPr bwMode="auto">
          <a:xfrm>
            <a:off x="5840413" y="4645025"/>
            <a:ext cx="8096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0" name="Line 80"/>
          <p:cNvSpPr>
            <a:spLocks noChangeShapeType="1"/>
          </p:cNvSpPr>
          <p:nvPr/>
        </p:nvSpPr>
        <p:spPr bwMode="auto">
          <a:xfrm flipH="1">
            <a:off x="5345113" y="4645025"/>
            <a:ext cx="782637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1" name="Line 81"/>
          <p:cNvSpPr>
            <a:spLocks noChangeShapeType="1"/>
          </p:cNvSpPr>
          <p:nvPr/>
        </p:nvSpPr>
        <p:spPr bwMode="auto">
          <a:xfrm flipH="1">
            <a:off x="5634038" y="4645025"/>
            <a:ext cx="49371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2" name="Line 82"/>
          <p:cNvSpPr>
            <a:spLocks noChangeShapeType="1"/>
          </p:cNvSpPr>
          <p:nvPr/>
        </p:nvSpPr>
        <p:spPr bwMode="auto">
          <a:xfrm flipH="1">
            <a:off x="5921375" y="4645025"/>
            <a:ext cx="2063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3" name="Line 83"/>
          <p:cNvSpPr>
            <a:spLocks noChangeShapeType="1"/>
          </p:cNvSpPr>
          <p:nvPr/>
        </p:nvSpPr>
        <p:spPr bwMode="auto">
          <a:xfrm>
            <a:off x="4973638" y="4645025"/>
            <a:ext cx="84137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4" name="Line 84"/>
          <p:cNvSpPr>
            <a:spLocks noChangeShapeType="1"/>
          </p:cNvSpPr>
          <p:nvPr/>
        </p:nvSpPr>
        <p:spPr bwMode="auto">
          <a:xfrm>
            <a:off x="4973638" y="4645025"/>
            <a:ext cx="3714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5" name="Line 85"/>
          <p:cNvSpPr>
            <a:spLocks noChangeShapeType="1"/>
          </p:cNvSpPr>
          <p:nvPr/>
        </p:nvSpPr>
        <p:spPr bwMode="auto">
          <a:xfrm>
            <a:off x="4973638" y="4645025"/>
            <a:ext cx="6604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6" name="Line 86"/>
          <p:cNvSpPr>
            <a:spLocks noChangeShapeType="1"/>
          </p:cNvSpPr>
          <p:nvPr/>
        </p:nvSpPr>
        <p:spPr bwMode="auto">
          <a:xfrm>
            <a:off x="4973638" y="4645025"/>
            <a:ext cx="90011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7" name="Line 87"/>
          <p:cNvSpPr>
            <a:spLocks noChangeShapeType="1"/>
          </p:cNvSpPr>
          <p:nvPr/>
        </p:nvSpPr>
        <p:spPr bwMode="auto">
          <a:xfrm flipH="1">
            <a:off x="5057775" y="4645025"/>
            <a:ext cx="204788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8" name="Line 88"/>
          <p:cNvSpPr>
            <a:spLocks noChangeShapeType="1"/>
          </p:cNvSpPr>
          <p:nvPr/>
        </p:nvSpPr>
        <p:spPr bwMode="auto">
          <a:xfrm flipV="1">
            <a:off x="5070475" y="4632325"/>
            <a:ext cx="41910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29" name="Line 89"/>
          <p:cNvSpPr>
            <a:spLocks noChangeShapeType="1"/>
          </p:cNvSpPr>
          <p:nvPr/>
        </p:nvSpPr>
        <p:spPr bwMode="auto">
          <a:xfrm flipV="1">
            <a:off x="5070475" y="4632325"/>
            <a:ext cx="7080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0" name="Line 90"/>
          <p:cNvSpPr>
            <a:spLocks noChangeShapeType="1"/>
          </p:cNvSpPr>
          <p:nvPr/>
        </p:nvSpPr>
        <p:spPr bwMode="auto">
          <a:xfrm flipH="1">
            <a:off x="5057775" y="4645025"/>
            <a:ext cx="10699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1" name="Line 91"/>
          <p:cNvSpPr>
            <a:spLocks noChangeShapeType="1"/>
          </p:cNvSpPr>
          <p:nvPr/>
        </p:nvSpPr>
        <p:spPr bwMode="auto">
          <a:xfrm>
            <a:off x="5262563" y="5332413"/>
            <a:ext cx="227012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2" name="Line 92"/>
          <p:cNvSpPr>
            <a:spLocks noChangeShapeType="1"/>
          </p:cNvSpPr>
          <p:nvPr/>
        </p:nvSpPr>
        <p:spPr bwMode="auto">
          <a:xfrm flipV="1">
            <a:off x="5495925" y="5319713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3" name="Line 93"/>
          <p:cNvSpPr>
            <a:spLocks noChangeShapeType="1"/>
          </p:cNvSpPr>
          <p:nvPr/>
        </p:nvSpPr>
        <p:spPr bwMode="auto">
          <a:xfrm flipV="1">
            <a:off x="5502275" y="5319713"/>
            <a:ext cx="2762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4" name="Line 94"/>
          <p:cNvSpPr>
            <a:spLocks noChangeShapeType="1"/>
          </p:cNvSpPr>
          <p:nvPr/>
        </p:nvSpPr>
        <p:spPr bwMode="auto">
          <a:xfrm>
            <a:off x="5784850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5" name="Line 95"/>
          <p:cNvSpPr>
            <a:spLocks noChangeShapeType="1"/>
          </p:cNvSpPr>
          <p:nvPr/>
        </p:nvSpPr>
        <p:spPr bwMode="auto">
          <a:xfrm>
            <a:off x="6089650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6" name="Line 96"/>
          <p:cNvSpPr>
            <a:spLocks noChangeShapeType="1"/>
          </p:cNvSpPr>
          <p:nvPr/>
        </p:nvSpPr>
        <p:spPr bwMode="auto">
          <a:xfrm>
            <a:off x="5480050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7" name="Line 97"/>
          <p:cNvSpPr>
            <a:spLocks noChangeShapeType="1"/>
          </p:cNvSpPr>
          <p:nvPr/>
        </p:nvSpPr>
        <p:spPr bwMode="auto">
          <a:xfrm>
            <a:off x="4946650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8" name="Line 98"/>
          <p:cNvSpPr>
            <a:spLocks noChangeShapeType="1"/>
          </p:cNvSpPr>
          <p:nvPr/>
        </p:nvSpPr>
        <p:spPr bwMode="auto">
          <a:xfrm>
            <a:off x="4654550" y="4035425"/>
            <a:ext cx="280988" cy="2524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39" name="Rectangle 99"/>
          <p:cNvSpPr>
            <a:spLocks noChangeArrowheads="1"/>
          </p:cNvSpPr>
          <p:nvPr/>
        </p:nvSpPr>
        <p:spPr bwMode="auto">
          <a:xfrm>
            <a:off x="3490913" y="5303838"/>
            <a:ext cx="15700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Valor previsto</a:t>
            </a:r>
          </a:p>
        </p:txBody>
      </p:sp>
      <p:sp>
        <p:nvSpPr>
          <p:cNvPr id="727140" name="Line 100"/>
          <p:cNvSpPr>
            <a:spLocks noChangeShapeType="1"/>
          </p:cNvSpPr>
          <p:nvPr/>
        </p:nvSpPr>
        <p:spPr bwMode="auto">
          <a:xfrm flipH="1">
            <a:off x="6084888" y="4032250"/>
            <a:ext cx="227012" cy="255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41" name="Line 101"/>
          <p:cNvSpPr>
            <a:spLocks noChangeShapeType="1"/>
          </p:cNvSpPr>
          <p:nvPr/>
        </p:nvSpPr>
        <p:spPr bwMode="auto">
          <a:xfrm>
            <a:off x="5251450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42" name="Line 102"/>
          <p:cNvSpPr>
            <a:spLocks noChangeShapeType="1"/>
          </p:cNvSpPr>
          <p:nvPr/>
        </p:nvSpPr>
        <p:spPr bwMode="auto">
          <a:xfrm>
            <a:off x="5035550" y="4035425"/>
            <a:ext cx="211138" cy="2524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43" name="Line 103"/>
          <p:cNvSpPr>
            <a:spLocks noChangeShapeType="1"/>
          </p:cNvSpPr>
          <p:nvPr/>
        </p:nvSpPr>
        <p:spPr bwMode="auto">
          <a:xfrm flipH="1" flipV="1">
            <a:off x="5356225" y="4019550"/>
            <a:ext cx="131763" cy="2809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44" name="Line 104"/>
          <p:cNvSpPr>
            <a:spLocks noChangeShapeType="1"/>
          </p:cNvSpPr>
          <p:nvPr/>
        </p:nvSpPr>
        <p:spPr bwMode="auto">
          <a:xfrm flipV="1">
            <a:off x="5816600" y="2384425"/>
            <a:ext cx="534988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45" name="Line 105"/>
          <p:cNvSpPr>
            <a:spLocks noChangeShapeType="1"/>
          </p:cNvSpPr>
          <p:nvPr/>
        </p:nvSpPr>
        <p:spPr bwMode="auto">
          <a:xfrm>
            <a:off x="6327775" y="2419350"/>
            <a:ext cx="644525" cy="825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46" name="Oval 106"/>
          <p:cNvSpPr>
            <a:spLocks noChangeArrowheads="1"/>
          </p:cNvSpPr>
          <p:nvPr/>
        </p:nvSpPr>
        <p:spPr bwMode="auto">
          <a:xfrm>
            <a:off x="6280150" y="2378075"/>
            <a:ext cx="63500" cy="63500"/>
          </a:xfrm>
          <a:prstGeom prst="ellipse">
            <a:avLst/>
          </a:prstGeom>
          <a:solidFill>
            <a:srgbClr val="51DC00"/>
          </a:solidFill>
          <a:ln w="12700">
            <a:solidFill>
              <a:srgbClr val="51D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47" name="Oval 107"/>
          <p:cNvSpPr>
            <a:spLocks noChangeArrowheads="1"/>
          </p:cNvSpPr>
          <p:nvPr/>
        </p:nvSpPr>
        <p:spPr bwMode="auto">
          <a:xfrm>
            <a:off x="6950075" y="2476500"/>
            <a:ext cx="63500" cy="63500"/>
          </a:xfrm>
          <a:prstGeom prst="ellipse">
            <a:avLst/>
          </a:prstGeom>
          <a:solidFill>
            <a:srgbClr val="51DC00"/>
          </a:solidFill>
          <a:ln w="12700">
            <a:solidFill>
              <a:srgbClr val="51D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49" name="Arc 109"/>
          <p:cNvSpPr>
            <a:spLocks/>
          </p:cNvSpPr>
          <p:nvPr/>
        </p:nvSpPr>
        <p:spPr bwMode="auto">
          <a:xfrm>
            <a:off x="5762625" y="2738438"/>
            <a:ext cx="1231900" cy="292258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7150" name="Rectangle 110"/>
          <p:cNvSpPr>
            <a:spLocks noChangeArrowheads="1"/>
          </p:cNvSpPr>
          <p:nvPr/>
        </p:nvSpPr>
        <p:spPr bwMode="auto">
          <a:xfrm>
            <a:off x="2819400" y="4191000"/>
            <a:ext cx="220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Entradas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inclui valores previstos pela Rede</a:t>
            </a:r>
            <a:endParaRPr lang="pt-BR" altLang="pt-BR" sz="1400" i="0">
              <a:solidFill>
                <a:srgbClr val="CC0000"/>
              </a:solidFill>
            </a:endParaRPr>
          </a:p>
        </p:txBody>
      </p:sp>
      <p:sp>
        <p:nvSpPr>
          <p:cNvPr id="727151" name="Rectangle 111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52" name="Rectangle 112"/>
          <p:cNvSpPr>
            <a:spLocks noChangeArrowheads="1"/>
          </p:cNvSpPr>
          <p:nvPr/>
        </p:nvSpPr>
        <p:spPr bwMode="auto">
          <a:xfrm>
            <a:off x="381000" y="3810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Valores Futuros</a:t>
            </a:r>
          </a:p>
        </p:txBody>
      </p:sp>
    </p:spTree>
    <p:extLst>
      <p:ext uri="{BB962C8B-B14F-4D97-AF65-F5344CB8AC3E}">
        <p14:creationId xmlns:p14="http://schemas.microsoft.com/office/powerpoint/2010/main" val="20631624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  <a:ln/>
        </p:spPr>
        <p:txBody>
          <a:bodyPr anchor="ctr"/>
          <a:lstStyle/>
          <a:p>
            <a:r>
              <a:rPr lang="pt-BR" altLang="pt-BR" sz="4400" dirty="0" err="1"/>
              <a:t>Multi-Layer</a:t>
            </a:r>
            <a:r>
              <a:rPr lang="pt-BR" altLang="pt-BR" sz="4400" dirty="0"/>
              <a:t> </a:t>
            </a:r>
            <a:r>
              <a:rPr lang="pt-BR" altLang="pt-BR" sz="4400" dirty="0" err="1"/>
              <a:t>Perceptron</a:t>
            </a:r>
            <a:endParaRPr lang="pt-BR" altLang="pt-BR" sz="4400" dirty="0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pt-BR" altLang="pt-BR" sz="4000" b="1"/>
              <a:t>Previsão de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411091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Line 1026"/>
          <p:cNvSpPr>
            <a:spLocks noChangeShapeType="1"/>
          </p:cNvSpPr>
          <p:nvPr/>
        </p:nvSpPr>
        <p:spPr bwMode="auto">
          <a:xfrm flipV="1">
            <a:off x="6997700" y="2365375"/>
            <a:ext cx="358775" cy="15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68" name="Rectangle 1028"/>
          <p:cNvSpPr>
            <a:spLocks noChangeArrowheads="1"/>
          </p:cNvSpPr>
          <p:nvPr/>
        </p:nvSpPr>
        <p:spPr bwMode="auto">
          <a:xfrm>
            <a:off x="1176338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69" name="Line 1029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0" name="Line 1030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1" name="Line 1031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2" name="Line 1032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3" name="Line 1033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4" name="Line 1034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5" name="Line 1035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6" name="Line 1036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7" name="Line 1037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8" name="Line 1038"/>
          <p:cNvSpPr>
            <a:spLocks noChangeShapeType="1"/>
          </p:cNvSpPr>
          <p:nvPr/>
        </p:nvSpPr>
        <p:spPr bwMode="auto">
          <a:xfrm>
            <a:off x="6997700" y="2546350"/>
            <a:ext cx="3175" cy="1470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79" name="Line 1039"/>
          <p:cNvSpPr>
            <a:spLocks noChangeShapeType="1"/>
          </p:cNvSpPr>
          <p:nvPr/>
        </p:nvSpPr>
        <p:spPr bwMode="auto">
          <a:xfrm>
            <a:off x="5788025" y="2636838"/>
            <a:ext cx="9525" cy="14017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0" name="Line 1040"/>
          <p:cNvSpPr>
            <a:spLocks noChangeShapeType="1"/>
          </p:cNvSpPr>
          <p:nvPr/>
        </p:nvSpPr>
        <p:spPr bwMode="auto">
          <a:xfrm>
            <a:off x="5022850" y="2762250"/>
            <a:ext cx="6350" cy="127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1" name="Line 1041"/>
          <p:cNvSpPr>
            <a:spLocks noChangeShapeType="1"/>
          </p:cNvSpPr>
          <p:nvPr/>
        </p:nvSpPr>
        <p:spPr bwMode="auto">
          <a:xfrm>
            <a:off x="5324475" y="2422525"/>
            <a:ext cx="3175" cy="16097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2" name="Line 1042"/>
          <p:cNvSpPr>
            <a:spLocks noChangeShapeType="1"/>
          </p:cNvSpPr>
          <p:nvPr/>
        </p:nvSpPr>
        <p:spPr bwMode="auto">
          <a:xfrm>
            <a:off x="6359525" y="2446338"/>
            <a:ext cx="0" cy="15351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3" name="Line 1043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4" name="Line 1044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5" name="Line 1045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6" name="Line 1046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7" name="Line 1047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8" name="Line 1048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89" name="Oval 1049"/>
          <p:cNvSpPr>
            <a:spLocks noChangeArrowheads="1"/>
          </p:cNvSpPr>
          <p:nvPr/>
        </p:nvSpPr>
        <p:spPr bwMode="auto">
          <a:xfrm>
            <a:off x="5295900" y="24161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90" name="Oval 1050"/>
          <p:cNvSpPr>
            <a:spLocks noChangeArrowheads="1"/>
          </p:cNvSpPr>
          <p:nvPr/>
        </p:nvSpPr>
        <p:spPr bwMode="auto">
          <a:xfrm>
            <a:off x="4987925" y="27082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91" name="Rectangle 1051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28092" name="Rectangle 1052"/>
          <p:cNvSpPr>
            <a:spLocks noChangeArrowheads="1"/>
          </p:cNvSpPr>
          <p:nvPr/>
        </p:nvSpPr>
        <p:spPr bwMode="auto">
          <a:xfrm>
            <a:off x="4965700" y="2257425"/>
            <a:ext cx="2133600" cy="625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93" name="Rectangle 1053"/>
          <p:cNvSpPr>
            <a:spLocks noChangeArrowheads="1"/>
          </p:cNvSpPr>
          <p:nvPr/>
        </p:nvSpPr>
        <p:spPr bwMode="auto">
          <a:xfrm>
            <a:off x="4191000" y="233362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28094" name="Rectangle 1054"/>
          <p:cNvSpPr>
            <a:spLocks noChangeArrowheads="1"/>
          </p:cNvSpPr>
          <p:nvPr/>
        </p:nvSpPr>
        <p:spPr bwMode="auto">
          <a:xfrm>
            <a:off x="6096000" y="1773238"/>
            <a:ext cx="1069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previsto</a:t>
            </a:r>
          </a:p>
        </p:txBody>
      </p:sp>
      <p:sp>
        <p:nvSpPr>
          <p:cNvPr id="728095" name="Line 1055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96" name="Line 1056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97" name="Line 1057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98" name="Line 1058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099" name="Line 1059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0" name="Line 1060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1" name="Line 1061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2" name="Line 1062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3" name="Line 1063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4" name="Line 1064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5" name="Line 1065"/>
          <p:cNvSpPr>
            <a:spLocks noChangeShapeType="1"/>
          </p:cNvSpPr>
          <p:nvPr/>
        </p:nvSpPr>
        <p:spPr bwMode="auto">
          <a:xfrm flipV="1">
            <a:off x="4654550" y="2736850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6" name="Line 1066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7" name="Line 1067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8" name="Oval 1068"/>
          <p:cNvSpPr>
            <a:spLocks noChangeArrowheads="1"/>
          </p:cNvSpPr>
          <p:nvPr/>
        </p:nvSpPr>
        <p:spPr bwMode="auto">
          <a:xfrm>
            <a:off x="5753100" y="2565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09" name="Line 1069"/>
          <p:cNvSpPr>
            <a:spLocks noChangeShapeType="1"/>
          </p:cNvSpPr>
          <p:nvPr/>
        </p:nvSpPr>
        <p:spPr bwMode="auto">
          <a:xfrm flipH="1">
            <a:off x="6327775" y="4025900"/>
            <a:ext cx="34925" cy="2619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0" name="Oval 1070"/>
          <p:cNvSpPr>
            <a:spLocks noChangeArrowheads="1"/>
          </p:cNvSpPr>
          <p:nvPr/>
        </p:nvSpPr>
        <p:spPr bwMode="auto">
          <a:xfrm>
            <a:off x="6002338" y="5546725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1" name="Oval 1071"/>
          <p:cNvSpPr>
            <a:spLocks noChangeArrowheads="1"/>
          </p:cNvSpPr>
          <p:nvPr/>
        </p:nvSpPr>
        <p:spPr bwMode="auto">
          <a:xfrm>
            <a:off x="6289675" y="5203825"/>
            <a:ext cx="131763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2" name="Oval 1072"/>
          <p:cNvSpPr>
            <a:spLocks noChangeArrowheads="1"/>
          </p:cNvSpPr>
          <p:nvPr/>
        </p:nvSpPr>
        <p:spPr bwMode="auto">
          <a:xfrm>
            <a:off x="6002338" y="5203825"/>
            <a:ext cx="131762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3" name="Oval 1073"/>
          <p:cNvSpPr>
            <a:spLocks noChangeArrowheads="1"/>
          </p:cNvSpPr>
          <p:nvPr/>
        </p:nvSpPr>
        <p:spPr bwMode="auto">
          <a:xfrm>
            <a:off x="5713413" y="5203825"/>
            <a:ext cx="133350" cy="1158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4" name="Oval 1074"/>
          <p:cNvSpPr>
            <a:spLocks noChangeArrowheads="1"/>
          </p:cNvSpPr>
          <p:nvPr/>
        </p:nvSpPr>
        <p:spPr bwMode="auto">
          <a:xfrm>
            <a:off x="6434138" y="4859338"/>
            <a:ext cx="131762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5" name="Oval 1075"/>
          <p:cNvSpPr>
            <a:spLocks noChangeArrowheads="1"/>
          </p:cNvSpPr>
          <p:nvPr/>
        </p:nvSpPr>
        <p:spPr bwMode="auto">
          <a:xfrm>
            <a:off x="6146800" y="48593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6" name="Oval 1076"/>
          <p:cNvSpPr>
            <a:spLocks noChangeArrowheads="1"/>
          </p:cNvSpPr>
          <p:nvPr/>
        </p:nvSpPr>
        <p:spPr bwMode="auto">
          <a:xfrm>
            <a:off x="5859463" y="48593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7" name="Oval 1077"/>
          <p:cNvSpPr>
            <a:spLocks noChangeArrowheads="1"/>
          </p:cNvSpPr>
          <p:nvPr/>
        </p:nvSpPr>
        <p:spPr bwMode="auto">
          <a:xfrm>
            <a:off x="5570538" y="4859338"/>
            <a:ext cx="130175" cy="1158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8" name="Oval 1078"/>
          <p:cNvSpPr>
            <a:spLocks noChangeArrowheads="1"/>
          </p:cNvSpPr>
          <p:nvPr/>
        </p:nvSpPr>
        <p:spPr bwMode="auto">
          <a:xfrm>
            <a:off x="6578600" y="45148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19" name="Oval 1079"/>
          <p:cNvSpPr>
            <a:spLocks noChangeArrowheads="1"/>
          </p:cNvSpPr>
          <p:nvPr/>
        </p:nvSpPr>
        <p:spPr bwMode="auto">
          <a:xfrm>
            <a:off x="6289675" y="45148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0" name="Oval 1080"/>
          <p:cNvSpPr>
            <a:spLocks noChangeArrowheads="1"/>
          </p:cNvSpPr>
          <p:nvPr/>
        </p:nvSpPr>
        <p:spPr bwMode="auto">
          <a:xfrm>
            <a:off x="6002338" y="4514850"/>
            <a:ext cx="131762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1" name="Oval 1081"/>
          <p:cNvSpPr>
            <a:spLocks noChangeArrowheads="1"/>
          </p:cNvSpPr>
          <p:nvPr/>
        </p:nvSpPr>
        <p:spPr bwMode="auto">
          <a:xfrm>
            <a:off x="5713413" y="4514850"/>
            <a:ext cx="133350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2" name="Oval 1082"/>
          <p:cNvSpPr>
            <a:spLocks noChangeArrowheads="1"/>
          </p:cNvSpPr>
          <p:nvPr/>
        </p:nvSpPr>
        <p:spPr bwMode="auto">
          <a:xfrm>
            <a:off x="5426075" y="4514850"/>
            <a:ext cx="131763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3" name="Line 1083"/>
          <p:cNvSpPr>
            <a:spLocks noChangeShapeType="1"/>
          </p:cNvSpPr>
          <p:nvPr/>
        </p:nvSpPr>
        <p:spPr bwMode="auto">
          <a:xfrm>
            <a:off x="5667375" y="4987925"/>
            <a:ext cx="80963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4" name="Line 1084"/>
          <p:cNvSpPr>
            <a:spLocks noChangeShapeType="1"/>
          </p:cNvSpPr>
          <p:nvPr/>
        </p:nvSpPr>
        <p:spPr bwMode="auto">
          <a:xfrm>
            <a:off x="5667375" y="4987925"/>
            <a:ext cx="369888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5" name="Line 1085"/>
          <p:cNvSpPr>
            <a:spLocks noChangeShapeType="1"/>
          </p:cNvSpPr>
          <p:nvPr/>
        </p:nvSpPr>
        <p:spPr bwMode="auto">
          <a:xfrm>
            <a:off x="5667375" y="4987925"/>
            <a:ext cx="658813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6" name="Line 1086"/>
          <p:cNvSpPr>
            <a:spLocks noChangeShapeType="1"/>
          </p:cNvSpPr>
          <p:nvPr/>
        </p:nvSpPr>
        <p:spPr bwMode="auto">
          <a:xfrm flipH="1">
            <a:off x="5748338" y="4987925"/>
            <a:ext cx="15716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7" name="Line 1087"/>
          <p:cNvSpPr>
            <a:spLocks noChangeShapeType="1"/>
          </p:cNvSpPr>
          <p:nvPr/>
        </p:nvSpPr>
        <p:spPr bwMode="auto">
          <a:xfrm>
            <a:off x="5905500" y="4987925"/>
            <a:ext cx="131763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8" name="Line 1088"/>
          <p:cNvSpPr>
            <a:spLocks noChangeShapeType="1"/>
          </p:cNvSpPr>
          <p:nvPr/>
        </p:nvSpPr>
        <p:spPr bwMode="auto">
          <a:xfrm>
            <a:off x="5905500" y="4987925"/>
            <a:ext cx="420688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29" name="Line 1089"/>
          <p:cNvSpPr>
            <a:spLocks noChangeShapeType="1"/>
          </p:cNvSpPr>
          <p:nvPr/>
        </p:nvSpPr>
        <p:spPr bwMode="auto">
          <a:xfrm flipH="1">
            <a:off x="5748338" y="4987925"/>
            <a:ext cx="49371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0" name="Line 1090"/>
          <p:cNvSpPr>
            <a:spLocks noChangeShapeType="1"/>
          </p:cNvSpPr>
          <p:nvPr/>
        </p:nvSpPr>
        <p:spPr bwMode="auto">
          <a:xfrm flipH="1">
            <a:off x="6037263" y="4987925"/>
            <a:ext cx="2047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1" name="Line 1091"/>
          <p:cNvSpPr>
            <a:spLocks noChangeShapeType="1"/>
          </p:cNvSpPr>
          <p:nvPr/>
        </p:nvSpPr>
        <p:spPr bwMode="auto">
          <a:xfrm>
            <a:off x="6242050" y="4987925"/>
            <a:ext cx="84138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2" name="Line 1092"/>
          <p:cNvSpPr>
            <a:spLocks noChangeShapeType="1"/>
          </p:cNvSpPr>
          <p:nvPr/>
        </p:nvSpPr>
        <p:spPr bwMode="auto">
          <a:xfrm flipH="1">
            <a:off x="5748338" y="4987925"/>
            <a:ext cx="78263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3" name="Line 1093"/>
          <p:cNvSpPr>
            <a:spLocks noChangeShapeType="1"/>
          </p:cNvSpPr>
          <p:nvPr/>
        </p:nvSpPr>
        <p:spPr bwMode="auto">
          <a:xfrm flipH="1">
            <a:off x="6037263" y="4987925"/>
            <a:ext cx="49371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4" name="Line 1094"/>
          <p:cNvSpPr>
            <a:spLocks noChangeShapeType="1"/>
          </p:cNvSpPr>
          <p:nvPr/>
        </p:nvSpPr>
        <p:spPr bwMode="auto">
          <a:xfrm flipH="1">
            <a:off x="6326188" y="4987925"/>
            <a:ext cx="204787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5" name="Line 1095"/>
          <p:cNvSpPr>
            <a:spLocks noChangeShapeType="1"/>
          </p:cNvSpPr>
          <p:nvPr/>
        </p:nvSpPr>
        <p:spPr bwMode="auto">
          <a:xfrm>
            <a:off x="5810250" y="4645025"/>
            <a:ext cx="8255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6" name="Line 1096"/>
          <p:cNvSpPr>
            <a:spLocks noChangeShapeType="1"/>
          </p:cNvSpPr>
          <p:nvPr/>
        </p:nvSpPr>
        <p:spPr bwMode="auto">
          <a:xfrm>
            <a:off x="5810250" y="4645025"/>
            <a:ext cx="3714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7" name="Line 1097"/>
          <p:cNvSpPr>
            <a:spLocks noChangeShapeType="1"/>
          </p:cNvSpPr>
          <p:nvPr/>
        </p:nvSpPr>
        <p:spPr bwMode="auto">
          <a:xfrm>
            <a:off x="5810250" y="4645025"/>
            <a:ext cx="65881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8" name="Line 1098"/>
          <p:cNvSpPr>
            <a:spLocks noChangeShapeType="1"/>
          </p:cNvSpPr>
          <p:nvPr/>
        </p:nvSpPr>
        <p:spPr bwMode="auto">
          <a:xfrm flipH="1">
            <a:off x="5892800" y="4645025"/>
            <a:ext cx="15716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39" name="Line 1099"/>
          <p:cNvSpPr>
            <a:spLocks noChangeShapeType="1"/>
          </p:cNvSpPr>
          <p:nvPr/>
        </p:nvSpPr>
        <p:spPr bwMode="auto">
          <a:xfrm>
            <a:off x="6049963" y="4645025"/>
            <a:ext cx="131762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0" name="Line 1100"/>
          <p:cNvSpPr>
            <a:spLocks noChangeShapeType="1"/>
          </p:cNvSpPr>
          <p:nvPr/>
        </p:nvSpPr>
        <p:spPr bwMode="auto">
          <a:xfrm>
            <a:off x="6049963" y="4645025"/>
            <a:ext cx="4191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1" name="Line 1101"/>
          <p:cNvSpPr>
            <a:spLocks noChangeShapeType="1"/>
          </p:cNvSpPr>
          <p:nvPr/>
        </p:nvSpPr>
        <p:spPr bwMode="auto">
          <a:xfrm flipH="1">
            <a:off x="5892800" y="4645025"/>
            <a:ext cx="4953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2" name="Line 1102"/>
          <p:cNvSpPr>
            <a:spLocks noChangeShapeType="1"/>
          </p:cNvSpPr>
          <p:nvPr/>
        </p:nvSpPr>
        <p:spPr bwMode="auto">
          <a:xfrm flipH="1">
            <a:off x="6181725" y="4645025"/>
            <a:ext cx="2063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3" name="Line 1103"/>
          <p:cNvSpPr>
            <a:spLocks noChangeShapeType="1"/>
          </p:cNvSpPr>
          <p:nvPr/>
        </p:nvSpPr>
        <p:spPr bwMode="auto">
          <a:xfrm>
            <a:off x="6388100" y="4645025"/>
            <a:ext cx="8096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4" name="Line 1104"/>
          <p:cNvSpPr>
            <a:spLocks noChangeShapeType="1"/>
          </p:cNvSpPr>
          <p:nvPr/>
        </p:nvSpPr>
        <p:spPr bwMode="auto">
          <a:xfrm flipH="1">
            <a:off x="5892800" y="4645025"/>
            <a:ext cx="782638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5" name="Line 1105"/>
          <p:cNvSpPr>
            <a:spLocks noChangeShapeType="1"/>
          </p:cNvSpPr>
          <p:nvPr/>
        </p:nvSpPr>
        <p:spPr bwMode="auto">
          <a:xfrm flipH="1">
            <a:off x="6181725" y="4645025"/>
            <a:ext cx="49371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6" name="Line 1106"/>
          <p:cNvSpPr>
            <a:spLocks noChangeShapeType="1"/>
          </p:cNvSpPr>
          <p:nvPr/>
        </p:nvSpPr>
        <p:spPr bwMode="auto">
          <a:xfrm flipH="1">
            <a:off x="6469063" y="4645025"/>
            <a:ext cx="2063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7" name="Line 1107"/>
          <p:cNvSpPr>
            <a:spLocks noChangeShapeType="1"/>
          </p:cNvSpPr>
          <p:nvPr/>
        </p:nvSpPr>
        <p:spPr bwMode="auto">
          <a:xfrm>
            <a:off x="5521325" y="4645025"/>
            <a:ext cx="84138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8" name="Line 1108"/>
          <p:cNvSpPr>
            <a:spLocks noChangeShapeType="1"/>
          </p:cNvSpPr>
          <p:nvPr/>
        </p:nvSpPr>
        <p:spPr bwMode="auto">
          <a:xfrm>
            <a:off x="5521325" y="4645025"/>
            <a:ext cx="3714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49" name="Line 1109"/>
          <p:cNvSpPr>
            <a:spLocks noChangeShapeType="1"/>
          </p:cNvSpPr>
          <p:nvPr/>
        </p:nvSpPr>
        <p:spPr bwMode="auto">
          <a:xfrm>
            <a:off x="5521325" y="4645025"/>
            <a:ext cx="660400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0" name="Line 1110"/>
          <p:cNvSpPr>
            <a:spLocks noChangeShapeType="1"/>
          </p:cNvSpPr>
          <p:nvPr/>
        </p:nvSpPr>
        <p:spPr bwMode="auto">
          <a:xfrm>
            <a:off x="5521325" y="4645025"/>
            <a:ext cx="900113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1" name="Line 1111"/>
          <p:cNvSpPr>
            <a:spLocks noChangeShapeType="1"/>
          </p:cNvSpPr>
          <p:nvPr/>
        </p:nvSpPr>
        <p:spPr bwMode="auto">
          <a:xfrm flipH="1">
            <a:off x="5605463" y="4645025"/>
            <a:ext cx="204787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2" name="Line 1112"/>
          <p:cNvSpPr>
            <a:spLocks noChangeShapeType="1"/>
          </p:cNvSpPr>
          <p:nvPr/>
        </p:nvSpPr>
        <p:spPr bwMode="auto">
          <a:xfrm flipV="1">
            <a:off x="5618163" y="4632325"/>
            <a:ext cx="41910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3" name="Line 1113"/>
          <p:cNvSpPr>
            <a:spLocks noChangeShapeType="1"/>
          </p:cNvSpPr>
          <p:nvPr/>
        </p:nvSpPr>
        <p:spPr bwMode="auto">
          <a:xfrm flipV="1">
            <a:off x="5618163" y="4632325"/>
            <a:ext cx="708025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4" name="Line 1114"/>
          <p:cNvSpPr>
            <a:spLocks noChangeShapeType="1"/>
          </p:cNvSpPr>
          <p:nvPr/>
        </p:nvSpPr>
        <p:spPr bwMode="auto">
          <a:xfrm flipH="1">
            <a:off x="5605463" y="4645025"/>
            <a:ext cx="106997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5" name="Line 1115"/>
          <p:cNvSpPr>
            <a:spLocks noChangeShapeType="1"/>
          </p:cNvSpPr>
          <p:nvPr/>
        </p:nvSpPr>
        <p:spPr bwMode="auto">
          <a:xfrm>
            <a:off x="5810250" y="5332413"/>
            <a:ext cx="227013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6" name="Line 1116"/>
          <p:cNvSpPr>
            <a:spLocks noChangeShapeType="1"/>
          </p:cNvSpPr>
          <p:nvPr/>
        </p:nvSpPr>
        <p:spPr bwMode="auto">
          <a:xfrm flipV="1">
            <a:off x="6043613" y="5319713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7" name="Line 1117"/>
          <p:cNvSpPr>
            <a:spLocks noChangeShapeType="1"/>
          </p:cNvSpPr>
          <p:nvPr/>
        </p:nvSpPr>
        <p:spPr bwMode="auto">
          <a:xfrm flipV="1">
            <a:off x="6049963" y="5319713"/>
            <a:ext cx="276225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8" name="Line 1118"/>
          <p:cNvSpPr>
            <a:spLocks noChangeShapeType="1"/>
          </p:cNvSpPr>
          <p:nvPr/>
        </p:nvSpPr>
        <p:spPr bwMode="auto">
          <a:xfrm>
            <a:off x="6332538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59" name="Line 1119"/>
          <p:cNvSpPr>
            <a:spLocks noChangeShapeType="1"/>
          </p:cNvSpPr>
          <p:nvPr/>
        </p:nvSpPr>
        <p:spPr bwMode="auto">
          <a:xfrm>
            <a:off x="6637338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60" name="Line 1120"/>
          <p:cNvSpPr>
            <a:spLocks noChangeShapeType="1"/>
          </p:cNvSpPr>
          <p:nvPr/>
        </p:nvSpPr>
        <p:spPr bwMode="auto">
          <a:xfrm>
            <a:off x="6027738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61" name="Line 1121"/>
          <p:cNvSpPr>
            <a:spLocks noChangeShapeType="1"/>
          </p:cNvSpPr>
          <p:nvPr/>
        </p:nvSpPr>
        <p:spPr bwMode="auto">
          <a:xfrm>
            <a:off x="5494338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62" name="Line 1122"/>
          <p:cNvSpPr>
            <a:spLocks noChangeShapeType="1"/>
          </p:cNvSpPr>
          <p:nvPr/>
        </p:nvSpPr>
        <p:spPr bwMode="auto">
          <a:xfrm>
            <a:off x="5029200" y="4022725"/>
            <a:ext cx="454025" cy="2651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63" name="Rectangle 1123"/>
          <p:cNvSpPr>
            <a:spLocks noChangeArrowheads="1"/>
          </p:cNvSpPr>
          <p:nvPr/>
        </p:nvSpPr>
        <p:spPr bwMode="auto">
          <a:xfrm>
            <a:off x="4038600" y="5303838"/>
            <a:ext cx="1570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Saída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Valor previsto</a:t>
            </a:r>
          </a:p>
        </p:txBody>
      </p:sp>
      <p:sp>
        <p:nvSpPr>
          <p:cNvPr id="728164" name="Line 1124"/>
          <p:cNvSpPr>
            <a:spLocks noChangeShapeType="1"/>
          </p:cNvSpPr>
          <p:nvPr/>
        </p:nvSpPr>
        <p:spPr bwMode="auto">
          <a:xfrm flipH="1">
            <a:off x="6632575" y="4032250"/>
            <a:ext cx="377825" cy="255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65" name="Line 1125"/>
          <p:cNvSpPr>
            <a:spLocks noChangeShapeType="1"/>
          </p:cNvSpPr>
          <p:nvPr/>
        </p:nvSpPr>
        <p:spPr bwMode="auto">
          <a:xfrm>
            <a:off x="5799138" y="430053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66" name="Line 1126"/>
          <p:cNvSpPr>
            <a:spLocks noChangeShapeType="1"/>
          </p:cNvSpPr>
          <p:nvPr/>
        </p:nvSpPr>
        <p:spPr bwMode="auto">
          <a:xfrm>
            <a:off x="5343525" y="4032250"/>
            <a:ext cx="450850" cy="255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67" name="Line 1127"/>
          <p:cNvSpPr>
            <a:spLocks noChangeShapeType="1"/>
          </p:cNvSpPr>
          <p:nvPr/>
        </p:nvSpPr>
        <p:spPr bwMode="auto">
          <a:xfrm flipH="1" flipV="1">
            <a:off x="5791200" y="4029075"/>
            <a:ext cx="244475" cy="2714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68" name="Line 1128"/>
          <p:cNvSpPr>
            <a:spLocks noChangeShapeType="1"/>
          </p:cNvSpPr>
          <p:nvPr/>
        </p:nvSpPr>
        <p:spPr bwMode="auto">
          <a:xfrm flipV="1">
            <a:off x="5816600" y="2384425"/>
            <a:ext cx="534988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69" name="Line 1129"/>
          <p:cNvSpPr>
            <a:spLocks noChangeShapeType="1"/>
          </p:cNvSpPr>
          <p:nvPr/>
        </p:nvSpPr>
        <p:spPr bwMode="auto">
          <a:xfrm>
            <a:off x="6369050" y="2403475"/>
            <a:ext cx="644525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70" name="Oval 1130"/>
          <p:cNvSpPr>
            <a:spLocks noChangeArrowheads="1"/>
          </p:cNvSpPr>
          <p:nvPr/>
        </p:nvSpPr>
        <p:spPr bwMode="auto">
          <a:xfrm>
            <a:off x="6327775" y="2365375"/>
            <a:ext cx="63500" cy="63500"/>
          </a:xfrm>
          <a:prstGeom prst="ellipse">
            <a:avLst/>
          </a:prstGeom>
          <a:solidFill>
            <a:srgbClr val="51DC00"/>
          </a:solidFill>
          <a:ln w="12700">
            <a:solidFill>
              <a:srgbClr val="51D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72" name="Oval 1132"/>
          <p:cNvSpPr>
            <a:spLocks noChangeArrowheads="1"/>
          </p:cNvSpPr>
          <p:nvPr/>
        </p:nvSpPr>
        <p:spPr bwMode="auto">
          <a:xfrm>
            <a:off x="6962775" y="2473325"/>
            <a:ext cx="63500" cy="63500"/>
          </a:xfrm>
          <a:prstGeom prst="ellipse">
            <a:avLst/>
          </a:prstGeom>
          <a:solidFill>
            <a:srgbClr val="51DC00"/>
          </a:solidFill>
          <a:ln w="12700">
            <a:solidFill>
              <a:srgbClr val="51D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73" name="Oval 1133"/>
          <p:cNvSpPr>
            <a:spLocks noChangeArrowheads="1"/>
          </p:cNvSpPr>
          <p:nvPr/>
        </p:nvSpPr>
        <p:spPr bwMode="auto">
          <a:xfrm>
            <a:off x="7308850" y="2343150"/>
            <a:ext cx="63500" cy="63500"/>
          </a:xfrm>
          <a:prstGeom prst="ellipse">
            <a:avLst/>
          </a:prstGeom>
          <a:solidFill>
            <a:srgbClr val="51DC00"/>
          </a:solidFill>
          <a:ln w="12700">
            <a:solidFill>
              <a:srgbClr val="51D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74" name="Arc 1134"/>
          <p:cNvSpPr>
            <a:spLocks/>
          </p:cNvSpPr>
          <p:nvPr/>
        </p:nvSpPr>
        <p:spPr bwMode="auto">
          <a:xfrm>
            <a:off x="7094538" y="1974850"/>
            <a:ext cx="279400" cy="350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75" name="Arc 1135"/>
          <p:cNvSpPr>
            <a:spLocks/>
          </p:cNvSpPr>
          <p:nvPr/>
        </p:nvSpPr>
        <p:spPr bwMode="auto">
          <a:xfrm>
            <a:off x="6310313" y="2547938"/>
            <a:ext cx="1041400" cy="30892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8176" name="Rectangle 1136"/>
          <p:cNvSpPr>
            <a:spLocks noChangeArrowheads="1"/>
          </p:cNvSpPr>
          <p:nvPr/>
        </p:nvSpPr>
        <p:spPr bwMode="auto">
          <a:xfrm>
            <a:off x="3276600" y="4191000"/>
            <a:ext cx="220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Entradas da rede: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inclui valores previstos pela Rede</a:t>
            </a:r>
            <a:endParaRPr lang="pt-BR" altLang="pt-BR" sz="1400" i="0">
              <a:solidFill>
                <a:srgbClr val="CC0000"/>
              </a:solidFill>
            </a:endParaRPr>
          </a:p>
        </p:txBody>
      </p:sp>
      <p:sp>
        <p:nvSpPr>
          <p:cNvPr id="728177" name="Rectangle 1137"/>
          <p:cNvSpPr>
            <a:spLocks noChangeArrowheads="1"/>
          </p:cNvSpPr>
          <p:nvPr/>
        </p:nvSpPr>
        <p:spPr bwMode="auto">
          <a:xfrm>
            <a:off x="228600" y="1066800"/>
            <a:ext cx="86106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Monotype Sorts" pitchFamily="2" charset="2"/>
              <a:buNone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000" i="0">
                <a:solidFill>
                  <a:schemeClr val="tx1"/>
                </a:solidFill>
              </a:rPr>
              <a:t>Exemplo:</a:t>
            </a:r>
            <a:r>
              <a:rPr lang="pt-BR" altLang="pt-BR" sz="2000" i="0">
                <a:solidFill>
                  <a:srgbClr val="00279F"/>
                </a:solidFill>
              </a:rPr>
              <a:t> previsão utilizando apenas a série histórica como entrada.</a:t>
            </a:r>
            <a:endParaRPr lang="pt-BR" altLang="pt-BR" sz="20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8178" name="Rectangle 1138"/>
          <p:cNvSpPr>
            <a:spLocks noChangeArrowheads="1"/>
          </p:cNvSpPr>
          <p:nvPr/>
        </p:nvSpPr>
        <p:spPr bwMode="auto">
          <a:xfrm>
            <a:off x="381000" y="3810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Valores Futuros</a:t>
            </a:r>
          </a:p>
        </p:txBody>
      </p:sp>
    </p:spTree>
    <p:extLst>
      <p:ext uri="{BB962C8B-B14F-4D97-AF65-F5344CB8AC3E}">
        <p14:creationId xmlns:p14="http://schemas.microsoft.com/office/powerpoint/2010/main" val="8622924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178" name="Rectangle 1138"/>
          <p:cNvSpPr>
            <a:spLocks noChangeArrowheads="1"/>
          </p:cNvSpPr>
          <p:nvPr/>
        </p:nvSpPr>
        <p:spPr bwMode="auto">
          <a:xfrm>
            <a:off x="381000" y="381000"/>
            <a:ext cx="8305800" cy="685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Outros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RBF</a:t>
            </a:r>
          </a:p>
          <a:p>
            <a:r>
              <a:rPr lang="pt-BR" dirty="0"/>
              <a:t>Decomposição em componentes principais.</a:t>
            </a:r>
          </a:p>
          <a:p>
            <a:r>
              <a:rPr lang="pt-BR" dirty="0" err="1"/>
              <a:t>Neuro</a:t>
            </a:r>
            <a:r>
              <a:rPr lang="pt-BR" dirty="0"/>
              <a:t>-estatístico.</a:t>
            </a:r>
          </a:p>
          <a:p>
            <a:r>
              <a:rPr lang="pt-BR" dirty="0"/>
              <a:t>Filtro de </a:t>
            </a:r>
            <a:r>
              <a:rPr lang="pt-BR" dirty="0" err="1"/>
              <a:t>Kalman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6968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924800" cy="1143000"/>
          </a:xfrm>
          <a:ln>
            <a:solidFill>
              <a:srgbClr val="0000CC"/>
            </a:solidFill>
          </a:ln>
          <a:effectLst>
            <a:outerShdw dist="107763" dir="2700000" algn="ctr" rotWithShape="0">
              <a:schemeClr val="bg2"/>
            </a:outerShdw>
          </a:effectLst>
          <a:scene3d>
            <a:camera prst="orthographicFront"/>
            <a:lightRig rig="balanced" dir="t"/>
          </a:scene3d>
          <a:sp3d prstMaterial="plastic"/>
        </p:spPr>
        <p:txBody>
          <a:bodyPr/>
          <a:lstStyle/>
          <a:p>
            <a:r>
              <a:rPr lang="en-GB" altLang="pt-BR" sz="4000"/>
              <a:t>Aplicações de Previsão</a:t>
            </a:r>
            <a:endParaRPr lang="en-GB" altLang="pt-BR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2368550"/>
            <a:ext cx="8839200" cy="2932113"/>
          </a:xfrm>
        </p:spPr>
        <p:txBody>
          <a:bodyPr/>
          <a:lstStyle/>
          <a:p>
            <a:r>
              <a:rPr lang="en-GB" altLang="pt-BR" i="1">
                <a:solidFill>
                  <a:srgbClr val="0000CC"/>
                </a:solidFill>
              </a:rPr>
              <a:t>Previsão de Carga Elétrica</a:t>
            </a:r>
            <a:endParaRPr lang="en-GB" altLang="pt-BR" sz="3600"/>
          </a:p>
          <a:p>
            <a:pPr lvl="1"/>
            <a:r>
              <a:rPr lang="en-GB" altLang="pt-BR" b="1"/>
              <a:t>Mensal, horária, 10 em 10 min, horário de pico</a:t>
            </a:r>
            <a:endParaRPr lang="en-GB" altLang="pt-BR" sz="3200"/>
          </a:p>
          <a:p>
            <a:r>
              <a:rPr lang="en-GB" altLang="pt-BR" i="1">
                <a:solidFill>
                  <a:srgbClr val="0000CC"/>
                </a:solidFill>
              </a:rPr>
              <a:t>Previsão de Vazão</a:t>
            </a:r>
          </a:p>
          <a:p>
            <a:pPr lvl="1"/>
            <a:r>
              <a:rPr lang="en-GB" altLang="pt-BR" b="1"/>
              <a:t>Horária e semanal</a:t>
            </a:r>
            <a:endParaRPr lang="en-GB" altLang="pt-BR" i="1">
              <a:solidFill>
                <a:srgbClr val="0000CC"/>
              </a:solidFill>
            </a:endParaRPr>
          </a:p>
          <a:p>
            <a:endParaRPr lang="en-GB" altLang="pt-BR" b="1"/>
          </a:p>
        </p:txBody>
      </p:sp>
    </p:spTree>
    <p:extLst>
      <p:ext uri="{BB962C8B-B14F-4D97-AF65-F5344CB8AC3E}">
        <p14:creationId xmlns:p14="http://schemas.microsoft.com/office/powerpoint/2010/main" val="93582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ChangeArrowheads="1"/>
          </p:cNvSpPr>
          <p:nvPr/>
        </p:nvSpPr>
        <p:spPr bwMode="auto">
          <a:xfrm>
            <a:off x="533400" y="2514600"/>
            <a:ext cx="411956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Linear Regression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Exponential Smoothing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Box &amp; Jenkins</a:t>
            </a:r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auto">
          <a:xfrm>
            <a:off x="457200" y="4191000"/>
            <a:ext cx="4338638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pt-BR" sz="2800" i="0">
              <a:solidFill>
                <a:srgbClr val="00279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 Lógica Fuzzy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en-US" altLang="pt-BR" sz="2800" i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Redes Neurais Artificiais</a:t>
            </a:r>
            <a:endParaRPr lang="en-US" altLang="pt-BR" sz="2800" i="0">
              <a:solidFill>
                <a:srgbClr val="00279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pt-BR" sz="28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5781675" y="2933700"/>
            <a:ext cx="18367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pt-BR" sz="2800">
                <a:solidFill>
                  <a:schemeClr val="tx1"/>
                </a:solidFill>
                <a:latin typeface="Times New Roman" panose="02020603050405020304" pitchFamily="18" charset="0"/>
              </a:rPr>
              <a:t>Estatísticos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6477000" y="4495800"/>
            <a:ext cx="24320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pt-BR" sz="2800">
                <a:solidFill>
                  <a:schemeClr val="tx1"/>
                </a:solidFill>
                <a:latin typeface="Times New Roman" panose="02020603050405020304" pitchFamily="18" charset="0"/>
              </a:rPr>
              <a:t>Inteligência </a:t>
            </a:r>
          </a:p>
          <a:p>
            <a:pPr>
              <a:lnSpc>
                <a:spcPct val="100000"/>
              </a:lnSpc>
            </a:pPr>
            <a:r>
              <a:rPr lang="en-US" altLang="pt-BR" sz="2800">
                <a:solidFill>
                  <a:schemeClr val="tx1"/>
                </a:solidFill>
                <a:latin typeface="Times New Roman" panose="02020603050405020304" pitchFamily="18" charset="0"/>
              </a:rPr>
              <a:t>Computacional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4648200" y="1828800"/>
            <a:ext cx="24384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088" tIns="31750" rIns="65088" bIns="31750">
            <a:spAutoFit/>
          </a:bodyPr>
          <a:lstStyle>
            <a:lvl1pPr defTabSz="447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0675" defTabSz="447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39763" defTabSz="447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0438" defTabSz="447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79525" defTabSz="447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36725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193925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51125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08325" defTabSz="447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pt-BR" sz="15000" i="0"/>
              <a:t>}</a:t>
            </a:r>
            <a:endParaRPr lang="en-US" altLang="pt-BR" sz="11000" i="0"/>
          </a:p>
        </p:txBody>
      </p:sp>
      <p:sp>
        <p:nvSpPr>
          <p:cNvPr id="665607" name="Rectangle 7"/>
          <p:cNvSpPr>
            <a:spLocks noChangeArrowheads="1"/>
          </p:cNvSpPr>
          <p:nvPr/>
        </p:nvSpPr>
        <p:spPr bwMode="auto">
          <a:xfrm>
            <a:off x="5715000" y="3733800"/>
            <a:ext cx="7620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pt-BR" sz="15000" i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en-US" altLang="pt-BR" sz="110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10" name="Rectangle 10"/>
          <p:cNvSpPr>
            <a:spLocks noChangeArrowheads="1"/>
          </p:cNvSpPr>
          <p:nvPr/>
        </p:nvSpPr>
        <p:spPr bwMode="auto">
          <a:xfrm>
            <a:off x="685800" y="685800"/>
            <a:ext cx="7772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Métodos de Previsão</a:t>
            </a:r>
          </a:p>
        </p:txBody>
      </p:sp>
    </p:spTree>
    <p:extLst>
      <p:ext uri="{BB962C8B-B14F-4D97-AF65-F5344CB8AC3E}">
        <p14:creationId xmlns:p14="http://schemas.microsoft.com/office/powerpoint/2010/main" val="370446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0" name="Rectangle 10"/>
          <p:cNvSpPr>
            <a:spLocks noChangeArrowheads="1"/>
          </p:cNvSpPr>
          <p:nvPr/>
        </p:nvSpPr>
        <p:spPr bwMode="auto">
          <a:xfrm>
            <a:off x="685800" y="685800"/>
            <a:ext cx="7772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Filtro FIR (Predição Linear)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048672" cy="46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5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228600" y="2873375"/>
            <a:ext cx="8686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40000"/>
              </a:lnSpc>
              <a:buSzPct val="70000"/>
              <a:buFont typeface="Wingdings" panose="05000000000000000000" pitchFamily="2" charset="2"/>
              <a:buChar char="Ø"/>
            </a:pPr>
            <a:r>
              <a:rPr lang="pt-BR" altLang="pt-BR" sz="2800" i="0">
                <a:solidFill>
                  <a:srgbClr val="00279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3600" i="0">
                <a:solidFill>
                  <a:srgbClr val="00279F"/>
                </a:solidFill>
                <a:latin typeface="Times New Roman" panose="02020603050405020304" pitchFamily="18" charset="0"/>
              </a:rPr>
              <a:t>Definição da </a:t>
            </a:r>
            <a:r>
              <a:rPr lang="pt-BR" altLang="pt-BR" sz="3600" i="0" u="sng">
                <a:solidFill>
                  <a:srgbClr val="CC0066"/>
                </a:solidFill>
                <a:latin typeface="Times New Roman" panose="02020603050405020304" pitchFamily="18" charset="0"/>
              </a:rPr>
              <a:t>janela de entrada</a:t>
            </a:r>
          </a:p>
          <a:p>
            <a:pPr>
              <a:lnSpc>
                <a:spcPct val="140000"/>
              </a:lnSpc>
              <a:buSzPct val="70000"/>
              <a:buFont typeface="Wingdings" panose="05000000000000000000" pitchFamily="2" charset="2"/>
              <a:buChar char="Ø"/>
            </a:pPr>
            <a:r>
              <a:rPr lang="pt-BR" altLang="pt-BR" sz="3600" i="0">
                <a:solidFill>
                  <a:srgbClr val="00279F"/>
                </a:solidFill>
                <a:latin typeface="Times New Roman" panose="02020603050405020304" pitchFamily="18" charset="0"/>
              </a:rPr>
              <a:t>Definição do </a:t>
            </a:r>
            <a:r>
              <a:rPr lang="pt-BR" altLang="pt-BR" sz="3600" i="0" u="sng">
                <a:solidFill>
                  <a:srgbClr val="CC0066"/>
                </a:solidFill>
                <a:latin typeface="Times New Roman" panose="02020603050405020304" pitchFamily="18" charset="0"/>
              </a:rPr>
              <a:t>horizonte de previsão</a:t>
            </a:r>
          </a:p>
          <a:p>
            <a:pPr>
              <a:lnSpc>
                <a:spcPct val="140000"/>
              </a:lnSpc>
              <a:buSzPct val="70000"/>
              <a:buFont typeface="Wingdings" panose="05000000000000000000" pitchFamily="2" charset="2"/>
              <a:buChar char="Ø"/>
            </a:pPr>
            <a:r>
              <a:rPr lang="pt-BR" altLang="pt-BR" sz="3600" i="0">
                <a:solidFill>
                  <a:srgbClr val="00279F"/>
                </a:solidFill>
                <a:latin typeface="Times New Roman" panose="02020603050405020304" pitchFamily="18" charset="0"/>
              </a:rPr>
              <a:t> Definição de outras </a:t>
            </a:r>
            <a:r>
              <a:rPr lang="pt-BR" altLang="pt-BR" sz="3600" i="0" u="sng">
                <a:solidFill>
                  <a:srgbClr val="CC0066"/>
                </a:solidFill>
                <a:latin typeface="Times New Roman" panose="02020603050405020304" pitchFamily="18" charset="0"/>
              </a:rPr>
              <a:t>variáveis explicativas</a:t>
            </a:r>
          </a:p>
          <a:p>
            <a:pPr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endParaRPr lang="pt-BR" altLang="pt-BR" sz="3200" i="0">
              <a:solidFill>
                <a:srgbClr val="00279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Modelagem da rede MLP</a:t>
            </a:r>
          </a:p>
        </p:txBody>
      </p:sp>
    </p:spTree>
    <p:extLst>
      <p:ext uri="{BB962C8B-B14F-4D97-AF65-F5344CB8AC3E}">
        <p14:creationId xmlns:p14="http://schemas.microsoft.com/office/powerpoint/2010/main" val="23220148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3040063" y="5435600"/>
            <a:ext cx="3235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i="0">
                <a:solidFill>
                  <a:srgbClr val="00279F"/>
                </a:solidFill>
                <a:latin typeface="Times New Roman" panose="02020603050405020304" pitchFamily="18" charset="0"/>
              </a:rPr>
              <a:t>W</a:t>
            </a:r>
            <a:r>
              <a:rPr lang="pt-BR" altLang="pt-BR" i="0" baseline="30000">
                <a:solidFill>
                  <a:srgbClr val="00279F"/>
                </a:solidFill>
                <a:latin typeface="Times New Roman" panose="02020603050405020304" pitchFamily="18" charset="0"/>
              </a:rPr>
              <a:t>i</a:t>
            </a:r>
            <a:r>
              <a:rPr lang="pt-BR" altLang="pt-BR" i="0">
                <a:solidFill>
                  <a:srgbClr val="00279F"/>
                </a:solidFill>
                <a:latin typeface="Times New Roman" panose="02020603050405020304" pitchFamily="18" charset="0"/>
              </a:rPr>
              <a:t> – Janela de Entrada</a:t>
            </a:r>
          </a:p>
          <a:p>
            <a:pPr>
              <a:lnSpc>
                <a:spcPct val="100000"/>
              </a:lnSpc>
            </a:pPr>
            <a:r>
              <a:rPr lang="pt-BR" altLang="pt-BR" i="0">
                <a:solidFill>
                  <a:srgbClr val="00279F"/>
                </a:solidFill>
                <a:latin typeface="Times New Roman" panose="02020603050405020304" pitchFamily="18" charset="0"/>
              </a:rPr>
              <a:t>W</a:t>
            </a:r>
            <a:r>
              <a:rPr lang="pt-BR" altLang="pt-BR" i="0" baseline="30000">
                <a:solidFill>
                  <a:srgbClr val="00279F"/>
                </a:solidFill>
                <a:latin typeface="Times New Roman" panose="02020603050405020304" pitchFamily="18" charset="0"/>
              </a:rPr>
              <a:t>o </a:t>
            </a:r>
            <a:r>
              <a:rPr lang="pt-BR" altLang="pt-BR" i="0">
                <a:solidFill>
                  <a:srgbClr val="00279F"/>
                </a:solidFill>
                <a:latin typeface="Times New Roman" panose="02020603050405020304" pitchFamily="18" charset="0"/>
              </a:rPr>
              <a:t>-  Janela de Saída</a:t>
            </a:r>
          </a:p>
        </p:txBody>
      </p:sp>
      <p:grpSp>
        <p:nvGrpSpPr>
          <p:cNvPr id="692228" name="Group 4"/>
          <p:cNvGrpSpPr>
            <a:grpSpLocks/>
          </p:cNvGrpSpPr>
          <p:nvPr/>
        </p:nvGrpSpPr>
        <p:grpSpPr bwMode="auto">
          <a:xfrm>
            <a:off x="1676400" y="2111375"/>
            <a:ext cx="6172200" cy="3313113"/>
            <a:chOff x="1056" y="1330"/>
            <a:chExt cx="3888" cy="2087"/>
          </a:xfrm>
        </p:grpSpPr>
        <p:sp>
          <p:nvSpPr>
            <p:cNvPr id="692229" name="Line 5"/>
            <p:cNvSpPr>
              <a:spLocks noChangeShapeType="1"/>
            </p:cNvSpPr>
            <p:nvPr/>
          </p:nvSpPr>
          <p:spPr bwMode="auto">
            <a:xfrm>
              <a:off x="1146" y="1375"/>
              <a:ext cx="0" cy="20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0" name="Line 6"/>
            <p:cNvSpPr>
              <a:spLocks noChangeShapeType="1"/>
            </p:cNvSpPr>
            <p:nvPr/>
          </p:nvSpPr>
          <p:spPr bwMode="auto">
            <a:xfrm flipV="1">
              <a:off x="1056" y="3330"/>
              <a:ext cx="3822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1" name="Freeform 7"/>
            <p:cNvSpPr>
              <a:spLocks/>
            </p:cNvSpPr>
            <p:nvPr/>
          </p:nvSpPr>
          <p:spPr bwMode="auto">
            <a:xfrm>
              <a:off x="1183" y="1743"/>
              <a:ext cx="3667" cy="1220"/>
            </a:xfrm>
            <a:custGeom>
              <a:avLst/>
              <a:gdLst>
                <a:gd name="T0" fmla="*/ 0 w 3667"/>
                <a:gd name="T1" fmla="*/ 254 h 1220"/>
                <a:gd name="T2" fmla="*/ 317 w 3667"/>
                <a:gd name="T3" fmla="*/ 330 h 1220"/>
                <a:gd name="T4" fmla="*/ 620 w 3667"/>
                <a:gd name="T5" fmla="*/ 572 h 1220"/>
                <a:gd name="T6" fmla="*/ 847 w 3667"/>
                <a:gd name="T7" fmla="*/ 889 h 1220"/>
                <a:gd name="T8" fmla="*/ 1151 w 3667"/>
                <a:gd name="T9" fmla="*/ 1181 h 1220"/>
                <a:gd name="T10" fmla="*/ 1593 w 3667"/>
                <a:gd name="T11" fmla="*/ 1219 h 1220"/>
                <a:gd name="T12" fmla="*/ 2099 w 3667"/>
                <a:gd name="T13" fmla="*/ 1131 h 1220"/>
                <a:gd name="T14" fmla="*/ 2592 w 3667"/>
                <a:gd name="T15" fmla="*/ 749 h 1220"/>
                <a:gd name="T16" fmla="*/ 2769 w 3667"/>
                <a:gd name="T17" fmla="*/ 533 h 1220"/>
                <a:gd name="T18" fmla="*/ 3173 w 3667"/>
                <a:gd name="T19" fmla="*/ 229 h 1220"/>
                <a:gd name="T20" fmla="*/ 3464 w 3667"/>
                <a:gd name="T21" fmla="*/ 115 h 1220"/>
                <a:gd name="T22" fmla="*/ 3666 w 3667"/>
                <a:gd name="T23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7" h="1220">
                  <a:moveTo>
                    <a:pt x="0" y="254"/>
                  </a:moveTo>
                  <a:lnTo>
                    <a:pt x="317" y="330"/>
                  </a:lnTo>
                  <a:lnTo>
                    <a:pt x="620" y="572"/>
                  </a:lnTo>
                  <a:lnTo>
                    <a:pt x="847" y="889"/>
                  </a:lnTo>
                  <a:lnTo>
                    <a:pt x="1151" y="1181"/>
                  </a:lnTo>
                  <a:lnTo>
                    <a:pt x="1593" y="1219"/>
                  </a:lnTo>
                  <a:lnTo>
                    <a:pt x="2099" y="1131"/>
                  </a:lnTo>
                  <a:lnTo>
                    <a:pt x="2592" y="749"/>
                  </a:lnTo>
                  <a:lnTo>
                    <a:pt x="2769" y="533"/>
                  </a:lnTo>
                  <a:lnTo>
                    <a:pt x="3173" y="229"/>
                  </a:lnTo>
                  <a:lnTo>
                    <a:pt x="3464" y="115"/>
                  </a:lnTo>
                  <a:lnTo>
                    <a:pt x="366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2" name="Freeform 8"/>
            <p:cNvSpPr>
              <a:spLocks/>
            </p:cNvSpPr>
            <p:nvPr/>
          </p:nvSpPr>
          <p:spPr bwMode="auto">
            <a:xfrm>
              <a:off x="1436" y="1997"/>
              <a:ext cx="311" cy="262"/>
            </a:xfrm>
            <a:custGeom>
              <a:avLst/>
              <a:gdLst>
                <a:gd name="T0" fmla="*/ 0 w 311"/>
                <a:gd name="T1" fmla="*/ 0 h 262"/>
                <a:gd name="T2" fmla="*/ 310 w 311"/>
                <a:gd name="T3" fmla="*/ 0 h 262"/>
                <a:gd name="T4" fmla="*/ 310 w 311"/>
                <a:gd name="T5" fmla="*/ 261 h 262"/>
                <a:gd name="T6" fmla="*/ 0 w 311"/>
                <a:gd name="T7" fmla="*/ 261 h 262"/>
                <a:gd name="T8" fmla="*/ 0 w 311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62">
                  <a:moveTo>
                    <a:pt x="0" y="0"/>
                  </a:moveTo>
                  <a:lnTo>
                    <a:pt x="310" y="0"/>
                  </a:lnTo>
                  <a:lnTo>
                    <a:pt x="310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3" name="Freeform 9"/>
            <p:cNvSpPr>
              <a:spLocks/>
            </p:cNvSpPr>
            <p:nvPr/>
          </p:nvSpPr>
          <p:spPr bwMode="auto">
            <a:xfrm>
              <a:off x="1436" y="1997"/>
              <a:ext cx="317" cy="268"/>
            </a:xfrm>
            <a:custGeom>
              <a:avLst/>
              <a:gdLst>
                <a:gd name="T0" fmla="*/ 0 w 317"/>
                <a:gd name="T1" fmla="*/ 0 h 268"/>
                <a:gd name="T2" fmla="*/ 316 w 317"/>
                <a:gd name="T3" fmla="*/ 0 h 268"/>
                <a:gd name="T4" fmla="*/ 316 w 317"/>
                <a:gd name="T5" fmla="*/ 267 h 268"/>
                <a:gd name="T6" fmla="*/ 0 w 317"/>
                <a:gd name="T7" fmla="*/ 267 h 268"/>
                <a:gd name="T8" fmla="*/ 0 w 317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68">
                  <a:moveTo>
                    <a:pt x="0" y="0"/>
                  </a:moveTo>
                  <a:lnTo>
                    <a:pt x="316" y="0"/>
                  </a:lnTo>
                  <a:lnTo>
                    <a:pt x="316" y="267"/>
                  </a:lnTo>
                  <a:lnTo>
                    <a:pt x="0" y="26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4" name="Freeform 10"/>
            <p:cNvSpPr>
              <a:spLocks/>
            </p:cNvSpPr>
            <p:nvPr/>
          </p:nvSpPr>
          <p:spPr bwMode="auto">
            <a:xfrm>
              <a:off x="1515" y="2121"/>
              <a:ext cx="311" cy="262"/>
            </a:xfrm>
            <a:custGeom>
              <a:avLst/>
              <a:gdLst>
                <a:gd name="T0" fmla="*/ 0 w 311"/>
                <a:gd name="T1" fmla="*/ 0 h 262"/>
                <a:gd name="T2" fmla="*/ 310 w 311"/>
                <a:gd name="T3" fmla="*/ 0 h 262"/>
                <a:gd name="T4" fmla="*/ 310 w 311"/>
                <a:gd name="T5" fmla="*/ 261 h 262"/>
                <a:gd name="T6" fmla="*/ 0 w 311"/>
                <a:gd name="T7" fmla="*/ 261 h 262"/>
                <a:gd name="T8" fmla="*/ 0 w 311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62">
                  <a:moveTo>
                    <a:pt x="0" y="0"/>
                  </a:moveTo>
                  <a:lnTo>
                    <a:pt x="310" y="0"/>
                  </a:lnTo>
                  <a:lnTo>
                    <a:pt x="310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5" name="Freeform 11"/>
            <p:cNvSpPr>
              <a:spLocks/>
            </p:cNvSpPr>
            <p:nvPr/>
          </p:nvSpPr>
          <p:spPr bwMode="auto">
            <a:xfrm>
              <a:off x="1515" y="2121"/>
              <a:ext cx="317" cy="268"/>
            </a:xfrm>
            <a:custGeom>
              <a:avLst/>
              <a:gdLst>
                <a:gd name="T0" fmla="*/ 0 w 317"/>
                <a:gd name="T1" fmla="*/ 0 h 268"/>
                <a:gd name="T2" fmla="*/ 316 w 317"/>
                <a:gd name="T3" fmla="*/ 0 h 268"/>
                <a:gd name="T4" fmla="*/ 316 w 317"/>
                <a:gd name="T5" fmla="*/ 267 h 268"/>
                <a:gd name="T6" fmla="*/ 0 w 317"/>
                <a:gd name="T7" fmla="*/ 267 h 268"/>
                <a:gd name="T8" fmla="*/ 0 w 317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68">
                  <a:moveTo>
                    <a:pt x="0" y="0"/>
                  </a:moveTo>
                  <a:lnTo>
                    <a:pt x="316" y="0"/>
                  </a:lnTo>
                  <a:lnTo>
                    <a:pt x="316" y="267"/>
                  </a:lnTo>
                  <a:lnTo>
                    <a:pt x="0" y="26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6" name="Freeform 12"/>
            <p:cNvSpPr>
              <a:spLocks/>
            </p:cNvSpPr>
            <p:nvPr/>
          </p:nvSpPr>
          <p:spPr bwMode="auto">
            <a:xfrm>
              <a:off x="1620" y="2258"/>
              <a:ext cx="311" cy="262"/>
            </a:xfrm>
            <a:custGeom>
              <a:avLst/>
              <a:gdLst>
                <a:gd name="T0" fmla="*/ 0 w 311"/>
                <a:gd name="T1" fmla="*/ 0 h 262"/>
                <a:gd name="T2" fmla="*/ 310 w 311"/>
                <a:gd name="T3" fmla="*/ 0 h 262"/>
                <a:gd name="T4" fmla="*/ 310 w 311"/>
                <a:gd name="T5" fmla="*/ 261 h 262"/>
                <a:gd name="T6" fmla="*/ 0 w 311"/>
                <a:gd name="T7" fmla="*/ 261 h 262"/>
                <a:gd name="T8" fmla="*/ 0 w 311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62">
                  <a:moveTo>
                    <a:pt x="0" y="0"/>
                  </a:moveTo>
                  <a:lnTo>
                    <a:pt x="310" y="0"/>
                  </a:lnTo>
                  <a:lnTo>
                    <a:pt x="310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7" name="Freeform 13"/>
            <p:cNvSpPr>
              <a:spLocks/>
            </p:cNvSpPr>
            <p:nvPr/>
          </p:nvSpPr>
          <p:spPr bwMode="auto">
            <a:xfrm>
              <a:off x="1620" y="2258"/>
              <a:ext cx="317" cy="268"/>
            </a:xfrm>
            <a:custGeom>
              <a:avLst/>
              <a:gdLst>
                <a:gd name="T0" fmla="*/ 0 w 317"/>
                <a:gd name="T1" fmla="*/ 0 h 268"/>
                <a:gd name="T2" fmla="*/ 316 w 317"/>
                <a:gd name="T3" fmla="*/ 0 h 268"/>
                <a:gd name="T4" fmla="*/ 316 w 317"/>
                <a:gd name="T5" fmla="*/ 267 h 268"/>
                <a:gd name="T6" fmla="*/ 0 w 317"/>
                <a:gd name="T7" fmla="*/ 267 h 268"/>
                <a:gd name="T8" fmla="*/ 0 w 317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68">
                  <a:moveTo>
                    <a:pt x="0" y="0"/>
                  </a:moveTo>
                  <a:lnTo>
                    <a:pt x="316" y="0"/>
                  </a:lnTo>
                  <a:lnTo>
                    <a:pt x="316" y="267"/>
                  </a:lnTo>
                  <a:lnTo>
                    <a:pt x="0" y="26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8" name="Freeform 14"/>
            <p:cNvSpPr>
              <a:spLocks/>
            </p:cNvSpPr>
            <p:nvPr/>
          </p:nvSpPr>
          <p:spPr bwMode="auto">
            <a:xfrm>
              <a:off x="3127" y="2700"/>
              <a:ext cx="312" cy="261"/>
            </a:xfrm>
            <a:custGeom>
              <a:avLst/>
              <a:gdLst>
                <a:gd name="T0" fmla="*/ 0 w 312"/>
                <a:gd name="T1" fmla="*/ 0 h 261"/>
                <a:gd name="T2" fmla="*/ 311 w 312"/>
                <a:gd name="T3" fmla="*/ 0 h 261"/>
                <a:gd name="T4" fmla="*/ 311 w 312"/>
                <a:gd name="T5" fmla="*/ 260 h 261"/>
                <a:gd name="T6" fmla="*/ 0 w 312"/>
                <a:gd name="T7" fmla="*/ 260 h 261"/>
                <a:gd name="T8" fmla="*/ 0 w 312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61">
                  <a:moveTo>
                    <a:pt x="0" y="0"/>
                  </a:moveTo>
                  <a:lnTo>
                    <a:pt x="311" y="0"/>
                  </a:lnTo>
                  <a:lnTo>
                    <a:pt x="311" y="260"/>
                  </a:lnTo>
                  <a:lnTo>
                    <a:pt x="0" y="26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39" name="Freeform 15"/>
            <p:cNvSpPr>
              <a:spLocks/>
            </p:cNvSpPr>
            <p:nvPr/>
          </p:nvSpPr>
          <p:spPr bwMode="auto">
            <a:xfrm>
              <a:off x="3127" y="2700"/>
              <a:ext cx="318" cy="267"/>
            </a:xfrm>
            <a:custGeom>
              <a:avLst/>
              <a:gdLst>
                <a:gd name="T0" fmla="*/ 0 w 318"/>
                <a:gd name="T1" fmla="*/ 0 h 267"/>
                <a:gd name="T2" fmla="*/ 317 w 318"/>
                <a:gd name="T3" fmla="*/ 0 h 267"/>
                <a:gd name="T4" fmla="*/ 317 w 318"/>
                <a:gd name="T5" fmla="*/ 266 h 267"/>
                <a:gd name="T6" fmla="*/ 0 w 318"/>
                <a:gd name="T7" fmla="*/ 266 h 267"/>
                <a:gd name="T8" fmla="*/ 0 w 318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67">
                  <a:moveTo>
                    <a:pt x="0" y="0"/>
                  </a:moveTo>
                  <a:lnTo>
                    <a:pt x="317" y="0"/>
                  </a:lnTo>
                  <a:lnTo>
                    <a:pt x="317" y="266"/>
                  </a:lnTo>
                  <a:lnTo>
                    <a:pt x="0" y="26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40" name="Freeform 16"/>
            <p:cNvSpPr>
              <a:spLocks/>
            </p:cNvSpPr>
            <p:nvPr/>
          </p:nvSpPr>
          <p:spPr bwMode="auto">
            <a:xfrm>
              <a:off x="3295" y="2557"/>
              <a:ext cx="311" cy="262"/>
            </a:xfrm>
            <a:custGeom>
              <a:avLst/>
              <a:gdLst>
                <a:gd name="T0" fmla="*/ 0 w 311"/>
                <a:gd name="T1" fmla="*/ 0 h 262"/>
                <a:gd name="T2" fmla="*/ 310 w 311"/>
                <a:gd name="T3" fmla="*/ 0 h 262"/>
                <a:gd name="T4" fmla="*/ 310 w 311"/>
                <a:gd name="T5" fmla="*/ 261 h 262"/>
                <a:gd name="T6" fmla="*/ 0 w 311"/>
                <a:gd name="T7" fmla="*/ 261 h 262"/>
                <a:gd name="T8" fmla="*/ 0 w 311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62">
                  <a:moveTo>
                    <a:pt x="0" y="0"/>
                  </a:moveTo>
                  <a:lnTo>
                    <a:pt x="310" y="0"/>
                  </a:lnTo>
                  <a:lnTo>
                    <a:pt x="310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41" name="Freeform 17"/>
            <p:cNvSpPr>
              <a:spLocks/>
            </p:cNvSpPr>
            <p:nvPr/>
          </p:nvSpPr>
          <p:spPr bwMode="auto">
            <a:xfrm>
              <a:off x="3295" y="2557"/>
              <a:ext cx="317" cy="268"/>
            </a:xfrm>
            <a:custGeom>
              <a:avLst/>
              <a:gdLst>
                <a:gd name="T0" fmla="*/ 0 w 317"/>
                <a:gd name="T1" fmla="*/ 0 h 268"/>
                <a:gd name="T2" fmla="*/ 316 w 317"/>
                <a:gd name="T3" fmla="*/ 0 h 268"/>
                <a:gd name="T4" fmla="*/ 316 w 317"/>
                <a:gd name="T5" fmla="*/ 267 h 268"/>
                <a:gd name="T6" fmla="*/ 0 w 317"/>
                <a:gd name="T7" fmla="*/ 267 h 268"/>
                <a:gd name="T8" fmla="*/ 0 w 317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68">
                  <a:moveTo>
                    <a:pt x="0" y="0"/>
                  </a:moveTo>
                  <a:lnTo>
                    <a:pt x="316" y="0"/>
                  </a:lnTo>
                  <a:lnTo>
                    <a:pt x="316" y="267"/>
                  </a:lnTo>
                  <a:lnTo>
                    <a:pt x="0" y="26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42" name="Freeform 18"/>
            <p:cNvSpPr>
              <a:spLocks/>
            </p:cNvSpPr>
            <p:nvPr/>
          </p:nvSpPr>
          <p:spPr bwMode="auto">
            <a:xfrm>
              <a:off x="3500" y="2440"/>
              <a:ext cx="312" cy="262"/>
            </a:xfrm>
            <a:custGeom>
              <a:avLst/>
              <a:gdLst>
                <a:gd name="T0" fmla="*/ 0 w 312"/>
                <a:gd name="T1" fmla="*/ 0 h 262"/>
                <a:gd name="T2" fmla="*/ 311 w 312"/>
                <a:gd name="T3" fmla="*/ 0 h 262"/>
                <a:gd name="T4" fmla="*/ 311 w 312"/>
                <a:gd name="T5" fmla="*/ 261 h 262"/>
                <a:gd name="T6" fmla="*/ 0 w 312"/>
                <a:gd name="T7" fmla="*/ 261 h 262"/>
                <a:gd name="T8" fmla="*/ 0 w 312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62">
                  <a:moveTo>
                    <a:pt x="0" y="0"/>
                  </a:moveTo>
                  <a:lnTo>
                    <a:pt x="311" y="0"/>
                  </a:lnTo>
                  <a:lnTo>
                    <a:pt x="311" y="261"/>
                  </a:lnTo>
                  <a:lnTo>
                    <a:pt x="0" y="26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43" name="Freeform 19"/>
            <p:cNvSpPr>
              <a:spLocks/>
            </p:cNvSpPr>
            <p:nvPr/>
          </p:nvSpPr>
          <p:spPr bwMode="auto">
            <a:xfrm>
              <a:off x="3500" y="2440"/>
              <a:ext cx="318" cy="268"/>
            </a:xfrm>
            <a:custGeom>
              <a:avLst/>
              <a:gdLst>
                <a:gd name="T0" fmla="*/ 0 w 318"/>
                <a:gd name="T1" fmla="*/ 0 h 268"/>
                <a:gd name="T2" fmla="*/ 317 w 318"/>
                <a:gd name="T3" fmla="*/ 0 h 268"/>
                <a:gd name="T4" fmla="*/ 317 w 318"/>
                <a:gd name="T5" fmla="*/ 267 h 268"/>
                <a:gd name="T6" fmla="*/ 0 w 318"/>
                <a:gd name="T7" fmla="*/ 267 h 268"/>
                <a:gd name="T8" fmla="*/ 0 w 318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68">
                  <a:moveTo>
                    <a:pt x="0" y="0"/>
                  </a:moveTo>
                  <a:lnTo>
                    <a:pt x="317" y="0"/>
                  </a:lnTo>
                  <a:lnTo>
                    <a:pt x="317" y="267"/>
                  </a:lnTo>
                  <a:lnTo>
                    <a:pt x="0" y="26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44" name="Freeform 20"/>
            <p:cNvSpPr>
              <a:spLocks/>
            </p:cNvSpPr>
            <p:nvPr/>
          </p:nvSpPr>
          <p:spPr bwMode="auto">
            <a:xfrm>
              <a:off x="1805" y="1922"/>
              <a:ext cx="117" cy="84"/>
            </a:xfrm>
            <a:custGeom>
              <a:avLst/>
              <a:gdLst>
                <a:gd name="T0" fmla="*/ 115 w 117"/>
                <a:gd name="T1" fmla="*/ 2 h 84"/>
                <a:gd name="T2" fmla="*/ 112 w 117"/>
                <a:gd name="T3" fmla="*/ 2 h 84"/>
                <a:gd name="T4" fmla="*/ 110 w 117"/>
                <a:gd name="T5" fmla="*/ 3 h 84"/>
                <a:gd name="T6" fmla="*/ 108 w 117"/>
                <a:gd name="T7" fmla="*/ 5 h 84"/>
                <a:gd name="T8" fmla="*/ 106 w 117"/>
                <a:gd name="T9" fmla="*/ 7 h 84"/>
                <a:gd name="T10" fmla="*/ 106 w 117"/>
                <a:gd name="T11" fmla="*/ 9 h 84"/>
                <a:gd name="T12" fmla="*/ 105 w 117"/>
                <a:gd name="T13" fmla="*/ 12 h 84"/>
                <a:gd name="T14" fmla="*/ 103 w 117"/>
                <a:gd name="T15" fmla="*/ 16 h 84"/>
                <a:gd name="T16" fmla="*/ 80 w 117"/>
                <a:gd name="T17" fmla="*/ 83 h 84"/>
                <a:gd name="T18" fmla="*/ 58 w 117"/>
                <a:gd name="T19" fmla="*/ 32 h 84"/>
                <a:gd name="T20" fmla="*/ 36 w 117"/>
                <a:gd name="T21" fmla="*/ 83 h 84"/>
                <a:gd name="T22" fmla="*/ 11 w 117"/>
                <a:gd name="T23" fmla="*/ 14 h 84"/>
                <a:gd name="T24" fmla="*/ 10 w 117"/>
                <a:gd name="T25" fmla="*/ 11 h 84"/>
                <a:gd name="T26" fmla="*/ 10 w 117"/>
                <a:gd name="T27" fmla="*/ 8 h 84"/>
                <a:gd name="T28" fmla="*/ 9 w 117"/>
                <a:gd name="T29" fmla="*/ 7 h 84"/>
                <a:gd name="T30" fmla="*/ 7 w 117"/>
                <a:gd name="T31" fmla="*/ 5 h 84"/>
                <a:gd name="T32" fmla="*/ 6 w 117"/>
                <a:gd name="T33" fmla="*/ 3 h 84"/>
                <a:gd name="T34" fmla="*/ 3 w 117"/>
                <a:gd name="T35" fmla="*/ 2 h 84"/>
                <a:gd name="T36" fmla="*/ 0 w 117"/>
                <a:gd name="T37" fmla="*/ 2 h 84"/>
                <a:gd name="T38" fmla="*/ 30 w 117"/>
                <a:gd name="T39" fmla="*/ 0 h 84"/>
                <a:gd name="T40" fmla="*/ 29 w 117"/>
                <a:gd name="T41" fmla="*/ 2 h 84"/>
                <a:gd name="T42" fmla="*/ 27 w 117"/>
                <a:gd name="T43" fmla="*/ 2 h 84"/>
                <a:gd name="T44" fmla="*/ 25 w 117"/>
                <a:gd name="T45" fmla="*/ 3 h 84"/>
                <a:gd name="T46" fmla="*/ 24 w 117"/>
                <a:gd name="T47" fmla="*/ 5 h 84"/>
                <a:gd name="T48" fmla="*/ 23 w 117"/>
                <a:gd name="T49" fmla="*/ 7 h 84"/>
                <a:gd name="T50" fmla="*/ 23 w 117"/>
                <a:gd name="T51" fmla="*/ 8 h 84"/>
                <a:gd name="T52" fmla="*/ 24 w 117"/>
                <a:gd name="T53" fmla="*/ 10 h 84"/>
                <a:gd name="T54" fmla="*/ 25 w 117"/>
                <a:gd name="T55" fmla="*/ 13 h 84"/>
                <a:gd name="T56" fmla="*/ 26 w 117"/>
                <a:gd name="T57" fmla="*/ 17 h 84"/>
                <a:gd name="T58" fmla="*/ 55 w 117"/>
                <a:gd name="T59" fmla="*/ 23 h 84"/>
                <a:gd name="T60" fmla="*/ 50 w 117"/>
                <a:gd name="T61" fmla="*/ 11 h 84"/>
                <a:gd name="T62" fmla="*/ 49 w 117"/>
                <a:gd name="T63" fmla="*/ 8 h 84"/>
                <a:gd name="T64" fmla="*/ 48 w 117"/>
                <a:gd name="T65" fmla="*/ 6 h 84"/>
                <a:gd name="T66" fmla="*/ 46 w 117"/>
                <a:gd name="T67" fmla="*/ 4 h 84"/>
                <a:gd name="T68" fmla="*/ 45 w 117"/>
                <a:gd name="T69" fmla="*/ 3 h 84"/>
                <a:gd name="T70" fmla="*/ 43 w 117"/>
                <a:gd name="T71" fmla="*/ 2 h 84"/>
                <a:gd name="T72" fmla="*/ 40 w 117"/>
                <a:gd name="T73" fmla="*/ 2 h 84"/>
                <a:gd name="T74" fmla="*/ 39 w 117"/>
                <a:gd name="T75" fmla="*/ 0 h 84"/>
                <a:gd name="T76" fmla="*/ 72 w 117"/>
                <a:gd name="T77" fmla="*/ 2 h 84"/>
                <a:gd name="T78" fmla="*/ 68 w 117"/>
                <a:gd name="T79" fmla="*/ 2 h 84"/>
                <a:gd name="T80" fmla="*/ 66 w 117"/>
                <a:gd name="T81" fmla="*/ 3 h 84"/>
                <a:gd name="T82" fmla="*/ 64 w 117"/>
                <a:gd name="T83" fmla="*/ 4 h 84"/>
                <a:gd name="T84" fmla="*/ 63 w 117"/>
                <a:gd name="T85" fmla="*/ 6 h 84"/>
                <a:gd name="T86" fmla="*/ 63 w 117"/>
                <a:gd name="T87" fmla="*/ 8 h 84"/>
                <a:gd name="T88" fmla="*/ 64 w 117"/>
                <a:gd name="T89" fmla="*/ 10 h 84"/>
                <a:gd name="T90" fmla="*/ 65 w 117"/>
                <a:gd name="T91" fmla="*/ 13 h 84"/>
                <a:gd name="T92" fmla="*/ 66 w 117"/>
                <a:gd name="T93" fmla="*/ 16 h 84"/>
                <a:gd name="T94" fmla="*/ 82 w 117"/>
                <a:gd name="T95" fmla="*/ 62 h 84"/>
                <a:gd name="T96" fmla="*/ 98 w 117"/>
                <a:gd name="T97" fmla="*/ 16 h 84"/>
                <a:gd name="T98" fmla="*/ 99 w 117"/>
                <a:gd name="T99" fmla="*/ 12 h 84"/>
                <a:gd name="T100" fmla="*/ 100 w 117"/>
                <a:gd name="T101" fmla="*/ 9 h 84"/>
                <a:gd name="T102" fmla="*/ 100 w 117"/>
                <a:gd name="T103" fmla="*/ 7 h 84"/>
                <a:gd name="T104" fmla="*/ 100 w 117"/>
                <a:gd name="T105" fmla="*/ 6 h 84"/>
                <a:gd name="T106" fmla="*/ 98 w 117"/>
                <a:gd name="T107" fmla="*/ 4 h 84"/>
                <a:gd name="T108" fmla="*/ 95 w 117"/>
                <a:gd name="T109" fmla="*/ 2 h 84"/>
                <a:gd name="T110" fmla="*/ 92 w 117"/>
                <a:gd name="T111" fmla="*/ 2 h 84"/>
                <a:gd name="T112" fmla="*/ 90 w 117"/>
                <a:gd name="T1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84">
                  <a:moveTo>
                    <a:pt x="116" y="0"/>
                  </a:moveTo>
                  <a:lnTo>
                    <a:pt x="115" y="2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11" y="3"/>
                  </a:lnTo>
                  <a:lnTo>
                    <a:pt x="110" y="3"/>
                  </a:lnTo>
                  <a:lnTo>
                    <a:pt x="109" y="4"/>
                  </a:lnTo>
                  <a:lnTo>
                    <a:pt x="108" y="5"/>
                  </a:lnTo>
                  <a:lnTo>
                    <a:pt x="107" y="6"/>
                  </a:lnTo>
                  <a:lnTo>
                    <a:pt x="106" y="7"/>
                  </a:lnTo>
                  <a:lnTo>
                    <a:pt x="106" y="8"/>
                  </a:lnTo>
                  <a:lnTo>
                    <a:pt x="106" y="9"/>
                  </a:lnTo>
                  <a:lnTo>
                    <a:pt x="105" y="11"/>
                  </a:lnTo>
                  <a:lnTo>
                    <a:pt x="105" y="12"/>
                  </a:lnTo>
                  <a:lnTo>
                    <a:pt x="104" y="14"/>
                  </a:lnTo>
                  <a:lnTo>
                    <a:pt x="103" y="16"/>
                  </a:lnTo>
                  <a:lnTo>
                    <a:pt x="103" y="18"/>
                  </a:lnTo>
                  <a:lnTo>
                    <a:pt x="80" y="83"/>
                  </a:lnTo>
                  <a:lnTo>
                    <a:pt x="76" y="83"/>
                  </a:lnTo>
                  <a:lnTo>
                    <a:pt x="58" y="32"/>
                  </a:lnTo>
                  <a:lnTo>
                    <a:pt x="41" y="83"/>
                  </a:lnTo>
                  <a:lnTo>
                    <a:pt x="36" y="83"/>
                  </a:lnTo>
                  <a:lnTo>
                    <a:pt x="12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9" y="7"/>
                  </a:lnTo>
                  <a:lnTo>
                    <a:pt x="8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4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42" y="62"/>
                  </a:lnTo>
                  <a:lnTo>
                    <a:pt x="55" y="23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9" y="8"/>
                  </a:lnTo>
                  <a:lnTo>
                    <a:pt x="48" y="7"/>
                  </a:lnTo>
                  <a:lnTo>
                    <a:pt x="48" y="6"/>
                  </a:lnTo>
                  <a:lnTo>
                    <a:pt x="47" y="5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5" y="3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3" y="6"/>
                  </a:lnTo>
                  <a:lnTo>
                    <a:pt x="63" y="7"/>
                  </a:lnTo>
                  <a:lnTo>
                    <a:pt x="63" y="8"/>
                  </a:lnTo>
                  <a:lnTo>
                    <a:pt x="64" y="9"/>
                  </a:lnTo>
                  <a:lnTo>
                    <a:pt x="64" y="10"/>
                  </a:lnTo>
                  <a:lnTo>
                    <a:pt x="64" y="11"/>
                  </a:lnTo>
                  <a:lnTo>
                    <a:pt x="65" y="13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82" y="62"/>
                  </a:lnTo>
                  <a:lnTo>
                    <a:pt x="97" y="18"/>
                  </a:lnTo>
                  <a:lnTo>
                    <a:pt x="98" y="16"/>
                  </a:lnTo>
                  <a:lnTo>
                    <a:pt x="98" y="14"/>
                  </a:lnTo>
                  <a:lnTo>
                    <a:pt x="99" y="12"/>
                  </a:lnTo>
                  <a:lnTo>
                    <a:pt x="99" y="11"/>
                  </a:lnTo>
                  <a:lnTo>
                    <a:pt x="100" y="9"/>
                  </a:lnTo>
                  <a:lnTo>
                    <a:pt x="100" y="8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100" y="6"/>
                  </a:lnTo>
                  <a:lnTo>
                    <a:pt x="99" y="5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90" y="0"/>
                  </a:lnTo>
                  <a:lnTo>
                    <a:pt x="11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45" name="Freeform 21"/>
            <p:cNvSpPr>
              <a:spLocks/>
            </p:cNvSpPr>
            <p:nvPr/>
          </p:nvSpPr>
          <p:spPr bwMode="auto">
            <a:xfrm>
              <a:off x="3094" y="2455"/>
              <a:ext cx="117" cy="84"/>
            </a:xfrm>
            <a:custGeom>
              <a:avLst/>
              <a:gdLst>
                <a:gd name="T0" fmla="*/ 115 w 117"/>
                <a:gd name="T1" fmla="*/ 2 h 84"/>
                <a:gd name="T2" fmla="*/ 112 w 117"/>
                <a:gd name="T3" fmla="*/ 2 h 84"/>
                <a:gd name="T4" fmla="*/ 110 w 117"/>
                <a:gd name="T5" fmla="*/ 3 h 84"/>
                <a:gd name="T6" fmla="*/ 108 w 117"/>
                <a:gd name="T7" fmla="*/ 5 h 84"/>
                <a:gd name="T8" fmla="*/ 106 w 117"/>
                <a:gd name="T9" fmla="*/ 7 h 84"/>
                <a:gd name="T10" fmla="*/ 106 w 117"/>
                <a:gd name="T11" fmla="*/ 8 h 84"/>
                <a:gd name="T12" fmla="*/ 105 w 117"/>
                <a:gd name="T13" fmla="*/ 11 h 84"/>
                <a:gd name="T14" fmla="*/ 104 w 117"/>
                <a:gd name="T15" fmla="*/ 14 h 84"/>
                <a:gd name="T16" fmla="*/ 103 w 117"/>
                <a:gd name="T17" fmla="*/ 18 h 84"/>
                <a:gd name="T18" fmla="*/ 76 w 117"/>
                <a:gd name="T19" fmla="*/ 83 h 84"/>
                <a:gd name="T20" fmla="*/ 41 w 117"/>
                <a:gd name="T21" fmla="*/ 83 h 84"/>
                <a:gd name="T22" fmla="*/ 12 w 117"/>
                <a:gd name="T23" fmla="*/ 16 h 84"/>
                <a:gd name="T24" fmla="*/ 11 w 117"/>
                <a:gd name="T25" fmla="*/ 12 h 84"/>
                <a:gd name="T26" fmla="*/ 10 w 117"/>
                <a:gd name="T27" fmla="*/ 9 h 84"/>
                <a:gd name="T28" fmla="*/ 10 w 117"/>
                <a:gd name="T29" fmla="*/ 7 h 84"/>
                <a:gd name="T30" fmla="*/ 8 w 117"/>
                <a:gd name="T31" fmla="*/ 6 h 84"/>
                <a:gd name="T32" fmla="*/ 7 w 117"/>
                <a:gd name="T33" fmla="*/ 4 h 84"/>
                <a:gd name="T34" fmla="*/ 4 w 117"/>
                <a:gd name="T35" fmla="*/ 3 h 84"/>
                <a:gd name="T36" fmla="*/ 1 w 117"/>
                <a:gd name="T37" fmla="*/ 2 h 84"/>
                <a:gd name="T38" fmla="*/ 0 w 117"/>
                <a:gd name="T39" fmla="*/ 0 h 84"/>
                <a:gd name="T40" fmla="*/ 30 w 117"/>
                <a:gd name="T41" fmla="*/ 2 h 84"/>
                <a:gd name="T42" fmla="*/ 28 w 117"/>
                <a:gd name="T43" fmla="*/ 2 h 84"/>
                <a:gd name="T44" fmla="*/ 26 w 117"/>
                <a:gd name="T45" fmla="*/ 3 h 84"/>
                <a:gd name="T46" fmla="*/ 24 w 117"/>
                <a:gd name="T47" fmla="*/ 4 h 84"/>
                <a:gd name="T48" fmla="*/ 23 w 117"/>
                <a:gd name="T49" fmla="*/ 7 h 84"/>
                <a:gd name="T50" fmla="*/ 23 w 117"/>
                <a:gd name="T51" fmla="*/ 8 h 84"/>
                <a:gd name="T52" fmla="*/ 24 w 117"/>
                <a:gd name="T53" fmla="*/ 10 h 84"/>
                <a:gd name="T54" fmla="*/ 25 w 117"/>
                <a:gd name="T55" fmla="*/ 13 h 84"/>
                <a:gd name="T56" fmla="*/ 26 w 117"/>
                <a:gd name="T57" fmla="*/ 17 h 84"/>
                <a:gd name="T58" fmla="*/ 55 w 117"/>
                <a:gd name="T59" fmla="*/ 24 h 84"/>
                <a:gd name="T60" fmla="*/ 50 w 117"/>
                <a:gd name="T61" fmla="*/ 11 h 84"/>
                <a:gd name="T62" fmla="*/ 49 w 117"/>
                <a:gd name="T63" fmla="*/ 8 h 84"/>
                <a:gd name="T64" fmla="*/ 48 w 117"/>
                <a:gd name="T65" fmla="*/ 6 h 84"/>
                <a:gd name="T66" fmla="*/ 46 w 117"/>
                <a:gd name="T67" fmla="*/ 4 h 84"/>
                <a:gd name="T68" fmla="*/ 45 w 117"/>
                <a:gd name="T69" fmla="*/ 3 h 84"/>
                <a:gd name="T70" fmla="*/ 43 w 117"/>
                <a:gd name="T71" fmla="*/ 3 h 84"/>
                <a:gd name="T72" fmla="*/ 40 w 117"/>
                <a:gd name="T73" fmla="*/ 2 h 84"/>
                <a:gd name="T74" fmla="*/ 39 w 117"/>
                <a:gd name="T75" fmla="*/ 0 h 84"/>
                <a:gd name="T76" fmla="*/ 72 w 117"/>
                <a:gd name="T77" fmla="*/ 2 h 84"/>
                <a:gd name="T78" fmla="*/ 68 w 117"/>
                <a:gd name="T79" fmla="*/ 2 h 84"/>
                <a:gd name="T80" fmla="*/ 66 w 117"/>
                <a:gd name="T81" fmla="*/ 3 h 84"/>
                <a:gd name="T82" fmla="*/ 64 w 117"/>
                <a:gd name="T83" fmla="*/ 4 h 84"/>
                <a:gd name="T84" fmla="*/ 63 w 117"/>
                <a:gd name="T85" fmla="*/ 7 h 84"/>
                <a:gd name="T86" fmla="*/ 63 w 117"/>
                <a:gd name="T87" fmla="*/ 8 h 84"/>
                <a:gd name="T88" fmla="*/ 64 w 117"/>
                <a:gd name="T89" fmla="*/ 10 h 84"/>
                <a:gd name="T90" fmla="*/ 65 w 117"/>
                <a:gd name="T91" fmla="*/ 13 h 84"/>
                <a:gd name="T92" fmla="*/ 66 w 117"/>
                <a:gd name="T93" fmla="*/ 16 h 84"/>
                <a:gd name="T94" fmla="*/ 82 w 117"/>
                <a:gd name="T95" fmla="*/ 62 h 84"/>
                <a:gd name="T96" fmla="*/ 98 w 117"/>
                <a:gd name="T97" fmla="*/ 16 h 84"/>
                <a:gd name="T98" fmla="*/ 99 w 117"/>
                <a:gd name="T99" fmla="*/ 12 h 84"/>
                <a:gd name="T100" fmla="*/ 100 w 117"/>
                <a:gd name="T101" fmla="*/ 9 h 84"/>
                <a:gd name="T102" fmla="*/ 100 w 117"/>
                <a:gd name="T103" fmla="*/ 7 h 84"/>
                <a:gd name="T104" fmla="*/ 100 w 117"/>
                <a:gd name="T105" fmla="*/ 6 h 84"/>
                <a:gd name="T106" fmla="*/ 98 w 117"/>
                <a:gd name="T107" fmla="*/ 4 h 84"/>
                <a:gd name="T108" fmla="*/ 95 w 117"/>
                <a:gd name="T109" fmla="*/ 3 h 84"/>
                <a:gd name="T110" fmla="*/ 92 w 117"/>
                <a:gd name="T111" fmla="*/ 2 h 84"/>
                <a:gd name="T112" fmla="*/ 90 w 117"/>
                <a:gd name="T1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" h="84">
                  <a:moveTo>
                    <a:pt x="116" y="0"/>
                  </a:moveTo>
                  <a:lnTo>
                    <a:pt x="115" y="2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11" y="3"/>
                  </a:lnTo>
                  <a:lnTo>
                    <a:pt x="110" y="3"/>
                  </a:lnTo>
                  <a:lnTo>
                    <a:pt x="109" y="4"/>
                  </a:lnTo>
                  <a:lnTo>
                    <a:pt x="108" y="5"/>
                  </a:lnTo>
                  <a:lnTo>
                    <a:pt x="107" y="6"/>
                  </a:lnTo>
                  <a:lnTo>
                    <a:pt x="106" y="7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9"/>
                  </a:lnTo>
                  <a:lnTo>
                    <a:pt x="105" y="11"/>
                  </a:lnTo>
                  <a:lnTo>
                    <a:pt x="105" y="12"/>
                  </a:lnTo>
                  <a:lnTo>
                    <a:pt x="104" y="14"/>
                  </a:lnTo>
                  <a:lnTo>
                    <a:pt x="103" y="16"/>
                  </a:lnTo>
                  <a:lnTo>
                    <a:pt x="103" y="18"/>
                  </a:lnTo>
                  <a:lnTo>
                    <a:pt x="80" y="83"/>
                  </a:lnTo>
                  <a:lnTo>
                    <a:pt x="76" y="83"/>
                  </a:lnTo>
                  <a:lnTo>
                    <a:pt x="58" y="32"/>
                  </a:lnTo>
                  <a:lnTo>
                    <a:pt x="41" y="83"/>
                  </a:lnTo>
                  <a:lnTo>
                    <a:pt x="36" y="83"/>
                  </a:lnTo>
                  <a:lnTo>
                    <a:pt x="12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9" y="7"/>
                  </a:lnTo>
                  <a:lnTo>
                    <a:pt x="8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4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42" y="62"/>
                  </a:lnTo>
                  <a:lnTo>
                    <a:pt x="55" y="24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9" y="8"/>
                  </a:lnTo>
                  <a:lnTo>
                    <a:pt x="48" y="7"/>
                  </a:lnTo>
                  <a:lnTo>
                    <a:pt x="48" y="6"/>
                  </a:lnTo>
                  <a:lnTo>
                    <a:pt x="47" y="5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3" y="3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9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5" y="3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8"/>
                  </a:lnTo>
                  <a:lnTo>
                    <a:pt x="64" y="9"/>
                  </a:lnTo>
                  <a:lnTo>
                    <a:pt x="64" y="10"/>
                  </a:lnTo>
                  <a:lnTo>
                    <a:pt x="64" y="11"/>
                  </a:lnTo>
                  <a:lnTo>
                    <a:pt x="65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82" y="62"/>
                  </a:lnTo>
                  <a:lnTo>
                    <a:pt x="97" y="18"/>
                  </a:lnTo>
                  <a:lnTo>
                    <a:pt x="98" y="16"/>
                  </a:lnTo>
                  <a:lnTo>
                    <a:pt x="98" y="14"/>
                  </a:lnTo>
                  <a:lnTo>
                    <a:pt x="99" y="12"/>
                  </a:lnTo>
                  <a:lnTo>
                    <a:pt x="99" y="11"/>
                  </a:lnTo>
                  <a:lnTo>
                    <a:pt x="100" y="9"/>
                  </a:lnTo>
                  <a:lnTo>
                    <a:pt x="100" y="8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100" y="6"/>
                  </a:lnTo>
                  <a:lnTo>
                    <a:pt x="99" y="5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5" y="3"/>
                  </a:lnTo>
                  <a:lnTo>
                    <a:pt x="94" y="2"/>
                  </a:lnTo>
                  <a:lnTo>
                    <a:pt x="92" y="2"/>
                  </a:lnTo>
                  <a:lnTo>
                    <a:pt x="90" y="2"/>
                  </a:lnTo>
                  <a:lnTo>
                    <a:pt x="90" y="0"/>
                  </a:lnTo>
                  <a:lnTo>
                    <a:pt x="11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46" name="Freeform 22"/>
            <p:cNvSpPr>
              <a:spLocks/>
            </p:cNvSpPr>
            <p:nvPr/>
          </p:nvSpPr>
          <p:spPr bwMode="auto">
            <a:xfrm>
              <a:off x="1939" y="1841"/>
              <a:ext cx="25" cy="87"/>
            </a:xfrm>
            <a:custGeom>
              <a:avLst/>
              <a:gdLst>
                <a:gd name="T0" fmla="*/ 14 w 25"/>
                <a:gd name="T1" fmla="*/ 0 h 87"/>
                <a:gd name="T2" fmla="*/ 15 w 25"/>
                <a:gd name="T3" fmla="*/ 1 h 87"/>
                <a:gd name="T4" fmla="*/ 17 w 25"/>
                <a:gd name="T5" fmla="*/ 3 h 87"/>
                <a:gd name="T6" fmla="*/ 18 w 25"/>
                <a:gd name="T7" fmla="*/ 5 h 87"/>
                <a:gd name="T8" fmla="*/ 18 w 25"/>
                <a:gd name="T9" fmla="*/ 7 h 87"/>
                <a:gd name="T10" fmla="*/ 18 w 25"/>
                <a:gd name="T11" fmla="*/ 9 h 87"/>
                <a:gd name="T12" fmla="*/ 16 w 25"/>
                <a:gd name="T13" fmla="*/ 11 h 87"/>
                <a:gd name="T14" fmla="*/ 14 w 25"/>
                <a:gd name="T15" fmla="*/ 12 h 87"/>
                <a:gd name="T16" fmla="*/ 12 w 25"/>
                <a:gd name="T17" fmla="*/ 12 h 87"/>
                <a:gd name="T18" fmla="*/ 10 w 25"/>
                <a:gd name="T19" fmla="*/ 11 h 87"/>
                <a:gd name="T20" fmla="*/ 8 w 25"/>
                <a:gd name="T21" fmla="*/ 9 h 87"/>
                <a:gd name="T22" fmla="*/ 7 w 25"/>
                <a:gd name="T23" fmla="*/ 7 h 87"/>
                <a:gd name="T24" fmla="*/ 7 w 25"/>
                <a:gd name="T25" fmla="*/ 5 h 87"/>
                <a:gd name="T26" fmla="*/ 8 w 25"/>
                <a:gd name="T27" fmla="*/ 3 h 87"/>
                <a:gd name="T28" fmla="*/ 10 w 25"/>
                <a:gd name="T29" fmla="*/ 1 h 87"/>
                <a:gd name="T30" fmla="*/ 12 w 25"/>
                <a:gd name="T31" fmla="*/ 0 h 87"/>
                <a:gd name="T32" fmla="*/ 17 w 25"/>
                <a:gd name="T33" fmla="*/ 28 h 87"/>
                <a:gd name="T34" fmla="*/ 17 w 25"/>
                <a:gd name="T35" fmla="*/ 76 h 87"/>
                <a:gd name="T36" fmla="*/ 18 w 25"/>
                <a:gd name="T37" fmla="*/ 79 h 87"/>
                <a:gd name="T38" fmla="*/ 18 w 25"/>
                <a:gd name="T39" fmla="*/ 81 h 87"/>
                <a:gd name="T40" fmla="*/ 19 w 25"/>
                <a:gd name="T41" fmla="*/ 83 h 87"/>
                <a:gd name="T42" fmla="*/ 21 w 25"/>
                <a:gd name="T43" fmla="*/ 83 h 87"/>
                <a:gd name="T44" fmla="*/ 24 w 25"/>
                <a:gd name="T45" fmla="*/ 84 h 87"/>
                <a:gd name="T46" fmla="*/ 2 w 25"/>
                <a:gd name="T47" fmla="*/ 86 h 87"/>
                <a:gd name="T48" fmla="*/ 3 w 25"/>
                <a:gd name="T49" fmla="*/ 84 h 87"/>
                <a:gd name="T50" fmla="*/ 5 w 25"/>
                <a:gd name="T51" fmla="*/ 83 h 87"/>
                <a:gd name="T52" fmla="*/ 6 w 25"/>
                <a:gd name="T53" fmla="*/ 82 h 87"/>
                <a:gd name="T54" fmla="*/ 8 w 25"/>
                <a:gd name="T55" fmla="*/ 80 h 87"/>
                <a:gd name="T56" fmla="*/ 8 w 25"/>
                <a:gd name="T57" fmla="*/ 78 h 87"/>
                <a:gd name="T58" fmla="*/ 8 w 25"/>
                <a:gd name="T59" fmla="*/ 73 h 87"/>
                <a:gd name="T60" fmla="*/ 8 w 25"/>
                <a:gd name="T61" fmla="*/ 50 h 87"/>
                <a:gd name="T62" fmla="*/ 8 w 25"/>
                <a:gd name="T63" fmla="*/ 46 h 87"/>
                <a:gd name="T64" fmla="*/ 8 w 25"/>
                <a:gd name="T65" fmla="*/ 42 h 87"/>
                <a:gd name="T66" fmla="*/ 8 w 25"/>
                <a:gd name="T67" fmla="*/ 40 h 87"/>
                <a:gd name="T68" fmla="*/ 8 w 25"/>
                <a:gd name="T69" fmla="*/ 38 h 87"/>
                <a:gd name="T70" fmla="*/ 6 w 25"/>
                <a:gd name="T71" fmla="*/ 36 h 87"/>
                <a:gd name="T72" fmla="*/ 5 w 25"/>
                <a:gd name="T73" fmla="*/ 36 h 87"/>
                <a:gd name="T74" fmla="*/ 3 w 25"/>
                <a:gd name="T75" fmla="*/ 36 h 87"/>
                <a:gd name="T76" fmla="*/ 1 w 25"/>
                <a:gd name="T77" fmla="*/ 36 h 87"/>
                <a:gd name="T78" fmla="*/ 14 w 25"/>
                <a:gd name="T79" fmla="*/ 28 h 87"/>
                <a:gd name="T80" fmla="*/ 13 w 25"/>
                <a:gd name="T8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" h="87">
                  <a:moveTo>
                    <a:pt x="13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2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9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9" y="2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7" y="28"/>
                  </a:lnTo>
                  <a:lnTo>
                    <a:pt x="17" y="73"/>
                  </a:lnTo>
                  <a:lnTo>
                    <a:pt x="17" y="76"/>
                  </a:lnTo>
                  <a:lnTo>
                    <a:pt x="18" y="78"/>
                  </a:lnTo>
                  <a:lnTo>
                    <a:pt x="18" y="79"/>
                  </a:lnTo>
                  <a:lnTo>
                    <a:pt x="18" y="80"/>
                  </a:lnTo>
                  <a:lnTo>
                    <a:pt x="18" y="81"/>
                  </a:lnTo>
                  <a:lnTo>
                    <a:pt x="18" y="82"/>
                  </a:lnTo>
                  <a:lnTo>
                    <a:pt x="19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6" y="83"/>
                  </a:lnTo>
                  <a:lnTo>
                    <a:pt x="6" y="82"/>
                  </a:lnTo>
                  <a:lnTo>
                    <a:pt x="7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8"/>
                  </a:lnTo>
                  <a:lnTo>
                    <a:pt x="8" y="76"/>
                  </a:lnTo>
                  <a:lnTo>
                    <a:pt x="8" y="73"/>
                  </a:lnTo>
                  <a:lnTo>
                    <a:pt x="8" y="51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7" y="37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5" y="36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0" y="35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47" name="Freeform 23"/>
            <p:cNvSpPr>
              <a:spLocks/>
            </p:cNvSpPr>
            <p:nvPr/>
          </p:nvSpPr>
          <p:spPr bwMode="auto">
            <a:xfrm>
              <a:off x="3229" y="2424"/>
              <a:ext cx="52" cy="59"/>
            </a:xfrm>
            <a:custGeom>
              <a:avLst/>
              <a:gdLst>
                <a:gd name="T0" fmla="*/ 31 w 52"/>
                <a:gd name="T1" fmla="*/ 1 h 59"/>
                <a:gd name="T2" fmla="*/ 38 w 52"/>
                <a:gd name="T3" fmla="*/ 4 h 59"/>
                <a:gd name="T4" fmla="*/ 45 w 52"/>
                <a:gd name="T5" fmla="*/ 10 h 59"/>
                <a:gd name="T6" fmla="*/ 48 w 52"/>
                <a:gd name="T7" fmla="*/ 16 h 59"/>
                <a:gd name="T8" fmla="*/ 51 w 52"/>
                <a:gd name="T9" fmla="*/ 23 h 59"/>
                <a:gd name="T10" fmla="*/ 51 w 52"/>
                <a:gd name="T11" fmla="*/ 30 h 59"/>
                <a:gd name="T12" fmla="*/ 50 w 52"/>
                <a:gd name="T13" fmla="*/ 35 h 59"/>
                <a:gd name="T14" fmla="*/ 48 w 52"/>
                <a:gd name="T15" fmla="*/ 41 h 59"/>
                <a:gd name="T16" fmla="*/ 46 w 52"/>
                <a:gd name="T17" fmla="*/ 46 h 59"/>
                <a:gd name="T18" fmla="*/ 42 w 52"/>
                <a:gd name="T19" fmla="*/ 51 h 59"/>
                <a:gd name="T20" fmla="*/ 38 w 52"/>
                <a:gd name="T21" fmla="*/ 53 h 59"/>
                <a:gd name="T22" fmla="*/ 33 w 52"/>
                <a:gd name="T23" fmla="*/ 56 h 59"/>
                <a:gd name="T24" fmla="*/ 29 w 52"/>
                <a:gd name="T25" fmla="*/ 57 h 59"/>
                <a:gd name="T26" fmla="*/ 22 w 52"/>
                <a:gd name="T27" fmla="*/ 57 h 59"/>
                <a:gd name="T28" fmla="*/ 14 w 52"/>
                <a:gd name="T29" fmla="*/ 55 h 59"/>
                <a:gd name="T30" fmla="*/ 8 w 52"/>
                <a:gd name="T31" fmla="*/ 50 h 59"/>
                <a:gd name="T32" fmla="*/ 4 w 52"/>
                <a:gd name="T33" fmla="*/ 44 h 59"/>
                <a:gd name="T34" fmla="*/ 1 w 52"/>
                <a:gd name="T35" fmla="*/ 37 h 59"/>
                <a:gd name="T36" fmla="*/ 0 w 52"/>
                <a:gd name="T37" fmla="*/ 30 h 59"/>
                <a:gd name="T38" fmla="*/ 1 w 52"/>
                <a:gd name="T39" fmla="*/ 24 h 59"/>
                <a:gd name="T40" fmla="*/ 3 w 52"/>
                <a:gd name="T41" fmla="*/ 18 h 59"/>
                <a:gd name="T42" fmla="*/ 4 w 52"/>
                <a:gd name="T43" fmla="*/ 14 h 59"/>
                <a:gd name="T44" fmla="*/ 8 w 52"/>
                <a:gd name="T45" fmla="*/ 8 h 59"/>
                <a:gd name="T46" fmla="*/ 12 w 52"/>
                <a:gd name="T47" fmla="*/ 5 h 59"/>
                <a:gd name="T48" fmla="*/ 16 w 52"/>
                <a:gd name="T49" fmla="*/ 3 h 59"/>
                <a:gd name="T50" fmla="*/ 21 w 52"/>
                <a:gd name="T51" fmla="*/ 1 h 59"/>
                <a:gd name="T52" fmla="*/ 26 w 52"/>
                <a:gd name="T53" fmla="*/ 0 h 59"/>
                <a:gd name="T54" fmla="*/ 21 w 52"/>
                <a:gd name="T55" fmla="*/ 5 h 59"/>
                <a:gd name="T56" fmla="*/ 16 w 52"/>
                <a:gd name="T57" fmla="*/ 7 h 59"/>
                <a:gd name="T58" fmla="*/ 13 w 52"/>
                <a:gd name="T59" fmla="*/ 13 h 59"/>
                <a:gd name="T60" fmla="*/ 12 w 52"/>
                <a:gd name="T61" fmla="*/ 16 h 59"/>
                <a:gd name="T62" fmla="*/ 12 w 52"/>
                <a:gd name="T63" fmla="*/ 22 h 59"/>
                <a:gd name="T64" fmla="*/ 11 w 52"/>
                <a:gd name="T65" fmla="*/ 28 h 59"/>
                <a:gd name="T66" fmla="*/ 13 w 52"/>
                <a:gd name="T67" fmla="*/ 36 h 59"/>
                <a:gd name="T68" fmla="*/ 14 w 52"/>
                <a:gd name="T69" fmla="*/ 43 h 59"/>
                <a:gd name="T70" fmla="*/ 18 w 52"/>
                <a:gd name="T71" fmla="*/ 49 h 59"/>
                <a:gd name="T72" fmla="*/ 22 w 52"/>
                <a:gd name="T73" fmla="*/ 53 h 59"/>
                <a:gd name="T74" fmla="*/ 28 w 52"/>
                <a:gd name="T75" fmla="*/ 53 h 59"/>
                <a:gd name="T76" fmla="*/ 31 w 52"/>
                <a:gd name="T77" fmla="*/ 53 h 59"/>
                <a:gd name="T78" fmla="*/ 35 w 52"/>
                <a:gd name="T79" fmla="*/ 51 h 59"/>
                <a:gd name="T80" fmla="*/ 38 w 52"/>
                <a:gd name="T81" fmla="*/ 48 h 59"/>
                <a:gd name="T82" fmla="*/ 39 w 52"/>
                <a:gd name="T83" fmla="*/ 43 h 59"/>
                <a:gd name="T84" fmla="*/ 40 w 52"/>
                <a:gd name="T85" fmla="*/ 35 h 59"/>
                <a:gd name="T86" fmla="*/ 40 w 52"/>
                <a:gd name="T87" fmla="*/ 25 h 59"/>
                <a:gd name="T88" fmla="*/ 38 w 52"/>
                <a:gd name="T89" fmla="*/ 17 h 59"/>
                <a:gd name="T90" fmla="*/ 34 w 52"/>
                <a:gd name="T91" fmla="*/ 10 h 59"/>
                <a:gd name="T92" fmla="*/ 30 w 52"/>
                <a:gd name="T93" fmla="*/ 6 h 59"/>
                <a:gd name="T94" fmla="*/ 27 w 52"/>
                <a:gd name="T95" fmla="*/ 5 h 59"/>
                <a:gd name="T96" fmla="*/ 26 w 52"/>
                <a:gd name="T9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59">
                  <a:moveTo>
                    <a:pt x="26" y="0"/>
                  </a:moveTo>
                  <a:lnTo>
                    <a:pt x="29" y="1"/>
                  </a:lnTo>
                  <a:lnTo>
                    <a:pt x="31" y="1"/>
                  </a:lnTo>
                  <a:lnTo>
                    <a:pt x="34" y="2"/>
                  </a:lnTo>
                  <a:lnTo>
                    <a:pt x="37" y="3"/>
                  </a:lnTo>
                  <a:lnTo>
                    <a:pt x="38" y="4"/>
                  </a:lnTo>
                  <a:lnTo>
                    <a:pt x="41" y="5"/>
                  </a:lnTo>
                  <a:lnTo>
                    <a:pt x="43" y="7"/>
                  </a:lnTo>
                  <a:lnTo>
                    <a:pt x="45" y="10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8" y="16"/>
                  </a:lnTo>
                  <a:lnTo>
                    <a:pt x="49" y="18"/>
                  </a:lnTo>
                  <a:lnTo>
                    <a:pt x="50" y="21"/>
                  </a:lnTo>
                  <a:lnTo>
                    <a:pt x="51" y="23"/>
                  </a:lnTo>
                  <a:lnTo>
                    <a:pt x="51" y="25"/>
                  </a:lnTo>
                  <a:lnTo>
                    <a:pt x="51" y="28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1" y="34"/>
                  </a:lnTo>
                  <a:lnTo>
                    <a:pt x="50" y="35"/>
                  </a:lnTo>
                  <a:lnTo>
                    <a:pt x="50" y="37"/>
                  </a:lnTo>
                  <a:lnTo>
                    <a:pt x="49" y="39"/>
                  </a:lnTo>
                  <a:lnTo>
                    <a:pt x="48" y="41"/>
                  </a:lnTo>
                  <a:lnTo>
                    <a:pt x="47" y="43"/>
                  </a:lnTo>
                  <a:lnTo>
                    <a:pt x="47" y="44"/>
                  </a:lnTo>
                  <a:lnTo>
                    <a:pt x="46" y="46"/>
                  </a:lnTo>
                  <a:lnTo>
                    <a:pt x="45" y="48"/>
                  </a:lnTo>
                  <a:lnTo>
                    <a:pt x="44" y="49"/>
                  </a:lnTo>
                  <a:lnTo>
                    <a:pt x="42" y="51"/>
                  </a:lnTo>
                  <a:lnTo>
                    <a:pt x="41" y="52"/>
                  </a:lnTo>
                  <a:lnTo>
                    <a:pt x="39" y="53"/>
                  </a:lnTo>
                  <a:lnTo>
                    <a:pt x="38" y="53"/>
                  </a:lnTo>
                  <a:lnTo>
                    <a:pt x="37" y="54"/>
                  </a:lnTo>
                  <a:lnTo>
                    <a:pt x="35" y="55"/>
                  </a:lnTo>
                  <a:lnTo>
                    <a:pt x="33" y="56"/>
                  </a:lnTo>
                  <a:lnTo>
                    <a:pt x="32" y="56"/>
                  </a:lnTo>
                  <a:lnTo>
                    <a:pt x="30" y="57"/>
                  </a:lnTo>
                  <a:lnTo>
                    <a:pt x="29" y="57"/>
                  </a:lnTo>
                  <a:lnTo>
                    <a:pt x="27" y="58"/>
                  </a:lnTo>
                  <a:lnTo>
                    <a:pt x="25" y="58"/>
                  </a:lnTo>
                  <a:lnTo>
                    <a:pt x="22" y="57"/>
                  </a:lnTo>
                  <a:lnTo>
                    <a:pt x="19" y="57"/>
                  </a:lnTo>
                  <a:lnTo>
                    <a:pt x="17" y="56"/>
                  </a:lnTo>
                  <a:lnTo>
                    <a:pt x="14" y="55"/>
                  </a:lnTo>
                  <a:lnTo>
                    <a:pt x="12" y="53"/>
                  </a:lnTo>
                  <a:lnTo>
                    <a:pt x="10" y="53"/>
                  </a:lnTo>
                  <a:lnTo>
                    <a:pt x="8" y="50"/>
                  </a:lnTo>
                  <a:lnTo>
                    <a:pt x="6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3" y="42"/>
                  </a:lnTo>
                  <a:lnTo>
                    <a:pt x="2" y="39"/>
                  </a:lnTo>
                  <a:lnTo>
                    <a:pt x="1" y="37"/>
                  </a:lnTo>
                  <a:lnTo>
                    <a:pt x="1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8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1" y="5"/>
                  </a:lnTo>
                  <a:lnTo>
                    <a:pt x="19" y="5"/>
                  </a:lnTo>
                  <a:lnTo>
                    <a:pt x="18" y="6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8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3" y="36"/>
                  </a:lnTo>
                  <a:lnTo>
                    <a:pt x="13" y="38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5" y="45"/>
                  </a:lnTo>
                  <a:lnTo>
                    <a:pt x="17" y="47"/>
                  </a:lnTo>
                  <a:lnTo>
                    <a:pt x="18" y="49"/>
                  </a:lnTo>
                  <a:lnTo>
                    <a:pt x="19" y="50"/>
                  </a:lnTo>
                  <a:lnTo>
                    <a:pt x="21" y="52"/>
                  </a:lnTo>
                  <a:lnTo>
                    <a:pt x="22" y="53"/>
                  </a:lnTo>
                  <a:lnTo>
                    <a:pt x="24" y="53"/>
                  </a:lnTo>
                  <a:lnTo>
                    <a:pt x="26" y="53"/>
                  </a:lnTo>
                  <a:lnTo>
                    <a:pt x="28" y="53"/>
                  </a:lnTo>
                  <a:lnTo>
                    <a:pt x="29" y="53"/>
                  </a:lnTo>
                  <a:lnTo>
                    <a:pt x="30" y="53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4" y="52"/>
                  </a:lnTo>
                  <a:lnTo>
                    <a:pt x="35" y="51"/>
                  </a:lnTo>
                  <a:lnTo>
                    <a:pt x="36" y="50"/>
                  </a:lnTo>
                  <a:lnTo>
                    <a:pt x="37" y="49"/>
                  </a:lnTo>
                  <a:lnTo>
                    <a:pt x="38" y="48"/>
                  </a:lnTo>
                  <a:lnTo>
                    <a:pt x="38" y="46"/>
                  </a:lnTo>
                  <a:lnTo>
                    <a:pt x="39" y="44"/>
                  </a:lnTo>
                  <a:lnTo>
                    <a:pt x="39" y="43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0" y="33"/>
                  </a:lnTo>
                  <a:lnTo>
                    <a:pt x="40" y="29"/>
                  </a:lnTo>
                  <a:lnTo>
                    <a:pt x="40" y="25"/>
                  </a:lnTo>
                  <a:lnTo>
                    <a:pt x="39" y="23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7" y="15"/>
                  </a:lnTo>
                  <a:lnTo>
                    <a:pt x="36" y="12"/>
                  </a:lnTo>
                  <a:lnTo>
                    <a:pt x="34" y="10"/>
                  </a:lnTo>
                  <a:lnTo>
                    <a:pt x="33" y="8"/>
                  </a:lnTo>
                  <a:lnTo>
                    <a:pt x="32" y="7"/>
                  </a:lnTo>
                  <a:lnTo>
                    <a:pt x="30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5"/>
                  </a:lnTo>
                  <a:lnTo>
                    <a:pt x="24" y="5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48" name="Rectangle 24"/>
            <p:cNvSpPr>
              <a:spLocks noChangeArrowheads="1"/>
            </p:cNvSpPr>
            <p:nvPr/>
          </p:nvSpPr>
          <p:spPr bwMode="auto">
            <a:xfrm>
              <a:off x="4299" y="2038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2000" b="0" i="0" dirty="0">
                  <a:solidFill>
                    <a:schemeClr val="tx1"/>
                  </a:solidFill>
                </a:rPr>
                <a:t>Série</a:t>
              </a:r>
            </a:p>
          </p:txBody>
        </p:sp>
        <p:sp>
          <p:nvSpPr>
            <p:cNvPr id="692249" name="Line 25"/>
            <p:cNvSpPr>
              <a:spLocks noChangeShapeType="1"/>
            </p:cNvSpPr>
            <p:nvPr/>
          </p:nvSpPr>
          <p:spPr bwMode="auto">
            <a:xfrm>
              <a:off x="1515" y="2568"/>
              <a:ext cx="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50" name="Line 26"/>
            <p:cNvSpPr>
              <a:spLocks noChangeShapeType="1"/>
            </p:cNvSpPr>
            <p:nvPr/>
          </p:nvSpPr>
          <p:spPr bwMode="auto">
            <a:xfrm>
              <a:off x="1620" y="255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51" name="Line 27"/>
            <p:cNvSpPr>
              <a:spLocks noChangeShapeType="1"/>
            </p:cNvSpPr>
            <p:nvPr/>
          </p:nvSpPr>
          <p:spPr bwMode="auto">
            <a:xfrm>
              <a:off x="1515" y="255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52" name="Rectangle 28"/>
            <p:cNvSpPr>
              <a:spLocks noChangeArrowheads="1"/>
            </p:cNvSpPr>
            <p:nvPr/>
          </p:nvSpPr>
          <p:spPr bwMode="auto">
            <a:xfrm>
              <a:off x="1428" y="2583"/>
              <a:ext cx="311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1200" b="0" i="0">
                  <a:solidFill>
                    <a:schemeClr val="tx1"/>
                  </a:solidFill>
                </a:rPr>
                <a:t>Step</a:t>
              </a:r>
            </a:p>
          </p:txBody>
        </p:sp>
        <p:sp>
          <p:nvSpPr>
            <p:cNvPr id="692253" name="Freeform 29"/>
            <p:cNvSpPr>
              <a:spLocks/>
            </p:cNvSpPr>
            <p:nvPr/>
          </p:nvSpPr>
          <p:spPr bwMode="auto">
            <a:xfrm>
              <a:off x="1095" y="1330"/>
              <a:ext cx="102" cy="96"/>
            </a:xfrm>
            <a:custGeom>
              <a:avLst/>
              <a:gdLst>
                <a:gd name="T0" fmla="*/ 0 w 102"/>
                <a:gd name="T1" fmla="*/ 89 h 96"/>
                <a:gd name="T2" fmla="*/ 51 w 102"/>
                <a:gd name="T3" fmla="*/ 0 h 96"/>
                <a:gd name="T4" fmla="*/ 101 w 102"/>
                <a:gd name="T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96">
                  <a:moveTo>
                    <a:pt x="0" y="89"/>
                  </a:moveTo>
                  <a:lnTo>
                    <a:pt x="51" y="0"/>
                  </a:lnTo>
                  <a:lnTo>
                    <a:pt x="101" y="9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254" name="Freeform 30"/>
            <p:cNvSpPr>
              <a:spLocks/>
            </p:cNvSpPr>
            <p:nvPr/>
          </p:nvSpPr>
          <p:spPr bwMode="auto">
            <a:xfrm>
              <a:off x="4848" y="3274"/>
              <a:ext cx="96" cy="102"/>
            </a:xfrm>
            <a:custGeom>
              <a:avLst/>
              <a:gdLst>
                <a:gd name="T0" fmla="*/ 6 w 96"/>
                <a:gd name="T1" fmla="*/ 101 h 102"/>
                <a:gd name="T2" fmla="*/ 95 w 96"/>
                <a:gd name="T3" fmla="*/ 50 h 102"/>
                <a:gd name="T4" fmla="*/ 0 w 96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02">
                  <a:moveTo>
                    <a:pt x="6" y="101"/>
                  </a:moveTo>
                  <a:lnTo>
                    <a:pt x="95" y="5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92256" name="Rectangle 32"/>
          <p:cNvSpPr>
            <a:spLocks noChangeArrowheads="1"/>
          </p:cNvSpPr>
          <p:nvPr/>
        </p:nvSpPr>
        <p:spPr bwMode="auto">
          <a:xfrm>
            <a:off x="685800" y="533400"/>
            <a:ext cx="7772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Técnica de Janelamento</a:t>
            </a:r>
          </a:p>
        </p:txBody>
      </p:sp>
    </p:spTree>
    <p:extLst>
      <p:ext uri="{BB962C8B-B14F-4D97-AF65-F5344CB8AC3E}">
        <p14:creationId xmlns:p14="http://schemas.microsoft.com/office/powerpoint/2010/main" val="15075412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204" name="Group 4"/>
          <p:cNvGrpSpPr>
            <a:grpSpLocks/>
          </p:cNvGrpSpPr>
          <p:nvPr/>
        </p:nvGrpSpPr>
        <p:grpSpPr bwMode="auto">
          <a:xfrm>
            <a:off x="1524000" y="1676400"/>
            <a:ext cx="6456363" cy="4886325"/>
            <a:chOff x="1427" y="1242"/>
            <a:chExt cx="2792" cy="2219"/>
          </a:xfrm>
        </p:grpSpPr>
        <p:sp>
          <p:nvSpPr>
            <p:cNvPr id="691205" name="Freeform 5"/>
            <p:cNvSpPr>
              <a:spLocks/>
            </p:cNvSpPr>
            <p:nvPr/>
          </p:nvSpPr>
          <p:spPr bwMode="auto">
            <a:xfrm>
              <a:off x="2221" y="1242"/>
              <a:ext cx="1251" cy="781"/>
            </a:xfrm>
            <a:custGeom>
              <a:avLst/>
              <a:gdLst>
                <a:gd name="T0" fmla="*/ 0 w 1251"/>
                <a:gd name="T1" fmla="*/ 0 h 781"/>
                <a:gd name="T2" fmla="*/ 1250 w 1251"/>
                <a:gd name="T3" fmla="*/ 0 h 781"/>
                <a:gd name="T4" fmla="*/ 1250 w 1251"/>
                <a:gd name="T5" fmla="*/ 780 h 781"/>
                <a:gd name="T6" fmla="*/ 0 w 1251"/>
                <a:gd name="T7" fmla="*/ 780 h 781"/>
                <a:gd name="T8" fmla="*/ 0 w 1251"/>
                <a:gd name="T9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1" h="781">
                  <a:moveTo>
                    <a:pt x="0" y="0"/>
                  </a:moveTo>
                  <a:lnTo>
                    <a:pt x="1250" y="0"/>
                  </a:lnTo>
                  <a:lnTo>
                    <a:pt x="1250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06" name="Freeform 6"/>
            <p:cNvSpPr>
              <a:spLocks/>
            </p:cNvSpPr>
            <p:nvPr/>
          </p:nvSpPr>
          <p:spPr bwMode="auto">
            <a:xfrm>
              <a:off x="2078" y="1386"/>
              <a:ext cx="1244" cy="775"/>
            </a:xfrm>
            <a:custGeom>
              <a:avLst/>
              <a:gdLst>
                <a:gd name="T0" fmla="*/ 0 w 1244"/>
                <a:gd name="T1" fmla="*/ 0 h 775"/>
                <a:gd name="T2" fmla="*/ 1243 w 1244"/>
                <a:gd name="T3" fmla="*/ 0 h 775"/>
                <a:gd name="T4" fmla="*/ 1243 w 1244"/>
                <a:gd name="T5" fmla="*/ 774 h 775"/>
                <a:gd name="T6" fmla="*/ 0 w 1244"/>
                <a:gd name="T7" fmla="*/ 774 h 775"/>
                <a:gd name="T8" fmla="*/ 0 w 1244"/>
                <a:gd name="T9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775">
                  <a:moveTo>
                    <a:pt x="0" y="0"/>
                  </a:moveTo>
                  <a:lnTo>
                    <a:pt x="1243" y="0"/>
                  </a:lnTo>
                  <a:lnTo>
                    <a:pt x="1243" y="774"/>
                  </a:lnTo>
                  <a:lnTo>
                    <a:pt x="0" y="77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07" name="Freeform 7"/>
            <p:cNvSpPr>
              <a:spLocks/>
            </p:cNvSpPr>
            <p:nvPr/>
          </p:nvSpPr>
          <p:spPr bwMode="auto">
            <a:xfrm>
              <a:off x="2078" y="1386"/>
              <a:ext cx="1250" cy="781"/>
            </a:xfrm>
            <a:custGeom>
              <a:avLst/>
              <a:gdLst>
                <a:gd name="T0" fmla="*/ 0 w 1250"/>
                <a:gd name="T1" fmla="*/ 0 h 781"/>
                <a:gd name="T2" fmla="*/ 1249 w 1250"/>
                <a:gd name="T3" fmla="*/ 0 h 781"/>
                <a:gd name="T4" fmla="*/ 1249 w 1250"/>
                <a:gd name="T5" fmla="*/ 780 h 781"/>
                <a:gd name="T6" fmla="*/ 0 w 1250"/>
                <a:gd name="T7" fmla="*/ 780 h 781"/>
                <a:gd name="T8" fmla="*/ 0 w 1250"/>
                <a:gd name="T9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0" h="781">
                  <a:moveTo>
                    <a:pt x="0" y="0"/>
                  </a:moveTo>
                  <a:lnTo>
                    <a:pt x="1249" y="0"/>
                  </a:lnTo>
                  <a:lnTo>
                    <a:pt x="1249" y="780"/>
                  </a:lnTo>
                  <a:lnTo>
                    <a:pt x="0" y="7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08" name="Freeform 8"/>
            <p:cNvSpPr>
              <a:spLocks/>
            </p:cNvSpPr>
            <p:nvPr/>
          </p:nvSpPr>
          <p:spPr bwMode="auto">
            <a:xfrm>
              <a:off x="1956" y="1562"/>
              <a:ext cx="1244" cy="776"/>
            </a:xfrm>
            <a:custGeom>
              <a:avLst/>
              <a:gdLst>
                <a:gd name="T0" fmla="*/ 0 w 1244"/>
                <a:gd name="T1" fmla="*/ 0 h 776"/>
                <a:gd name="T2" fmla="*/ 1243 w 1244"/>
                <a:gd name="T3" fmla="*/ 0 h 776"/>
                <a:gd name="T4" fmla="*/ 1243 w 1244"/>
                <a:gd name="T5" fmla="*/ 775 h 776"/>
                <a:gd name="T6" fmla="*/ 0 w 1244"/>
                <a:gd name="T7" fmla="*/ 775 h 776"/>
                <a:gd name="T8" fmla="*/ 0 w 1244"/>
                <a:gd name="T9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776">
                  <a:moveTo>
                    <a:pt x="0" y="0"/>
                  </a:moveTo>
                  <a:lnTo>
                    <a:pt x="1243" y="0"/>
                  </a:lnTo>
                  <a:lnTo>
                    <a:pt x="1243" y="775"/>
                  </a:lnTo>
                  <a:lnTo>
                    <a:pt x="0" y="775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09" name="Freeform 9"/>
            <p:cNvSpPr>
              <a:spLocks/>
            </p:cNvSpPr>
            <p:nvPr/>
          </p:nvSpPr>
          <p:spPr bwMode="auto">
            <a:xfrm>
              <a:off x="1941" y="1562"/>
              <a:ext cx="1250" cy="782"/>
            </a:xfrm>
            <a:custGeom>
              <a:avLst/>
              <a:gdLst>
                <a:gd name="T0" fmla="*/ 0 w 1250"/>
                <a:gd name="T1" fmla="*/ 0 h 782"/>
                <a:gd name="T2" fmla="*/ 1249 w 1250"/>
                <a:gd name="T3" fmla="*/ 0 h 782"/>
                <a:gd name="T4" fmla="*/ 1249 w 1250"/>
                <a:gd name="T5" fmla="*/ 781 h 782"/>
                <a:gd name="T6" fmla="*/ 0 w 1250"/>
                <a:gd name="T7" fmla="*/ 781 h 782"/>
                <a:gd name="T8" fmla="*/ 0 w 1250"/>
                <a:gd name="T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0" h="782">
                  <a:moveTo>
                    <a:pt x="0" y="0"/>
                  </a:moveTo>
                  <a:lnTo>
                    <a:pt x="1249" y="0"/>
                  </a:lnTo>
                  <a:lnTo>
                    <a:pt x="1249" y="781"/>
                  </a:lnTo>
                  <a:lnTo>
                    <a:pt x="0" y="7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0" name="Line 10"/>
            <p:cNvSpPr>
              <a:spLocks noChangeShapeType="1"/>
            </p:cNvSpPr>
            <p:nvPr/>
          </p:nvSpPr>
          <p:spPr bwMode="auto">
            <a:xfrm>
              <a:off x="2132" y="1702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1" name="Line 11"/>
            <p:cNvSpPr>
              <a:spLocks noChangeShapeType="1"/>
            </p:cNvSpPr>
            <p:nvPr/>
          </p:nvSpPr>
          <p:spPr bwMode="auto">
            <a:xfrm>
              <a:off x="2049" y="2195"/>
              <a:ext cx="9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2" name="Freeform 12"/>
            <p:cNvSpPr>
              <a:spLocks/>
            </p:cNvSpPr>
            <p:nvPr/>
          </p:nvSpPr>
          <p:spPr bwMode="auto">
            <a:xfrm>
              <a:off x="2145" y="1869"/>
              <a:ext cx="919" cy="227"/>
            </a:xfrm>
            <a:custGeom>
              <a:avLst/>
              <a:gdLst>
                <a:gd name="T0" fmla="*/ 5 w 919"/>
                <a:gd name="T1" fmla="*/ 21 h 227"/>
                <a:gd name="T2" fmla="*/ 23 w 919"/>
                <a:gd name="T3" fmla="*/ 26 h 227"/>
                <a:gd name="T4" fmla="*/ 46 w 919"/>
                <a:gd name="T5" fmla="*/ 32 h 227"/>
                <a:gd name="T6" fmla="*/ 71 w 919"/>
                <a:gd name="T7" fmla="*/ 39 h 227"/>
                <a:gd name="T8" fmla="*/ 97 w 919"/>
                <a:gd name="T9" fmla="*/ 46 h 227"/>
                <a:gd name="T10" fmla="*/ 125 w 919"/>
                <a:gd name="T11" fmla="*/ 54 h 227"/>
                <a:gd name="T12" fmla="*/ 152 w 919"/>
                <a:gd name="T13" fmla="*/ 62 h 227"/>
                <a:gd name="T14" fmla="*/ 177 w 919"/>
                <a:gd name="T15" fmla="*/ 72 h 227"/>
                <a:gd name="T16" fmla="*/ 200 w 919"/>
                <a:gd name="T17" fmla="*/ 82 h 227"/>
                <a:gd name="T18" fmla="*/ 218 w 919"/>
                <a:gd name="T19" fmla="*/ 92 h 227"/>
                <a:gd name="T20" fmla="*/ 232 w 919"/>
                <a:gd name="T21" fmla="*/ 104 h 227"/>
                <a:gd name="T22" fmla="*/ 251 w 919"/>
                <a:gd name="T23" fmla="*/ 112 h 227"/>
                <a:gd name="T24" fmla="*/ 270 w 919"/>
                <a:gd name="T25" fmla="*/ 121 h 227"/>
                <a:gd name="T26" fmla="*/ 285 w 919"/>
                <a:gd name="T27" fmla="*/ 133 h 227"/>
                <a:gd name="T28" fmla="*/ 299 w 919"/>
                <a:gd name="T29" fmla="*/ 148 h 227"/>
                <a:gd name="T30" fmla="*/ 314 w 919"/>
                <a:gd name="T31" fmla="*/ 163 h 227"/>
                <a:gd name="T32" fmla="*/ 334 w 919"/>
                <a:gd name="T33" fmla="*/ 180 h 227"/>
                <a:gd name="T34" fmla="*/ 361 w 919"/>
                <a:gd name="T35" fmla="*/ 198 h 227"/>
                <a:gd name="T36" fmla="*/ 388 w 919"/>
                <a:gd name="T37" fmla="*/ 212 h 227"/>
                <a:gd name="T38" fmla="*/ 416 w 919"/>
                <a:gd name="T39" fmla="*/ 220 h 227"/>
                <a:gd name="T40" fmla="*/ 443 w 919"/>
                <a:gd name="T41" fmla="*/ 225 h 227"/>
                <a:gd name="T42" fmla="*/ 470 w 919"/>
                <a:gd name="T43" fmla="*/ 226 h 227"/>
                <a:gd name="T44" fmla="*/ 497 w 919"/>
                <a:gd name="T45" fmla="*/ 224 h 227"/>
                <a:gd name="T46" fmla="*/ 523 w 919"/>
                <a:gd name="T47" fmla="*/ 220 h 227"/>
                <a:gd name="T48" fmla="*/ 549 w 919"/>
                <a:gd name="T49" fmla="*/ 214 h 227"/>
                <a:gd name="T50" fmla="*/ 574 w 919"/>
                <a:gd name="T51" fmla="*/ 208 h 227"/>
                <a:gd name="T52" fmla="*/ 598 w 919"/>
                <a:gd name="T53" fmla="*/ 201 h 227"/>
                <a:gd name="T54" fmla="*/ 608 w 919"/>
                <a:gd name="T55" fmla="*/ 188 h 227"/>
                <a:gd name="T56" fmla="*/ 621 w 919"/>
                <a:gd name="T57" fmla="*/ 174 h 227"/>
                <a:gd name="T58" fmla="*/ 639 w 919"/>
                <a:gd name="T59" fmla="*/ 158 h 227"/>
                <a:gd name="T60" fmla="*/ 659 w 919"/>
                <a:gd name="T61" fmla="*/ 141 h 227"/>
                <a:gd name="T62" fmla="*/ 675 w 919"/>
                <a:gd name="T63" fmla="*/ 122 h 227"/>
                <a:gd name="T64" fmla="*/ 689 w 919"/>
                <a:gd name="T65" fmla="*/ 106 h 227"/>
                <a:gd name="T66" fmla="*/ 705 w 919"/>
                <a:gd name="T67" fmla="*/ 98 h 227"/>
                <a:gd name="T68" fmla="*/ 717 w 919"/>
                <a:gd name="T69" fmla="*/ 90 h 227"/>
                <a:gd name="T70" fmla="*/ 729 w 919"/>
                <a:gd name="T71" fmla="*/ 83 h 227"/>
                <a:gd name="T72" fmla="*/ 744 w 919"/>
                <a:gd name="T73" fmla="*/ 78 h 227"/>
                <a:gd name="T74" fmla="*/ 765 w 919"/>
                <a:gd name="T75" fmla="*/ 77 h 227"/>
                <a:gd name="T76" fmla="*/ 777 w 919"/>
                <a:gd name="T77" fmla="*/ 57 h 227"/>
                <a:gd name="T78" fmla="*/ 796 w 919"/>
                <a:gd name="T79" fmla="*/ 43 h 227"/>
                <a:gd name="T80" fmla="*/ 820 w 919"/>
                <a:gd name="T81" fmla="*/ 32 h 227"/>
                <a:gd name="T82" fmla="*/ 845 w 919"/>
                <a:gd name="T83" fmla="*/ 25 h 227"/>
                <a:gd name="T84" fmla="*/ 867 w 919"/>
                <a:gd name="T85" fmla="*/ 20 h 227"/>
                <a:gd name="T86" fmla="*/ 878 w 919"/>
                <a:gd name="T87" fmla="*/ 8 h 227"/>
                <a:gd name="T88" fmla="*/ 898 w 919"/>
                <a:gd name="T89" fmla="*/ 1 h 227"/>
                <a:gd name="T90" fmla="*/ 918 w 919"/>
                <a:gd name="T9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9" h="227">
                  <a:moveTo>
                    <a:pt x="0" y="19"/>
                  </a:moveTo>
                  <a:lnTo>
                    <a:pt x="0" y="19"/>
                  </a:lnTo>
                  <a:lnTo>
                    <a:pt x="5" y="21"/>
                  </a:lnTo>
                  <a:lnTo>
                    <a:pt x="11" y="23"/>
                  </a:lnTo>
                  <a:lnTo>
                    <a:pt x="17" y="24"/>
                  </a:lnTo>
                  <a:lnTo>
                    <a:pt x="23" y="26"/>
                  </a:lnTo>
                  <a:lnTo>
                    <a:pt x="30" y="28"/>
                  </a:lnTo>
                  <a:lnTo>
                    <a:pt x="38" y="30"/>
                  </a:lnTo>
                  <a:lnTo>
                    <a:pt x="46" y="32"/>
                  </a:lnTo>
                  <a:lnTo>
                    <a:pt x="54" y="35"/>
                  </a:lnTo>
                  <a:lnTo>
                    <a:pt x="62" y="37"/>
                  </a:lnTo>
                  <a:lnTo>
                    <a:pt x="71" y="39"/>
                  </a:lnTo>
                  <a:lnTo>
                    <a:pt x="79" y="41"/>
                  </a:lnTo>
                  <a:lnTo>
                    <a:pt x="88" y="44"/>
                  </a:lnTo>
                  <a:lnTo>
                    <a:pt x="97" y="46"/>
                  </a:lnTo>
                  <a:lnTo>
                    <a:pt x="107" y="49"/>
                  </a:lnTo>
                  <a:lnTo>
                    <a:pt x="116" y="51"/>
                  </a:lnTo>
                  <a:lnTo>
                    <a:pt x="125" y="54"/>
                  </a:lnTo>
                  <a:lnTo>
                    <a:pt x="134" y="57"/>
                  </a:lnTo>
                  <a:lnTo>
                    <a:pt x="143" y="60"/>
                  </a:lnTo>
                  <a:lnTo>
                    <a:pt x="152" y="62"/>
                  </a:lnTo>
                  <a:lnTo>
                    <a:pt x="161" y="65"/>
                  </a:lnTo>
                  <a:lnTo>
                    <a:pt x="169" y="69"/>
                  </a:lnTo>
                  <a:lnTo>
                    <a:pt x="177" y="72"/>
                  </a:lnTo>
                  <a:lnTo>
                    <a:pt x="185" y="75"/>
                  </a:lnTo>
                  <a:lnTo>
                    <a:pt x="192" y="78"/>
                  </a:lnTo>
                  <a:lnTo>
                    <a:pt x="200" y="82"/>
                  </a:lnTo>
                  <a:lnTo>
                    <a:pt x="207" y="85"/>
                  </a:lnTo>
                  <a:lnTo>
                    <a:pt x="213" y="89"/>
                  </a:lnTo>
                  <a:lnTo>
                    <a:pt x="218" y="92"/>
                  </a:lnTo>
                  <a:lnTo>
                    <a:pt x="224" y="96"/>
                  </a:lnTo>
                  <a:lnTo>
                    <a:pt x="228" y="100"/>
                  </a:lnTo>
                  <a:lnTo>
                    <a:pt x="232" y="104"/>
                  </a:lnTo>
                  <a:lnTo>
                    <a:pt x="236" y="108"/>
                  </a:lnTo>
                  <a:lnTo>
                    <a:pt x="244" y="110"/>
                  </a:lnTo>
                  <a:lnTo>
                    <a:pt x="251" y="112"/>
                  </a:lnTo>
                  <a:lnTo>
                    <a:pt x="258" y="114"/>
                  </a:lnTo>
                  <a:lnTo>
                    <a:pt x="264" y="117"/>
                  </a:lnTo>
                  <a:lnTo>
                    <a:pt x="270" y="121"/>
                  </a:lnTo>
                  <a:lnTo>
                    <a:pt x="275" y="125"/>
                  </a:lnTo>
                  <a:lnTo>
                    <a:pt x="280" y="129"/>
                  </a:lnTo>
                  <a:lnTo>
                    <a:pt x="285" y="133"/>
                  </a:lnTo>
                  <a:lnTo>
                    <a:pt x="290" y="138"/>
                  </a:lnTo>
                  <a:lnTo>
                    <a:pt x="294" y="143"/>
                  </a:lnTo>
                  <a:lnTo>
                    <a:pt x="299" y="148"/>
                  </a:lnTo>
                  <a:lnTo>
                    <a:pt x="304" y="152"/>
                  </a:lnTo>
                  <a:lnTo>
                    <a:pt x="309" y="158"/>
                  </a:lnTo>
                  <a:lnTo>
                    <a:pt x="314" y="163"/>
                  </a:lnTo>
                  <a:lnTo>
                    <a:pt x="319" y="168"/>
                  </a:lnTo>
                  <a:lnTo>
                    <a:pt x="325" y="173"/>
                  </a:lnTo>
                  <a:lnTo>
                    <a:pt x="334" y="180"/>
                  </a:lnTo>
                  <a:lnTo>
                    <a:pt x="343" y="187"/>
                  </a:lnTo>
                  <a:lnTo>
                    <a:pt x="352" y="193"/>
                  </a:lnTo>
                  <a:lnTo>
                    <a:pt x="361" y="198"/>
                  </a:lnTo>
                  <a:lnTo>
                    <a:pt x="370" y="203"/>
                  </a:lnTo>
                  <a:lnTo>
                    <a:pt x="379" y="208"/>
                  </a:lnTo>
                  <a:lnTo>
                    <a:pt x="388" y="212"/>
                  </a:lnTo>
                  <a:lnTo>
                    <a:pt x="397" y="215"/>
                  </a:lnTo>
                  <a:lnTo>
                    <a:pt x="407" y="218"/>
                  </a:lnTo>
                  <a:lnTo>
                    <a:pt x="416" y="220"/>
                  </a:lnTo>
                  <a:lnTo>
                    <a:pt x="425" y="222"/>
                  </a:lnTo>
                  <a:lnTo>
                    <a:pt x="434" y="224"/>
                  </a:lnTo>
                  <a:lnTo>
                    <a:pt x="443" y="225"/>
                  </a:lnTo>
                  <a:lnTo>
                    <a:pt x="452" y="225"/>
                  </a:lnTo>
                  <a:lnTo>
                    <a:pt x="461" y="226"/>
                  </a:lnTo>
                  <a:lnTo>
                    <a:pt x="470" y="226"/>
                  </a:lnTo>
                  <a:lnTo>
                    <a:pt x="479" y="226"/>
                  </a:lnTo>
                  <a:lnTo>
                    <a:pt x="488" y="225"/>
                  </a:lnTo>
                  <a:lnTo>
                    <a:pt x="497" y="224"/>
                  </a:lnTo>
                  <a:lnTo>
                    <a:pt x="506" y="223"/>
                  </a:lnTo>
                  <a:lnTo>
                    <a:pt x="514" y="222"/>
                  </a:lnTo>
                  <a:lnTo>
                    <a:pt x="523" y="220"/>
                  </a:lnTo>
                  <a:lnTo>
                    <a:pt x="531" y="218"/>
                  </a:lnTo>
                  <a:lnTo>
                    <a:pt x="540" y="217"/>
                  </a:lnTo>
                  <a:lnTo>
                    <a:pt x="549" y="214"/>
                  </a:lnTo>
                  <a:lnTo>
                    <a:pt x="557" y="212"/>
                  </a:lnTo>
                  <a:lnTo>
                    <a:pt x="565" y="210"/>
                  </a:lnTo>
                  <a:lnTo>
                    <a:pt x="574" y="208"/>
                  </a:lnTo>
                  <a:lnTo>
                    <a:pt x="582" y="205"/>
                  </a:lnTo>
                  <a:lnTo>
                    <a:pt x="590" y="203"/>
                  </a:lnTo>
                  <a:lnTo>
                    <a:pt x="598" y="201"/>
                  </a:lnTo>
                  <a:lnTo>
                    <a:pt x="606" y="198"/>
                  </a:lnTo>
                  <a:lnTo>
                    <a:pt x="606" y="193"/>
                  </a:lnTo>
                  <a:lnTo>
                    <a:pt x="608" y="188"/>
                  </a:lnTo>
                  <a:lnTo>
                    <a:pt x="612" y="184"/>
                  </a:lnTo>
                  <a:lnTo>
                    <a:pt x="616" y="179"/>
                  </a:lnTo>
                  <a:lnTo>
                    <a:pt x="621" y="174"/>
                  </a:lnTo>
                  <a:lnTo>
                    <a:pt x="626" y="169"/>
                  </a:lnTo>
                  <a:lnTo>
                    <a:pt x="633" y="163"/>
                  </a:lnTo>
                  <a:lnTo>
                    <a:pt x="639" y="158"/>
                  </a:lnTo>
                  <a:lnTo>
                    <a:pt x="646" y="152"/>
                  </a:lnTo>
                  <a:lnTo>
                    <a:pt x="652" y="147"/>
                  </a:lnTo>
                  <a:lnTo>
                    <a:pt x="659" y="141"/>
                  </a:lnTo>
                  <a:lnTo>
                    <a:pt x="665" y="135"/>
                  </a:lnTo>
                  <a:lnTo>
                    <a:pt x="670" y="129"/>
                  </a:lnTo>
                  <a:lnTo>
                    <a:pt x="675" y="122"/>
                  </a:lnTo>
                  <a:lnTo>
                    <a:pt x="679" y="115"/>
                  </a:lnTo>
                  <a:lnTo>
                    <a:pt x="682" y="108"/>
                  </a:lnTo>
                  <a:lnTo>
                    <a:pt x="689" y="106"/>
                  </a:lnTo>
                  <a:lnTo>
                    <a:pt x="695" y="103"/>
                  </a:lnTo>
                  <a:lnTo>
                    <a:pt x="700" y="101"/>
                  </a:lnTo>
                  <a:lnTo>
                    <a:pt x="705" y="98"/>
                  </a:lnTo>
                  <a:lnTo>
                    <a:pt x="709" y="95"/>
                  </a:lnTo>
                  <a:lnTo>
                    <a:pt x="713" y="93"/>
                  </a:lnTo>
                  <a:lnTo>
                    <a:pt x="717" y="90"/>
                  </a:lnTo>
                  <a:lnTo>
                    <a:pt x="721" y="88"/>
                  </a:lnTo>
                  <a:lnTo>
                    <a:pt x="725" y="85"/>
                  </a:lnTo>
                  <a:lnTo>
                    <a:pt x="729" y="83"/>
                  </a:lnTo>
                  <a:lnTo>
                    <a:pt x="734" y="81"/>
                  </a:lnTo>
                  <a:lnTo>
                    <a:pt x="739" y="80"/>
                  </a:lnTo>
                  <a:lnTo>
                    <a:pt x="744" y="78"/>
                  </a:lnTo>
                  <a:lnTo>
                    <a:pt x="750" y="77"/>
                  </a:lnTo>
                  <a:lnTo>
                    <a:pt x="757" y="77"/>
                  </a:lnTo>
                  <a:lnTo>
                    <a:pt x="765" y="77"/>
                  </a:lnTo>
                  <a:lnTo>
                    <a:pt x="768" y="70"/>
                  </a:lnTo>
                  <a:lnTo>
                    <a:pt x="772" y="63"/>
                  </a:lnTo>
                  <a:lnTo>
                    <a:pt x="777" y="57"/>
                  </a:lnTo>
                  <a:lnTo>
                    <a:pt x="783" y="52"/>
                  </a:lnTo>
                  <a:lnTo>
                    <a:pt x="789" y="47"/>
                  </a:lnTo>
                  <a:lnTo>
                    <a:pt x="796" y="43"/>
                  </a:lnTo>
                  <a:lnTo>
                    <a:pt x="804" y="39"/>
                  </a:lnTo>
                  <a:lnTo>
                    <a:pt x="812" y="36"/>
                  </a:lnTo>
                  <a:lnTo>
                    <a:pt x="820" y="32"/>
                  </a:lnTo>
                  <a:lnTo>
                    <a:pt x="828" y="30"/>
                  </a:lnTo>
                  <a:lnTo>
                    <a:pt x="837" y="27"/>
                  </a:lnTo>
                  <a:lnTo>
                    <a:pt x="845" y="25"/>
                  </a:lnTo>
                  <a:lnTo>
                    <a:pt x="853" y="23"/>
                  </a:lnTo>
                  <a:lnTo>
                    <a:pt x="860" y="22"/>
                  </a:lnTo>
                  <a:lnTo>
                    <a:pt x="867" y="20"/>
                  </a:lnTo>
                  <a:lnTo>
                    <a:pt x="873" y="19"/>
                  </a:lnTo>
                  <a:lnTo>
                    <a:pt x="875" y="12"/>
                  </a:lnTo>
                  <a:lnTo>
                    <a:pt x="878" y="8"/>
                  </a:lnTo>
                  <a:lnTo>
                    <a:pt x="884" y="4"/>
                  </a:lnTo>
                  <a:lnTo>
                    <a:pt x="891" y="2"/>
                  </a:lnTo>
                  <a:lnTo>
                    <a:pt x="898" y="1"/>
                  </a:lnTo>
                  <a:lnTo>
                    <a:pt x="906" y="0"/>
                  </a:lnTo>
                  <a:lnTo>
                    <a:pt x="913" y="0"/>
                  </a:lnTo>
                  <a:lnTo>
                    <a:pt x="91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3" name="Freeform 13"/>
            <p:cNvSpPr>
              <a:spLocks/>
            </p:cNvSpPr>
            <p:nvPr/>
          </p:nvSpPr>
          <p:spPr bwMode="auto">
            <a:xfrm>
              <a:off x="2228" y="1907"/>
              <a:ext cx="116" cy="110"/>
            </a:xfrm>
            <a:custGeom>
              <a:avLst/>
              <a:gdLst>
                <a:gd name="T0" fmla="*/ 0 w 116"/>
                <a:gd name="T1" fmla="*/ 0 h 110"/>
                <a:gd name="T2" fmla="*/ 115 w 116"/>
                <a:gd name="T3" fmla="*/ 0 h 110"/>
                <a:gd name="T4" fmla="*/ 115 w 116"/>
                <a:gd name="T5" fmla="*/ 109 h 110"/>
                <a:gd name="T6" fmla="*/ 0 w 116"/>
                <a:gd name="T7" fmla="*/ 109 h 110"/>
                <a:gd name="T8" fmla="*/ 0 w 11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0">
                  <a:moveTo>
                    <a:pt x="0" y="0"/>
                  </a:moveTo>
                  <a:lnTo>
                    <a:pt x="115" y="0"/>
                  </a:lnTo>
                  <a:lnTo>
                    <a:pt x="115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4" name="Freeform 14"/>
            <p:cNvSpPr>
              <a:spLocks/>
            </p:cNvSpPr>
            <p:nvPr/>
          </p:nvSpPr>
          <p:spPr bwMode="auto">
            <a:xfrm>
              <a:off x="2228" y="1907"/>
              <a:ext cx="122" cy="116"/>
            </a:xfrm>
            <a:custGeom>
              <a:avLst/>
              <a:gdLst>
                <a:gd name="T0" fmla="*/ 0 w 122"/>
                <a:gd name="T1" fmla="*/ 0 h 116"/>
                <a:gd name="T2" fmla="*/ 121 w 122"/>
                <a:gd name="T3" fmla="*/ 0 h 116"/>
                <a:gd name="T4" fmla="*/ 121 w 122"/>
                <a:gd name="T5" fmla="*/ 115 h 116"/>
                <a:gd name="T6" fmla="*/ 0 w 122"/>
                <a:gd name="T7" fmla="*/ 115 h 116"/>
                <a:gd name="T8" fmla="*/ 0 w 122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6">
                  <a:moveTo>
                    <a:pt x="0" y="0"/>
                  </a:moveTo>
                  <a:lnTo>
                    <a:pt x="121" y="0"/>
                  </a:lnTo>
                  <a:lnTo>
                    <a:pt x="121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5" name="Freeform 15"/>
            <p:cNvSpPr>
              <a:spLocks/>
            </p:cNvSpPr>
            <p:nvPr/>
          </p:nvSpPr>
          <p:spPr bwMode="auto">
            <a:xfrm>
              <a:off x="2288" y="1949"/>
              <a:ext cx="117" cy="110"/>
            </a:xfrm>
            <a:custGeom>
              <a:avLst/>
              <a:gdLst>
                <a:gd name="T0" fmla="*/ 0 w 117"/>
                <a:gd name="T1" fmla="*/ 0 h 110"/>
                <a:gd name="T2" fmla="*/ 116 w 117"/>
                <a:gd name="T3" fmla="*/ 0 h 110"/>
                <a:gd name="T4" fmla="*/ 116 w 117"/>
                <a:gd name="T5" fmla="*/ 109 h 110"/>
                <a:gd name="T6" fmla="*/ 0 w 117"/>
                <a:gd name="T7" fmla="*/ 109 h 110"/>
                <a:gd name="T8" fmla="*/ 0 w 11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0">
                  <a:moveTo>
                    <a:pt x="0" y="0"/>
                  </a:moveTo>
                  <a:lnTo>
                    <a:pt x="116" y="0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6" name="Freeform 16"/>
            <p:cNvSpPr>
              <a:spLocks/>
            </p:cNvSpPr>
            <p:nvPr/>
          </p:nvSpPr>
          <p:spPr bwMode="auto">
            <a:xfrm>
              <a:off x="2288" y="1949"/>
              <a:ext cx="123" cy="116"/>
            </a:xfrm>
            <a:custGeom>
              <a:avLst/>
              <a:gdLst>
                <a:gd name="T0" fmla="*/ 0 w 123"/>
                <a:gd name="T1" fmla="*/ 0 h 116"/>
                <a:gd name="T2" fmla="*/ 122 w 123"/>
                <a:gd name="T3" fmla="*/ 0 h 116"/>
                <a:gd name="T4" fmla="*/ 122 w 123"/>
                <a:gd name="T5" fmla="*/ 115 h 116"/>
                <a:gd name="T6" fmla="*/ 0 w 123"/>
                <a:gd name="T7" fmla="*/ 115 h 116"/>
                <a:gd name="T8" fmla="*/ 0 w 123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16">
                  <a:moveTo>
                    <a:pt x="0" y="0"/>
                  </a:moveTo>
                  <a:lnTo>
                    <a:pt x="122" y="0"/>
                  </a:lnTo>
                  <a:lnTo>
                    <a:pt x="122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7" name="Freeform 17"/>
            <p:cNvSpPr>
              <a:spLocks/>
            </p:cNvSpPr>
            <p:nvPr/>
          </p:nvSpPr>
          <p:spPr bwMode="auto">
            <a:xfrm>
              <a:off x="2343" y="1978"/>
              <a:ext cx="116" cy="110"/>
            </a:xfrm>
            <a:custGeom>
              <a:avLst/>
              <a:gdLst>
                <a:gd name="T0" fmla="*/ 0 w 116"/>
                <a:gd name="T1" fmla="*/ 0 h 110"/>
                <a:gd name="T2" fmla="*/ 115 w 116"/>
                <a:gd name="T3" fmla="*/ 0 h 110"/>
                <a:gd name="T4" fmla="*/ 115 w 116"/>
                <a:gd name="T5" fmla="*/ 109 h 110"/>
                <a:gd name="T6" fmla="*/ 0 w 116"/>
                <a:gd name="T7" fmla="*/ 109 h 110"/>
                <a:gd name="T8" fmla="*/ 0 w 11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0">
                  <a:moveTo>
                    <a:pt x="0" y="0"/>
                  </a:moveTo>
                  <a:lnTo>
                    <a:pt x="115" y="0"/>
                  </a:lnTo>
                  <a:lnTo>
                    <a:pt x="115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8" name="Freeform 18"/>
            <p:cNvSpPr>
              <a:spLocks/>
            </p:cNvSpPr>
            <p:nvPr/>
          </p:nvSpPr>
          <p:spPr bwMode="auto">
            <a:xfrm>
              <a:off x="2343" y="1978"/>
              <a:ext cx="122" cy="116"/>
            </a:xfrm>
            <a:custGeom>
              <a:avLst/>
              <a:gdLst>
                <a:gd name="T0" fmla="*/ 0 w 122"/>
                <a:gd name="T1" fmla="*/ 0 h 116"/>
                <a:gd name="T2" fmla="*/ 121 w 122"/>
                <a:gd name="T3" fmla="*/ 0 h 116"/>
                <a:gd name="T4" fmla="*/ 121 w 122"/>
                <a:gd name="T5" fmla="*/ 115 h 116"/>
                <a:gd name="T6" fmla="*/ 0 w 122"/>
                <a:gd name="T7" fmla="*/ 115 h 116"/>
                <a:gd name="T8" fmla="*/ 0 w 122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6">
                  <a:moveTo>
                    <a:pt x="0" y="0"/>
                  </a:moveTo>
                  <a:lnTo>
                    <a:pt x="121" y="0"/>
                  </a:lnTo>
                  <a:lnTo>
                    <a:pt x="121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19" name="Freeform 19"/>
            <p:cNvSpPr>
              <a:spLocks/>
            </p:cNvSpPr>
            <p:nvPr/>
          </p:nvSpPr>
          <p:spPr bwMode="auto">
            <a:xfrm>
              <a:off x="2735" y="1962"/>
              <a:ext cx="116" cy="110"/>
            </a:xfrm>
            <a:custGeom>
              <a:avLst/>
              <a:gdLst>
                <a:gd name="T0" fmla="*/ 0 w 116"/>
                <a:gd name="T1" fmla="*/ 0 h 110"/>
                <a:gd name="T2" fmla="*/ 115 w 116"/>
                <a:gd name="T3" fmla="*/ 0 h 110"/>
                <a:gd name="T4" fmla="*/ 115 w 116"/>
                <a:gd name="T5" fmla="*/ 109 h 110"/>
                <a:gd name="T6" fmla="*/ 0 w 116"/>
                <a:gd name="T7" fmla="*/ 109 h 110"/>
                <a:gd name="T8" fmla="*/ 0 w 11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0">
                  <a:moveTo>
                    <a:pt x="0" y="0"/>
                  </a:moveTo>
                  <a:lnTo>
                    <a:pt x="115" y="0"/>
                  </a:lnTo>
                  <a:lnTo>
                    <a:pt x="115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0" name="Freeform 20"/>
            <p:cNvSpPr>
              <a:spLocks/>
            </p:cNvSpPr>
            <p:nvPr/>
          </p:nvSpPr>
          <p:spPr bwMode="auto">
            <a:xfrm>
              <a:off x="2735" y="1962"/>
              <a:ext cx="122" cy="116"/>
            </a:xfrm>
            <a:custGeom>
              <a:avLst/>
              <a:gdLst>
                <a:gd name="T0" fmla="*/ 0 w 122"/>
                <a:gd name="T1" fmla="*/ 0 h 116"/>
                <a:gd name="T2" fmla="*/ 121 w 122"/>
                <a:gd name="T3" fmla="*/ 0 h 116"/>
                <a:gd name="T4" fmla="*/ 121 w 122"/>
                <a:gd name="T5" fmla="*/ 115 h 116"/>
                <a:gd name="T6" fmla="*/ 0 w 122"/>
                <a:gd name="T7" fmla="*/ 115 h 116"/>
                <a:gd name="T8" fmla="*/ 0 w 122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6">
                  <a:moveTo>
                    <a:pt x="0" y="0"/>
                  </a:moveTo>
                  <a:lnTo>
                    <a:pt x="121" y="0"/>
                  </a:lnTo>
                  <a:lnTo>
                    <a:pt x="121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1" name="Freeform 21"/>
            <p:cNvSpPr>
              <a:spLocks/>
            </p:cNvSpPr>
            <p:nvPr/>
          </p:nvSpPr>
          <p:spPr bwMode="auto">
            <a:xfrm>
              <a:off x="2770" y="1933"/>
              <a:ext cx="116" cy="110"/>
            </a:xfrm>
            <a:custGeom>
              <a:avLst/>
              <a:gdLst>
                <a:gd name="T0" fmla="*/ 0 w 116"/>
                <a:gd name="T1" fmla="*/ 0 h 110"/>
                <a:gd name="T2" fmla="*/ 115 w 116"/>
                <a:gd name="T3" fmla="*/ 0 h 110"/>
                <a:gd name="T4" fmla="*/ 115 w 116"/>
                <a:gd name="T5" fmla="*/ 109 h 110"/>
                <a:gd name="T6" fmla="*/ 0 w 116"/>
                <a:gd name="T7" fmla="*/ 109 h 110"/>
                <a:gd name="T8" fmla="*/ 0 w 11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0">
                  <a:moveTo>
                    <a:pt x="0" y="0"/>
                  </a:moveTo>
                  <a:lnTo>
                    <a:pt x="115" y="0"/>
                  </a:lnTo>
                  <a:lnTo>
                    <a:pt x="115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2" name="Freeform 22"/>
            <p:cNvSpPr>
              <a:spLocks/>
            </p:cNvSpPr>
            <p:nvPr/>
          </p:nvSpPr>
          <p:spPr bwMode="auto">
            <a:xfrm>
              <a:off x="2770" y="1933"/>
              <a:ext cx="122" cy="116"/>
            </a:xfrm>
            <a:custGeom>
              <a:avLst/>
              <a:gdLst>
                <a:gd name="T0" fmla="*/ 0 w 122"/>
                <a:gd name="T1" fmla="*/ 0 h 116"/>
                <a:gd name="T2" fmla="*/ 121 w 122"/>
                <a:gd name="T3" fmla="*/ 0 h 116"/>
                <a:gd name="T4" fmla="*/ 121 w 122"/>
                <a:gd name="T5" fmla="*/ 115 h 116"/>
                <a:gd name="T6" fmla="*/ 0 w 122"/>
                <a:gd name="T7" fmla="*/ 115 h 116"/>
                <a:gd name="T8" fmla="*/ 0 w 122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6">
                  <a:moveTo>
                    <a:pt x="0" y="0"/>
                  </a:moveTo>
                  <a:lnTo>
                    <a:pt x="121" y="0"/>
                  </a:lnTo>
                  <a:lnTo>
                    <a:pt x="121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3" name="Freeform 23"/>
            <p:cNvSpPr>
              <a:spLocks/>
            </p:cNvSpPr>
            <p:nvPr/>
          </p:nvSpPr>
          <p:spPr bwMode="auto">
            <a:xfrm>
              <a:off x="2811" y="1905"/>
              <a:ext cx="117" cy="110"/>
            </a:xfrm>
            <a:custGeom>
              <a:avLst/>
              <a:gdLst>
                <a:gd name="T0" fmla="*/ 0 w 117"/>
                <a:gd name="T1" fmla="*/ 0 h 110"/>
                <a:gd name="T2" fmla="*/ 116 w 117"/>
                <a:gd name="T3" fmla="*/ 0 h 110"/>
                <a:gd name="T4" fmla="*/ 116 w 117"/>
                <a:gd name="T5" fmla="*/ 109 h 110"/>
                <a:gd name="T6" fmla="*/ 0 w 117"/>
                <a:gd name="T7" fmla="*/ 109 h 110"/>
                <a:gd name="T8" fmla="*/ 0 w 11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0">
                  <a:moveTo>
                    <a:pt x="0" y="0"/>
                  </a:moveTo>
                  <a:lnTo>
                    <a:pt x="116" y="0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4" name="Freeform 24"/>
            <p:cNvSpPr>
              <a:spLocks/>
            </p:cNvSpPr>
            <p:nvPr/>
          </p:nvSpPr>
          <p:spPr bwMode="auto">
            <a:xfrm>
              <a:off x="2811" y="1905"/>
              <a:ext cx="123" cy="116"/>
            </a:xfrm>
            <a:custGeom>
              <a:avLst/>
              <a:gdLst>
                <a:gd name="T0" fmla="*/ 0 w 123"/>
                <a:gd name="T1" fmla="*/ 0 h 116"/>
                <a:gd name="T2" fmla="*/ 122 w 123"/>
                <a:gd name="T3" fmla="*/ 0 h 116"/>
                <a:gd name="T4" fmla="*/ 122 w 123"/>
                <a:gd name="T5" fmla="*/ 115 h 116"/>
                <a:gd name="T6" fmla="*/ 0 w 123"/>
                <a:gd name="T7" fmla="*/ 115 h 116"/>
                <a:gd name="T8" fmla="*/ 0 w 123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16">
                  <a:moveTo>
                    <a:pt x="0" y="0"/>
                  </a:moveTo>
                  <a:lnTo>
                    <a:pt x="122" y="0"/>
                  </a:lnTo>
                  <a:lnTo>
                    <a:pt x="122" y="115"/>
                  </a:lnTo>
                  <a:lnTo>
                    <a:pt x="0" y="11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5" name="Freeform 25"/>
            <p:cNvSpPr>
              <a:spLocks/>
            </p:cNvSpPr>
            <p:nvPr/>
          </p:nvSpPr>
          <p:spPr bwMode="auto">
            <a:xfrm>
              <a:off x="3473" y="1547"/>
              <a:ext cx="128" cy="110"/>
            </a:xfrm>
            <a:custGeom>
              <a:avLst/>
              <a:gdLst>
                <a:gd name="T0" fmla="*/ 121 w 128"/>
                <a:gd name="T1" fmla="*/ 0 h 110"/>
                <a:gd name="T2" fmla="*/ 0 w 128"/>
                <a:gd name="T3" fmla="*/ 51 h 110"/>
                <a:gd name="T4" fmla="*/ 127 w 128"/>
                <a:gd name="T5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110">
                  <a:moveTo>
                    <a:pt x="121" y="0"/>
                  </a:moveTo>
                  <a:lnTo>
                    <a:pt x="0" y="51"/>
                  </a:lnTo>
                  <a:lnTo>
                    <a:pt x="127" y="10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6" name="Freeform 26"/>
            <p:cNvSpPr>
              <a:spLocks/>
            </p:cNvSpPr>
            <p:nvPr/>
          </p:nvSpPr>
          <p:spPr bwMode="auto">
            <a:xfrm>
              <a:off x="2036" y="2636"/>
              <a:ext cx="97" cy="104"/>
            </a:xfrm>
            <a:custGeom>
              <a:avLst/>
              <a:gdLst>
                <a:gd name="T0" fmla="*/ 54 w 97"/>
                <a:gd name="T1" fmla="*/ 0 h 104"/>
                <a:gd name="T2" fmla="*/ 63 w 97"/>
                <a:gd name="T3" fmla="*/ 3 h 104"/>
                <a:gd name="T4" fmla="*/ 72 w 97"/>
                <a:gd name="T5" fmla="*/ 7 h 104"/>
                <a:gd name="T6" fmla="*/ 79 w 97"/>
                <a:gd name="T7" fmla="*/ 12 h 104"/>
                <a:gd name="T8" fmla="*/ 86 w 97"/>
                <a:gd name="T9" fmla="*/ 19 h 104"/>
                <a:gd name="T10" fmla="*/ 90 w 97"/>
                <a:gd name="T11" fmla="*/ 27 h 104"/>
                <a:gd name="T12" fmla="*/ 94 w 97"/>
                <a:gd name="T13" fmla="*/ 36 h 104"/>
                <a:gd name="T14" fmla="*/ 96 w 97"/>
                <a:gd name="T15" fmla="*/ 46 h 104"/>
                <a:gd name="T16" fmla="*/ 96 w 97"/>
                <a:gd name="T17" fmla="*/ 57 h 104"/>
                <a:gd name="T18" fmla="*/ 94 w 97"/>
                <a:gd name="T19" fmla="*/ 67 h 104"/>
                <a:gd name="T20" fmla="*/ 90 w 97"/>
                <a:gd name="T21" fmla="*/ 77 h 104"/>
                <a:gd name="T22" fmla="*/ 86 w 97"/>
                <a:gd name="T23" fmla="*/ 84 h 104"/>
                <a:gd name="T24" fmla="*/ 79 w 97"/>
                <a:gd name="T25" fmla="*/ 92 h 104"/>
                <a:gd name="T26" fmla="*/ 72 w 97"/>
                <a:gd name="T27" fmla="*/ 96 h 104"/>
                <a:gd name="T28" fmla="*/ 63 w 97"/>
                <a:gd name="T29" fmla="*/ 100 h 104"/>
                <a:gd name="T30" fmla="*/ 54 w 97"/>
                <a:gd name="T31" fmla="*/ 103 h 104"/>
                <a:gd name="T32" fmla="*/ 43 w 97"/>
                <a:gd name="T33" fmla="*/ 103 h 104"/>
                <a:gd name="T34" fmla="*/ 35 w 97"/>
                <a:gd name="T35" fmla="*/ 100 h 104"/>
                <a:gd name="T36" fmla="*/ 25 w 97"/>
                <a:gd name="T37" fmla="*/ 96 h 104"/>
                <a:gd name="T38" fmla="*/ 18 w 97"/>
                <a:gd name="T39" fmla="*/ 92 h 104"/>
                <a:gd name="T40" fmla="*/ 11 w 97"/>
                <a:gd name="T41" fmla="*/ 84 h 104"/>
                <a:gd name="T42" fmla="*/ 7 w 97"/>
                <a:gd name="T43" fmla="*/ 77 h 104"/>
                <a:gd name="T44" fmla="*/ 3 w 97"/>
                <a:gd name="T45" fmla="*/ 67 h 104"/>
                <a:gd name="T46" fmla="*/ 1 w 97"/>
                <a:gd name="T47" fmla="*/ 57 h 104"/>
                <a:gd name="T48" fmla="*/ 1 w 97"/>
                <a:gd name="T49" fmla="*/ 46 h 104"/>
                <a:gd name="T50" fmla="*/ 3 w 97"/>
                <a:gd name="T51" fmla="*/ 36 h 104"/>
                <a:gd name="T52" fmla="*/ 7 w 97"/>
                <a:gd name="T53" fmla="*/ 27 h 104"/>
                <a:gd name="T54" fmla="*/ 11 w 97"/>
                <a:gd name="T55" fmla="*/ 19 h 104"/>
                <a:gd name="T56" fmla="*/ 18 w 97"/>
                <a:gd name="T57" fmla="*/ 12 h 104"/>
                <a:gd name="T58" fmla="*/ 25 w 97"/>
                <a:gd name="T59" fmla="*/ 7 h 104"/>
                <a:gd name="T60" fmla="*/ 35 w 97"/>
                <a:gd name="T61" fmla="*/ 3 h 104"/>
                <a:gd name="T62" fmla="*/ 43 w 97"/>
                <a:gd name="T6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04">
                  <a:moveTo>
                    <a:pt x="49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63" y="3"/>
                  </a:lnTo>
                  <a:lnTo>
                    <a:pt x="67" y="4"/>
                  </a:lnTo>
                  <a:lnTo>
                    <a:pt x="72" y="7"/>
                  </a:lnTo>
                  <a:lnTo>
                    <a:pt x="75" y="9"/>
                  </a:lnTo>
                  <a:lnTo>
                    <a:pt x="79" y="12"/>
                  </a:lnTo>
                  <a:lnTo>
                    <a:pt x="82" y="15"/>
                  </a:lnTo>
                  <a:lnTo>
                    <a:pt x="86" y="19"/>
                  </a:lnTo>
                  <a:lnTo>
                    <a:pt x="88" y="23"/>
                  </a:lnTo>
                  <a:lnTo>
                    <a:pt x="90" y="27"/>
                  </a:lnTo>
                  <a:lnTo>
                    <a:pt x="92" y="32"/>
                  </a:lnTo>
                  <a:lnTo>
                    <a:pt x="94" y="36"/>
                  </a:lnTo>
                  <a:lnTo>
                    <a:pt x="95" y="42"/>
                  </a:lnTo>
                  <a:lnTo>
                    <a:pt x="96" y="46"/>
                  </a:lnTo>
                  <a:lnTo>
                    <a:pt x="96" y="52"/>
                  </a:lnTo>
                  <a:lnTo>
                    <a:pt x="96" y="57"/>
                  </a:lnTo>
                  <a:lnTo>
                    <a:pt x="95" y="62"/>
                  </a:lnTo>
                  <a:lnTo>
                    <a:pt x="94" y="67"/>
                  </a:lnTo>
                  <a:lnTo>
                    <a:pt x="92" y="72"/>
                  </a:lnTo>
                  <a:lnTo>
                    <a:pt x="90" y="77"/>
                  </a:lnTo>
                  <a:lnTo>
                    <a:pt x="88" y="80"/>
                  </a:lnTo>
                  <a:lnTo>
                    <a:pt x="86" y="84"/>
                  </a:lnTo>
                  <a:lnTo>
                    <a:pt x="82" y="88"/>
                  </a:lnTo>
                  <a:lnTo>
                    <a:pt x="79" y="92"/>
                  </a:lnTo>
                  <a:lnTo>
                    <a:pt x="75" y="94"/>
                  </a:lnTo>
                  <a:lnTo>
                    <a:pt x="72" y="96"/>
                  </a:lnTo>
                  <a:lnTo>
                    <a:pt x="67" y="99"/>
                  </a:lnTo>
                  <a:lnTo>
                    <a:pt x="63" y="100"/>
                  </a:lnTo>
                  <a:lnTo>
                    <a:pt x="58" y="102"/>
                  </a:lnTo>
                  <a:lnTo>
                    <a:pt x="54" y="103"/>
                  </a:lnTo>
                  <a:lnTo>
                    <a:pt x="49" y="103"/>
                  </a:lnTo>
                  <a:lnTo>
                    <a:pt x="43" y="103"/>
                  </a:lnTo>
                  <a:lnTo>
                    <a:pt x="39" y="102"/>
                  </a:lnTo>
                  <a:lnTo>
                    <a:pt x="35" y="100"/>
                  </a:lnTo>
                  <a:lnTo>
                    <a:pt x="30" y="99"/>
                  </a:lnTo>
                  <a:lnTo>
                    <a:pt x="25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4" y="88"/>
                  </a:lnTo>
                  <a:lnTo>
                    <a:pt x="11" y="84"/>
                  </a:lnTo>
                  <a:lnTo>
                    <a:pt x="8" y="80"/>
                  </a:lnTo>
                  <a:lnTo>
                    <a:pt x="7" y="77"/>
                  </a:lnTo>
                  <a:lnTo>
                    <a:pt x="5" y="72"/>
                  </a:lnTo>
                  <a:lnTo>
                    <a:pt x="3" y="67"/>
                  </a:lnTo>
                  <a:lnTo>
                    <a:pt x="1" y="62"/>
                  </a:lnTo>
                  <a:lnTo>
                    <a:pt x="1" y="57"/>
                  </a:lnTo>
                  <a:lnTo>
                    <a:pt x="0" y="52"/>
                  </a:lnTo>
                  <a:lnTo>
                    <a:pt x="1" y="46"/>
                  </a:lnTo>
                  <a:lnTo>
                    <a:pt x="1" y="42"/>
                  </a:lnTo>
                  <a:lnTo>
                    <a:pt x="3" y="36"/>
                  </a:lnTo>
                  <a:lnTo>
                    <a:pt x="5" y="32"/>
                  </a:lnTo>
                  <a:lnTo>
                    <a:pt x="7" y="27"/>
                  </a:lnTo>
                  <a:lnTo>
                    <a:pt x="8" y="23"/>
                  </a:lnTo>
                  <a:lnTo>
                    <a:pt x="11" y="19"/>
                  </a:lnTo>
                  <a:lnTo>
                    <a:pt x="14" y="15"/>
                  </a:lnTo>
                  <a:lnTo>
                    <a:pt x="18" y="12"/>
                  </a:lnTo>
                  <a:lnTo>
                    <a:pt x="22" y="9"/>
                  </a:lnTo>
                  <a:lnTo>
                    <a:pt x="25" y="7"/>
                  </a:lnTo>
                  <a:lnTo>
                    <a:pt x="30" y="4"/>
                  </a:lnTo>
                  <a:lnTo>
                    <a:pt x="35" y="3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7" name="Freeform 27"/>
            <p:cNvSpPr>
              <a:spLocks/>
            </p:cNvSpPr>
            <p:nvPr/>
          </p:nvSpPr>
          <p:spPr bwMode="auto">
            <a:xfrm>
              <a:off x="2036" y="2636"/>
              <a:ext cx="103" cy="110"/>
            </a:xfrm>
            <a:custGeom>
              <a:avLst/>
              <a:gdLst>
                <a:gd name="T0" fmla="*/ 52 w 103"/>
                <a:gd name="T1" fmla="*/ 0 h 110"/>
                <a:gd name="T2" fmla="*/ 62 w 103"/>
                <a:gd name="T3" fmla="*/ 1 h 110"/>
                <a:gd name="T4" fmla="*/ 71 w 103"/>
                <a:gd name="T5" fmla="*/ 4 h 110"/>
                <a:gd name="T6" fmla="*/ 80 w 103"/>
                <a:gd name="T7" fmla="*/ 9 h 110"/>
                <a:gd name="T8" fmla="*/ 87 w 103"/>
                <a:gd name="T9" fmla="*/ 16 h 110"/>
                <a:gd name="T10" fmla="*/ 94 w 103"/>
                <a:gd name="T11" fmla="*/ 24 h 110"/>
                <a:gd name="T12" fmla="*/ 98 w 103"/>
                <a:gd name="T13" fmla="*/ 34 h 110"/>
                <a:gd name="T14" fmla="*/ 101 w 103"/>
                <a:gd name="T15" fmla="*/ 44 h 110"/>
                <a:gd name="T16" fmla="*/ 102 w 103"/>
                <a:gd name="T17" fmla="*/ 55 h 110"/>
                <a:gd name="T18" fmla="*/ 101 w 103"/>
                <a:gd name="T19" fmla="*/ 66 h 110"/>
                <a:gd name="T20" fmla="*/ 98 w 103"/>
                <a:gd name="T21" fmla="*/ 76 h 110"/>
                <a:gd name="T22" fmla="*/ 94 w 103"/>
                <a:gd name="T23" fmla="*/ 85 h 110"/>
                <a:gd name="T24" fmla="*/ 87 w 103"/>
                <a:gd name="T25" fmla="*/ 93 h 110"/>
                <a:gd name="T26" fmla="*/ 80 w 103"/>
                <a:gd name="T27" fmla="*/ 100 h 110"/>
                <a:gd name="T28" fmla="*/ 71 w 103"/>
                <a:gd name="T29" fmla="*/ 105 h 110"/>
                <a:gd name="T30" fmla="*/ 62 w 103"/>
                <a:gd name="T31" fmla="*/ 108 h 110"/>
                <a:gd name="T32" fmla="*/ 52 w 103"/>
                <a:gd name="T33" fmla="*/ 109 h 110"/>
                <a:gd name="T34" fmla="*/ 41 w 103"/>
                <a:gd name="T35" fmla="*/ 108 h 110"/>
                <a:gd name="T36" fmla="*/ 32 w 103"/>
                <a:gd name="T37" fmla="*/ 105 h 110"/>
                <a:gd name="T38" fmla="*/ 23 w 103"/>
                <a:gd name="T39" fmla="*/ 100 h 110"/>
                <a:gd name="T40" fmla="*/ 15 w 103"/>
                <a:gd name="T41" fmla="*/ 93 h 110"/>
                <a:gd name="T42" fmla="*/ 9 w 103"/>
                <a:gd name="T43" fmla="*/ 85 h 110"/>
                <a:gd name="T44" fmla="*/ 5 w 103"/>
                <a:gd name="T45" fmla="*/ 76 h 110"/>
                <a:gd name="T46" fmla="*/ 1 w 103"/>
                <a:gd name="T47" fmla="*/ 66 h 110"/>
                <a:gd name="T48" fmla="*/ 0 w 103"/>
                <a:gd name="T49" fmla="*/ 55 h 110"/>
                <a:gd name="T50" fmla="*/ 1 w 103"/>
                <a:gd name="T51" fmla="*/ 44 h 110"/>
                <a:gd name="T52" fmla="*/ 5 w 103"/>
                <a:gd name="T53" fmla="*/ 34 h 110"/>
                <a:gd name="T54" fmla="*/ 9 w 103"/>
                <a:gd name="T55" fmla="*/ 24 h 110"/>
                <a:gd name="T56" fmla="*/ 15 w 103"/>
                <a:gd name="T57" fmla="*/ 16 h 110"/>
                <a:gd name="T58" fmla="*/ 23 w 103"/>
                <a:gd name="T59" fmla="*/ 9 h 110"/>
                <a:gd name="T60" fmla="*/ 32 w 103"/>
                <a:gd name="T61" fmla="*/ 4 h 110"/>
                <a:gd name="T62" fmla="*/ 41 w 103"/>
                <a:gd name="T63" fmla="*/ 1 h 110"/>
                <a:gd name="T64" fmla="*/ 52 w 103"/>
                <a:gd name="T6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10">
                  <a:moveTo>
                    <a:pt x="52" y="0"/>
                  </a:moveTo>
                  <a:lnTo>
                    <a:pt x="52" y="0"/>
                  </a:lnTo>
                  <a:lnTo>
                    <a:pt x="57" y="0"/>
                  </a:lnTo>
                  <a:lnTo>
                    <a:pt x="62" y="1"/>
                  </a:lnTo>
                  <a:lnTo>
                    <a:pt x="67" y="3"/>
                  </a:lnTo>
                  <a:lnTo>
                    <a:pt x="71" y="4"/>
                  </a:lnTo>
                  <a:lnTo>
                    <a:pt x="76" y="7"/>
                  </a:lnTo>
                  <a:lnTo>
                    <a:pt x="80" y="9"/>
                  </a:lnTo>
                  <a:lnTo>
                    <a:pt x="84" y="13"/>
                  </a:lnTo>
                  <a:lnTo>
                    <a:pt x="87" y="16"/>
                  </a:lnTo>
                  <a:lnTo>
                    <a:pt x="91" y="20"/>
                  </a:lnTo>
                  <a:lnTo>
                    <a:pt x="94" y="24"/>
                  </a:lnTo>
                  <a:lnTo>
                    <a:pt x="96" y="29"/>
                  </a:lnTo>
                  <a:lnTo>
                    <a:pt x="98" y="34"/>
                  </a:lnTo>
                  <a:lnTo>
                    <a:pt x="100" y="38"/>
                  </a:lnTo>
                  <a:lnTo>
                    <a:pt x="101" y="44"/>
                  </a:lnTo>
                  <a:lnTo>
                    <a:pt x="102" y="49"/>
                  </a:lnTo>
                  <a:lnTo>
                    <a:pt x="102" y="55"/>
                  </a:lnTo>
                  <a:lnTo>
                    <a:pt x="102" y="60"/>
                  </a:lnTo>
                  <a:lnTo>
                    <a:pt x="101" y="66"/>
                  </a:lnTo>
                  <a:lnTo>
                    <a:pt x="100" y="71"/>
                  </a:lnTo>
                  <a:lnTo>
                    <a:pt x="98" y="76"/>
                  </a:lnTo>
                  <a:lnTo>
                    <a:pt x="96" y="81"/>
                  </a:lnTo>
                  <a:lnTo>
                    <a:pt x="94" y="85"/>
                  </a:lnTo>
                  <a:lnTo>
                    <a:pt x="91" y="89"/>
                  </a:lnTo>
                  <a:lnTo>
                    <a:pt x="87" y="93"/>
                  </a:lnTo>
                  <a:lnTo>
                    <a:pt x="84" y="97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1" y="105"/>
                  </a:lnTo>
                  <a:lnTo>
                    <a:pt x="67" y="106"/>
                  </a:lnTo>
                  <a:lnTo>
                    <a:pt x="62" y="108"/>
                  </a:lnTo>
                  <a:lnTo>
                    <a:pt x="57" y="109"/>
                  </a:lnTo>
                  <a:lnTo>
                    <a:pt x="52" y="109"/>
                  </a:lnTo>
                  <a:lnTo>
                    <a:pt x="46" y="109"/>
                  </a:lnTo>
                  <a:lnTo>
                    <a:pt x="41" y="108"/>
                  </a:lnTo>
                  <a:lnTo>
                    <a:pt x="37" y="106"/>
                  </a:lnTo>
                  <a:lnTo>
                    <a:pt x="32" y="105"/>
                  </a:lnTo>
                  <a:lnTo>
                    <a:pt x="27" y="102"/>
                  </a:lnTo>
                  <a:lnTo>
                    <a:pt x="23" y="100"/>
                  </a:lnTo>
                  <a:lnTo>
                    <a:pt x="19" y="97"/>
                  </a:lnTo>
                  <a:lnTo>
                    <a:pt x="15" y="93"/>
                  </a:lnTo>
                  <a:lnTo>
                    <a:pt x="12" y="89"/>
                  </a:lnTo>
                  <a:lnTo>
                    <a:pt x="9" y="85"/>
                  </a:lnTo>
                  <a:lnTo>
                    <a:pt x="7" y="81"/>
                  </a:lnTo>
                  <a:lnTo>
                    <a:pt x="5" y="76"/>
                  </a:lnTo>
                  <a:lnTo>
                    <a:pt x="3" y="71"/>
                  </a:lnTo>
                  <a:lnTo>
                    <a:pt x="1" y="66"/>
                  </a:lnTo>
                  <a:lnTo>
                    <a:pt x="1" y="60"/>
                  </a:lnTo>
                  <a:lnTo>
                    <a:pt x="0" y="55"/>
                  </a:lnTo>
                  <a:lnTo>
                    <a:pt x="1" y="49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5" y="34"/>
                  </a:lnTo>
                  <a:lnTo>
                    <a:pt x="7" y="29"/>
                  </a:lnTo>
                  <a:lnTo>
                    <a:pt x="9" y="24"/>
                  </a:lnTo>
                  <a:lnTo>
                    <a:pt x="12" y="20"/>
                  </a:lnTo>
                  <a:lnTo>
                    <a:pt x="15" y="16"/>
                  </a:lnTo>
                  <a:lnTo>
                    <a:pt x="19" y="13"/>
                  </a:lnTo>
                  <a:lnTo>
                    <a:pt x="23" y="9"/>
                  </a:lnTo>
                  <a:lnTo>
                    <a:pt x="27" y="7"/>
                  </a:lnTo>
                  <a:lnTo>
                    <a:pt x="32" y="4"/>
                  </a:lnTo>
                  <a:lnTo>
                    <a:pt x="37" y="3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8" name="Freeform 28"/>
            <p:cNvSpPr>
              <a:spLocks/>
            </p:cNvSpPr>
            <p:nvPr/>
          </p:nvSpPr>
          <p:spPr bwMode="auto">
            <a:xfrm>
              <a:off x="2212" y="2825"/>
              <a:ext cx="97" cy="104"/>
            </a:xfrm>
            <a:custGeom>
              <a:avLst/>
              <a:gdLst>
                <a:gd name="T0" fmla="*/ 53 w 97"/>
                <a:gd name="T1" fmla="*/ 0 h 104"/>
                <a:gd name="T2" fmla="*/ 62 w 97"/>
                <a:gd name="T3" fmla="*/ 3 h 104"/>
                <a:gd name="T4" fmla="*/ 71 w 97"/>
                <a:gd name="T5" fmla="*/ 7 h 104"/>
                <a:gd name="T6" fmla="*/ 78 w 97"/>
                <a:gd name="T7" fmla="*/ 11 h 104"/>
                <a:gd name="T8" fmla="*/ 85 w 97"/>
                <a:gd name="T9" fmla="*/ 19 h 104"/>
                <a:gd name="T10" fmla="*/ 90 w 97"/>
                <a:gd name="T11" fmla="*/ 27 h 104"/>
                <a:gd name="T12" fmla="*/ 94 w 97"/>
                <a:gd name="T13" fmla="*/ 36 h 104"/>
                <a:gd name="T14" fmla="*/ 96 w 97"/>
                <a:gd name="T15" fmla="*/ 46 h 104"/>
                <a:gd name="T16" fmla="*/ 96 w 97"/>
                <a:gd name="T17" fmla="*/ 57 h 104"/>
                <a:gd name="T18" fmla="*/ 94 w 97"/>
                <a:gd name="T19" fmla="*/ 67 h 104"/>
                <a:gd name="T20" fmla="*/ 90 w 97"/>
                <a:gd name="T21" fmla="*/ 76 h 104"/>
                <a:gd name="T22" fmla="*/ 85 w 97"/>
                <a:gd name="T23" fmla="*/ 84 h 104"/>
                <a:gd name="T24" fmla="*/ 78 w 97"/>
                <a:gd name="T25" fmla="*/ 91 h 104"/>
                <a:gd name="T26" fmla="*/ 71 w 97"/>
                <a:gd name="T27" fmla="*/ 96 h 104"/>
                <a:gd name="T28" fmla="*/ 62 w 97"/>
                <a:gd name="T29" fmla="*/ 100 h 104"/>
                <a:gd name="T30" fmla="*/ 53 w 97"/>
                <a:gd name="T31" fmla="*/ 102 h 104"/>
                <a:gd name="T32" fmla="*/ 43 w 97"/>
                <a:gd name="T33" fmla="*/ 102 h 104"/>
                <a:gd name="T34" fmla="*/ 34 w 97"/>
                <a:gd name="T35" fmla="*/ 100 h 104"/>
                <a:gd name="T36" fmla="*/ 25 w 97"/>
                <a:gd name="T37" fmla="*/ 96 h 104"/>
                <a:gd name="T38" fmla="*/ 18 w 97"/>
                <a:gd name="T39" fmla="*/ 91 h 104"/>
                <a:gd name="T40" fmla="*/ 11 w 97"/>
                <a:gd name="T41" fmla="*/ 84 h 104"/>
                <a:gd name="T42" fmla="*/ 6 w 97"/>
                <a:gd name="T43" fmla="*/ 76 h 104"/>
                <a:gd name="T44" fmla="*/ 2 w 97"/>
                <a:gd name="T45" fmla="*/ 67 h 104"/>
                <a:gd name="T46" fmla="*/ 0 w 97"/>
                <a:gd name="T47" fmla="*/ 57 h 104"/>
                <a:gd name="T48" fmla="*/ 0 w 97"/>
                <a:gd name="T49" fmla="*/ 46 h 104"/>
                <a:gd name="T50" fmla="*/ 2 w 97"/>
                <a:gd name="T51" fmla="*/ 36 h 104"/>
                <a:gd name="T52" fmla="*/ 6 w 97"/>
                <a:gd name="T53" fmla="*/ 27 h 104"/>
                <a:gd name="T54" fmla="*/ 11 w 97"/>
                <a:gd name="T55" fmla="*/ 19 h 104"/>
                <a:gd name="T56" fmla="*/ 18 w 97"/>
                <a:gd name="T57" fmla="*/ 11 h 104"/>
                <a:gd name="T58" fmla="*/ 25 w 97"/>
                <a:gd name="T59" fmla="*/ 7 h 104"/>
                <a:gd name="T60" fmla="*/ 34 w 97"/>
                <a:gd name="T61" fmla="*/ 3 h 104"/>
                <a:gd name="T62" fmla="*/ 43 w 97"/>
                <a:gd name="T6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04">
                  <a:moveTo>
                    <a:pt x="48" y="0"/>
                  </a:moveTo>
                  <a:lnTo>
                    <a:pt x="53" y="0"/>
                  </a:lnTo>
                  <a:lnTo>
                    <a:pt x="57" y="1"/>
                  </a:lnTo>
                  <a:lnTo>
                    <a:pt x="62" y="3"/>
                  </a:lnTo>
                  <a:lnTo>
                    <a:pt x="67" y="4"/>
                  </a:lnTo>
                  <a:lnTo>
                    <a:pt x="71" y="7"/>
                  </a:lnTo>
                  <a:lnTo>
                    <a:pt x="75" y="9"/>
                  </a:lnTo>
                  <a:lnTo>
                    <a:pt x="78" y="11"/>
                  </a:lnTo>
                  <a:lnTo>
                    <a:pt x="82" y="15"/>
                  </a:lnTo>
                  <a:lnTo>
                    <a:pt x="85" y="19"/>
                  </a:lnTo>
                  <a:lnTo>
                    <a:pt x="88" y="23"/>
                  </a:lnTo>
                  <a:lnTo>
                    <a:pt x="90" y="27"/>
                  </a:lnTo>
                  <a:lnTo>
                    <a:pt x="92" y="32"/>
                  </a:lnTo>
                  <a:lnTo>
                    <a:pt x="94" y="36"/>
                  </a:lnTo>
                  <a:lnTo>
                    <a:pt x="95" y="42"/>
                  </a:lnTo>
                  <a:lnTo>
                    <a:pt x="96" y="46"/>
                  </a:lnTo>
                  <a:lnTo>
                    <a:pt x="96" y="52"/>
                  </a:lnTo>
                  <a:lnTo>
                    <a:pt x="96" y="57"/>
                  </a:lnTo>
                  <a:lnTo>
                    <a:pt x="95" y="61"/>
                  </a:lnTo>
                  <a:lnTo>
                    <a:pt x="94" y="67"/>
                  </a:lnTo>
                  <a:lnTo>
                    <a:pt x="92" y="72"/>
                  </a:lnTo>
                  <a:lnTo>
                    <a:pt x="90" y="76"/>
                  </a:lnTo>
                  <a:lnTo>
                    <a:pt x="88" y="80"/>
                  </a:lnTo>
                  <a:lnTo>
                    <a:pt x="85" y="84"/>
                  </a:lnTo>
                  <a:lnTo>
                    <a:pt x="82" y="88"/>
                  </a:lnTo>
                  <a:lnTo>
                    <a:pt x="78" y="91"/>
                  </a:lnTo>
                  <a:lnTo>
                    <a:pt x="75" y="94"/>
                  </a:lnTo>
                  <a:lnTo>
                    <a:pt x="71" y="96"/>
                  </a:lnTo>
                  <a:lnTo>
                    <a:pt x="67" y="99"/>
                  </a:lnTo>
                  <a:lnTo>
                    <a:pt x="62" y="100"/>
                  </a:lnTo>
                  <a:lnTo>
                    <a:pt x="57" y="102"/>
                  </a:lnTo>
                  <a:lnTo>
                    <a:pt x="53" y="102"/>
                  </a:lnTo>
                  <a:lnTo>
                    <a:pt x="48" y="103"/>
                  </a:lnTo>
                  <a:lnTo>
                    <a:pt x="43" y="102"/>
                  </a:lnTo>
                  <a:lnTo>
                    <a:pt x="39" y="102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5" y="96"/>
                  </a:lnTo>
                  <a:lnTo>
                    <a:pt x="22" y="94"/>
                  </a:lnTo>
                  <a:lnTo>
                    <a:pt x="18" y="91"/>
                  </a:lnTo>
                  <a:lnTo>
                    <a:pt x="14" y="88"/>
                  </a:lnTo>
                  <a:lnTo>
                    <a:pt x="11" y="84"/>
                  </a:lnTo>
                  <a:lnTo>
                    <a:pt x="8" y="80"/>
                  </a:lnTo>
                  <a:lnTo>
                    <a:pt x="6" y="76"/>
                  </a:lnTo>
                  <a:lnTo>
                    <a:pt x="4" y="72"/>
                  </a:lnTo>
                  <a:lnTo>
                    <a:pt x="2" y="67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1" y="42"/>
                  </a:lnTo>
                  <a:lnTo>
                    <a:pt x="2" y="36"/>
                  </a:lnTo>
                  <a:lnTo>
                    <a:pt x="4" y="32"/>
                  </a:lnTo>
                  <a:lnTo>
                    <a:pt x="6" y="27"/>
                  </a:lnTo>
                  <a:lnTo>
                    <a:pt x="8" y="23"/>
                  </a:lnTo>
                  <a:lnTo>
                    <a:pt x="11" y="19"/>
                  </a:lnTo>
                  <a:lnTo>
                    <a:pt x="14" y="15"/>
                  </a:lnTo>
                  <a:lnTo>
                    <a:pt x="18" y="11"/>
                  </a:lnTo>
                  <a:lnTo>
                    <a:pt x="22" y="9"/>
                  </a:lnTo>
                  <a:lnTo>
                    <a:pt x="25" y="7"/>
                  </a:lnTo>
                  <a:lnTo>
                    <a:pt x="29" y="4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29" name="Freeform 29"/>
            <p:cNvSpPr>
              <a:spLocks/>
            </p:cNvSpPr>
            <p:nvPr/>
          </p:nvSpPr>
          <p:spPr bwMode="auto">
            <a:xfrm>
              <a:off x="2212" y="2825"/>
              <a:ext cx="103" cy="110"/>
            </a:xfrm>
            <a:custGeom>
              <a:avLst/>
              <a:gdLst>
                <a:gd name="T0" fmla="*/ 51 w 103"/>
                <a:gd name="T1" fmla="*/ 0 h 110"/>
                <a:gd name="T2" fmla="*/ 61 w 103"/>
                <a:gd name="T3" fmla="*/ 1 h 110"/>
                <a:gd name="T4" fmla="*/ 71 w 103"/>
                <a:gd name="T5" fmla="*/ 4 h 110"/>
                <a:gd name="T6" fmla="*/ 80 w 103"/>
                <a:gd name="T7" fmla="*/ 9 h 110"/>
                <a:gd name="T8" fmla="*/ 87 w 103"/>
                <a:gd name="T9" fmla="*/ 16 h 110"/>
                <a:gd name="T10" fmla="*/ 93 w 103"/>
                <a:gd name="T11" fmla="*/ 24 h 110"/>
                <a:gd name="T12" fmla="*/ 98 w 103"/>
                <a:gd name="T13" fmla="*/ 34 h 110"/>
                <a:gd name="T14" fmla="*/ 101 w 103"/>
                <a:gd name="T15" fmla="*/ 44 h 110"/>
                <a:gd name="T16" fmla="*/ 102 w 103"/>
                <a:gd name="T17" fmla="*/ 55 h 110"/>
                <a:gd name="T18" fmla="*/ 101 w 103"/>
                <a:gd name="T19" fmla="*/ 65 h 110"/>
                <a:gd name="T20" fmla="*/ 98 w 103"/>
                <a:gd name="T21" fmla="*/ 76 h 110"/>
                <a:gd name="T22" fmla="*/ 93 w 103"/>
                <a:gd name="T23" fmla="*/ 85 h 110"/>
                <a:gd name="T24" fmla="*/ 87 w 103"/>
                <a:gd name="T25" fmla="*/ 93 h 110"/>
                <a:gd name="T26" fmla="*/ 80 w 103"/>
                <a:gd name="T27" fmla="*/ 100 h 110"/>
                <a:gd name="T28" fmla="*/ 71 w 103"/>
                <a:gd name="T29" fmla="*/ 105 h 110"/>
                <a:gd name="T30" fmla="*/ 61 w 103"/>
                <a:gd name="T31" fmla="*/ 108 h 110"/>
                <a:gd name="T32" fmla="*/ 51 w 103"/>
                <a:gd name="T33" fmla="*/ 109 h 110"/>
                <a:gd name="T34" fmla="*/ 41 w 103"/>
                <a:gd name="T35" fmla="*/ 108 h 110"/>
                <a:gd name="T36" fmla="*/ 31 w 103"/>
                <a:gd name="T37" fmla="*/ 105 h 110"/>
                <a:gd name="T38" fmla="*/ 23 w 103"/>
                <a:gd name="T39" fmla="*/ 100 h 110"/>
                <a:gd name="T40" fmla="*/ 15 w 103"/>
                <a:gd name="T41" fmla="*/ 93 h 110"/>
                <a:gd name="T42" fmla="*/ 9 w 103"/>
                <a:gd name="T43" fmla="*/ 85 h 110"/>
                <a:gd name="T44" fmla="*/ 4 w 103"/>
                <a:gd name="T45" fmla="*/ 76 h 110"/>
                <a:gd name="T46" fmla="*/ 1 w 103"/>
                <a:gd name="T47" fmla="*/ 65 h 110"/>
                <a:gd name="T48" fmla="*/ 0 w 103"/>
                <a:gd name="T49" fmla="*/ 55 h 110"/>
                <a:gd name="T50" fmla="*/ 1 w 103"/>
                <a:gd name="T51" fmla="*/ 44 h 110"/>
                <a:gd name="T52" fmla="*/ 4 w 103"/>
                <a:gd name="T53" fmla="*/ 34 h 110"/>
                <a:gd name="T54" fmla="*/ 9 w 103"/>
                <a:gd name="T55" fmla="*/ 24 h 110"/>
                <a:gd name="T56" fmla="*/ 15 w 103"/>
                <a:gd name="T57" fmla="*/ 16 h 110"/>
                <a:gd name="T58" fmla="*/ 23 w 103"/>
                <a:gd name="T59" fmla="*/ 9 h 110"/>
                <a:gd name="T60" fmla="*/ 31 w 103"/>
                <a:gd name="T61" fmla="*/ 4 h 110"/>
                <a:gd name="T62" fmla="*/ 41 w 103"/>
                <a:gd name="T63" fmla="*/ 1 h 110"/>
                <a:gd name="T64" fmla="*/ 51 w 103"/>
                <a:gd name="T6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10">
                  <a:moveTo>
                    <a:pt x="51" y="0"/>
                  </a:moveTo>
                  <a:lnTo>
                    <a:pt x="51" y="0"/>
                  </a:lnTo>
                  <a:lnTo>
                    <a:pt x="56" y="0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71" y="4"/>
                  </a:lnTo>
                  <a:lnTo>
                    <a:pt x="75" y="7"/>
                  </a:lnTo>
                  <a:lnTo>
                    <a:pt x="80" y="9"/>
                  </a:lnTo>
                  <a:lnTo>
                    <a:pt x="83" y="12"/>
                  </a:lnTo>
                  <a:lnTo>
                    <a:pt x="87" y="16"/>
                  </a:lnTo>
                  <a:lnTo>
                    <a:pt x="90" y="20"/>
                  </a:lnTo>
                  <a:lnTo>
                    <a:pt x="93" y="24"/>
                  </a:lnTo>
                  <a:lnTo>
                    <a:pt x="96" y="29"/>
                  </a:lnTo>
                  <a:lnTo>
                    <a:pt x="98" y="34"/>
                  </a:lnTo>
                  <a:lnTo>
                    <a:pt x="100" y="38"/>
                  </a:lnTo>
                  <a:lnTo>
                    <a:pt x="101" y="44"/>
                  </a:lnTo>
                  <a:lnTo>
                    <a:pt x="102" y="49"/>
                  </a:lnTo>
                  <a:lnTo>
                    <a:pt x="102" y="55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0" y="71"/>
                  </a:lnTo>
                  <a:lnTo>
                    <a:pt x="98" y="76"/>
                  </a:lnTo>
                  <a:lnTo>
                    <a:pt x="96" y="80"/>
                  </a:lnTo>
                  <a:lnTo>
                    <a:pt x="93" y="85"/>
                  </a:lnTo>
                  <a:lnTo>
                    <a:pt x="90" y="89"/>
                  </a:lnTo>
                  <a:lnTo>
                    <a:pt x="87" y="93"/>
                  </a:lnTo>
                  <a:lnTo>
                    <a:pt x="83" y="96"/>
                  </a:lnTo>
                  <a:lnTo>
                    <a:pt x="80" y="100"/>
                  </a:lnTo>
                  <a:lnTo>
                    <a:pt x="75" y="102"/>
                  </a:lnTo>
                  <a:lnTo>
                    <a:pt x="71" y="105"/>
                  </a:lnTo>
                  <a:lnTo>
                    <a:pt x="66" y="106"/>
                  </a:lnTo>
                  <a:lnTo>
                    <a:pt x="61" y="108"/>
                  </a:lnTo>
                  <a:lnTo>
                    <a:pt x="56" y="108"/>
                  </a:lnTo>
                  <a:lnTo>
                    <a:pt x="51" y="109"/>
                  </a:lnTo>
                  <a:lnTo>
                    <a:pt x="46" y="108"/>
                  </a:lnTo>
                  <a:lnTo>
                    <a:pt x="41" y="108"/>
                  </a:lnTo>
                  <a:lnTo>
                    <a:pt x="36" y="106"/>
                  </a:lnTo>
                  <a:lnTo>
                    <a:pt x="31" y="105"/>
                  </a:lnTo>
                  <a:lnTo>
                    <a:pt x="27" y="102"/>
                  </a:lnTo>
                  <a:lnTo>
                    <a:pt x="23" y="100"/>
                  </a:lnTo>
                  <a:lnTo>
                    <a:pt x="19" y="96"/>
                  </a:lnTo>
                  <a:lnTo>
                    <a:pt x="15" y="93"/>
                  </a:lnTo>
                  <a:lnTo>
                    <a:pt x="12" y="89"/>
                  </a:lnTo>
                  <a:lnTo>
                    <a:pt x="9" y="85"/>
                  </a:lnTo>
                  <a:lnTo>
                    <a:pt x="6" y="80"/>
                  </a:lnTo>
                  <a:lnTo>
                    <a:pt x="4" y="76"/>
                  </a:lnTo>
                  <a:lnTo>
                    <a:pt x="2" y="71"/>
                  </a:lnTo>
                  <a:lnTo>
                    <a:pt x="1" y="65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2" y="38"/>
                  </a:lnTo>
                  <a:lnTo>
                    <a:pt x="4" y="34"/>
                  </a:lnTo>
                  <a:lnTo>
                    <a:pt x="6" y="29"/>
                  </a:lnTo>
                  <a:lnTo>
                    <a:pt x="9" y="24"/>
                  </a:lnTo>
                  <a:lnTo>
                    <a:pt x="12" y="20"/>
                  </a:lnTo>
                  <a:lnTo>
                    <a:pt x="15" y="16"/>
                  </a:lnTo>
                  <a:lnTo>
                    <a:pt x="19" y="12"/>
                  </a:lnTo>
                  <a:lnTo>
                    <a:pt x="23" y="9"/>
                  </a:lnTo>
                  <a:lnTo>
                    <a:pt x="27" y="7"/>
                  </a:lnTo>
                  <a:lnTo>
                    <a:pt x="31" y="4"/>
                  </a:lnTo>
                  <a:lnTo>
                    <a:pt x="36" y="3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0" name="Freeform 30"/>
            <p:cNvSpPr>
              <a:spLocks/>
            </p:cNvSpPr>
            <p:nvPr/>
          </p:nvSpPr>
          <p:spPr bwMode="auto">
            <a:xfrm>
              <a:off x="2206" y="2639"/>
              <a:ext cx="96" cy="104"/>
            </a:xfrm>
            <a:custGeom>
              <a:avLst/>
              <a:gdLst>
                <a:gd name="T0" fmla="*/ 53 w 96"/>
                <a:gd name="T1" fmla="*/ 1 h 104"/>
                <a:gd name="T2" fmla="*/ 62 w 96"/>
                <a:gd name="T3" fmla="*/ 3 h 104"/>
                <a:gd name="T4" fmla="*/ 71 w 96"/>
                <a:gd name="T5" fmla="*/ 7 h 104"/>
                <a:gd name="T6" fmla="*/ 78 w 96"/>
                <a:gd name="T7" fmla="*/ 12 h 104"/>
                <a:gd name="T8" fmla="*/ 85 w 96"/>
                <a:gd name="T9" fmla="*/ 19 h 104"/>
                <a:gd name="T10" fmla="*/ 89 w 96"/>
                <a:gd name="T11" fmla="*/ 27 h 104"/>
                <a:gd name="T12" fmla="*/ 93 w 96"/>
                <a:gd name="T13" fmla="*/ 37 h 104"/>
                <a:gd name="T14" fmla="*/ 95 w 96"/>
                <a:gd name="T15" fmla="*/ 46 h 104"/>
                <a:gd name="T16" fmla="*/ 95 w 96"/>
                <a:gd name="T17" fmla="*/ 57 h 104"/>
                <a:gd name="T18" fmla="*/ 93 w 96"/>
                <a:gd name="T19" fmla="*/ 67 h 104"/>
                <a:gd name="T20" fmla="*/ 89 w 96"/>
                <a:gd name="T21" fmla="*/ 77 h 104"/>
                <a:gd name="T22" fmla="*/ 85 w 96"/>
                <a:gd name="T23" fmla="*/ 84 h 104"/>
                <a:gd name="T24" fmla="*/ 78 w 96"/>
                <a:gd name="T25" fmla="*/ 92 h 104"/>
                <a:gd name="T26" fmla="*/ 71 w 96"/>
                <a:gd name="T27" fmla="*/ 96 h 104"/>
                <a:gd name="T28" fmla="*/ 62 w 96"/>
                <a:gd name="T29" fmla="*/ 101 h 104"/>
                <a:gd name="T30" fmla="*/ 53 w 96"/>
                <a:gd name="T31" fmla="*/ 103 h 104"/>
                <a:gd name="T32" fmla="*/ 43 w 96"/>
                <a:gd name="T33" fmla="*/ 103 h 104"/>
                <a:gd name="T34" fmla="*/ 34 w 96"/>
                <a:gd name="T35" fmla="*/ 101 h 104"/>
                <a:gd name="T36" fmla="*/ 24 w 96"/>
                <a:gd name="T37" fmla="*/ 96 h 104"/>
                <a:gd name="T38" fmla="*/ 17 w 96"/>
                <a:gd name="T39" fmla="*/ 92 h 104"/>
                <a:gd name="T40" fmla="*/ 10 w 96"/>
                <a:gd name="T41" fmla="*/ 84 h 104"/>
                <a:gd name="T42" fmla="*/ 6 w 96"/>
                <a:gd name="T43" fmla="*/ 77 h 104"/>
                <a:gd name="T44" fmla="*/ 2 w 96"/>
                <a:gd name="T45" fmla="*/ 67 h 104"/>
                <a:gd name="T46" fmla="*/ 0 w 96"/>
                <a:gd name="T47" fmla="*/ 57 h 104"/>
                <a:gd name="T48" fmla="*/ 0 w 96"/>
                <a:gd name="T49" fmla="*/ 46 h 104"/>
                <a:gd name="T50" fmla="*/ 2 w 96"/>
                <a:gd name="T51" fmla="*/ 37 h 104"/>
                <a:gd name="T52" fmla="*/ 6 w 96"/>
                <a:gd name="T53" fmla="*/ 27 h 104"/>
                <a:gd name="T54" fmla="*/ 10 w 96"/>
                <a:gd name="T55" fmla="*/ 19 h 104"/>
                <a:gd name="T56" fmla="*/ 17 w 96"/>
                <a:gd name="T57" fmla="*/ 12 h 104"/>
                <a:gd name="T58" fmla="*/ 24 w 96"/>
                <a:gd name="T59" fmla="*/ 7 h 104"/>
                <a:gd name="T60" fmla="*/ 34 w 96"/>
                <a:gd name="T61" fmla="*/ 3 h 104"/>
                <a:gd name="T62" fmla="*/ 43 w 96"/>
                <a:gd name="T63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4">
                  <a:moveTo>
                    <a:pt x="48" y="0"/>
                  </a:moveTo>
                  <a:lnTo>
                    <a:pt x="53" y="1"/>
                  </a:lnTo>
                  <a:lnTo>
                    <a:pt x="57" y="1"/>
                  </a:lnTo>
                  <a:lnTo>
                    <a:pt x="62" y="3"/>
                  </a:lnTo>
                  <a:lnTo>
                    <a:pt x="67" y="5"/>
                  </a:lnTo>
                  <a:lnTo>
                    <a:pt x="71" y="7"/>
                  </a:lnTo>
                  <a:lnTo>
                    <a:pt x="74" y="9"/>
                  </a:lnTo>
                  <a:lnTo>
                    <a:pt x="78" y="12"/>
                  </a:lnTo>
                  <a:lnTo>
                    <a:pt x="81" y="15"/>
                  </a:lnTo>
                  <a:lnTo>
                    <a:pt x="85" y="19"/>
                  </a:lnTo>
                  <a:lnTo>
                    <a:pt x="87" y="24"/>
                  </a:lnTo>
                  <a:lnTo>
                    <a:pt x="89" y="27"/>
                  </a:lnTo>
                  <a:lnTo>
                    <a:pt x="91" y="32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7"/>
                  </a:lnTo>
                  <a:lnTo>
                    <a:pt x="95" y="62"/>
                  </a:lnTo>
                  <a:lnTo>
                    <a:pt x="93" y="67"/>
                  </a:lnTo>
                  <a:lnTo>
                    <a:pt x="91" y="72"/>
                  </a:lnTo>
                  <a:lnTo>
                    <a:pt x="89" y="77"/>
                  </a:lnTo>
                  <a:lnTo>
                    <a:pt x="87" y="80"/>
                  </a:lnTo>
                  <a:lnTo>
                    <a:pt x="85" y="84"/>
                  </a:lnTo>
                  <a:lnTo>
                    <a:pt x="81" y="88"/>
                  </a:lnTo>
                  <a:lnTo>
                    <a:pt x="78" y="92"/>
                  </a:lnTo>
                  <a:lnTo>
                    <a:pt x="74" y="94"/>
                  </a:lnTo>
                  <a:lnTo>
                    <a:pt x="71" y="96"/>
                  </a:lnTo>
                  <a:lnTo>
                    <a:pt x="67" y="99"/>
                  </a:lnTo>
                  <a:lnTo>
                    <a:pt x="62" y="101"/>
                  </a:lnTo>
                  <a:lnTo>
                    <a:pt x="57" y="102"/>
                  </a:lnTo>
                  <a:lnTo>
                    <a:pt x="53" y="103"/>
                  </a:lnTo>
                  <a:lnTo>
                    <a:pt x="48" y="103"/>
                  </a:lnTo>
                  <a:lnTo>
                    <a:pt x="43" y="103"/>
                  </a:lnTo>
                  <a:lnTo>
                    <a:pt x="39" y="102"/>
                  </a:lnTo>
                  <a:lnTo>
                    <a:pt x="34" y="101"/>
                  </a:lnTo>
                  <a:lnTo>
                    <a:pt x="29" y="99"/>
                  </a:lnTo>
                  <a:lnTo>
                    <a:pt x="24" y="96"/>
                  </a:lnTo>
                  <a:lnTo>
                    <a:pt x="21" y="94"/>
                  </a:lnTo>
                  <a:lnTo>
                    <a:pt x="17" y="92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8" y="80"/>
                  </a:lnTo>
                  <a:lnTo>
                    <a:pt x="6" y="77"/>
                  </a:lnTo>
                  <a:lnTo>
                    <a:pt x="4" y="72"/>
                  </a:lnTo>
                  <a:lnTo>
                    <a:pt x="2" y="67"/>
                  </a:lnTo>
                  <a:lnTo>
                    <a:pt x="1" y="62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1" y="42"/>
                  </a:lnTo>
                  <a:lnTo>
                    <a:pt x="2" y="37"/>
                  </a:lnTo>
                  <a:lnTo>
                    <a:pt x="4" y="32"/>
                  </a:lnTo>
                  <a:lnTo>
                    <a:pt x="6" y="27"/>
                  </a:lnTo>
                  <a:lnTo>
                    <a:pt x="8" y="24"/>
                  </a:lnTo>
                  <a:lnTo>
                    <a:pt x="10" y="19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21" y="9"/>
                  </a:lnTo>
                  <a:lnTo>
                    <a:pt x="24" y="7"/>
                  </a:lnTo>
                  <a:lnTo>
                    <a:pt x="29" y="5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1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1" name="Freeform 31"/>
            <p:cNvSpPr>
              <a:spLocks/>
            </p:cNvSpPr>
            <p:nvPr/>
          </p:nvSpPr>
          <p:spPr bwMode="auto">
            <a:xfrm>
              <a:off x="2206" y="2639"/>
              <a:ext cx="102" cy="110"/>
            </a:xfrm>
            <a:custGeom>
              <a:avLst/>
              <a:gdLst>
                <a:gd name="T0" fmla="*/ 51 w 102"/>
                <a:gd name="T1" fmla="*/ 0 h 110"/>
                <a:gd name="T2" fmla="*/ 61 w 102"/>
                <a:gd name="T3" fmla="*/ 1 h 110"/>
                <a:gd name="T4" fmla="*/ 71 w 102"/>
                <a:gd name="T5" fmla="*/ 5 h 110"/>
                <a:gd name="T6" fmla="*/ 79 w 102"/>
                <a:gd name="T7" fmla="*/ 10 h 110"/>
                <a:gd name="T8" fmla="*/ 86 w 102"/>
                <a:gd name="T9" fmla="*/ 16 h 110"/>
                <a:gd name="T10" fmla="*/ 93 w 102"/>
                <a:gd name="T11" fmla="*/ 25 h 110"/>
                <a:gd name="T12" fmla="*/ 97 w 102"/>
                <a:gd name="T13" fmla="*/ 34 h 110"/>
                <a:gd name="T14" fmla="*/ 101 w 102"/>
                <a:gd name="T15" fmla="*/ 44 h 110"/>
                <a:gd name="T16" fmla="*/ 101 w 102"/>
                <a:gd name="T17" fmla="*/ 55 h 110"/>
                <a:gd name="T18" fmla="*/ 101 w 102"/>
                <a:gd name="T19" fmla="*/ 66 h 110"/>
                <a:gd name="T20" fmla="*/ 97 w 102"/>
                <a:gd name="T21" fmla="*/ 76 h 110"/>
                <a:gd name="T22" fmla="*/ 93 w 102"/>
                <a:gd name="T23" fmla="*/ 85 h 110"/>
                <a:gd name="T24" fmla="*/ 86 w 102"/>
                <a:gd name="T25" fmla="*/ 93 h 110"/>
                <a:gd name="T26" fmla="*/ 79 w 102"/>
                <a:gd name="T27" fmla="*/ 100 h 110"/>
                <a:gd name="T28" fmla="*/ 71 w 102"/>
                <a:gd name="T29" fmla="*/ 105 h 110"/>
                <a:gd name="T30" fmla="*/ 61 w 102"/>
                <a:gd name="T31" fmla="*/ 108 h 110"/>
                <a:gd name="T32" fmla="*/ 51 w 102"/>
                <a:gd name="T33" fmla="*/ 109 h 110"/>
                <a:gd name="T34" fmla="*/ 41 w 102"/>
                <a:gd name="T35" fmla="*/ 108 h 110"/>
                <a:gd name="T36" fmla="*/ 31 w 102"/>
                <a:gd name="T37" fmla="*/ 105 h 110"/>
                <a:gd name="T38" fmla="*/ 22 w 102"/>
                <a:gd name="T39" fmla="*/ 100 h 110"/>
                <a:gd name="T40" fmla="*/ 15 w 102"/>
                <a:gd name="T41" fmla="*/ 93 h 110"/>
                <a:gd name="T42" fmla="*/ 8 w 102"/>
                <a:gd name="T43" fmla="*/ 85 h 110"/>
                <a:gd name="T44" fmla="*/ 4 w 102"/>
                <a:gd name="T45" fmla="*/ 76 h 110"/>
                <a:gd name="T46" fmla="*/ 1 w 102"/>
                <a:gd name="T47" fmla="*/ 66 h 110"/>
                <a:gd name="T48" fmla="*/ 0 w 102"/>
                <a:gd name="T49" fmla="*/ 55 h 110"/>
                <a:gd name="T50" fmla="*/ 1 w 102"/>
                <a:gd name="T51" fmla="*/ 44 h 110"/>
                <a:gd name="T52" fmla="*/ 4 w 102"/>
                <a:gd name="T53" fmla="*/ 34 h 110"/>
                <a:gd name="T54" fmla="*/ 8 w 102"/>
                <a:gd name="T55" fmla="*/ 25 h 110"/>
                <a:gd name="T56" fmla="*/ 15 w 102"/>
                <a:gd name="T57" fmla="*/ 16 h 110"/>
                <a:gd name="T58" fmla="*/ 22 w 102"/>
                <a:gd name="T59" fmla="*/ 10 h 110"/>
                <a:gd name="T60" fmla="*/ 31 w 102"/>
                <a:gd name="T61" fmla="*/ 5 h 110"/>
                <a:gd name="T62" fmla="*/ 41 w 102"/>
                <a:gd name="T63" fmla="*/ 1 h 110"/>
                <a:gd name="T64" fmla="*/ 51 w 102"/>
                <a:gd name="T6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" h="110">
                  <a:moveTo>
                    <a:pt x="51" y="0"/>
                  </a:moveTo>
                  <a:lnTo>
                    <a:pt x="51" y="0"/>
                  </a:lnTo>
                  <a:lnTo>
                    <a:pt x="56" y="1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71" y="5"/>
                  </a:lnTo>
                  <a:lnTo>
                    <a:pt x="75" y="7"/>
                  </a:lnTo>
                  <a:lnTo>
                    <a:pt x="79" y="10"/>
                  </a:lnTo>
                  <a:lnTo>
                    <a:pt x="83" y="13"/>
                  </a:lnTo>
                  <a:lnTo>
                    <a:pt x="86" y="16"/>
                  </a:lnTo>
                  <a:lnTo>
                    <a:pt x="90" y="20"/>
                  </a:lnTo>
                  <a:lnTo>
                    <a:pt x="93" y="25"/>
                  </a:lnTo>
                  <a:lnTo>
                    <a:pt x="95" y="29"/>
                  </a:lnTo>
                  <a:lnTo>
                    <a:pt x="97" y="34"/>
                  </a:lnTo>
                  <a:lnTo>
                    <a:pt x="99" y="39"/>
                  </a:lnTo>
                  <a:lnTo>
                    <a:pt x="101" y="44"/>
                  </a:lnTo>
                  <a:lnTo>
                    <a:pt x="101" y="49"/>
                  </a:lnTo>
                  <a:lnTo>
                    <a:pt x="101" y="55"/>
                  </a:lnTo>
                  <a:lnTo>
                    <a:pt x="101" y="60"/>
                  </a:lnTo>
                  <a:lnTo>
                    <a:pt x="101" y="66"/>
                  </a:lnTo>
                  <a:lnTo>
                    <a:pt x="99" y="71"/>
                  </a:lnTo>
                  <a:lnTo>
                    <a:pt x="97" y="76"/>
                  </a:lnTo>
                  <a:lnTo>
                    <a:pt x="95" y="81"/>
                  </a:lnTo>
                  <a:lnTo>
                    <a:pt x="93" y="85"/>
                  </a:lnTo>
                  <a:lnTo>
                    <a:pt x="90" y="89"/>
                  </a:lnTo>
                  <a:lnTo>
                    <a:pt x="86" y="93"/>
                  </a:lnTo>
                  <a:lnTo>
                    <a:pt x="83" y="97"/>
                  </a:lnTo>
                  <a:lnTo>
                    <a:pt x="79" y="100"/>
                  </a:lnTo>
                  <a:lnTo>
                    <a:pt x="75" y="102"/>
                  </a:lnTo>
                  <a:lnTo>
                    <a:pt x="71" y="105"/>
                  </a:lnTo>
                  <a:lnTo>
                    <a:pt x="66" y="107"/>
                  </a:lnTo>
                  <a:lnTo>
                    <a:pt x="61" y="108"/>
                  </a:lnTo>
                  <a:lnTo>
                    <a:pt x="56" y="109"/>
                  </a:lnTo>
                  <a:lnTo>
                    <a:pt x="51" y="109"/>
                  </a:lnTo>
                  <a:lnTo>
                    <a:pt x="46" y="109"/>
                  </a:lnTo>
                  <a:lnTo>
                    <a:pt x="41" y="108"/>
                  </a:lnTo>
                  <a:lnTo>
                    <a:pt x="36" y="107"/>
                  </a:lnTo>
                  <a:lnTo>
                    <a:pt x="31" y="105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7"/>
                  </a:lnTo>
                  <a:lnTo>
                    <a:pt x="15" y="93"/>
                  </a:lnTo>
                  <a:lnTo>
                    <a:pt x="11" y="89"/>
                  </a:lnTo>
                  <a:lnTo>
                    <a:pt x="8" y="85"/>
                  </a:lnTo>
                  <a:lnTo>
                    <a:pt x="6" y="81"/>
                  </a:lnTo>
                  <a:lnTo>
                    <a:pt x="4" y="76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2" y="39"/>
                  </a:lnTo>
                  <a:lnTo>
                    <a:pt x="4" y="34"/>
                  </a:lnTo>
                  <a:lnTo>
                    <a:pt x="6" y="29"/>
                  </a:lnTo>
                  <a:lnTo>
                    <a:pt x="8" y="25"/>
                  </a:lnTo>
                  <a:lnTo>
                    <a:pt x="11" y="20"/>
                  </a:lnTo>
                  <a:lnTo>
                    <a:pt x="15" y="16"/>
                  </a:lnTo>
                  <a:lnTo>
                    <a:pt x="18" y="13"/>
                  </a:lnTo>
                  <a:lnTo>
                    <a:pt x="22" y="10"/>
                  </a:lnTo>
                  <a:lnTo>
                    <a:pt x="26" y="7"/>
                  </a:lnTo>
                  <a:lnTo>
                    <a:pt x="31" y="5"/>
                  </a:lnTo>
                  <a:lnTo>
                    <a:pt x="36" y="3"/>
                  </a:lnTo>
                  <a:lnTo>
                    <a:pt x="41" y="1"/>
                  </a:lnTo>
                  <a:lnTo>
                    <a:pt x="46" y="1"/>
                  </a:lnTo>
                  <a:lnTo>
                    <a:pt x="5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2" name="Freeform 32"/>
            <p:cNvSpPr>
              <a:spLocks/>
            </p:cNvSpPr>
            <p:nvPr/>
          </p:nvSpPr>
          <p:spPr bwMode="auto">
            <a:xfrm>
              <a:off x="2381" y="2828"/>
              <a:ext cx="97" cy="104"/>
            </a:xfrm>
            <a:custGeom>
              <a:avLst/>
              <a:gdLst>
                <a:gd name="T0" fmla="*/ 53 w 97"/>
                <a:gd name="T1" fmla="*/ 1 h 104"/>
                <a:gd name="T2" fmla="*/ 62 w 97"/>
                <a:gd name="T3" fmla="*/ 3 h 104"/>
                <a:gd name="T4" fmla="*/ 71 w 97"/>
                <a:gd name="T5" fmla="*/ 7 h 104"/>
                <a:gd name="T6" fmla="*/ 79 w 97"/>
                <a:gd name="T7" fmla="*/ 12 h 104"/>
                <a:gd name="T8" fmla="*/ 85 w 97"/>
                <a:gd name="T9" fmla="*/ 19 h 104"/>
                <a:gd name="T10" fmla="*/ 90 w 97"/>
                <a:gd name="T11" fmla="*/ 27 h 104"/>
                <a:gd name="T12" fmla="*/ 94 w 97"/>
                <a:gd name="T13" fmla="*/ 37 h 104"/>
                <a:gd name="T14" fmla="*/ 96 w 97"/>
                <a:gd name="T15" fmla="*/ 46 h 104"/>
                <a:gd name="T16" fmla="*/ 96 w 97"/>
                <a:gd name="T17" fmla="*/ 57 h 104"/>
                <a:gd name="T18" fmla="*/ 94 w 97"/>
                <a:gd name="T19" fmla="*/ 67 h 104"/>
                <a:gd name="T20" fmla="*/ 90 w 97"/>
                <a:gd name="T21" fmla="*/ 77 h 104"/>
                <a:gd name="T22" fmla="*/ 85 w 97"/>
                <a:gd name="T23" fmla="*/ 84 h 104"/>
                <a:gd name="T24" fmla="*/ 79 w 97"/>
                <a:gd name="T25" fmla="*/ 92 h 104"/>
                <a:gd name="T26" fmla="*/ 71 w 97"/>
                <a:gd name="T27" fmla="*/ 96 h 104"/>
                <a:gd name="T28" fmla="*/ 62 w 97"/>
                <a:gd name="T29" fmla="*/ 100 h 104"/>
                <a:gd name="T30" fmla="*/ 53 w 97"/>
                <a:gd name="T31" fmla="*/ 103 h 104"/>
                <a:gd name="T32" fmla="*/ 43 w 97"/>
                <a:gd name="T33" fmla="*/ 103 h 104"/>
                <a:gd name="T34" fmla="*/ 34 w 97"/>
                <a:gd name="T35" fmla="*/ 100 h 104"/>
                <a:gd name="T36" fmla="*/ 25 w 97"/>
                <a:gd name="T37" fmla="*/ 96 h 104"/>
                <a:gd name="T38" fmla="*/ 18 w 97"/>
                <a:gd name="T39" fmla="*/ 92 h 104"/>
                <a:gd name="T40" fmla="*/ 11 w 97"/>
                <a:gd name="T41" fmla="*/ 84 h 104"/>
                <a:gd name="T42" fmla="*/ 6 w 97"/>
                <a:gd name="T43" fmla="*/ 77 h 104"/>
                <a:gd name="T44" fmla="*/ 2 w 97"/>
                <a:gd name="T45" fmla="*/ 67 h 104"/>
                <a:gd name="T46" fmla="*/ 1 w 97"/>
                <a:gd name="T47" fmla="*/ 57 h 104"/>
                <a:gd name="T48" fmla="*/ 1 w 97"/>
                <a:gd name="T49" fmla="*/ 46 h 104"/>
                <a:gd name="T50" fmla="*/ 2 w 97"/>
                <a:gd name="T51" fmla="*/ 37 h 104"/>
                <a:gd name="T52" fmla="*/ 6 w 97"/>
                <a:gd name="T53" fmla="*/ 27 h 104"/>
                <a:gd name="T54" fmla="*/ 11 w 97"/>
                <a:gd name="T55" fmla="*/ 19 h 104"/>
                <a:gd name="T56" fmla="*/ 18 w 97"/>
                <a:gd name="T57" fmla="*/ 12 h 104"/>
                <a:gd name="T58" fmla="*/ 25 w 97"/>
                <a:gd name="T59" fmla="*/ 7 h 104"/>
                <a:gd name="T60" fmla="*/ 34 w 97"/>
                <a:gd name="T61" fmla="*/ 3 h 104"/>
                <a:gd name="T62" fmla="*/ 43 w 97"/>
                <a:gd name="T63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04">
                  <a:moveTo>
                    <a:pt x="48" y="0"/>
                  </a:moveTo>
                  <a:lnTo>
                    <a:pt x="53" y="1"/>
                  </a:lnTo>
                  <a:lnTo>
                    <a:pt x="58" y="1"/>
                  </a:lnTo>
                  <a:lnTo>
                    <a:pt x="62" y="3"/>
                  </a:lnTo>
                  <a:lnTo>
                    <a:pt x="67" y="4"/>
                  </a:lnTo>
                  <a:lnTo>
                    <a:pt x="71" y="7"/>
                  </a:lnTo>
                  <a:lnTo>
                    <a:pt x="75" y="9"/>
                  </a:lnTo>
                  <a:lnTo>
                    <a:pt x="79" y="12"/>
                  </a:lnTo>
                  <a:lnTo>
                    <a:pt x="82" y="15"/>
                  </a:lnTo>
                  <a:lnTo>
                    <a:pt x="85" y="19"/>
                  </a:lnTo>
                  <a:lnTo>
                    <a:pt x="88" y="23"/>
                  </a:lnTo>
                  <a:lnTo>
                    <a:pt x="90" y="27"/>
                  </a:lnTo>
                  <a:lnTo>
                    <a:pt x="92" y="32"/>
                  </a:lnTo>
                  <a:lnTo>
                    <a:pt x="94" y="37"/>
                  </a:lnTo>
                  <a:lnTo>
                    <a:pt x="95" y="42"/>
                  </a:lnTo>
                  <a:lnTo>
                    <a:pt x="96" y="46"/>
                  </a:lnTo>
                  <a:lnTo>
                    <a:pt x="96" y="52"/>
                  </a:lnTo>
                  <a:lnTo>
                    <a:pt x="96" y="57"/>
                  </a:lnTo>
                  <a:lnTo>
                    <a:pt x="95" y="62"/>
                  </a:lnTo>
                  <a:lnTo>
                    <a:pt x="94" y="67"/>
                  </a:lnTo>
                  <a:lnTo>
                    <a:pt x="92" y="72"/>
                  </a:lnTo>
                  <a:lnTo>
                    <a:pt x="90" y="77"/>
                  </a:lnTo>
                  <a:lnTo>
                    <a:pt x="88" y="80"/>
                  </a:lnTo>
                  <a:lnTo>
                    <a:pt x="85" y="84"/>
                  </a:lnTo>
                  <a:lnTo>
                    <a:pt x="82" y="88"/>
                  </a:lnTo>
                  <a:lnTo>
                    <a:pt x="79" y="92"/>
                  </a:lnTo>
                  <a:lnTo>
                    <a:pt x="75" y="94"/>
                  </a:lnTo>
                  <a:lnTo>
                    <a:pt x="71" y="96"/>
                  </a:lnTo>
                  <a:lnTo>
                    <a:pt x="67" y="99"/>
                  </a:lnTo>
                  <a:lnTo>
                    <a:pt x="62" y="100"/>
                  </a:lnTo>
                  <a:lnTo>
                    <a:pt x="58" y="102"/>
                  </a:lnTo>
                  <a:lnTo>
                    <a:pt x="53" y="103"/>
                  </a:lnTo>
                  <a:lnTo>
                    <a:pt x="48" y="103"/>
                  </a:lnTo>
                  <a:lnTo>
                    <a:pt x="43" y="103"/>
                  </a:lnTo>
                  <a:lnTo>
                    <a:pt x="39" y="102"/>
                  </a:lnTo>
                  <a:lnTo>
                    <a:pt x="34" y="100"/>
                  </a:lnTo>
                  <a:lnTo>
                    <a:pt x="30" y="99"/>
                  </a:lnTo>
                  <a:lnTo>
                    <a:pt x="25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4" y="88"/>
                  </a:lnTo>
                  <a:lnTo>
                    <a:pt x="11" y="84"/>
                  </a:lnTo>
                  <a:lnTo>
                    <a:pt x="8" y="80"/>
                  </a:lnTo>
                  <a:lnTo>
                    <a:pt x="6" y="77"/>
                  </a:lnTo>
                  <a:lnTo>
                    <a:pt x="4" y="72"/>
                  </a:lnTo>
                  <a:lnTo>
                    <a:pt x="2" y="67"/>
                  </a:lnTo>
                  <a:lnTo>
                    <a:pt x="1" y="62"/>
                  </a:lnTo>
                  <a:lnTo>
                    <a:pt x="1" y="57"/>
                  </a:lnTo>
                  <a:lnTo>
                    <a:pt x="0" y="52"/>
                  </a:lnTo>
                  <a:lnTo>
                    <a:pt x="1" y="46"/>
                  </a:lnTo>
                  <a:lnTo>
                    <a:pt x="1" y="42"/>
                  </a:lnTo>
                  <a:lnTo>
                    <a:pt x="2" y="37"/>
                  </a:lnTo>
                  <a:lnTo>
                    <a:pt x="4" y="32"/>
                  </a:lnTo>
                  <a:lnTo>
                    <a:pt x="6" y="27"/>
                  </a:lnTo>
                  <a:lnTo>
                    <a:pt x="8" y="23"/>
                  </a:lnTo>
                  <a:lnTo>
                    <a:pt x="11" y="19"/>
                  </a:lnTo>
                  <a:lnTo>
                    <a:pt x="14" y="15"/>
                  </a:lnTo>
                  <a:lnTo>
                    <a:pt x="18" y="12"/>
                  </a:lnTo>
                  <a:lnTo>
                    <a:pt x="22" y="9"/>
                  </a:lnTo>
                  <a:lnTo>
                    <a:pt x="25" y="7"/>
                  </a:lnTo>
                  <a:lnTo>
                    <a:pt x="30" y="4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1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3" name="Freeform 33"/>
            <p:cNvSpPr>
              <a:spLocks/>
            </p:cNvSpPr>
            <p:nvPr/>
          </p:nvSpPr>
          <p:spPr bwMode="auto">
            <a:xfrm>
              <a:off x="2381" y="2828"/>
              <a:ext cx="103" cy="110"/>
            </a:xfrm>
            <a:custGeom>
              <a:avLst/>
              <a:gdLst>
                <a:gd name="T0" fmla="*/ 51 w 103"/>
                <a:gd name="T1" fmla="*/ 0 h 110"/>
                <a:gd name="T2" fmla="*/ 62 w 103"/>
                <a:gd name="T3" fmla="*/ 1 h 110"/>
                <a:gd name="T4" fmla="*/ 71 w 103"/>
                <a:gd name="T5" fmla="*/ 4 h 110"/>
                <a:gd name="T6" fmla="*/ 80 w 103"/>
                <a:gd name="T7" fmla="*/ 9 h 110"/>
                <a:gd name="T8" fmla="*/ 87 w 103"/>
                <a:gd name="T9" fmla="*/ 16 h 110"/>
                <a:gd name="T10" fmla="*/ 93 w 103"/>
                <a:gd name="T11" fmla="*/ 24 h 110"/>
                <a:gd name="T12" fmla="*/ 98 w 103"/>
                <a:gd name="T13" fmla="*/ 34 h 110"/>
                <a:gd name="T14" fmla="*/ 101 w 103"/>
                <a:gd name="T15" fmla="*/ 44 h 110"/>
                <a:gd name="T16" fmla="*/ 102 w 103"/>
                <a:gd name="T17" fmla="*/ 55 h 110"/>
                <a:gd name="T18" fmla="*/ 101 w 103"/>
                <a:gd name="T19" fmla="*/ 66 h 110"/>
                <a:gd name="T20" fmla="*/ 98 w 103"/>
                <a:gd name="T21" fmla="*/ 76 h 110"/>
                <a:gd name="T22" fmla="*/ 93 w 103"/>
                <a:gd name="T23" fmla="*/ 85 h 110"/>
                <a:gd name="T24" fmla="*/ 87 w 103"/>
                <a:gd name="T25" fmla="*/ 93 h 110"/>
                <a:gd name="T26" fmla="*/ 80 w 103"/>
                <a:gd name="T27" fmla="*/ 100 h 110"/>
                <a:gd name="T28" fmla="*/ 71 w 103"/>
                <a:gd name="T29" fmla="*/ 105 h 110"/>
                <a:gd name="T30" fmla="*/ 62 w 103"/>
                <a:gd name="T31" fmla="*/ 108 h 110"/>
                <a:gd name="T32" fmla="*/ 51 w 103"/>
                <a:gd name="T33" fmla="*/ 109 h 110"/>
                <a:gd name="T34" fmla="*/ 41 w 103"/>
                <a:gd name="T35" fmla="*/ 108 h 110"/>
                <a:gd name="T36" fmla="*/ 32 w 103"/>
                <a:gd name="T37" fmla="*/ 105 h 110"/>
                <a:gd name="T38" fmla="*/ 23 w 103"/>
                <a:gd name="T39" fmla="*/ 100 h 110"/>
                <a:gd name="T40" fmla="*/ 15 w 103"/>
                <a:gd name="T41" fmla="*/ 93 h 110"/>
                <a:gd name="T42" fmla="*/ 9 w 103"/>
                <a:gd name="T43" fmla="*/ 85 h 110"/>
                <a:gd name="T44" fmla="*/ 4 w 103"/>
                <a:gd name="T45" fmla="*/ 76 h 110"/>
                <a:gd name="T46" fmla="*/ 1 w 103"/>
                <a:gd name="T47" fmla="*/ 66 h 110"/>
                <a:gd name="T48" fmla="*/ 0 w 103"/>
                <a:gd name="T49" fmla="*/ 55 h 110"/>
                <a:gd name="T50" fmla="*/ 1 w 103"/>
                <a:gd name="T51" fmla="*/ 44 h 110"/>
                <a:gd name="T52" fmla="*/ 4 w 103"/>
                <a:gd name="T53" fmla="*/ 34 h 110"/>
                <a:gd name="T54" fmla="*/ 9 w 103"/>
                <a:gd name="T55" fmla="*/ 24 h 110"/>
                <a:gd name="T56" fmla="*/ 15 w 103"/>
                <a:gd name="T57" fmla="*/ 16 h 110"/>
                <a:gd name="T58" fmla="*/ 23 w 103"/>
                <a:gd name="T59" fmla="*/ 9 h 110"/>
                <a:gd name="T60" fmla="*/ 32 w 103"/>
                <a:gd name="T61" fmla="*/ 4 h 110"/>
                <a:gd name="T62" fmla="*/ 41 w 103"/>
                <a:gd name="T63" fmla="*/ 1 h 110"/>
                <a:gd name="T64" fmla="*/ 51 w 103"/>
                <a:gd name="T6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10">
                  <a:moveTo>
                    <a:pt x="51" y="0"/>
                  </a:moveTo>
                  <a:lnTo>
                    <a:pt x="51" y="0"/>
                  </a:lnTo>
                  <a:lnTo>
                    <a:pt x="56" y="1"/>
                  </a:lnTo>
                  <a:lnTo>
                    <a:pt x="62" y="1"/>
                  </a:lnTo>
                  <a:lnTo>
                    <a:pt x="66" y="3"/>
                  </a:lnTo>
                  <a:lnTo>
                    <a:pt x="71" y="4"/>
                  </a:lnTo>
                  <a:lnTo>
                    <a:pt x="75" y="7"/>
                  </a:lnTo>
                  <a:lnTo>
                    <a:pt x="80" y="9"/>
                  </a:lnTo>
                  <a:lnTo>
                    <a:pt x="84" y="13"/>
                  </a:lnTo>
                  <a:lnTo>
                    <a:pt x="87" y="16"/>
                  </a:lnTo>
                  <a:lnTo>
                    <a:pt x="90" y="20"/>
                  </a:lnTo>
                  <a:lnTo>
                    <a:pt x="93" y="24"/>
                  </a:lnTo>
                  <a:lnTo>
                    <a:pt x="96" y="29"/>
                  </a:lnTo>
                  <a:lnTo>
                    <a:pt x="98" y="34"/>
                  </a:lnTo>
                  <a:lnTo>
                    <a:pt x="100" y="39"/>
                  </a:lnTo>
                  <a:lnTo>
                    <a:pt x="101" y="44"/>
                  </a:lnTo>
                  <a:lnTo>
                    <a:pt x="102" y="49"/>
                  </a:lnTo>
                  <a:lnTo>
                    <a:pt x="102" y="55"/>
                  </a:lnTo>
                  <a:lnTo>
                    <a:pt x="102" y="60"/>
                  </a:lnTo>
                  <a:lnTo>
                    <a:pt x="101" y="66"/>
                  </a:lnTo>
                  <a:lnTo>
                    <a:pt x="100" y="71"/>
                  </a:lnTo>
                  <a:lnTo>
                    <a:pt x="98" y="76"/>
                  </a:lnTo>
                  <a:lnTo>
                    <a:pt x="96" y="81"/>
                  </a:lnTo>
                  <a:lnTo>
                    <a:pt x="93" y="85"/>
                  </a:lnTo>
                  <a:lnTo>
                    <a:pt x="90" y="89"/>
                  </a:lnTo>
                  <a:lnTo>
                    <a:pt x="87" y="93"/>
                  </a:lnTo>
                  <a:lnTo>
                    <a:pt x="84" y="97"/>
                  </a:lnTo>
                  <a:lnTo>
                    <a:pt x="80" y="100"/>
                  </a:lnTo>
                  <a:lnTo>
                    <a:pt x="75" y="102"/>
                  </a:lnTo>
                  <a:lnTo>
                    <a:pt x="71" y="105"/>
                  </a:lnTo>
                  <a:lnTo>
                    <a:pt x="66" y="106"/>
                  </a:lnTo>
                  <a:lnTo>
                    <a:pt x="62" y="108"/>
                  </a:lnTo>
                  <a:lnTo>
                    <a:pt x="56" y="109"/>
                  </a:lnTo>
                  <a:lnTo>
                    <a:pt x="51" y="109"/>
                  </a:lnTo>
                  <a:lnTo>
                    <a:pt x="46" y="109"/>
                  </a:lnTo>
                  <a:lnTo>
                    <a:pt x="41" y="108"/>
                  </a:lnTo>
                  <a:lnTo>
                    <a:pt x="36" y="106"/>
                  </a:lnTo>
                  <a:lnTo>
                    <a:pt x="32" y="105"/>
                  </a:lnTo>
                  <a:lnTo>
                    <a:pt x="27" y="102"/>
                  </a:lnTo>
                  <a:lnTo>
                    <a:pt x="23" y="100"/>
                  </a:lnTo>
                  <a:lnTo>
                    <a:pt x="19" y="97"/>
                  </a:lnTo>
                  <a:lnTo>
                    <a:pt x="15" y="93"/>
                  </a:lnTo>
                  <a:lnTo>
                    <a:pt x="12" y="89"/>
                  </a:lnTo>
                  <a:lnTo>
                    <a:pt x="9" y="85"/>
                  </a:lnTo>
                  <a:lnTo>
                    <a:pt x="6" y="81"/>
                  </a:lnTo>
                  <a:lnTo>
                    <a:pt x="4" y="76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1" y="60"/>
                  </a:lnTo>
                  <a:lnTo>
                    <a:pt x="0" y="55"/>
                  </a:lnTo>
                  <a:lnTo>
                    <a:pt x="1" y="49"/>
                  </a:lnTo>
                  <a:lnTo>
                    <a:pt x="1" y="44"/>
                  </a:lnTo>
                  <a:lnTo>
                    <a:pt x="2" y="39"/>
                  </a:lnTo>
                  <a:lnTo>
                    <a:pt x="4" y="34"/>
                  </a:lnTo>
                  <a:lnTo>
                    <a:pt x="6" y="29"/>
                  </a:lnTo>
                  <a:lnTo>
                    <a:pt x="9" y="24"/>
                  </a:lnTo>
                  <a:lnTo>
                    <a:pt x="12" y="20"/>
                  </a:lnTo>
                  <a:lnTo>
                    <a:pt x="15" y="16"/>
                  </a:lnTo>
                  <a:lnTo>
                    <a:pt x="19" y="13"/>
                  </a:lnTo>
                  <a:lnTo>
                    <a:pt x="23" y="9"/>
                  </a:lnTo>
                  <a:lnTo>
                    <a:pt x="27" y="7"/>
                  </a:lnTo>
                  <a:lnTo>
                    <a:pt x="32" y="4"/>
                  </a:lnTo>
                  <a:lnTo>
                    <a:pt x="36" y="3"/>
                  </a:lnTo>
                  <a:lnTo>
                    <a:pt x="41" y="1"/>
                  </a:lnTo>
                  <a:lnTo>
                    <a:pt x="46" y="1"/>
                  </a:lnTo>
                  <a:lnTo>
                    <a:pt x="5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4" name="Freeform 34"/>
            <p:cNvSpPr>
              <a:spLocks/>
            </p:cNvSpPr>
            <p:nvPr/>
          </p:nvSpPr>
          <p:spPr bwMode="auto">
            <a:xfrm>
              <a:off x="2375" y="2636"/>
              <a:ext cx="97" cy="104"/>
            </a:xfrm>
            <a:custGeom>
              <a:avLst/>
              <a:gdLst>
                <a:gd name="T0" fmla="*/ 53 w 97"/>
                <a:gd name="T1" fmla="*/ 1 h 104"/>
                <a:gd name="T2" fmla="*/ 62 w 97"/>
                <a:gd name="T3" fmla="*/ 3 h 104"/>
                <a:gd name="T4" fmla="*/ 71 w 97"/>
                <a:gd name="T5" fmla="*/ 7 h 104"/>
                <a:gd name="T6" fmla="*/ 78 w 97"/>
                <a:gd name="T7" fmla="*/ 12 h 104"/>
                <a:gd name="T8" fmla="*/ 85 w 97"/>
                <a:gd name="T9" fmla="*/ 19 h 104"/>
                <a:gd name="T10" fmla="*/ 90 w 97"/>
                <a:gd name="T11" fmla="*/ 27 h 104"/>
                <a:gd name="T12" fmla="*/ 93 w 97"/>
                <a:gd name="T13" fmla="*/ 37 h 104"/>
                <a:gd name="T14" fmla="*/ 95 w 97"/>
                <a:gd name="T15" fmla="*/ 47 h 104"/>
                <a:gd name="T16" fmla="*/ 95 w 97"/>
                <a:gd name="T17" fmla="*/ 57 h 104"/>
                <a:gd name="T18" fmla="*/ 93 w 97"/>
                <a:gd name="T19" fmla="*/ 67 h 104"/>
                <a:gd name="T20" fmla="*/ 90 w 97"/>
                <a:gd name="T21" fmla="*/ 77 h 104"/>
                <a:gd name="T22" fmla="*/ 85 w 97"/>
                <a:gd name="T23" fmla="*/ 84 h 104"/>
                <a:gd name="T24" fmla="*/ 78 w 97"/>
                <a:gd name="T25" fmla="*/ 92 h 104"/>
                <a:gd name="T26" fmla="*/ 71 w 97"/>
                <a:gd name="T27" fmla="*/ 97 h 104"/>
                <a:gd name="T28" fmla="*/ 62 w 97"/>
                <a:gd name="T29" fmla="*/ 101 h 104"/>
                <a:gd name="T30" fmla="*/ 53 w 97"/>
                <a:gd name="T31" fmla="*/ 103 h 104"/>
                <a:gd name="T32" fmla="*/ 43 w 97"/>
                <a:gd name="T33" fmla="*/ 103 h 104"/>
                <a:gd name="T34" fmla="*/ 34 w 97"/>
                <a:gd name="T35" fmla="*/ 101 h 104"/>
                <a:gd name="T36" fmla="*/ 25 w 97"/>
                <a:gd name="T37" fmla="*/ 97 h 104"/>
                <a:gd name="T38" fmla="*/ 17 w 97"/>
                <a:gd name="T39" fmla="*/ 92 h 104"/>
                <a:gd name="T40" fmla="*/ 11 w 97"/>
                <a:gd name="T41" fmla="*/ 84 h 104"/>
                <a:gd name="T42" fmla="*/ 6 w 97"/>
                <a:gd name="T43" fmla="*/ 77 h 104"/>
                <a:gd name="T44" fmla="*/ 2 w 97"/>
                <a:gd name="T45" fmla="*/ 67 h 104"/>
                <a:gd name="T46" fmla="*/ 0 w 97"/>
                <a:gd name="T47" fmla="*/ 57 h 104"/>
                <a:gd name="T48" fmla="*/ 0 w 97"/>
                <a:gd name="T49" fmla="*/ 47 h 104"/>
                <a:gd name="T50" fmla="*/ 2 w 97"/>
                <a:gd name="T51" fmla="*/ 37 h 104"/>
                <a:gd name="T52" fmla="*/ 6 w 97"/>
                <a:gd name="T53" fmla="*/ 27 h 104"/>
                <a:gd name="T54" fmla="*/ 11 w 97"/>
                <a:gd name="T55" fmla="*/ 19 h 104"/>
                <a:gd name="T56" fmla="*/ 17 w 97"/>
                <a:gd name="T57" fmla="*/ 12 h 104"/>
                <a:gd name="T58" fmla="*/ 25 w 97"/>
                <a:gd name="T59" fmla="*/ 7 h 104"/>
                <a:gd name="T60" fmla="*/ 34 w 97"/>
                <a:gd name="T61" fmla="*/ 3 h 104"/>
                <a:gd name="T62" fmla="*/ 43 w 97"/>
                <a:gd name="T63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04">
                  <a:moveTo>
                    <a:pt x="48" y="0"/>
                  </a:moveTo>
                  <a:lnTo>
                    <a:pt x="53" y="1"/>
                  </a:lnTo>
                  <a:lnTo>
                    <a:pt x="57" y="1"/>
                  </a:lnTo>
                  <a:lnTo>
                    <a:pt x="62" y="3"/>
                  </a:lnTo>
                  <a:lnTo>
                    <a:pt x="67" y="5"/>
                  </a:lnTo>
                  <a:lnTo>
                    <a:pt x="71" y="7"/>
                  </a:lnTo>
                  <a:lnTo>
                    <a:pt x="74" y="9"/>
                  </a:lnTo>
                  <a:lnTo>
                    <a:pt x="78" y="12"/>
                  </a:lnTo>
                  <a:lnTo>
                    <a:pt x="82" y="15"/>
                  </a:lnTo>
                  <a:lnTo>
                    <a:pt x="85" y="19"/>
                  </a:lnTo>
                  <a:lnTo>
                    <a:pt x="88" y="24"/>
                  </a:lnTo>
                  <a:lnTo>
                    <a:pt x="90" y="27"/>
                  </a:lnTo>
                  <a:lnTo>
                    <a:pt x="92" y="32"/>
                  </a:lnTo>
                  <a:lnTo>
                    <a:pt x="93" y="37"/>
                  </a:lnTo>
                  <a:lnTo>
                    <a:pt x="95" y="42"/>
                  </a:lnTo>
                  <a:lnTo>
                    <a:pt x="95" y="47"/>
                  </a:lnTo>
                  <a:lnTo>
                    <a:pt x="96" y="52"/>
                  </a:lnTo>
                  <a:lnTo>
                    <a:pt x="95" y="57"/>
                  </a:lnTo>
                  <a:lnTo>
                    <a:pt x="95" y="62"/>
                  </a:lnTo>
                  <a:lnTo>
                    <a:pt x="93" y="67"/>
                  </a:lnTo>
                  <a:lnTo>
                    <a:pt x="92" y="72"/>
                  </a:lnTo>
                  <a:lnTo>
                    <a:pt x="90" y="77"/>
                  </a:lnTo>
                  <a:lnTo>
                    <a:pt x="88" y="80"/>
                  </a:lnTo>
                  <a:lnTo>
                    <a:pt x="85" y="84"/>
                  </a:lnTo>
                  <a:lnTo>
                    <a:pt x="82" y="88"/>
                  </a:lnTo>
                  <a:lnTo>
                    <a:pt x="78" y="92"/>
                  </a:lnTo>
                  <a:lnTo>
                    <a:pt x="74" y="94"/>
                  </a:lnTo>
                  <a:lnTo>
                    <a:pt x="71" y="97"/>
                  </a:lnTo>
                  <a:lnTo>
                    <a:pt x="67" y="99"/>
                  </a:lnTo>
                  <a:lnTo>
                    <a:pt x="62" y="101"/>
                  </a:lnTo>
                  <a:lnTo>
                    <a:pt x="57" y="102"/>
                  </a:lnTo>
                  <a:lnTo>
                    <a:pt x="53" y="103"/>
                  </a:lnTo>
                  <a:lnTo>
                    <a:pt x="48" y="103"/>
                  </a:lnTo>
                  <a:lnTo>
                    <a:pt x="43" y="103"/>
                  </a:lnTo>
                  <a:lnTo>
                    <a:pt x="39" y="102"/>
                  </a:lnTo>
                  <a:lnTo>
                    <a:pt x="34" y="101"/>
                  </a:lnTo>
                  <a:lnTo>
                    <a:pt x="29" y="99"/>
                  </a:lnTo>
                  <a:lnTo>
                    <a:pt x="25" y="97"/>
                  </a:lnTo>
                  <a:lnTo>
                    <a:pt x="21" y="94"/>
                  </a:lnTo>
                  <a:lnTo>
                    <a:pt x="17" y="92"/>
                  </a:lnTo>
                  <a:lnTo>
                    <a:pt x="14" y="88"/>
                  </a:lnTo>
                  <a:lnTo>
                    <a:pt x="11" y="84"/>
                  </a:lnTo>
                  <a:lnTo>
                    <a:pt x="8" y="80"/>
                  </a:lnTo>
                  <a:lnTo>
                    <a:pt x="6" y="77"/>
                  </a:lnTo>
                  <a:lnTo>
                    <a:pt x="4" y="72"/>
                  </a:lnTo>
                  <a:lnTo>
                    <a:pt x="2" y="67"/>
                  </a:lnTo>
                  <a:lnTo>
                    <a:pt x="1" y="62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1" y="42"/>
                  </a:lnTo>
                  <a:lnTo>
                    <a:pt x="2" y="37"/>
                  </a:lnTo>
                  <a:lnTo>
                    <a:pt x="4" y="32"/>
                  </a:lnTo>
                  <a:lnTo>
                    <a:pt x="6" y="27"/>
                  </a:lnTo>
                  <a:lnTo>
                    <a:pt x="8" y="24"/>
                  </a:lnTo>
                  <a:lnTo>
                    <a:pt x="11" y="19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21" y="9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1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5" name="Freeform 35"/>
            <p:cNvSpPr>
              <a:spLocks/>
            </p:cNvSpPr>
            <p:nvPr/>
          </p:nvSpPr>
          <p:spPr bwMode="auto">
            <a:xfrm>
              <a:off x="2375" y="2636"/>
              <a:ext cx="103" cy="110"/>
            </a:xfrm>
            <a:custGeom>
              <a:avLst/>
              <a:gdLst>
                <a:gd name="T0" fmla="*/ 51 w 103"/>
                <a:gd name="T1" fmla="*/ 0 h 110"/>
                <a:gd name="T2" fmla="*/ 61 w 103"/>
                <a:gd name="T3" fmla="*/ 1 h 110"/>
                <a:gd name="T4" fmla="*/ 71 w 103"/>
                <a:gd name="T5" fmla="*/ 5 h 110"/>
                <a:gd name="T6" fmla="*/ 79 w 103"/>
                <a:gd name="T7" fmla="*/ 10 h 110"/>
                <a:gd name="T8" fmla="*/ 87 w 103"/>
                <a:gd name="T9" fmla="*/ 16 h 110"/>
                <a:gd name="T10" fmla="*/ 93 w 103"/>
                <a:gd name="T11" fmla="*/ 25 h 110"/>
                <a:gd name="T12" fmla="*/ 98 w 103"/>
                <a:gd name="T13" fmla="*/ 34 h 110"/>
                <a:gd name="T14" fmla="*/ 101 w 103"/>
                <a:gd name="T15" fmla="*/ 44 h 110"/>
                <a:gd name="T16" fmla="*/ 102 w 103"/>
                <a:gd name="T17" fmla="*/ 55 h 110"/>
                <a:gd name="T18" fmla="*/ 101 w 103"/>
                <a:gd name="T19" fmla="*/ 66 h 110"/>
                <a:gd name="T20" fmla="*/ 98 w 103"/>
                <a:gd name="T21" fmla="*/ 76 h 110"/>
                <a:gd name="T22" fmla="*/ 93 w 103"/>
                <a:gd name="T23" fmla="*/ 85 h 110"/>
                <a:gd name="T24" fmla="*/ 87 w 103"/>
                <a:gd name="T25" fmla="*/ 93 h 110"/>
                <a:gd name="T26" fmla="*/ 79 w 103"/>
                <a:gd name="T27" fmla="*/ 100 h 110"/>
                <a:gd name="T28" fmla="*/ 71 w 103"/>
                <a:gd name="T29" fmla="*/ 105 h 110"/>
                <a:gd name="T30" fmla="*/ 61 w 103"/>
                <a:gd name="T31" fmla="*/ 108 h 110"/>
                <a:gd name="T32" fmla="*/ 51 w 103"/>
                <a:gd name="T33" fmla="*/ 109 h 110"/>
                <a:gd name="T34" fmla="*/ 41 w 103"/>
                <a:gd name="T35" fmla="*/ 108 h 110"/>
                <a:gd name="T36" fmla="*/ 31 w 103"/>
                <a:gd name="T37" fmla="*/ 105 h 110"/>
                <a:gd name="T38" fmla="*/ 22 w 103"/>
                <a:gd name="T39" fmla="*/ 100 h 110"/>
                <a:gd name="T40" fmla="*/ 15 w 103"/>
                <a:gd name="T41" fmla="*/ 93 h 110"/>
                <a:gd name="T42" fmla="*/ 8 w 103"/>
                <a:gd name="T43" fmla="*/ 85 h 110"/>
                <a:gd name="T44" fmla="*/ 4 w 103"/>
                <a:gd name="T45" fmla="*/ 76 h 110"/>
                <a:gd name="T46" fmla="*/ 1 w 103"/>
                <a:gd name="T47" fmla="*/ 66 h 110"/>
                <a:gd name="T48" fmla="*/ 0 w 103"/>
                <a:gd name="T49" fmla="*/ 55 h 110"/>
                <a:gd name="T50" fmla="*/ 1 w 103"/>
                <a:gd name="T51" fmla="*/ 44 h 110"/>
                <a:gd name="T52" fmla="*/ 4 w 103"/>
                <a:gd name="T53" fmla="*/ 34 h 110"/>
                <a:gd name="T54" fmla="*/ 8 w 103"/>
                <a:gd name="T55" fmla="*/ 25 h 110"/>
                <a:gd name="T56" fmla="*/ 15 w 103"/>
                <a:gd name="T57" fmla="*/ 16 h 110"/>
                <a:gd name="T58" fmla="*/ 22 w 103"/>
                <a:gd name="T59" fmla="*/ 10 h 110"/>
                <a:gd name="T60" fmla="*/ 31 w 103"/>
                <a:gd name="T61" fmla="*/ 5 h 110"/>
                <a:gd name="T62" fmla="*/ 41 w 103"/>
                <a:gd name="T63" fmla="*/ 1 h 110"/>
                <a:gd name="T64" fmla="*/ 51 w 103"/>
                <a:gd name="T6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10">
                  <a:moveTo>
                    <a:pt x="51" y="0"/>
                  </a:moveTo>
                  <a:lnTo>
                    <a:pt x="51" y="0"/>
                  </a:lnTo>
                  <a:lnTo>
                    <a:pt x="56" y="1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71" y="5"/>
                  </a:lnTo>
                  <a:lnTo>
                    <a:pt x="75" y="7"/>
                  </a:lnTo>
                  <a:lnTo>
                    <a:pt x="79" y="10"/>
                  </a:lnTo>
                  <a:lnTo>
                    <a:pt x="83" y="13"/>
                  </a:lnTo>
                  <a:lnTo>
                    <a:pt x="87" y="16"/>
                  </a:lnTo>
                  <a:lnTo>
                    <a:pt x="90" y="20"/>
                  </a:lnTo>
                  <a:lnTo>
                    <a:pt x="93" y="25"/>
                  </a:lnTo>
                  <a:lnTo>
                    <a:pt x="96" y="29"/>
                  </a:lnTo>
                  <a:lnTo>
                    <a:pt x="98" y="34"/>
                  </a:lnTo>
                  <a:lnTo>
                    <a:pt x="99" y="39"/>
                  </a:lnTo>
                  <a:lnTo>
                    <a:pt x="101" y="44"/>
                  </a:lnTo>
                  <a:lnTo>
                    <a:pt x="101" y="50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101" y="66"/>
                  </a:lnTo>
                  <a:lnTo>
                    <a:pt x="99" y="71"/>
                  </a:lnTo>
                  <a:lnTo>
                    <a:pt x="98" y="76"/>
                  </a:lnTo>
                  <a:lnTo>
                    <a:pt x="96" y="81"/>
                  </a:lnTo>
                  <a:lnTo>
                    <a:pt x="93" y="85"/>
                  </a:lnTo>
                  <a:lnTo>
                    <a:pt x="90" y="89"/>
                  </a:lnTo>
                  <a:lnTo>
                    <a:pt x="87" y="93"/>
                  </a:lnTo>
                  <a:lnTo>
                    <a:pt x="83" y="97"/>
                  </a:lnTo>
                  <a:lnTo>
                    <a:pt x="79" y="100"/>
                  </a:lnTo>
                  <a:lnTo>
                    <a:pt x="75" y="103"/>
                  </a:lnTo>
                  <a:lnTo>
                    <a:pt x="71" y="105"/>
                  </a:lnTo>
                  <a:lnTo>
                    <a:pt x="66" y="107"/>
                  </a:lnTo>
                  <a:lnTo>
                    <a:pt x="61" y="108"/>
                  </a:lnTo>
                  <a:lnTo>
                    <a:pt x="56" y="109"/>
                  </a:lnTo>
                  <a:lnTo>
                    <a:pt x="51" y="109"/>
                  </a:lnTo>
                  <a:lnTo>
                    <a:pt x="46" y="109"/>
                  </a:lnTo>
                  <a:lnTo>
                    <a:pt x="41" y="108"/>
                  </a:lnTo>
                  <a:lnTo>
                    <a:pt x="36" y="107"/>
                  </a:lnTo>
                  <a:lnTo>
                    <a:pt x="31" y="105"/>
                  </a:lnTo>
                  <a:lnTo>
                    <a:pt x="27" y="103"/>
                  </a:lnTo>
                  <a:lnTo>
                    <a:pt x="22" y="100"/>
                  </a:lnTo>
                  <a:lnTo>
                    <a:pt x="18" y="97"/>
                  </a:lnTo>
                  <a:lnTo>
                    <a:pt x="15" y="93"/>
                  </a:lnTo>
                  <a:lnTo>
                    <a:pt x="12" y="89"/>
                  </a:lnTo>
                  <a:lnTo>
                    <a:pt x="8" y="85"/>
                  </a:lnTo>
                  <a:lnTo>
                    <a:pt x="6" y="81"/>
                  </a:lnTo>
                  <a:lnTo>
                    <a:pt x="4" y="76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4"/>
                  </a:lnTo>
                  <a:lnTo>
                    <a:pt x="2" y="39"/>
                  </a:lnTo>
                  <a:lnTo>
                    <a:pt x="4" y="34"/>
                  </a:lnTo>
                  <a:lnTo>
                    <a:pt x="6" y="29"/>
                  </a:lnTo>
                  <a:lnTo>
                    <a:pt x="8" y="25"/>
                  </a:lnTo>
                  <a:lnTo>
                    <a:pt x="12" y="20"/>
                  </a:lnTo>
                  <a:lnTo>
                    <a:pt x="15" y="16"/>
                  </a:lnTo>
                  <a:lnTo>
                    <a:pt x="18" y="13"/>
                  </a:lnTo>
                  <a:lnTo>
                    <a:pt x="22" y="10"/>
                  </a:lnTo>
                  <a:lnTo>
                    <a:pt x="27" y="7"/>
                  </a:lnTo>
                  <a:lnTo>
                    <a:pt x="31" y="5"/>
                  </a:lnTo>
                  <a:lnTo>
                    <a:pt x="36" y="3"/>
                  </a:lnTo>
                  <a:lnTo>
                    <a:pt x="41" y="1"/>
                  </a:lnTo>
                  <a:lnTo>
                    <a:pt x="46" y="1"/>
                  </a:lnTo>
                  <a:lnTo>
                    <a:pt x="5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6" name="Freeform 36"/>
            <p:cNvSpPr>
              <a:spLocks/>
            </p:cNvSpPr>
            <p:nvPr/>
          </p:nvSpPr>
          <p:spPr bwMode="auto">
            <a:xfrm>
              <a:off x="2550" y="2825"/>
              <a:ext cx="97" cy="104"/>
            </a:xfrm>
            <a:custGeom>
              <a:avLst/>
              <a:gdLst>
                <a:gd name="T0" fmla="*/ 54 w 97"/>
                <a:gd name="T1" fmla="*/ 1 h 104"/>
                <a:gd name="T2" fmla="*/ 62 w 97"/>
                <a:gd name="T3" fmla="*/ 3 h 104"/>
                <a:gd name="T4" fmla="*/ 71 w 97"/>
                <a:gd name="T5" fmla="*/ 7 h 104"/>
                <a:gd name="T6" fmla="*/ 79 w 97"/>
                <a:gd name="T7" fmla="*/ 12 h 104"/>
                <a:gd name="T8" fmla="*/ 85 w 97"/>
                <a:gd name="T9" fmla="*/ 19 h 104"/>
                <a:gd name="T10" fmla="*/ 90 w 97"/>
                <a:gd name="T11" fmla="*/ 27 h 104"/>
                <a:gd name="T12" fmla="*/ 94 w 97"/>
                <a:gd name="T13" fmla="*/ 37 h 104"/>
                <a:gd name="T14" fmla="*/ 96 w 97"/>
                <a:gd name="T15" fmla="*/ 46 h 104"/>
                <a:gd name="T16" fmla="*/ 96 w 97"/>
                <a:gd name="T17" fmla="*/ 57 h 104"/>
                <a:gd name="T18" fmla="*/ 94 w 97"/>
                <a:gd name="T19" fmla="*/ 67 h 104"/>
                <a:gd name="T20" fmla="*/ 90 w 97"/>
                <a:gd name="T21" fmla="*/ 77 h 104"/>
                <a:gd name="T22" fmla="*/ 85 w 97"/>
                <a:gd name="T23" fmla="*/ 84 h 104"/>
                <a:gd name="T24" fmla="*/ 79 w 97"/>
                <a:gd name="T25" fmla="*/ 92 h 104"/>
                <a:gd name="T26" fmla="*/ 71 w 97"/>
                <a:gd name="T27" fmla="*/ 96 h 104"/>
                <a:gd name="T28" fmla="*/ 62 w 97"/>
                <a:gd name="T29" fmla="*/ 101 h 104"/>
                <a:gd name="T30" fmla="*/ 54 w 97"/>
                <a:gd name="T31" fmla="*/ 103 h 104"/>
                <a:gd name="T32" fmla="*/ 43 w 97"/>
                <a:gd name="T33" fmla="*/ 103 h 104"/>
                <a:gd name="T34" fmla="*/ 34 w 97"/>
                <a:gd name="T35" fmla="*/ 101 h 104"/>
                <a:gd name="T36" fmla="*/ 25 w 97"/>
                <a:gd name="T37" fmla="*/ 96 h 104"/>
                <a:gd name="T38" fmla="*/ 18 w 97"/>
                <a:gd name="T39" fmla="*/ 92 h 104"/>
                <a:gd name="T40" fmla="*/ 11 w 97"/>
                <a:gd name="T41" fmla="*/ 84 h 104"/>
                <a:gd name="T42" fmla="*/ 6 w 97"/>
                <a:gd name="T43" fmla="*/ 77 h 104"/>
                <a:gd name="T44" fmla="*/ 3 w 97"/>
                <a:gd name="T45" fmla="*/ 67 h 104"/>
                <a:gd name="T46" fmla="*/ 1 w 97"/>
                <a:gd name="T47" fmla="*/ 57 h 104"/>
                <a:gd name="T48" fmla="*/ 1 w 97"/>
                <a:gd name="T49" fmla="*/ 46 h 104"/>
                <a:gd name="T50" fmla="*/ 3 w 97"/>
                <a:gd name="T51" fmla="*/ 37 h 104"/>
                <a:gd name="T52" fmla="*/ 6 w 97"/>
                <a:gd name="T53" fmla="*/ 27 h 104"/>
                <a:gd name="T54" fmla="*/ 11 w 97"/>
                <a:gd name="T55" fmla="*/ 19 h 104"/>
                <a:gd name="T56" fmla="*/ 18 w 97"/>
                <a:gd name="T57" fmla="*/ 12 h 104"/>
                <a:gd name="T58" fmla="*/ 25 w 97"/>
                <a:gd name="T59" fmla="*/ 7 h 104"/>
                <a:gd name="T60" fmla="*/ 34 w 97"/>
                <a:gd name="T61" fmla="*/ 3 h 104"/>
                <a:gd name="T62" fmla="*/ 43 w 97"/>
                <a:gd name="T63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04">
                  <a:moveTo>
                    <a:pt x="48" y="0"/>
                  </a:moveTo>
                  <a:lnTo>
                    <a:pt x="54" y="1"/>
                  </a:lnTo>
                  <a:lnTo>
                    <a:pt x="58" y="1"/>
                  </a:lnTo>
                  <a:lnTo>
                    <a:pt x="62" y="3"/>
                  </a:lnTo>
                  <a:lnTo>
                    <a:pt x="67" y="4"/>
                  </a:lnTo>
                  <a:lnTo>
                    <a:pt x="71" y="7"/>
                  </a:lnTo>
                  <a:lnTo>
                    <a:pt x="75" y="9"/>
                  </a:lnTo>
                  <a:lnTo>
                    <a:pt x="79" y="12"/>
                  </a:lnTo>
                  <a:lnTo>
                    <a:pt x="82" y="15"/>
                  </a:lnTo>
                  <a:lnTo>
                    <a:pt x="85" y="19"/>
                  </a:lnTo>
                  <a:lnTo>
                    <a:pt x="88" y="24"/>
                  </a:lnTo>
                  <a:lnTo>
                    <a:pt x="90" y="27"/>
                  </a:lnTo>
                  <a:lnTo>
                    <a:pt x="92" y="32"/>
                  </a:lnTo>
                  <a:lnTo>
                    <a:pt x="94" y="37"/>
                  </a:lnTo>
                  <a:lnTo>
                    <a:pt x="95" y="42"/>
                  </a:lnTo>
                  <a:lnTo>
                    <a:pt x="96" y="46"/>
                  </a:lnTo>
                  <a:lnTo>
                    <a:pt x="96" y="52"/>
                  </a:lnTo>
                  <a:lnTo>
                    <a:pt x="96" y="57"/>
                  </a:lnTo>
                  <a:lnTo>
                    <a:pt x="95" y="62"/>
                  </a:lnTo>
                  <a:lnTo>
                    <a:pt x="94" y="67"/>
                  </a:lnTo>
                  <a:lnTo>
                    <a:pt x="92" y="72"/>
                  </a:lnTo>
                  <a:lnTo>
                    <a:pt x="90" y="77"/>
                  </a:lnTo>
                  <a:lnTo>
                    <a:pt x="88" y="80"/>
                  </a:lnTo>
                  <a:lnTo>
                    <a:pt x="85" y="84"/>
                  </a:lnTo>
                  <a:lnTo>
                    <a:pt x="82" y="88"/>
                  </a:lnTo>
                  <a:lnTo>
                    <a:pt x="79" y="92"/>
                  </a:lnTo>
                  <a:lnTo>
                    <a:pt x="75" y="94"/>
                  </a:lnTo>
                  <a:lnTo>
                    <a:pt x="71" y="96"/>
                  </a:lnTo>
                  <a:lnTo>
                    <a:pt x="67" y="99"/>
                  </a:lnTo>
                  <a:lnTo>
                    <a:pt x="62" y="101"/>
                  </a:lnTo>
                  <a:lnTo>
                    <a:pt x="58" y="102"/>
                  </a:lnTo>
                  <a:lnTo>
                    <a:pt x="54" y="103"/>
                  </a:lnTo>
                  <a:lnTo>
                    <a:pt x="48" y="103"/>
                  </a:lnTo>
                  <a:lnTo>
                    <a:pt x="43" y="103"/>
                  </a:lnTo>
                  <a:lnTo>
                    <a:pt x="39" y="102"/>
                  </a:lnTo>
                  <a:lnTo>
                    <a:pt x="34" y="101"/>
                  </a:lnTo>
                  <a:lnTo>
                    <a:pt x="30" y="99"/>
                  </a:lnTo>
                  <a:lnTo>
                    <a:pt x="25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4" y="88"/>
                  </a:lnTo>
                  <a:lnTo>
                    <a:pt x="11" y="84"/>
                  </a:lnTo>
                  <a:lnTo>
                    <a:pt x="8" y="80"/>
                  </a:lnTo>
                  <a:lnTo>
                    <a:pt x="6" y="77"/>
                  </a:lnTo>
                  <a:lnTo>
                    <a:pt x="5" y="72"/>
                  </a:lnTo>
                  <a:lnTo>
                    <a:pt x="3" y="67"/>
                  </a:lnTo>
                  <a:lnTo>
                    <a:pt x="1" y="62"/>
                  </a:lnTo>
                  <a:lnTo>
                    <a:pt x="1" y="57"/>
                  </a:lnTo>
                  <a:lnTo>
                    <a:pt x="0" y="52"/>
                  </a:lnTo>
                  <a:lnTo>
                    <a:pt x="1" y="46"/>
                  </a:lnTo>
                  <a:lnTo>
                    <a:pt x="1" y="42"/>
                  </a:lnTo>
                  <a:lnTo>
                    <a:pt x="3" y="37"/>
                  </a:lnTo>
                  <a:lnTo>
                    <a:pt x="5" y="32"/>
                  </a:lnTo>
                  <a:lnTo>
                    <a:pt x="6" y="27"/>
                  </a:lnTo>
                  <a:lnTo>
                    <a:pt x="8" y="24"/>
                  </a:lnTo>
                  <a:lnTo>
                    <a:pt x="11" y="19"/>
                  </a:lnTo>
                  <a:lnTo>
                    <a:pt x="14" y="15"/>
                  </a:lnTo>
                  <a:lnTo>
                    <a:pt x="18" y="12"/>
                  </a:lnTo>
                  <a:lnTo>
                    <a:pt x="22" y="9"/>
                  </a:lnTo>
                  <a:lnTo>
                    <a:pt x="25" y="7"/>
                  </a:lnTo>
                  <a:lnTo>
                    <a:pt x="30" y="4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1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7" name="Freeform 37"/>
            <p:cNvSpPr>
              <a:spLocks/>
            </p:cNvSpPr>
            <p:nvPr/>
          </p:nvSpPr>
          <p:spPr bwMode="auto">
            <a:xfrm>
              <a:off x="2550" y="2825"/>
              <a:ext cx="103" cy="110"/>
            </a:xfrm>
            <a:custGeom>
              <a:avLst/>
              <a:gdLst>
                <a:gd name="T0" fmla="*/ 51 w 103"/>
                <a:gd name="T1" fmla="*/ 0 h 110"/>
                <a:gd name="T2" fmla="*/ 62 w 103"/>
                <a:gd name="T3" fmla="*/ 1 h 110"/>
                <a:gd name="T4" fmla="*/ 71 w 103"/>
                <a:gd name="T5" fmla="*/ 4 h 110"/>
                <a:gd name="T6" fmla="*/ 80 w 103"/>
                <a:gd name="T7" fmla="*/ 10 h 110"/>
                <a:gd name="T8" fmla="*/ 87 w 103"/>
                <a:gd name="T9" fmla="*/ 16 h 110"/>
                <a:gd name="T10" fmla="*/ 94 w 103"/>
                <a:gd name="T11" fmla="*/ 25 h 110"/>
                <a:gd name="T12" fmla="*/ 98 w 103"/>
                <a:gd name="T13" fmla="*/ 34 h 110"/>
                <a:gd name="T14" fmla="*/ 101 w 103"/>
                <a:gd name="T15" fmla="*/ 44 h 110"/>
                <a:gd name="T16" fmla="*/ 102 w 103"/>
                <a:gd name="T17" fmla="*/ 55 h 110"/>
                <a:gd name="T18" fmla="*/ 101 w 103"/>
                <a:gd name="T19" fmla="*/ 66 h 110"/>
                <a:gd name="T20" fmla="*/ 98 w 103"/>
                <a:gd name="T21" fmla="*/ 76 h 110"/>
                <a:gd name="T22" fmla="*/ 94 w 103"/>
                <a:gd name="T23" fmla="*/ 85 h 110"/>
                <a:gd name="T24" fmla="*/ 87 w 103"/>
                <a:gd name="T25" fmla="*/ 93 h 110"/>
                <a:gd name="T26" fmla="*/ 80 w 103"/>
                <a:gd name="T27" fmla="*/ 100 h 110"/>
                <a:gd name="T28" fmla="*/ 71 w 103"/>
                <a:gd name="T29" fmla="*/ 105 h 110"/>
                <a:gd name="T30" fmla="*/ 62 w 103"/>
                <a:gd name="T31" fmla="*/ 108 h 110"/>
                <a:gd name="T32" fmla="*/ 51 w 103"/>
                <a:gd name="T33" fmla="*/ 109 h 110"/>
                <a:gd name="T34" fmla="*/ 41 w 103"/>
                <a:gd name="T35" fmla="*/ 108 h 110"/>
                <a:gd name="T36" fmla="*/ 32 w 103"/>
                <a:gd name="T37" fmla="*/ 105 h 110"/>
                <a:gd name="T38" fmla="*/ 23 w 103"/>
                <a:gd name="T39" fmla="*/ 100 h 110"/>
                <a:gd name="T40" fmla="*/ 15 w 103"/>
                <a:gd name="T41" fmla="*/ 93 h 110"/>
                <a:gd name="T42" fmla="*/ 9 w 103"/>
                <a:gd name="T43" fmla="*/ 85 h 110"/>
                <a:gd name="T44" fmla="*/ 5 w 103"/>
                <a:gd name="T45" fmla="*/ 76 h 110"/>
                <a:gd name="T46" fmla="*/ 1 w 103"/>
                <a:gd name="T47" fmla="*/ 66 h 110"/>
                <a:gd name="T48" fmla="*/ 0 w 103"/>
                <a:gd name="T49" fmla="*/ 55 h 110"/>
                <a:gd name="T50" fmla="*/ 1 w 103"/>
                <a:gd name="T51" fmla="*/ 44 h 110"/>
                <a:gd name="T52" fmla="*/ 5 w 103"/>
                <a:gd name="T53" fmla="*/ 34 h 110"/>
                <a:gd name="T54" fmla="*/ 9 w 103"/>
                <a:gd name="T55" fmla="*/ 25 h 110"/>
                <a:gd name="T56" fmla="*/ 15 w 103"/>
                <a:gd name="T57" fmla="*/ 16 h 110"/>
                <a:gd name="T58" fmla="*/ 23 w 103"/>
                <a:gd name="T59" fmla="*/ 10 h 110"/>
                <a:gd name="T60" fmla="*/ 32 w 103"/>
                <a:gd name="T61" fmla="*/ 4 h 110"/>
                <a:gd name="T62" fmla="*/ 41 w 103"/>
                <a:gd name="T63" fmla="*/ 1 h 110"/>
                <a:gd name="T64" fmla="*/ 51 w 103"/>
                <a:gd name="T6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10">
                  <a:moveTo>
                    <a:pt x="51" y="0"/>
                  </a:moveTo>
                  <a:lnTo>
                    <a:pt x="51" y="0"/>
                  </a:lnTo>
                  <a:lnTo>
                    <a:pt x="57" y="1"/>
                  </a:lnTo>
                  <a:lnTo>
                    <a:pt x="62" y="1"/>
                  </a:lnTo>
                  <a:lnTo>
                    <a:pt x="66" y="3"/>
                  </a:lnTo>
                  <a:lnTo>
                    <a:pt x="71" y="4"/>
                  </a:lnTo>
                  <a:lnTo>
                    <a:pt x="75" y="7"/>
                  </a:lnTo>
                  <a:lnTo>
                    <a:pt x="80" y="10"/>
                  </a:lnTo>
                  <a:lnTo>
                    <a:pt x="84" y="13"/>
                  </a:lnTo>
                  <a:lnTo>
                    <a:pt x="87" y="16"/>
                  </a:lnTo>
                  <a:lnTo>
                    <a:pt x="90" y="20"/>
                  </a:lnTo>
                  <a:lnTo>
                    <a:pt x="94" y="25"/>
                  </a:lnTo>
                  <a:lnTo>
                    <a:pt x="96" y="29"/>
                  </a:lnTo>
                  <a:lnTo>
                    <a:pt x="98" y="34"/>
                  </a:lnTo>
                  <a:lnTo>
                    <a:pt x="100" y="39"/>
                  </a:lnTo>
                  <a:lnTo>
                    <a:pt x="101" y="44"/>
                  </a:lnTo>
                  <a:lnTo>
                    <a:pt x="102" y="49"/>
                  </a:lnTo>
                  <a:lnTo>
                    <a:pt x="102" y="55"/>
                  </a:lnTo>
                  <a:lnTo>
                    <a:pt x="102" y="60"/>
                  </a:lnTo>
                  <a:lnTo>
                    <a:pt x="101" y="66"/>
                  </a:lnTo>
                  <a:lnTo>
                    <a:pt x="100" y="71"/>
                  </a:lnTo>
                  <a:lnTo>
                    <a:pt x="98" y="76"/>
                  </a:lnTo>
                  <a:lnTo>
                    <a:pt x="96" y="81"/>
                  </a:lnTo>
                  <a:lnTo>
                    <a:pt x="94" y="85"/>
                  </a:lnTo>
                  <a:lnTo>
                    <a:pt x="90" y="89"/>
                  </a:lnTo>
                  <a:lnTo>
                    <a:pt x="87" y="93"/>
                  </a:lnTo>
                  <a:lnTo>
                    <a:pt x="84" y="97"/>
                  </a:lnTo>
                  <a:lnTo>
                    <a:pt x="80" y="100"/>
                  </a:lnTo>
                  <a:lnTo>
                    <a:pt x="75" y="102"/>
                  </a:lnTo>
                  <a:lnTo>
                    <a:pt x="71" y="105"/>
                  </a:lnTo>
                  <a:lnTo>
                    <a:pt x="66" y="107"/>
                  </a:lnTo>
                  <a:lnTo>
                    <a:pt x="62" y="108"/>
                  </a:lnTo>
                  <a:lnTo>
                    <a:pt x="57" y="109"/>
                  </a:lnTo>
                  <a:lnTo>
                    <a:pt x="51" y="109"/>
                  </a:lnTo>
                  <a:lnTo>
                    <a:pt x="46" y="109"/>
                  </a:lnTo>
                  <a:lnTo>
                    <a:pt x="41" y="108"/>
                  </a:lnTo>
                  <a:lnTo>
                    <a:pt x="36" y="107"/>
                  </a:lnTo>
                  <a:lnTo>
                    <a:pt x="32" y="105"/>
                  </a:lnTo>
                  <a:lnTo>
                    <a:pt x="27" y="102"/>
                  </a:lnTo>
                  <a:lnTo>
                    <a:pt x="23" y="100"/>
                  </a:lnTo>
                  <a:lnTo>
                    <a:pt x="19" y="97"/>
                  </a:lnTo>
                  <a:lnTo>
                    <a:pt x="15" y="93"/>
                  </a:lnTo>
                  <a:lnTo>
                    <a:pt x="12" y="89"/>
                  </a:lnTo>
                  <a:lnTo>
                    <a:pt x="9" y="85"/>
                  </a:lnTo>
                  <a:lnTo>
                    <a:pt x="6" y="81"/>
                  </a:lnTo>
                  <a:lnTo>
                    <a:pt x="5" y="76"/>
                  </a:lnTo>
                  <a:lnTo>
                    <a:pt x="3" y="71"/>
                  </a:lnTo>
                  <a:lnTo>
                    <a:pt x="1" y="66"/>
                  </a:lnTo>
                  <a:lnTo>
                    <a:pt x="1" y="60"/>
                  </a:lnTo>
                  <a:lnTo>
                    <a:pt x="0" y="55"/>
                  </a:lnTo>
                  <a:lnTo>
                    <a:pt x="1" y="49"/>
                  </a:lnTo>
                  <a:lnTo>
                    <a:pt x="1" y="44"/>
                  </a:lnTo>
                  <a:lnTo>
                    <a:pt x="3" y="39"/>
                  </a:lnTo>
                  <a:lnTo>
                    <a:pt x="5" y="34"/>
                  </a:lnTo>
                  <a:lnTo>
                    <a:pt x="6" y="29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6"/>
                  </a:lnTo>
                  <a:lnTo>
                    <a:pt x="19" y="13"/>
                  </a:lnTo>
                  <a:lnTo>
                    <a:pt x="23" y="10"/>
                  </a:lnTo>
                  <a:lnTo>
                    <a:pt x="27" y="7"/>
                  </a:lnTo>
                  <a:lnTo>
                    <a:pt x="32" y="4"/>
                  </a:lnTo>
                  <a:lnTo>
                    <a:pt x="36" y="3"/>
                  </a:lnTo>
                  <a:lnTo>
                    <a:pt x="41" y="1"/>
                  </a:lnTo>
                  <a:lnTo>
                    <a:pt x="46" y="1"/>
                  </a:lnTo>
                  <a:lnTo>
                    <a:pt x="5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8" name="Freeform 38"/>
            <p:cNvSpPr>
              <a:spLocks/>
            </p:cNvSpPr>
            <p:nvPr/>
          </p:nvSpPr>
          <p:spPr bwMode="auto">
            <a:xfrm>
              <a:off x="2375" y="3021"/>
              <a:ext cx="97" cy="103"/>
            </a:xfrm>
            <a:custGeom>
              <a:avLst/>
              <a:gdLst>
                <a:gd name="T0" fmla="*/ 53 w 97"/>
                <a:gd name="T1" fmla="*/ 0 h 103"/>
                <a:gd name="T2" fmla="*/ 62 w 97"/>
                <a:gd name="T3" fmla="*/ 2 h 103"/>
                <a:gd name="T4" fmla="*/ 71 w 97"/>
                <a:gd name="T5" fmla="*/ 6 h 103"/>
                <a:gd name="T6" fmla="*/ 78 w 97"/>
                <a:gd name="T7" fmla="*/ 11 h 103"/>
                <a:gd name="T8" fmla="*/ 85 w 97"/>
                <a:gd name="T9" fmla="*/ 18 h 103"/>
                <a:gd name="T10" fmla="*/ 90 w 97"/>
                <a:gd name="T11" fmla="*/ 26 h 103"/>
                <a:gd name="T12" fmla="*/ 94 w 97"/>
                <a:gd name="T13" fmla="*/ 36 h 103"/>
                <a:gd name="T14" fmla="*/ 96 w 97"/>
                <a:gd name="T15" fmla="*/ 46 h 103"/>
                <a:gd name="T16" fmla="*/ 96 w 97"/>
                <a:gd name="T17" fmla="*/ 57 h 103"/>
                <a:gd name="T18" fmla="*/ 94 w 97"/>
                <a:gd name="T19" fmla="*/ 66 h 103"/>
                <a:gd name="T20" fmla="*/ 90 w 97"/>
                <a:gd name="T21" fmla="*/ 76 h 103"/>
                <a:gd name="T22" fmla="*/ 85 w 97"/>
                <a:gd name="T23" fmla="*/ 84 h 103"/>
                <a:gd name="T24" fmla="*/ 78 w 97"/>
                <a:gd name="T25" fmla="*/ 91 h 103"/>
                <a:gd name="T26" fmla="*/ 71 w 97"/>
                <a:gd name="T27" fmla="*/ 96 h 103"/>
                <a:gd name="T28" fmla="*/ 62 w 97"/>
                <a:gd name="T29" fmla="*/ 100 h 103"/>
                <a:gd name="T30" fmla="*/ 53 w 97"/>
                <a:gd name="T31" fmla="*/ 102 h 103"/>
                <a:gd name="T32" fmla="*/ 43 w 97"/>
                <a:gd name="T33" fmla="*/ 102 h 103"/>
                <a:gd name="T34" fmla="*/ 34 w 97"/>
                <a:gd name="T35" fmla="*/ 100 h 103"/>
                <a:gd name="T36" fmla="*/ 25 w 97"/>
                <a:gd name="T37" fmla="*/ 96 h 103"/>
                <a:gd name="T38" fmla="*/ 18 w 97"/>
                <a:gd name="T39" fmla="*/ 91 h 103"/>
                <a:gd name="T40" fmla="*/ 11 w 97"/>
                <a:gd name="T41" fmla="*/ 84 h 103"/>
                <a:gd name="T42" fmla="*/ 6 w 97"/>
                <a:gd name="T43" fmla="*/ 76 h 103"/>
                <a:gd name="T44" fmla="*/ 2 w 97"/>
                <a:gd name="T45" fmla="*/ 66 h 103"/>
                <a:gd name="T46" fmla="*/ 0 w 97"/>
                <a:gd name="T47" fmla="*/ 57 h 103"/>
                <a:gd name="T48" fmla="*/ 0 w 97"/>
                <a:gd name="T49" fmla="*/ 46 h 103"/>
                <a:gd name="T50" fmla="*/ 2 w 97"/>
                <a:gd name="T51" fmla="*/ 36 h 103"/>
                <a:gd name="T52" fmla="*/ 6 w 97"/>
                <a:gd name="T53" fmla="*/ 26 h 103"/>
                <a:gd name="T54" fmla="*/ 11 w 97"/>
                <a:gd name="T55" fmla="*/ 18 h 103"/>
                <a:gd name="T56" fmla="*/ 18 w 97"/>
                <a:gd name="T57" fmla="*/ 11 h 103"/>
                <a:gd name="T58" fmla="*/ 25 w 97"/>
                <a:gd name="T59" fmla="*/ 6 h 103"/>
                <a:gd name="T60" fmla="*/ 34 w 97"/>
                <a:gd name="T61" fmla="*/ 2 h 103"/>
                <a:gd name="T62" fmla="*/ 43 w 97"/>
                <a:gd name="T6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03">
                  <a:moveTo>
                    <a:pt x="48" y="0"/>
                  </a:moveTo>
                  <a:lnTo>
                    <a:pt x="53" y="0"/>
                  </a:lnTo>
                  <a:lnTo>
                    <a:pt x="57" y="1"/>
                  </a:lnTo>
                  <a:lnTo>
                    <a:pt x="62" y="2"/>
                  </a:lnTo>
                  <a:lnTo>
                    <a:pt x="67" y="4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1"/>
                  </a:lnTo>
                  <a:lnTo>
                    <a:pt x="82" y="15"/>
                  </a:lnTo>
                  <a:lnTo>
                    <a:pt x="85" y="18"/>
                  </a:lnTo>
                  <a:lnTo>
                    <a:pt x="88" y="23"/>
                  </a:lnTo>
                  <a:lnTo>
                    <a:pt x="90" y="26"/>
                  </a:lnTo>
                  <a:lnTo>
                    <a:pt x="92" y="31"/>
                  </a:lnTo>
                  <a:lnTo>
                    <a:pt x="94" y="36"/>
                  </a:lnTo>
                  <a:lnTo>
                    <a:pt x="95" y="41"/>
                  </a:lnTo>
                  <a:lnTo>
                    <a:pt x="96" y="46"/>
                  </a:lnTo>
                  <a:lnTo>
                    <a:pt x="96" y="51"/>
                  </a:lnTo>
                  <a:lnTo>
                    <a:pt x="96" y="57"/>
                  </a:lnTo>
                  <a:lnTo>
                    <a:pt x="95" y="61"/>
                  </a:lnTo>
                  <a:lnTo>
                    <a:pt x="94" y="66"/>
                  </a:lnTo>
                  <a:lnTo>
                    <a:pt x="92" y="71"/>
                  </a:lnTo>
                  <a:lnTo>
                    <a:pt x="90" y="76"/>
                  </a:lnTo>
                  <a:lnTo>
                    <a:pt x="88" y="79"/>
                  </a:lnTo>
                  <a:lnTo>
                    <a:pt x="85" y="84"/>
                  </a:lnTo>
                  <a:lnTo>
                    <a:pt x="82" y="87"/>
                  </a:lnTo>
                  <a:lnTo>
                    <a:pt x="78" y="91"/>
                  </a:lnTo>
                  <a:lnTo>
                    <a:pt x="75" y="94"/>
                  </a:lnTo>
                  <a:lnTo>
                    <a:pt x="71" y="96"/>
                  </a:lnTo>
                  <a:lnTo>
                    <a:pt x="67" y="98"/>
                  </a:lnTo>
                  <a:lnTo>
                    <a:pt x="62" y="100"/>
                  </a:lnTo>
                  <a:lnTo>
                    <a:pt x="57" y="101"/>
                  </a:lnTo>
                  <a:lnTo>
                    <a:pt x="53" y="102"/>
                  </a:lnTo>
                  <a:lnTo>
                    <a:pt x="48" y="102"/>
                  </a:lnTo>
                  <a:lnTo>
                    <a:pt x="43" y="102"/>
                  </a:lnTo>
                  <a:lnTo>
                    <a:pt x="39" y="101"/>
                  </a:lnTo>
                  <a:lnTo>
                    <a:pt x="34" y="100"/>
                  </a:lnTo>
                  <a:lnTo>
                    <a:pt x="29" y="98"/>
                  </a:lnTo>
                  <a:lnTo>
                    <a:pt x="25" y="96"/>
                  </a:lnTo>
                  <a:lnTo>
                    <a:pt x="22" y="94"/>
                  </a:lnTo>
                  <a:lnTo>
                    <a:pt x="18" y="91"/>
                  </a:lnTo>
                  <a:lnTo>
                    <a:pt x="14" y="87"/>
                  </a:lnTo>
                  <a:lnTo>
                    <a:pt x="11" y="84"/>
                  </a:lnTo>
                  <a:lnTo>
                    <a:pt x="8" y="79"/>
                  </a:lnTo>
                  <a:lnTo>
                    <a:pt x="6" y="76"/>
                  </a:lnTo>
                  <a:lnTo>
                    <a:pt x="4" y="71"/>
                  </a:lnTo>
                  <a:lnTo>
                    <a:pt x="2" y="66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1" y="41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8" y="23"/>
                  </a:lnTo>
                  <a:lnTo>
                    <a:pt x="11" y="18"/>
                  </a:lnTo>
                  <a:lnTo>
                    <a:pt x="14" y="15"/>
                  </a:lnTo>
                  <a:lnTo>
                    <a:pt x="18" y="11"/>
                  </a:lnTo>
                  <a:lnTo>
                    <a:pt x="22" y="9"/>
                  </a:lnTo>
                  <a:lnTo>
                    <a:pt x="25" y="6"/>
                  </a:lnTo>
                  <a:lnTo>
                    <a:pt x="29" y="4"/>
                  </a:lnTo>
                  <a:lnTo>
                    <a:pt x="34" y="2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39" name="Freeform 39"/>
            <p:cNvSpPr>
              <a:spLocks/>
            </p:cNvSpPr>
            <p:nvPr/>
          </p:nvSpPr>
          <p:spPr bwMode="auto">
            <a:xfrm>
              <a:off x="2375" y="3021"/>
              <a:ext cx="103" cy="109"/>
            </a:xfrm>
            <a:custGeom>
              <a:avLst/>
              <a:gdLst>
                <a:gd name="T0" fmla="*/ 51 w 103"/>
                <a:gd name="T1" fmla="*/ 0 h 109"/>
                <a:gd name="T2" fmla="*/ 61 w 103"/>
                <a:gd name="T3" fmla="*/ 1 h 109"/>
                <a:gd name="T4" fmla="*/ 71 w 103"/>
                <a:gd name="T5" fmla="*/ 4 h 109"/>
                <a:gd name="T6" fmla="*/ 80 w 103"/>
                <a:gd name="T7" fmla="*/ 9 h 109"/>
                <a:gd name="T8" fmla="*/ 87 w 103"/>
                <a:gd name="T9" fmla="*/ 16 h 109"/>
                <a:gd name="T10" fmla="*/ 93 w 103"/>
                <a:gd name="T11" fmla="*/ 24 h 109"/>
                <a:gd name="T12" fmla="*/ 98 w 103"/>
                <a:gd name="T13" fmla="*/ 33 h 109"/>
                <a:gd name="T14" fmla="*/ 101 w 103"/>
                <a:gd name="T15" fmla="*/ 43 h 109"/>
                <a:gd name="T16" fmla="*/ 102 w 103"/>
                <a:gd name="T17" fmla="*/ 54 h 109"/>
                <a:gd name="T18" fmla="*/ 101 w 103"/>
                <a:gd name="T19" fmla="*/ 65 h 109"/>
                <a:gd name="T20" fmla="*/ 98 w 103"/>
                <a:gd name="T21" fmla="*/ 75 h 109"/>
                <a:gd name="T22" fmla="*/ 93 w 103"/>
                <a:gd name="T23" fmla="*/ 84 h 109"/>
                <a:gd name="T24" fmla="*/ 87 w 103"/>
                <a:gd name="T25" fmla="*/ 92 h 109"/>
                <a:gd name="T26" fmla="*/ 80 w 103"/>
                <a:gd name="T27" fmla="*/ 99 h 109"/>
                <a:gd name="T28" fmla="*/ 71 w 103"/>
                <a:gd name="T29" fmla="*/ 104 h 109"/>
                <a:gd name="T30" fmla="*/ 61 w 103"/>
                <a:gd name="T31" fmla="*/ 107 h 109"/>
                <a:gd name="T32" fmla="*/ 51 w 103"/>
                <a:gd name="T33" fmla="*/ 108 h 109"/>
                <a:gd name="T34" fmla="*/ 41 w 103"/>
                <a:gd name="T35" fmla="*/ 107 h 109"/>
                <a:gd name="T36" fmla="*/ 31 w 103"/>
                <a:gd name="T37" fmla="*/ 104 h 109"/>
                <a:gd name="T38" fmla="*/ 23 w 103"/>
                <a:gd name="T39" fmla="*/ 99 h 109"/>
                <a:gd name="T40" fmla="*/ 15 w 103"/>
                <a:gd name="T41" fmla="*/ 92 h 109"/>
                <a:gd name="T42" fmla="*/ 9 w 103"/>
                <a:gd name="T43" fmla="*/ 84 h 109"/>
                <a:gd name="T44" fmla="*/ 4 w 103"/>
                <a:gd name="T45" fmla="*/ 75 h 109"/>
                <a:gd name="T46" fmla="*/ 1 w 103"/>
                <a:gd name="T47" fmla="*/ 65 h 109"/>
                <a:gd name="T48" fmla="*/ 0 w 103"/>
                <a:gd name="T49" fmla="*/ 54 h 109"/>
                <a:gd name="T50" fmla="*/ 1 w 103"/>
                <a:gd name="T51" fmla="*/ 43 h 109"/>
                <a:gd name="T52" fmla="*/ 4 w 103"/>
                <a:gd name="T53" fmla="*/ 33 h 109"/>
                <a:gd name="T54" fmla="*/ 9 w 103"/>
                <a:gd name="T55" fmla="*/ 24 h 109"/>
                <a:gd name="T56" fmla="*/ 15 w 103"/>
                <a:gd name="T57" fmla="*/ 16 h 109"/>
                <a:gd name="T58" fmla="*/ 23 w 103"/>
                <a:gd name="T59" fmla="*/ 9 h 109"/>
                <a:gd name="T60" fmla="*/ 31 w 103"/>
                <a:gd name="T61" fmla="*/ 4 h 109"/>
                <a:gd name="T62" fmla="*/ 41 w 103"/>
                <a:gd name="T63" fmla="*/ 1 h 109"/>
                <a:gd name="T64" fmla="*/ 51 w 103"/>
                <a:gd name="T6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09">
                  <a:moveTo>
                    <a:pt x="51" y="0"/>
                  </a:moveTo>
                  <a:lnTo>
                    <a:pt x="51" y="0"/>
                  </a:lnTo>
                  <a:lnTo>
                    <a:pt x="56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1" y="4"/>
                  </a:lnTo>
                  <a:lnTo>
                    <a:pt x="75" y="6"/>
                  </a:lnTo>
                  <a:lnTo>
                    <a:pt x="80" y="9"/>
                  </a:lnTo>
                  <a:lnTo>
                    <a:pt x="83" y="12"/>
                  </a:lnTo>
                  <a:lnTo>
                    <a:pt x="87" y="16"/>
                  </a:lnTo>
                  <a:lnTo>
                    <a:pt x="90" y="19"/>
                  </a:lnTo>
                  <a:lnTo>
                    <a:pt x="93" y="24"/>
                  </a:lnTo>
                  <a:lnTo>
                    <a:pt x="96" y="28"/>
                  </a:lnTo>
                  <a:lnTo>
                    <a:pt x="98" y="33"/>
                  </a:lnTo>
                  <a:lnTo>
                    <a:pt x="100" y="38"/>
                  </a:lnTo>
                  <a:lnTo>
                    <a:pt x="101" y="43"/>
                  </a:lnTo>
                  <a:lnTo>
                    <a:pt x="102" y="49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0" y="70"/>
                  </a:lnTo>
                  <a:lnTo>
                    <a:pt x="98" y="75"/>
                  </a:lnTo>
                  <a:lnTo>
                    <a:pt x="96" y="80"/>
                  </a:lnTo>
                  <a:lnTo>
                    <a:pt x="93" y="84"/>
                  </a:lnTo>
                  <a:lnTo>
                    <a:pt x="90" y="89"/>
                  </a:lnTo>
                  <a:lnTo>
                    <a:pt x="87" y="92"/>
                  </a:lnTo>
                  <a:lnTo>
                    <a:pt x="83" y="96"/>
                  </a:lnTo>
                  <a:lnTo>
                    <a:pt x="80" y="99"/>
                  </a:lnTo>
                  <a:lnTo>
                    <a:pt x="75" y="102"/>
                  </a:lnTo>
                  <a:lnTo>
                    <a:pt x="71" y="104"/>
                  </a:lnTo>
                  <a:lnTo>
                    <a:pt x="66" y="106"/>
                  </a:lnTo>
                  <a:lnTo>
                    <a:pt x="61" y="107"/>
                  </a:lnTo>
                  <a:lnTo>
                    <a:pt x="56" y="108"/>
                  </a:lnTo>
                  <a:lnTo>
                    <a:pt x="51" y="108"/>
                  </a:lnTo>
                  <a:lnTo>
                    <a:pt x="46" y="108"/>
                  </a:lnTo>
                  <a:lnTo>
                    <a:pt x="41" y="107"/>
                  </a:lnTo>
                  <a:lnTo>
                    <a:pt x="36" y="106"/>
                  </a:lnTo>
                  <a:lnTo>
                    <a:pt x="31" y="104"/>
                  </a:lnTo>
                  <a:lnTo>
                    <a:pt x="27" y="102"/>
                  </a:lnTo>
                  <a:lnTo>
                    <a:pt x="23" y="99"/>
                  </a:lnTo>
                  <a:lnTo>
                    <a:pt x="19" y="96"/>
                  </a:lnTo>
                  <a:lnTo>
                    <a:pt x="15" y="92"/>
                  </a:lnTo>
                  <a:lnTo>
                    <a:pt x="12" y="89"/>
                  </a:lnTo>
                  <a:lnTo>
                    <a:pt x="9" y="84"/>
                  </a:lnTo>
                  <a:lnTo>
                    <a:pt x="6" y="80"/>
                  </a:lnTo>
                  <a:lnTo>
                    <a:pt x="4" y="75"/>
                  </a:lnTo>
                  <a:lnTo>
                    <a:pt x="2" y="70"/>
                  </a:lnTo>
                  <a:lnTo>
                    <a:pt x="1" y="65"/>
                  </a:lnTo>
                  <a:lnTo>
                    <a:pt x="0" y="60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2" y="38"/>
                  </a:lnTo>
                  <a:lnTo>
                    <a:pt x="4" y="33"/>
                  </a:lnTo>
                  <a:lnTo>
                    <a:pt x="6" y="28"/>
                  </a:lnTo>
                  <a:lnTo>
                    <a:pt x="9" y="24"/>
                  </a:lnTo>
                  <a:lnTo>
                    <a:pt x="12" y="19"/>
                  </a:lnTo>
                  <a:lnTo>
                    <a:pt x="15" y="16"/>
                  </a:lnTo>
                  <a:lnTo>
                    <a:pt x="19" y="12"/>
                  </a:lnTo>
                  <a:lnTo>
                    <a:pt x="23" y="9"/>
                  </a:lnTo>
                  <a:lnTo>
                    <a:pt x="27" y="6"/>
                  </a:lnTo>
                  <a:lnTo>
                    <a:pt x="31" y="4"/>
                  </a:lnTo>
                  <a:lnTo>
                    <a:pt x="36" y="2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0" name="Freeform 40"/>
            <p:cNvSpPr>
              <a:spLocks/>
            </p:cNvSpPr>
            <p:nvPr/>
          </p:nvSpPr>
          <p:spPr bwMode="auto">
            <a:xfrm>
              <a:off x="2569" y="2634"/>
              <a:ext cx="97" cy="104"/>
            </a:xfrm>
            <a:custGeom>
              <a:avLst/>
              <a:gdLst>
                <a:gd name="T0" fmla="*/ 53 w 97"/>
                <a:gd name="T1" fmla="*/ 0 h 104"/>
                <a:gd name="T2" fmla="*/ 62 w 97"/>
                <a:gd name="T3" fmla="*/ 2 h 104"/>
                <a:gd name="T4" fmla="*/ 71 w 97"/>
                <a:gd name="T5" fmla="*/ 7 h 104"/>
                <a:gd name="T6" fmla="*/ 79 w 97"/>
                <a:gd name="T7" fmla="*/ 11 h 104"/>
                <a:gd name="T8" fmla="*/ 85 w 97"/>
                <a:gd name="T9" fmla="*/ 19 h 104"/>
                <a:gd name="T10" fmla="*/ 90 w 97"/>
                <a:gd name="T11" fmla="*/ 27 h 104"/>
                <a:gd name="T12" fmla="*/ 94 w 97"/>
                <a:gd name="T13" fmla="*/ 36 h 104"/>
                <a:gd name="T14" fmla="*/ 96 w 97"/>
                <a:gd name="T15" fmla="*/ 46 h 104"/>
                <a:gd name="T16" fmla="*/ 96 w 97"/>
                <a:gd name="T17" fmla="*/ 57 h 104"/>
                <a:gd name="T18" fmla="*/ 94 w 97"/>
                <a:gd name="T19" fmla="*/ 66 h 104"/>
                <a:gd name="T20" fmla="*/ 90 w 97"/>
                <a:gd name="T21" fmla="*/ 76 h 104"/>
                <a:gd name="T22" fmla="*/ 85 w 97"/>
                <a:gd name="T23" fmla="*/ 84 h 104"/>
                <a:gd name="T24" fmla="*/ 79 w 97"/>
                <a:gd name="T25" fmla="*/ 91 h 104"/>
                <a:gd name="T26" fmla="*/ 71 w 97"/>
                <a:gd name="T27" fmla="*/ 96 h 104"/>
                <a:gd name="T28" fmla="*/ 62 w 97"/>
                <a:gd name="T29" fmla="*/ 100 h 104"/>
                <a:gd name="T30" fmla="*/ 53 w 97"/>
                <a:gd name="T31" fmla="*/ 102 h 104"/>
                <a:gd name="T32" fmla="*/ 43 w 97"/>
                <a:gd name="T33" fmla="*/ 102 h 104"/>
                <a:gd name="T34" fmla="*/ 34 w 97"/>
                <a:gd name="T35" fmla="*/ 100 h 104"/>
                <a:gd name="T36" fmla="*/ 25 w 97"/>
                <a:gd name="T37" fmla="*/ 96 h 104"/>
                <a:gd name="T38" fmla="*/ 18 w 97"/>
                <a:gd name="T39" fmla="*/ 91 h 104"/>
                <a:gd name="T40" fmla="*/ 11 w 97"/>
                <a:gd name="T41" fmla="*/ 84 h 104"/>
                <a:gd name="T42" fmla="*/ 6 w 97"/>
                <a:gd name="T43" fmla="*/ 76 h 104"/>
                <a:gd name="T44" fmla="*/ 2 w 97"/>
                <a:gd name="T45" fmla="*/ 66 h 104"/>
                <a:gd name="T46" fmla="*/ 1 w 97"/>
                <a:gd name="T47" fmla="*/ 57 h 104"/>
                <a:gd name="T48" fmla="*/ 1 w 97"/>
                <a:gd name="T49" fmla="*/ 46 h 104"/>
                <a:gd name="T50" fmla="*/ 2 w 97"/>
                <a:gd name="T51" fmla="*/ 36 h 104"/>
                <a:gd name="T52" fmla="*/ 6 w 97"/>
                <a:gd name="T53" fmla="*/ 27 h 104"/>
                <a:gd name="T54" fmla="*/ 11 w 97"/>
                <a:gd name="T55" fmla="*/ 19 h 104"/>
                <a:gd name="T56" fmla="*/ 18 w 97"/>
                <a:gd name="T57" fmla="*/ 11 h 104"/>
                <a:gd name="T58" fmla="*/ 25 w 97"/>
                <a:gd name="T59" fmla="*/ 7 h 104"/>
                <a:gd name="T60" fmla="*/ 34 w 97"/>
                <a:gd name="T61" fmla="*/ 2 h 104"/>
                <a:gd name="T62" fmla="*/ 43 w 97"/>
                <a:gd name="T6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04">
                  <a:moveTo>
                    <a:pt x="48" y="0"/>
                  </a:moveTo>
                  <a:lnTo>
                    <a:pt x="53" y="0"/>
                  </a:lnTo>
                  <a:lnTo>
                    <a:pt x="58" y="1"/>
                  </a:lnTo>
                  <a:lnTo>
                    <a:pt x="62" y="2"/>
                  </a:lnTo>
                  <a:lnTo>
                    <a:pt x="67" y="4"/>
                  </a:lnTo>
                  <a:lnTo>
                    <a:pt x="71" y="7"/>
                  </a:lnTo>
                  <a:lnTo>
                    <a:pt x="75" y="9"/>
                  </a:lnTo>
                  <a:lnTo>
                    <a:pt x="79" y="11"/>
                  </a:lnTo>
                  <a:lnTo>
                    <a:pt x="82" y="15"/>
                  </a:lnTo>
                  <a:lnTo>
                    <a:pt x="85" y="19"/>
                  </a:lnTo>
                  <a:lnTo>
                    <a:pt x="88" y="23"/>
                  </a:lnTo>
                  <a:lnTo>
                    <a:pt x="90" y="27"/>
                  </a:lnTo>
                  <a:lnTo>
                    <a:pt x="92" y="31"/>
                  </a:lnTo>
                  <a:lnTo>
                    <a:pt x="94" y="36"/>
                  </a:lnTo>
                  <a:lnTo>
                    <a:pt x="95" y="42"/>
                  </a:lnTo>
                  <a:lnTo>
                    <a:pt x="96" y="46"/>
                  </a:lnTo>
                  <a:lnTo>
                    <a:pt x="96" y="51"/>
                  </a:lnTo>
                  <a:lnTo>
                    <a:pt x="96" y="57"/>
                  </a:lnTo>
                  <a:lnTo>
                    <a:pt x="95" y="61"/>
                  </a:lnTo>
                  <a:lnTo>
                    <a:pt x="94" y="66"/>
                  </a:lnTo>
                  <a:lnTo>
                    <a:pt x="92" y="72"/>
                  </a:lnTo>
                  <a:lnTo>
                    <a:pt x="90" y="76"/>
                  </a:lnTo>
                  <a:lnTo>
                    <a:pt x="88" y="80"/>
                  </a:lnTo>
                  <a:lnTo>
                    <a:pt x="85" y="84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5" y="94"/>
                  </a:lnTo>
                  <a:lnTo>
                    <a:pt x="71" y="96"/>
                  </a:lnTo>
                  <a:lnTo>
                    <a:pt x="67" y="99"/>
                  </a:lnTo>
                  <a:lnTo>
                    <a:pt x="62" y="100"/>
                  </a:lnTo>
                  <a:lnTo>
                    <a:pt x="58" y="102"/>
                  </a:lnTo>
                  <a:lnTo>
                    <a:pt x="53" y="102"/>
                  </a:lnTo>
                  <a:lnTo>
                    <a:pt x="48" y="103"/>
                  </a:lnTo>
                  <a:lnTo>
                    <a:pt x="43" y="102"/>
                  </a:lnTo>
                  <a:lnTo>
                    <a:pt x="39" y="102"/>
                  </a:lnTo>
                  <a:lnTo>
                    <a:pt x="34" y="100"/>
                  </a:lnTo>
                  <a:lnTo>
                    <a:pt x="30" y="99"/>
                  </a:lnTo>
                  <a:lnTo>
                    <a:pt x="25" y="96"/>
                  </a:lnTo>
                  <a:lnTo>
                    <a:pt x="22" y="94"/>
                  </a:lnTo>
                  <a:lnTo>
                    <a:pt x="18" y="91"/>
                  </a:lnTo>
                  <a:lnTo>
                    <a:pt x="14" y="88"/>
                  </a:lnTo>
                  <a:lnTo>
                    <a:pt x="11" y="84"/>
                  </a:lnTo>
                  <a:lnTo>
                    <a:pt x="8" y="80"/>
                  </a:lnTo>
                  <a:lnTo>
                    <a:pt x="6" y="76"/>
                  </a:lnTo>
                  <a:lnTo>
                    <a:pt x="4" y="72"/>
                  </a:lnTo>
                  <a:lnTo>
                    <a:pt x="2" y="66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1" y="42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6" y="27"/>
                  </a:lnTo>
                  <a:lnTo>
                    <a:pt x="8" y="23"/>
                  </a:lnTo>
                  <a:lnTo>
                    <a:pt x="11" y="19"/>
                  </a:lnTo>
                  <a:lnTo>
                    <a:pt x="14" y="15"/>
                  </a:lnTo>
                  <a:lnTo>
                    <a:pt x="18" y="11"/>
                  </a:lnTo>
                  <a:lnTo>
                    <a:pt x="22" y="9"/>
                  </a:lnTo>
                  <a:lnTo>
                    <a:pt x="25" y="7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1" name="Freeform 41"/>
            <p:cNvSpPr>
              <a:spLocks/>
            </p:cNvSpPr>
            <p:nvPr/>
          </p:nvSpPr>
          <p:spPr bwMode="auto">
            <a:xfrm>
              <a:off x="2569" y="2634"/>
              <a:ext cx="103" cy="110"/>
            </a:xfrm>
            <a:custGeom>
              <a:avLst/>
              <a:gdLst>
                <a:gd name="T0" fmla="*/ 51 w 103"/>
                <a:gd name="T1" fmla="*/ 0 h 110"/>
                <a:gd name="T2" fmla="*/ 62 w 103"/>
                <a:gd name="T3" fmla="*/ 1 h 110"/>
                <a:gd name="T4" fmla="*/ 71 w 103"/>
                <a:gd name="T5" fmla="*/ 4 h 110"/>
                <a:gd name="T6" fmla="*/ 80 w 103"/>
                <a:gd name="T7" fmla="*/ 9 h 110"/>
                <a:gd name="T8" fmla="*/ 87 w 103"/>
                <a:gd name="T9" fmla="*/ 16 h 110"/>
                <a:gd name="T10" fmla="*/ 93 w 103"/>
                <a:gd name="T11" fmla="*/ 24 h 110"/>
                <a:gd name="T12" fmla="*/ 98 w 103"/>
                <a:gd name="T13" fmla="*/ 33 h 110"/>
                <a:gd name="T14" fmla="*/ 101 w 103"/>
                <a:gd name="T15" fmla="*/ 44 h 110"/>
                <a:gd name="T16" fmla="*/ 102 w 103"/>
                <a:gd name="T17" fmla="*/ 54 h 110"/>
                <a:gd name="T18" fmla="*/ 101 w 103"/>
                <a:gd name="T19" fmla="*/ 65 h 110"/>
                <a:gd name="T20" fmla="*/ 98 w 103"/>
                <a:gd name="T21" fmla="*/ 76 h 110"/>
                <a:gd name="T22" fmla="*/ 93 w 103"/>
                <a:gd name="T23" fmla="*/ 85 h 110"/>
                <a:gd name="T24" fmla="*/ 87 w 103"/>
                <a:gd name="T25" fmla="*/ 93 h 110"/>
                <a:gd name="T26" fmla="*/ 80 w 103"/>
                <a:gd name="T27" fmla="*/ 99 h 110"/>
                <a:gd name="T28" fmla="*/ 71 w 103"/>
                <a:gd name="T29" fmla="*/ 105 h 110"/>
                <a:gd name="T30" fmla="*/ 62 w 103"/>
                <a:gd name="T31" fmla="*/ 108 h 110"/>
                <a:gd name="T32" fmla="*/ 51 w 103"/>
                <a:gd name="T33" fmla="*/ 109 h 110"/>
                <a:gd name="T34" fmla="*/ 41 w 103"/>
                <a:gd name="T35" fmla="*/ 108 h 110"/>
                <a:gd name="T36" fmla="*/ 32 w 103"/>
                <a:gd name="T37" fmla="*/ 105 h 110"/>
                <a:gd name="T38" fmla="*/ 23 w 103"/>
                <a:gd name="T39" fmla="*/ 99 h 110"/>
                <a:gd name="T40" fmla="*/ 15 w 103"/>
                <a:gd name="T41" fmla="*/ 93 h 110"/>
                <a:gd name="T42" fmla="*/ 9 w 103"/>
                <a:gd name="T43" fmla="*/ 85 h 110"/>
                <a:gd name="T44" fmla="*/ 4 w 103"/>
                <a:gd name="T45" fmla="*/ 76 h 110"/>
                <a:gd name="T46" fmla="*/ 1 w 103"/>
                <a:gd name="T47" fmla="*/ 65 h 110"/>
                <a:gd name="T48" fmla="*/ 0 w 103"/>
                <a:gd name="T49" fmla="*/ 54 h 110"/>
                <a:gd name="T50" fmla="*/ 1 w 103"/>
                <a:gd name="T51" fmla="*/ 44 h 110"/>
                <a:gd name="T52" fmla="*/ 4 w 103"/>
                <a:gd name="T53" fmla="*/ 33 h 110"/>
                <a:gd name="T54" fmla="*/ 9 w 103"/>
                <a:gd name="T55" fmla="*/ 24 h 110"/>
                <a:gd name="T56" fmla="*/ 15 w 103"/>
                <a:gd name="T57" fmla="*/ 16 h 110"/>
                <a:gd name="T58" fmla="*/ 23 w 103"/>
                <a:gd name="T59" fmla="*/ 9 h 110"/>
                <a:gd name="T60" fmla="*/ 32 w 103"/>
                <a:gd name="T61" fmla="*/ 4 h 110"/>
                <a:gd name="T62" fmla="*/ 41 w 103"/>
                <a:gd name="T63" fmla="*/ 1 h 110"/>
                <a:gd name="T64" fmla="*/ 51 w 103"/>
                <a:gd name="T6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10">
                  <a:moveTo>
                    <a:pt x="51" y="0"/>
                  </a:moveTo>
                  <a:lnTo>
                    <a:pt x="51" y="0"/>
                  </a:lnTo>
                  <a:lnTo>
                    <a:pt x="56" y="0"/>
                  </a:lnTo>
                  <a:lnTo>
                    <a:pt x="62" y="1"/>
                  </a:lnTo>
                  <a:lnTo>
                    <a:pt x="66" y="2"/>
                  </a:lnTo>
                  <a:lnTo>
                    <a:pt x="71" y="4"/>
                  </a:lnTo>
                  <a:lnTo>
                    <a:pt x="75" y="7"/>
                  </a:lnTo>
                  <a:lnTo>
                    <a:pt x="80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0" y="20"/>
                  </a:lnTo>
                  <a:lnTo>
                    <a:pt x="93" y="24"/>
                  </a:lnTo>
                  <a:lnTo>
                    <a:pt x="96" y="29"/>
                  </a:lnTo>
                  <a:lnTo>
                    <a:pt x="98" y="33"/>
                  </a:lnTo>
                  <a:lnTo>
                    <a:pt x="100" y="38"/>
                  </a:lnTo>
                  <a:lnTo>
                    <a:pt x="101" y="44"/>
                  </a:lnTo>
                  <a:lnTo>
                    <a:pt x="102" y="49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0" y="70"/>
                  </a:lnTo>
                  <a:lnTo>
                    <a:pt x="98" y="76"/>
                  </a:lnTo>
                  <a:lnTo>
                    <a:pt x="96" y="80"/>
                  </a:lnTo>
                  <a:lnTo>
                    <a:pt x="93" y="85"/>
                  </a:lnTo>
                  <a:lnTo>
                    <a:pt x="90" y="89"/>
                  </a:lnTo>
                  <a:lnTo>
                    <a:pt x="87" y="93"/>
                  </a:lnTo>
                  <a:lnTo>
                    <a:pt x="84" y="96"/>
                  </a:lnTo>
                  <a:lnTo>
                    <a:pt x="80" y="99"/>
                  </a:lnTo>
                  <a:lnTo>
                    <a:pt x="75" y="102"/>
                  </a:lnTo>
                  <a:lnTo>
                    <a:pt x="71" y="105"/>
                  </a:lnTo>
                  <a:lnTo>
                    <a:pt x="66" y="106"/>
                  </a:lnTo>
                  <a:lnTo>
                    <a:pt x="62" y="108"/>
                  </a:lnTo>
                  <a:lnTo>
                    <a:pt x="56" y="108"/>
                  </a:lnTo>
                  <a:lnTo>
                    <a:pt x="51" y="109"/>
                  </a:lnTo>
                  <a:lnTo>
                    <a:pt x="46" y="108"/>
                  </a:lnTo>
                  <a:lnTo>
                    <a:pt x="41" y="108"/>
                  </a:lnTo>
                  <a:lnTo>
                    <a:pt x="36" y="106"/>
                  </a:lnTo>
                  <a:lnTo>
                    <a:pt x="32" y="105"/>
                  </a:lnTo>
                  <a:lnTo>
                    <a:pt x="27" y="102"/>
                  </a:lnTo>
                  <a:lnTo>
                    <a:pt x="23" y="99"/>
                  </a:lnTo>
                  <a:lnTo>
                    <a:pt x="19" y="96"/>
                  </a:lnTo>
                  <a:lnTo>
                    <a:pt x="15" y="93"/>
                  </a:lnTo>
                  <a:lnTo>
                    <a:pt x="12" y="89"/>
                  </a:lnTo>
                  <a:lnTo>
                    <a:pt x="9" y="85"/>
                  </a:lnTo>
                  <a:lnTo>
                    <a:pt x="6" y="80"/>
                  </a:lnTo>
                  <a:lnTo>
                    <a:pt x="4" y="76"/>
                  </a:lnTo>
                  <a:lnTo>
                    <a:pt x="2" y="70"/>
                  </a:lnTo>
                  <a:lnTo>
                    <a:pt x="1" y="65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1" y="49"/>
                  </a:lnTo>
                  <a:lnTo>
                    <a:pt x="1" y="44"/>
                  </a:lnTo>
                  <a:lnTo>
                    <a:pt x="2" y="38"/>
                  </a:lnTo>
                  <a:lnTo>
                    <a:pt x="4" y="33"/>
                  </a:lnTo>
                  <a:lnTo>
                    <a:pt x="6" y="29"/>
                  </a:lnTo>
                  <a:lnTo>
                    <a:pt x="9" y="24"/>
                  </a:lnTo>
                  <a:lnTo>
                    <a:pt x="12" y="20"/>
                  </a:lnTo>
                  <a:lnTo>
                    <a:pt x="15" y="16"/>
                  </a:lnTo>
                  <a:lnTo>
                    <a:pt x="19" y="12"/>
                  </a:lnTo>
                  <a:lnTo>
                    <a:pt x="23" y="9"/>
                  </a:lnTo>
                  <a:lnTo>
                    <a:pt x="27" y="7"/>
                  </a:lnTo>
                  <a:lnTo>
                    <a:pt x="32" y="4"/>
                  </a:lnTo>
                  <a:lnTo>
                    <a:pt x="36" y="2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2" name="Freeform 42"/>
            <p:cNvSpPr>
              <a:spLocks/>
            </p:cNvSpPr>
            <p:nvPr/>
          </p:nvSpPr>
          <p:spPr bwMode="auto">
            <a:xfrm>
              <a:off x="2744" y="2650"/>
              <a:ext cx="97" cy="104"/>
            </a:xfrm>
            <a:custGeom>
              <a:avLst/>
              <a:gdLst>
                <a:gd name="T0" fmla="*/ 54 w 97"/>
                <a:gd name="T1" fmla="*/ 0 h 104"/>
                <a:gd name="T2" fmla="*/ 63 w 97"/>
                <a:gd name="T3" fmla="*/ 2 h 104"/>
                <a:gd name="T4" fmla="*/ 71 w 97"/>
                <a:gd name="T5" fmla="*/ 7 h 104"/>
                <a:gd name="T6" fmla="*/ 79 w 97"/>
                <a:gd name="T7" fmla="*/ 11 h 104"/>
                <a:gd name="T8" fmla="*/ 85 w 97"/>
                <a:gd name="T9" fmla="*/ 19 h 104"/>
                <a:gd name="T10" fmla="*/ 90 w 97"/>
                <a:gd name="T11" fmla="*/ 27 h 104"/>
                <a:gd name="T12" fmla="*/ 94 w 97"/>
                <a:gd name="T13" fmla="*/ 36 h 104"/>
                <a:gd name="T14" fmla="*/ 96 w 97"/>
                <a:gd name="T15" fmla="*/ 46 h 104"/>
                <a:gd name="T16" fmla="*/ 96 w 97"/>
                <a:gd name="T17" fmla="*/ 57 h 104"/>
                <a:gd name="T18" fmla="*/ 94 w 97"/>
                <a:gd name="T19" fmla="*/ 66 h 104"/>
                <a:gd name="T20" fmla="*/ 90 w 97"/>
                <a:gd name="T21" fmla="*/ 76 h 104"/>
                <a:gd name="T22" fmla="*/ 85 w 97"/>
                <a:gd name="T23" fmla="*/ 84 h 104"/>
                <a:gd name="T24" fmla="*/ 79 w 97"/>
                <a:gd name="T25" fmla="*/ 91 h 104"/>
                <a:gd name="T26" fmla="*/ 71 w 97"/>
                <a:gd name="T27" fmla="*/ 96 h 104"/>
                <a:gd name="T28" fmla="*/ 63 w 97"/>
                <a:gd name="T29" fmla="*/ 100 h 104"/>
                <a:gd name="T30" fmla="*/ 54 w 97"/>
                <a:gd name="T31" fmla="*/ 102 h 104"/>
                <a:gd name="T32" fmla="*/ 43 w 97"/>
                <a:gd name="T33" fmla="*/ 102 h 104"/>
                <a:gd name="T34" fmla="*/ 35 w 97"/>
                <a:gd name="T35" fmla="*/ 100 h 104"/>
                <a:gd name="T36" fmla="*/ 25 w 97"/>
                <a:gd name="T37" fmla="*/ 96 h 104"/>
                <a:gd name="T38" fmla="*/ 18 w 97"/>
                <a:gd name="T39" fmla="*/ 91 h 104"/>
                <a:gd name="T40" fmla="*/ 11 w 97"/>
                <a:gd name="T41" fmla="*/ 84 h 104"/>
                <a:gd name="T42" fmla="*/ 7 w 97"/>
                <a:gd name="T43" fmla="*/ 76 h 104"/>
                <a:gd name="T44" fmla="*/ 3 w 97"/>
                <a:gd name="T45" fmla="*/ 66 h 104"/>
                <a:gd name="T46" fmla="*/ 1 w 97"/>
                <a:gd name="T47" fmla="*/ 57 h 104"/>
                <a:gd name="T48" fmla="*/ 1 w 97"/>
                <a:gd name="T49" fmla="*/ 46 h 104"/>
                <a:gd name="T50" fmla="*/ 3 w 97"/>
                <a:gd name="T51" fmla="*/ 36 h 104"/>
                <a:gd name="T52" fmla="*/ 7 w 97"/>
                <a:gd name="T53" fmla="*/ 27 h 104"/>
                <a:gd name="T54" fmla="*/ 11 w 97"/>
                <a:gd name="T55" fmla="*/ 19 h 104"/>
                <a:gd name="T56" fmla="*/ 18 w 97"/>
                <a:gd name="T57" fmla="*/ 11 h 104"/>
                <a:gd name="T58" fmla="*/ 25 w 97"/>
                <a:gd name="T59" fmla="*/ 7 h 104"/>
                <a:gd name="T60" fmla="*/ 35 w 97"/>
                <a:gd name="T61" fmla="*/ 2 h 104"/>
                <a:gd name="T62" fmla="*/ 43 w 97"/>
                <a:gd name="T6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104">
                  <a:moveTo>
                    <a:pt x="49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63" y="2"/>
                  </a:lnTo>
                  <a:lnTo>
                    <a:pt x="67" y="4"/>
                  </a:lnTo>
                  <a:lnTo>
                    <a:pt x="71" y="7"/>
                  </a:lnTo>
                  <a:lnTo>
                    <a:pt x="75" y="9"/>
                  </a:lnTo>
                  <a:lnTo>
                    <a:pt x="79" y="11"/>
                  </a:lnTo>
                  <a:lnTo>
                    <a:pt x="82" y="15"/>
                  </a:lnTo>
                  <a:lnTo>
                    <a:pt x="85" y="19"/>
                  </a:lnTo>
                  <a:lnTo>
                    <a:pt x="88" y="23"/>
                  </a:lnTo>
                  <a:lnTo>
                    <a:pt x="90" y="27"/>
                  </a:lnTo>
                  <a:lnTo>
                    <a:pt x="92" y="31"/>
                  </a:lnTo>
                  <a:lnTo>
                    <a:pt x="94" y="36"/>
                  </a:lnTo>
                  <a:lnTo>
                    <a:pt x="95" y="42"/>
                  </a:lnTo>
                  <a:lnTo>
                    <a:pt x="96" y="46"/>
                  </a:lnTo>
                  <a:lnTo>
                    <a:pt x="96" y="51"/>
                  </a:lnTo>
                  <a:lnTo>
                    <a:pt x="96" y="57"/>
                  </a:lnTo>
                  <a:lnTo>
                    <a:pt x="95" y="61"/>
                  </a:lnTo>
                  <a:lnTo>
                    <a:pt x="94" y="66"/>
                  </a:lnTo>
                  <a:lnTo>
                    <a:pt x="92" y="71"/>
                  </a:lnTo>
                  <a:lnTo>
                    <a:pt x="90" y="76"/>
                  </a:lnTo>
                  <a:lnTo>
                    <a:pt x="88" y="80"/>
                  </a:lnTo>
                  <a:lnTo>
                    <a:pt x="85" y="84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5" y="94"/>
                  </a:lnTo>
                  <a:lnTo>
                    <a:pt x="71" y="96"/>
                  </a:lnTo>
                  <a:lnTo>
                    <a:pt x="67" y="99"/>
                  </a:lnTo>
                  <a:lnTo>
                    <a:pt x="63" y="100"/>
                  </a:lnTo>
                  <a:lnTo>
                    <a:pt x="58" y="102"/>
                  </a:lnTo>
                  <a:lnTo>
                    <a:pt x="54" y="102"/>
                  </a:lnTo>
                  <a:lnTo>
                    <a:pt x="49" y="103"/>
                  </a:lnTo>
                  <a:lnTo>
                    <a:pt x="43" y="102"/>
                  </a:lnTo>
                  <a:lnTo>
                    <a:pt x="39" y="102"/>
                  </a:lnTo>
                  <a:lnTo>
                    <a:pt x="35" y="100"/>
                  </a:lnTo>
                  <a:lnTo>
                    <a:pt x="30" y="99"/>
                  </a:lnTo>
                  <a:lnTo>
                    <a:pt x="25" y="96"/>
                  </a:lnTo>
                  <a:lnTo>
                    <a:pt x="22" y="94"/>
                  </a:lnTo>
                  <a:lnTo>
                    <a:pt x="18" y="91"/>
                  </a:lnTo>
                  <a:lnTo>
                    <a:pt x="14" y="88"/>
                  </a:lnTo>
                  <a:lnTo>
                    <a:pt x="11" y="84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5" y="71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1" y="57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1" y="42"/>
                  </a:lnTo>
                  <a:lnTo>
                    <a:pt x="3" y="36"/>
                  </a:lnTo>
                  <a:lnTo>
                    <a:pt x="5" y="31"/>
                  </a:lnTo>
                  <a:lnTo>
                    <a:pt x="7" y="27"/>
                  </a:lnTo>
                  <a:lnTo>
                    <a:pt x="8" y="23"/>
                  </a:lnTo>
                  <a:lnTo>
                    <a:pt x="11" y="19"/>
                  </a:lnTo>
                  <a:lnTo>
                    <a:pt x="14" y="15"/>
                  </a:lnTo>
                  <a:lnTo>
                    <a:pt x="18" y="11"/>
                  </a:lnTo>
                  <a:lnTo>
                    <a:pt x="22" y="9"/>
                  </a:lnTo>
                  <a:lnTo>
                    <a:pt x="25" y="7"/>
                  </a:lnTo>
                  <a:lnTo>
                    <a:pt x="30" y="4"/>
                  </a:lnTo>
                  <a:lnTo>
                    <a:pt x="35" y="2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3" name="Freeform 43"/>
            <p:cNvSpPr>
              <a:spLocks/>
            </p:cNvSpPr>
            <p:nvPr/>
          </p:nvSpPr>
          <p:spPr bwMode="auto">
            <a:xfrm>
              <a:off x="2744" y="2650"/>
              <a:ext cx="103" cy="110"/>
            </a:xfrm>
            <a:custGeom>
              <a:avLst/>
              <a:gdLst>
                <a:gd name="T0" fmla="*/ 52 w 103"/>
                <a:gd name="T1" fmla="*/ 0 h 110"/>
                <a:gd name="T2" fmla="*/ 62 w 103"/>
                <a:gd name="T3" fmla="*/ 1 h 110"/>
                <a:gd name="T4" fmla="*/ 71 w 103"/>
                <a:gd name="T5" fmla="*/ 4 h 110"/>
                <a:gd name="T6" fmla="*/ 80 w 103"/>
                <a:gd name="T7" fmla="*/ 9 h 110"/>
                <a:gd name="T8" fmla="*/ 87 w 103"/>
                <a:gd name="T9" fmla="*/ 16 h 110"/>
                <a:gd name="T10" fmla="*/ 94 w 103"/>
                <a:gd name="T11" fmla="*/ 24 h 110"/>
                <a:gd name="T12" fmla="*/ 98 w 103"/>
                <a:gd name="T13" fmla="*/ 33 h 110"/>
                <a:gd name="T14" fmla="*/ 101 w 103"/>
                <a:gd name="T15" fmla="*/ 44 h 110"/>
                <a:gd name="T16" fmla="*/ 102 w 103"/>
                <a:gd name="T17" fmla="*/ 54 h 110"/>
                <a:gd name="T18" fmla="*/ 101 w 103"/>
                <a:gd name="T19" fmla="*/ 65 h 110"/>
                <a:gd name="T20" fmla="*/ 98 w 103"/>
                <a:gd name="T21" fmla="*/ 75 h 110"/>
                <a:gd name="T22" fmla="*/ 94 w 103"/>
                <a:gd name="T23" fmla="*/ 85 h 110"/>
                <a:gd name="T24" fmla="*/ 87 w 103"/>
                <a:gd name="T25" fmla="*/ 93 h 110"/>
                <a:gd name="T26" fmla="*/ 80 w 103"/>
                <a:gd name="T27" fmla="*/ 99 h 110"/>
                <a:gd name="T28" fmla="*/ 71 w 103"/>
                <a:gd name="T29" fmla="*/ 105 h 110"/>
                <a:gd name="T30" fmla="*/ 62 w 103"/>
                <a:gd name="T31" fmla="*/ 108 h 110"/>
                <a:gd name="T32" fmla="*/ 52 w 103"/>
                <a:gd name="T33" fmla="*/ 109 h 110"/>
                <a:gd name="T34" fmla="*/ 41 w 103"/>
                <a:gd name="T35" fmla="*/ 108 h 110"/>
                <a:gd name="T36" fmla="*/ 32 w 103"/>
                <a:gd name="T37" fmla="*/ 105 h 110"/>
                <a:gd name="T38" fmla="*/ 23 w 103"/>
                <a:gd name="T39" fmla="*/ 99 h 110"/>
                <a:gd name="T40" fmla="*/ 15 w 103"/>
                <a:gd name="T41" fmla="*/ 93 h 110"/>
                <a:gd name="T42" fmla="*/ 9 w 103"/>
                <a:gd name="T43" fmla="*/ 85 h 110"/>
                <a:gd name="T44" fmla="*/ 5 w 103"/>
                <a:gd name="T45" fmla="*/ 75 h 110"/>
                <a:gd name="T46" fmla="*/ 1 w 103"/>
                <a:gd name="T47" fmla="*/ 65 h 110"/>
                <a:gd name="T48" fmla="*/ 0 w 103"/>
                <a:gd name="T49" fmla="*/ 54 h 110"/>
                <a:gd name="T50" fmla="*/ 1 w 103"/>
                <a:gd name="T51" fmla="*/ 44 h 110"/>
                <a:gd name="T52" fmla="*/ 5 w 103"/>
                <a:gd name="T53" fmla="*/ 33 h 110"/>
                <a:gd name="T54" fmla="*/ 9 w 103"/>
                <a:gd name="T55" fmla="*/ 24 h 110"/>
                <a:gd name="T56" fmla="*/ 15 w 103"/>
                <a:gd name="T57" fmla="*/ 16 h 110"/>
                <a:gd name="T58" fmla="*/ 23 w 103"/>
                <a:gd name="T59" fmla="*/ 9 h 110"/>
                <a:gd name="T60" fmla="*/ 32 w 103"/>
                <a:gd name="T61" fmla="*/ 4 h 110"/>
                <a:gd name="T62" fmla="*/ 41 w 103"/>
                <a:gd name="T63" fmla="*/ 1 h 110"/>
                <a:gd name="T64" fmla="*/ 52 w 103"/>
                <a:gd name="T6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110">
                  <a:moveTo>
                    <a:pt x="52" y="0"/>
                  </a:moveTo>
                  <a:lnTo>
                    <a:pt x="52" y="0"/>
                  </a:lnTo>
                  <a:lnTo>
                    <a:pt x="57" y="0"/>
                  </a:lnTo>
                  <a:lnTo>
                    <a:pt x="62" y="1"/>
                  </a:lnTo>
                  <a:lnTo>
                    <a:pt x="67" y="2"/>
                  </a:lnTo>
                  <a:lnTo>
                    <a:pt x="71" y="4"/>
                  </a:lnTo>
                  <a:lnTo>
                    <a:pt x="75" y="7"/>
                  </a:lnTo>
                  <a:lnTo>
                    <a:pt x="80" y="9"/>
                  </a:lnTo>
                  <a:lnTo>
                    <a:pt x="84" y="12"/>
                  </a:lnTo>
                  <a:lnTo>
                    <a:pt x="87" y="16"/>
                  </a:lnTo>
                  <a:lnTo>
                    <a:pt x="90" y="20"/>
                  </a:lnTo>
                  <a:lnTo>
                    <a:pt x="94" y="24"/>
                  </a:lnTo>
                  <a:lnTo>
                    <a:pt x="96" y="29"/>
                  </a:lnTo>
                  <a:lnTo>
                    <a:pt x="98" y="33"/>
                  </a:lnTo>
                  <a:lnTo>
                    <a:pt x="100" y="38"/>
                  </a:lnTo>
                  <a:lnTo>
                    <a:pt x="101" y="44"/>
                  </a:lnTo>
                  <a:lnTo>
                    <a:pt x="102" y="49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0" y="70"/>
                  </a:lnTo>
                  <a:lnTo>
                    <a:pt x="98" y="75"/>
                  </a:lnTo>
                  <a:lnTo>
                    <a:pt x="96" y="80"/>
                  </a:lnTo>
                  <a:lnTo>
                    <a:pt x="94" y="85"/>
                  </a:lnTo>
                  <a:lnTo>
                    <a:pt x="90" y="89"/>
                  </a:lnTo>
                  <a:lnTo>
                    <a:pt x="87" y="93"/>
                  </a:lnTo>
                  <a:lnTo>
                    <a:pt x="84" y="96"/>
                  </a:lnTo>
                  <a:lnTo>
                    <a:pt x="80" y="99"/>
                  </a:lnTo>
                  <a:lnTo>
                    <a:pt x="75" y="102"/>
                  </a:lnTo>
                  <a:lnTo>
                    <a:pt x="71" y="105"/>
                  </a:lnTo>
                  <a:lnTo>
                    <a:pt x="67" y="106"/>
                  </a:lnTo>
                  <a:lnTo>
                    <a:pt x="62" y="108"/>
                  </a:lnTo>
                  <a:lnTo>
                    <a:pt x="57" y="108"/>
                  </a:lnTo>
                  <a:lnTo>
                    <a:pt x="52" y="109"/>
                  </a:lnTo>
                  <a:lnTo>
                    <a:pt x="46" y="108"/>
                  </a:lnTo>
                  <a:lnTo>
                    <a:pt x="41" y="108"/>
                  </a:lnTo>
                  <a:lnTo>
                    <a:pt x="37" y="106"/>
                  </a:lnTo>
                  <a:lnTo>
                    <a:pt x="32" y="105"/>
                  </a:lnTo>
                  <a:lnTo>
                    <a:pt x="27" y="102"/>
                  </a:lnTo>
                  <a:lnTo>
                    <a:pt x="23" y="99"/>
                  </a:lnTo>
                  <a:lnTo>
                    <a:pt x="19" y="96"/>
                  </a:lnTo>
                  <a:lnTo>
                    <a:pt x="15" y="93"/>
                  </a:lnTo>
                  <a:lnTo>
                    <a:pt x="12" y="89"/>
                  </a:lnTo>
                  <a:lnTo>
                    <a:pt x="9" y="85"/>
                  </a:lnTo>
                  <a:lnTo>
                    <a:pt x="7" y="80"/>
                  </a:lnTo>
                  <a:lnTo>
                    <a:pt x="5" y="75"/>
                  </a:lnTo>
                  <a:lnTo>
                    <a:pt x="3" y="70"/>
                  </a:lnTo>
                  <a:lnTo>
                    <a:pt x="1" y="65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1" y="49"/>
                  </a:lnTo>
                  <a:lnTo>
                    <a:pt x="1" y="44"/>
                  </a:lnTo>
                  <a:lnTo>
                    <a:pt x="3" y="38"/>
                  </a:lnTo>
                  <a:lnTo>
                    <a:pt x="5" y="33"/>
                  </a:lnTo>
                  <a:lnTo>
                    <a:pt x="7" y="29"/>
                  </a:lnTo>
                  <a:lnTo>
                    <a:pt x="9" y="24"/>
                  </a:lnTo>
                  <a:lnTo>
                    <a:pt x="12" y="20"/>
                  </a:lnTo>
                  <a:lnTo>
                    <a:pt x="15" y="16"/>
                  </a:lnTo>
                  <a:lnTo>
                    <a:pt x="19" y="12"/>
                  </a:lnTo>
                  <a:lnTo>
                    <a:pt x="23" y="9"/>
                  </a:lnTo>
                  <a:lnTo>
                    <a:pt x="27" y="7"/>
                  </a:lnTo>
                  <a:lnTo>
                    <a:pt x="32" y="4"/>
                  </a:lnTo>
                  <a:lnTo>
                    <a:pt x="37" y="2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4" name="Freeform 44"/>
            <p:cNvSpPr>
              <a:spLocks/>
            </p:cNvSpPr>
            <p:nvPr/>
          </p:nvSpPr>
          <p:spPr bwMode="auto">
            <a:xfrm>
              <a:off x="2106" y="2739"/>
              <a:ext cx="314" cy="103"/>
            </a:xfrm>
            <a:custGeom>
              <a:avLst/>
              <a:gdLst>
                <a:gd name="T0" fmla="*/ 134 w 314"/>
                <a:gd name="T1" fmla="*/ 102 h 103"/>
                <a:gd name="T2" fmla="*/ 0 w 314"/>
                <a:gd name="T3" fmla="*/ 0 h 103"/>
                <a:gd name="T4" fmla="*/ 313 w 314"/>
                <a:gd name="T5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103">
                  <a:moveTo>
                    <a:pt x="134" y="102"/>
                  </a:moveTo>
                  <a:lnTo>
                    <a:pt x="0" y="0"/>
                  </a:lnTo>
                  <a:lnTo>
                    <a:pt x="313" y="1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5" name="Line 45"/>
            <p:cNvSpPr>
              <a:spLocks noChangeShapeType="1"/>
            </p:cNvSpPr>
            <p:nvPr/>
          </p:nvSpPr>
          <p:spPr bwMode="auto">
            <a:xfrm>
              <a:off x="2106" y="2732"/>
              <a:ext cx="485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6" name="Freeform 46"/>
            <p:cNvSpPr>
              <a:spLocks/>
            </p:cNvSpPr>
            <p:nvPr/>
          </p:nvSpPr>
          <p:spPr bwMode="auto">
            <a:xfrm>
              <a:off x="2228" y="2745"/>
              <a:ext cx="186" cy="103"/>
            </a:xfrm>
            <a:custGeom>
              <a:avLst/>
              <a:gdLst>
                <a:gd name="T0" fmla="*/ 0 w 186"/>
                <a:gd name="T1" fmla="*/ 102 h 103"/>
                <a:gd name="T2" fmla="*/ 38 w 186"/>
                <a:gd name="T3" fmla="*/ 0 h 103"/>
                <a:gd name="T4" fmla="*/ 185 w 186"/>
                <a:gd name="T5" fmla="*/ 9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103">
                  <a:moveTo>
                    <a:pt x="0" y="102"/>
                  </a:moveTo>
                  <a:lnTo>
                    <a:pt x="38" y="0"/>
                  </a:lnTo>
                  <a:lnTo>
                    <a:pt x="185" y="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7" name="Line 47"/>
            <p:cNvSpPr>
              <a:spLocks noChangeShapeType="1"/>
            </p:cNvSpPr>
            <p:nvPr/>
          </p:nvSpPr>
          <p:spPr bwMode="auto">
            <a:xfrm>
              <a:off x="2266" y="2751"/>
              <a:ext cx="312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8" name="Freeform 48"/>
            <p:cNvSpPr>
              <a:spLocks/>
            </p:cNvSpPr>
            <p:nvPr/>
          </p:nvSpPr>
          <p:spPr bwMode="auto">
            <a:xfrm>
              <a:off x="2240" y="2732"/>
              <a:ext cx="186" cy="97"/>
            </a:xfrm>
            <a:custGeom>
              <a:avLst/>
              <a:gdLst>
                <a:gd name="T0" fmla="*/ 0 w 186"/>
                <a:gd name="T1" fmla="*/ 96 h 97"/>
                <a:gd name="T2" fmla="*/ 185 w 186"/>
                <a:gd name="T3" fmla="*/ 0 h 97"/>
                <a:gd name="T4" fmla="*/ 166 w 186"/>
                <a:gd name="T5" fmla="*/ 9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97">
                  <a:moveTo>
                    <a:pt x="0" y="96"/>
                  </a:moveTo>
                  <a:lnTo>
                    <a:pt x="185" y="0"/>
                  </a:lnTo>
                  <a:lnTo>
                    <a:pt x="166" y="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49" name="Line 49"/>
            <p:cNvSpPr>
              <a:spLocks noChangeShapeType="1"/>
            </p:cNvSpPr>
            <p:nvPr/>
          </p:nvSpPr>
          <p:spPr bwMode="auto">
            <a:xfrm>
              <a:off x="2419" y="2732"/>
              <a:ext cx="14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0" name="Freeform 50"/>
            <p:cNvSpPr>
              <a:spLocks/>
            </p:cNvSpPr>
            <p:nvPr/>
          </p:nvSpPr>
          <p:spPr bwMode="auto">
            <a:xfrm>
              <a:off x="2221" y="2745"/>
              <a:ext cx="409" cy="97"/>
            </a:xfrm>
            <a:custGeom>
              <a:avLst/>
              <a:gdLst>
                <a:gd name="T0" fmla="*/ 192 w 409"/>
                <a:gd name="T1" fmla="*/ 96 h 97"/>
                <a:gd name="T2" fmla="*/ 408 w 409"/>
                <a:gd name="T3" fmla="*/ 0 h 97"/>
                <a:gd name="T4" fmla="*/ 0 w 409"/>
                <a:gd name="T5" fmla="*/ 7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9" h="97">
                  <a:moveTo>
                    <a:pt x="192" y="96"/>
                  </a:moveTo>
                  <a:lnTo>
                    <a:pt x="408" y="0"/>
                  </a:lnTo>
                  <a:lnTo>
                    <a:pt x="0" y="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1" name="Line 51"/>
            <p:cNvSpPr>
              <a:spLocks noChangeShapeType="1"/>
            </p:cNvSpPr>
            <p:nvPr/>
          </p:nvSpPr>
          <p:spPr bwMode="auto">
            <a:xfrm flipH="1">
              <a:off x="2591" y="2739"/>
              <a:ext cx="38" cy="1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2" name="Freeform 52"/>
            <p:cNvSpPr>
              <a:spLocks/>
            </p:cNvSpPr>
            <p:nvPr/>
          </p:nvSpPr>
          <p:spPr bwMode="auto">
            <a:xfrm>
              <a:off x="2228" y="2751"/>
              <a:ext cx="568" cy="85"/>
            </a:xfrm>
            <a:custGeom>
              <a:avLst/>
              <a:gdLst>
                <a:gd name="T0" fmla="*/ 0 w 568"/>
                <a:gd name="T1" fmla="*/ 71 h 85"/>
                <a:gd name="T2" fmla="*/ 567 w 568"/>
                <a:gd name="T3" fmla="*/ 0 h 85"/>
                <a:gd name="T4" fmla="*/ 210 w 568"/>
                <a:gd name="T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8" h="85">
                  <a:moveTo>
                    <a:pt x="0" y="71"/>
                  </a:moveTo>
                  <a:lnTo>
                    <a:pt x="567" y="0"/>
                  </a:lnTo>
                  <a:lnTo>
                    <a:pt x="210" y="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3" name="Line 53"/>
            <p:cNvSpPr>
              <a:spLocks noChangeShapeType="1"/>
            </p:cNvSpPr>
            <p:nvPr/>
          </p:nvSpPr>
          <p:spPr bwMode="auto">
            <a:xfrm flipH="1">
              <a:off x="2597" y="2751"/>
              <a:ext cx="205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4" name="Line 54"/>
            <p:cNvSpPr>
              <a:spLocks noChangeShapeType="1"/>
            </p:cNvSpPr>
            <p:nvPr/>
          </p:nvSpPr>
          <p:spPr bwMode="auto">
            <a:xfrm>
              <a:off x="2260" y="2931"/>
              <a:ext cx="165" cy="1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5" name="Line 55"/>
            <p:cNvSpPr>
              <a:spLocks noChangeShapeType="1"/>
            </p:cNvSpPr>
            <p:nvPr/>
          </p:nvSpPr>
          <p:spPr bwMode="auto">
            <a:xfrm flipH="1">
              <a:off x="2425" y="2937"/>
              <a:ext cx="7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6" name="Line 56"/>
            <p:cNvSpPr>
              <a:spLocks noChangeShapeType="1"/>
            </p:cNvSpPr>
            <p:nvPr/>
          </p:nvSpPr>
          <p:spPr bwMode="auto">
            <a:xfrm flipH="1">
              <a:off x="2432" y="2943"/>
              <a:ext cx="17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7" name="Freeform 57"/>
            <p:cNvSpPr>
              <a:spLocks/>
            </p:cNvSpPr>
            <p:nvPr/>
          </p:nvSpPr>
          <p:spPr bwMode="auto">
            <a:xfrm>
              <a:off x="2957" y="2410"/>
              <a:ext cx="97" cy="90"/>
            </a:xfrm>
            <a:custGeom>
              <a:avLst/>
              <a:gdLst>
                <a:gd name="T0" fmla="*/ 0 w 97"/>
                <a:gd name="T1" fmla="*/ 89 h 90"/>
                <a:gd name="T2" fmla="*/ 51 w 97"/>
                <a:gd name="T3" fmla="*/ 0 h 90"/>
                <a:gd name="T4" fmla="*/ 96 w 97"/>
                <a:gd name="T5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90">
                  <a:moveTo>
                    <a:pt x="0" y="89"/>
                  </a:moveTo>
                  <a:lnTo>
                    <a:pt x="51" y="0"/>
                  </a:lnTo>
                  <a:lnTo>
                    <a:pt x="96" y="8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8" name="Freeform 58"/>
            <p:cNvSpPr>
              <a:spLocks/>
            </p:cNvSpPr>
            <p:nvPr/>
          </p:nvSpPr>
          <p:spPr bwMode="auto">
            <a:xfrm>
              <a:off x="2751" y="2528"/>
              <a:ext cx="102" cy="96"/>
            </a:xfrm>
            <a:custGeom>
              <a:avLst/>
              <a:gdLst>
                <a:gd name="T0" fmla="*/ 0 w 102"/>
                <a:gd name="T1" fmla="*/ 6 h 96"/>
                <a:gd name="T2" fmla="*/ 51 w 102"/>
                <a:gd name="T3" fmla="*/ 95 h 96"/>
                <a:gd name="T4" fmla="*/ 101 w 102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96">
                  <a:moveTo>
                    <a:pt x="0" y="6"/>
                  </a:moveTo>
                  <a:lnTo>
                    <a:pt x="51" y="95"/>
                  </a:lnTo>
                  <a:lnTo>
                    <a:pt x="10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59" name="Freeform 59"/>
            <p:cNvSpPr>
              <a:spLocks/>
            </p:cNvSpPr>
            <p:nvPr/>
          </p:nvSpPr>
          <p:spPr bwMode="auto">
            <a:xfrm>
              <a:off x="2575" y="2525"/>
              <a:ext cx="103" cy="96"/>
            </a:xfrm>
            <a:custGeom>
              <a:avLst/>
              <a:gdLst>
                <a:gd name="T0" fmla="*/ 0 w 103"/>
                <a:gd name="T1" fmla="*/ 6 h 96"/>
                <a:gd name="T2" fmla="*/ 51 w 103"/>
                <a:gd name="T3" fmla="*/ 95 h 96"/>
                <a:gd name="T4" fmla="*/ 102 w 103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96">
                  <a:moveTo>
                    <a:pt x="0" y="6"/>
                  </a:moveTo>
                  <a:lnTo>
                    <a:pt x="51" y="95"/>
                  </a:lnTo>
                  <a:lnTo>
                    <a:pt x="10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60" name="Freeform 60"/>
            <p:cNvSpPr>
              <a:spLocks/>
            </p:cNvSpPr>
            <p:nvPr/>
          </p:nvSpPr>
          <p:spPr bwMode="auto">
            <a:xfrm>
              <a:off x="2371" y="2518"/>
              <a:ext cx="103" cy="97"/>
            </a:xfrm>
            <a:custGeom>
              <a:avLst/>
              <a:gdLst>
                <a:gd name="T0" fmla="*/ 0 w 103"/>
                <a:gd name="T1" fmla="*/ 7 h 97"/>
                <a:gd name="T2" fmla="*/ 51 w 103"/>
                <a:gd name="T3" fmla="*/ 96 h 97"/>
                <a:gd name="T4" fmla="*/ 102 w 103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97">
                  <a:moveTo>
                    <a:pt x="0" y="7"/>
                  </a:moveTo>
                  <a:lnTo>
                    <a:pt x="51" y="96"/>
                  </a:lnTo>
                  <a:lnTo>
                    <a:pt x="10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61" name="Freeform 61"/>
            <p:cNvSpPr>
              <a:spLocks/>
            </p:cNvSpPr>
            <p:nvPr/>
          </p:nvSpPr>
          <p:spPr bwMode="auto">
            <a:xfrm>
              <a:off x="2206" y="2525"/>
              <a:ext cx="102" cy="97"/>
            </a:xfrm>
            <a:custGeom>
              <a:avLst/>
              <a:gdLst>
                <a:gd name="T0" fmla="*/ 0 w 102"/>
                <a:gd name="T1" fmla="*/ 6 h 97"/>
                <a:gd name="T2" fmla="*/ 51 w 102"/>
                <a:gd name="T3" fmla="*/ 96 h 97"/>
                <a:gd name="T4" fmla="*/ 101 w 102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97">
                  <a:moveTo>
                    <a:pt x="0" y="6"/>
                  </a:moveTo>
                  <a:lnTo>
                    <a:pt x="51" y="96"/>
                  </a:lnTo>
                  <a:lnTo>
                    <a:pt x="10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62" name="Freeform 62"/>
            <p:cNvSpPr>
              <a:spLocks/>
            </p:cNvSpPr>
            <p:nvPr/>
          </p:nvSpPr>
          <p:spPr bwMode="auto">
            <a:xfrm>
              <a:off x="2033" y="2531"/>
              <a:ext cx="103" cy="97"/>
            </a:xfrm>
            <a:custGeom>
              <a:avLst/>
              <a:gdLst>
                <a:gd name="T0" fmla="*/ 0 w 103"/>
                <a:gd name="T1" fmla="*/ 6 h 97"/>
                <a:gd name="T2" fmla="*/ 51 w 103"/>
                <a:gd name="T3" fmla="*/ 96 h 97"/>
                <a:gd name="T4" fmla="*/ 102 w 103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97">
                  <a:moveTo>
                    <a:pt x="0" y="6"/>
                  </a:moveTo>
                  <a:lnTo>
                    <a:pt x="51" y="96"/>
                  </a:lnTo>
                  <a:lnTo>
                    <a:pt x="10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63" name="Line 63"/>
            <p:cNvSpPr>
              <a:spLocks noChangeShapeType="1"/>
            </p:cNvSpPr>
            <p:nvPr/>
          </p:nvSpPr>
          <p:spPr bwMode="auto">
            <a:xfrm flipV="1">
              <a:off x="2802" y="2374"/>
              <a:ext cx="0" cy="2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64" name="Line 64"/>
            <p:cNvSpPr>
              <a:spLocks noChangeShapeType="1"/>
            </p:cNvSpPr>
            <p:nvPr/>
          </p:nvSpPr>
          <p:spPr bwMode="auto">
            <a:xfrm flipV="1">
              <a:off x="2626" y="2371"/>
              <a:ext cx="0" cy="2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65" name="Line 65"/>
            <p:cNvSpPr>
              <a:spLocks noChangeShapeType="1"/>
            </p:cNvSpPr>
            <p:nvPr/>
          </p:nvSpPr>
          <p:spPr bwMode="auto">
            <a:xfrm flipV="1">
              <a:off x="2422" y="2365"/>
              <a:ext cx="0" cy="2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66" name="Line 66"/>
            <p:cNvSpPr>
              <a:spLocks noChangeShapeType="1"/>
            </p:cNvSpPr>
            <p:nvPr/>
          </p:nvSpPr>
          <p:spPr bwMode="auto">
            <a:xfrm flipV="1">
              <a:off x="2257" y="2371"/>
              <a:ext cx="0" cy="2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67" name="Line 67"/>
            <p:cNvSpPr>
              <a:spLocks noChangeShapeType="1"/>
            </p:cNvSpPr>
            <p:nvPr/>
          </p:nvSpPr>
          <p:spPr bwMode="auto">
            <a:xfrm flipV="1">
              <a:off x="2084" y="2377"/>
              <a:ext cx="0" cy="2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68" name="Rectangle 68"/>
            <p:cNvSpPr>
              <a:spLocks noChangeArrowheads="1"/>
            </p:cNvSpPr>
            <p:nvPr/>
          </p:nvSpPr>
          <p:spPr bwMode="auto">
            <a:xfrm>
              <a:off x="1647" y="2633"/>
              <a:ext cx="341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1200" b="0" i="0">
                  <a:solidFill>
                    <a:schemeClr val="tx1"/>
                  </a:solidFill>
                </a:rPr>
                <a:t>Entradas</a:t>
              </a:r>
            </a:p>
          </p:txBody>
        </p:sp>
        <p:sp>
          <p:nvSpPr>
            <p:cNvPr id="691269" name="Rectangle 69"/>
            <p:cNvSpPr>
              <a:spLocks noChangeArrowheads="1"/>
            </p:cNvSpPr>
            <p:nvPr/>
          </p:nvSpPr>
          <p:spPr bwMode="auto">
            <a:xfrm>
              <a:off x="1427" y="2818"/>
              <a:ext cx="728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1200" b="0" i="0">
                  <a:solidFill>
                    <a:schemeClr val="tx1"/>
                  </a:solidFill>
                </a:rPr>
                <a:t>Camada Intermediária</a:t>
              </a:r>
            </a:p>
          </p:txBody>
        </p:sp>
        <p:sp>
          <p:nvSpPr>
            <p:cNvPr id="691270" name="Rectangle 70"/>
            <p:cNvSpPr>
              <a:spLocks noChangeArrowheads="1"/>
            </p:cNvSpPr>
            <p:nvPr/>
          </p:nvSpPr>
          <p:spPr bwMode="auto">
            <a:xfrm>
              <a:off x="1518" y="2992"/>
              <a:ext cx="608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1200" b="0" i="0">
                  <a:solidFill>
                    <a:schemeClr val="tx1"/>
                  </a:solidFill>
                </a:rPr>
                <a:t>Camada de Saída</a:t>
              </a:r>
            </a:p>
          </p:txBody>
        </p:sp>
        <p:sp>
          <p:nvSpPr>
            <p:cNvPr id="691271" name="Rectangle 71"/>
            <p:cNvSpPr>
              <a:spLocks noChangeArrowheads="1"/>
            </p:cNvSpPr>
            <p:nvPr/>
          </p:nvSpPr>
          <p:spPr bwMode="auto">
            <a:xfrm>
              <a:off x="3024" y="2728"/>
              <a:ext cx="905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1200" b="0" i="0" dirty="0">
                  <a:solidFill>
                    <a:schemeClr val="tx1"/>
                  </a:solidFill>
                </a:rPr>
                <a:t>Previsão da série no tempo t</a:t>
              </a:r>
              <a:endParaRPr lang="pt-BR" altLang="pt-BR" sz="1400" b="0" i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1272" name="Rectangle 72"/>
            <p:cNvSpPr>
              <a:spLocks noChangeArrowheads="1"/>
            </p:cNvSpPr>
            <p:nvPr/>
          </p:nvSpPr>
          <p:spPr bwMode="auto">
            <a:xfrm>
              <a:off x="3340" y="2292"/>
              <a:ext cx="68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altLang="pt-BR" sz="1200" b="0" i="0">
                  <a:solidFill>
                    <a:schemeClr val="tx1"/>
                  </a:solidFill>
                </a:rPr>
                <a:t>Treinamento através</a:t>
              </a:r>
            </a:p>
            <a:p>
              <a:pPr algn="ctr">
                <a:lnSpc>
                  <a:spcPct val="100000"/>
                </a:lnSpc>
              </a:pPr>
              <a:r>
                <a:rPr lang="pt-BR" altLang="pt-BR" sz="1200" b="0" i="0">
                  <a:solidFill>
                    <a:schemeClr val="tx1"/>
                  </a:solidFill>
                </a:rPr>
                <a:t>de exemplos</a:t>
              </a:r>
            </a:p>
          </p:txBody>
        </p:sp>
        <p:sp>
          <p:nvSpPr>
            <p:cNvPr id="691273" name="Rectangle 73"/>
            <p:cNvSpPr>
              <a:spLocks noChangeArrowheads="1"/>
            </p:cNvSpPr>
            <p:nvPr/>
          </p:nvSpPr>
          <p:spPr bwMode="auto">
            <a:xfrm>
              <a:off x="2831" y="2196"/>
              <a:ext cx="283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1200" b="0" i="0">
                  <a:solidFill>
                    <a:schemeClr val="tx1"/>
                  </a:solidFill>
                </a:rPr>
                <a:t>Tempo</a:t>
              </a:r>
            </a:p>
          </p:txBody>
        </p:sp>
        <p:sp>
          <p:nvSpPr>
            <p:cNvPr id="691274" name="Rectangle 74"/>
            <p:cNvSpPr>
              <a:spLocks noChangeArrowheads="1"/>
            </p:cNvSpPr>
            <p:nvPr/>
          </p:nvSpPr>
          <p:spPr bwMode="auto">
            <a:xfrm>
              <a:off x="2155" y="1634"/>
              <a:ext cx="24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1200" b="0" i="0" dirty="0">
                  <a:solidFill>
                    <a:schemeClr val="tx1"/>
                  </a:solidFill>
                </a:rPr>
                <a:t>Série </a:t>
              </a:r>
            </a:p>
          </p:txBody>
        </p:sp>
        <p:sp>
          <p:nvSpPr>
            <p:cNvPr id="691275" name="Rectangle 75"/>
            <p:cNvSpPr>
              <a:spLocks noChangeArrowheads="1"/>
            </p:cNvSpPr>
            <p:nvPr/>
          </p:nvSpPr>
          <p:spPr bwMode="auto">
            <a:xfrm>
              <a:off x="2832" y="1743"/>
              <a:ext cx="357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1000" b="0" i="0">
                  <a:solidFill>
                    <a:schemeClr val="tx1"/>
                  </a:solidFill>
                </a:rPr>
                <a:t>W</a:t>
              </a:r>
              <a:r>
                <a:rPr lang="pt-BR" altLang="pt-BR" sz="1600" b="0" i="0" baseline="-25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91276" name="Rectangle 76"/>
            <p:cNvSpPr>
              <a:spLocks noChangeArrowheads="1"/>
            </p:cNvSpPr>
            <p:nvPr/>
          </p:nvSpPr>
          <p:spPr bwMode="auto">
            <a:xfrm>
              <a:off x="2364" y="1840"/>
              <a:ext cx="35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altLang="pt-BR" sz="1000" b="0" i="0">
                  <a:solidFill>
                    <a:schemeClr val="tx1"/>
                  </a:solidFill>
                </a:rPr>
                <a:t>W</a:t>
              </a:r>
              <a:r>
                <a:rPr lang="pt-BR" altLang="pt-BR" sz="1600" b="0" i="0" baseline="-25000">
                  <a:solidFill>
                    <a:schemeClr val="tx1"/>
                  </a:solidFill>
                </a:rPr>
                <a:t>i</a:t>
              </a:r>
            </a:p>
          </p:txBody>
        </p:sp>
        <p:grpSp>
          <p:nvGrpSpPr>
            <p:cNvPr id="691277" name="Group 77"/>
            <p:cNvGrpSpPr>
              <a:grpSpLocks/>
            </p:cNvGrpSpPr>
            <p:nvPr/>
          </p:nvGrpSpPr>
          <p:grpSpPr bwMode="auto">
            <a:xfrm>
              <a:off x="3893" y="1598"/>
              <a:ext cx="326" cy="667"/>
              <a:chOff x="3893" y="1598"/>
              <a:chExt cx="326" cy="667"/>
            </a:xfrm>
          </p:grpSpPr>
          <p:sp>
            <p:nvSpPr>
              <p:cNvPr id="691278" name="Arc 78"/>
              <p:cNvSpPr>
                <a:spLocks/>
              </p:cNvSpPr>
              <p:nvPr/>
            </p:nvSpPr>
            <p:spPr bwMode="auto">
              <a:xfrm>
                <a:off x="3893" y="1931"/>
                <a:ext cx="326" cy="334"/>
              </a:xfrm>
              <a:custGeom>
                <a:avLst/>
                <a:gdLst>
                  <a:gd name="G0" fmla="+- 67 0 0"/>
                  <a:gd name="G1" fmla="+- 0 0 0"/>
                  <a:gd name="G2" fmla="+- 21600 0 0"/>
                  <a:gd name="T0" fmla="*/ 21667 w 21667"/>
                  <a:gd name="T1" fmla="*/ 0 h 21600"/>
                  <a:gd name="T2" fmla="*/ 0 w 21667"/>
                  <a:gd name="T3" fmla="*/ 21600 h 21600"/>
                  <a:gd name="T4" fmla="*/ 67 w 21667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67" h="21600" fill="none" extrusionOk="0">
                    <a:moveTo>
                      <a:pt x="21667" y="0"/>
                    </a:moveTo>
                    <a:cubicBezTo>
                      <a:pt x="21667" y="11929"/>
                      <a:pt x="11996" y="21600"/>
                      <a:pt x="67" y="21600"/>
                    </a:cubicBezTo>
                    <a:cubicBezTo>
                      <a:pt x="44" y="21600"/>
                      <a:pt x="22" y="21599"/>
                      <a:pt x="0" y="21599"/>
                    </a:cubicBezTo>
                  </a:path>
                  <a:path w="21667" h="21600" stroke="0" extrusionOk="0">
                    <a:moveTo>
                      <a:pt x="21667" y="0"/>
                    </a:moveTo>
                    <a:cubicBezTo>
                      <a:pt x="21667" y="11929"/>
                      <a:pt x="11996" y="21600"/>
                      <a:pt x="67" y="21600"/>
                    </a:cubicBezTo>
                    <a:cubicBezTo>
                      <a:pt x="44" y="21600"/>
                      <a:pt x="22" y="21599"/>
                      <a:pt x="0" y="21599"/>
                    </a:cubicBezTo>
                    <a:lnTo>
                      <a:pt x="67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1279" name="Arc 79"/>
              <p:cNvSpPr>
                <a:spLocks/>
              </p:cNvSpPr>
              <p:nvPr/>
            </p:nvSpPr>
            <p:spPr bwMode="auto">
              <a:xfrm rot="10800000">
                <a:off x="3893" y="1598"/>
                <a:ext cx="325" cy="33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533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533" y="21599"/>
                    </a:moveTo>
                    <a:cubicBezTo>
                      <a:pt x="9629" y="21562"/>
                      <a:pt x="0" y="11903"/>
                      <a:pt x="0" y="0"/>
                    </a:cubicBezTo>
                  </a:path>
                  <a:path w="21600" h="21600" stroke="0" extrusionOk="0">
                    <a:moveTo>
                      <a:pt x="21533" y="21599"/>
                    </a:moveTo>
                    <a:cubicBezTo>
                      <a:pt x="9629" y="21562"/>
                      <a:pt x="0" y="11903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91280" name="Line 80"/>
            <p:cNvSpPr>
              <a:spLocks noChangeShapeType="1"/>
            </p:cNvSpPr>
            <p:nvPr/>
          </p:nvSpPr>
          <p:spPr bwMode="auto">
            <a:xfrm>
              <a:off x="3571" y="1599"/>
              <a:ext cx="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81" name="Line 81"/>
            <p:cNvSpPr>
              <a:spLocks noChangeShapeType="1"/>
            </p:cNvSpPr>
            <p:nvPr/>
          </p:nvSpPr>
          <p:spPr bwMode="auto">
            <a:xfrm>
              <a:off x="3189" y="2262"/>
              <a:ext cx="7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82" name="Freeform 82"/>
            <p:cNvSpPr>
              <a:spLocks/>
            </p:cNvSpPr>
            <p:nvPr/>
          </p:nvSpPr>
          <p:spPr bwMode="auto">
            <a:xfrm>
              <a:off x="3024" y="2172"/>
              <a:ext cx="43" cy="49"/>
            </a:xfrm>
            <a:custGeom>
              <a:avLst/>
              <a:gdLst>
                <a:gd name="T0" fmla="*/ 2 w 43"/>
                <a:gd name="T1" fmla="*/ 0 h 49"/>
                <a:gd name="T2" fmla="*/ 42 w 43"/>
                <a:gd name="T3" fmla="*/ 22 h 49"/>
                <a:gd name="T4" fmla="*/ 0 w 43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49">
                  <a:moveTo>
                    <a:pt x="2" y="0"/>
                  </a:moveTo>
                  <a:lnTo>
                    <a:pt x="42" y="2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83" name="Freeform 83"/>
            <p:cNvSpPr>
              <a:spLocks/>
            </p:cNvSpPr>
            <p:nvPr/>
          </p:nvSpPr>
          <p:spPr bwMode="auto">
            <a:xfrm>
              <a:off x="2105" y="1662"/>
              <a:ext cx="47" cy="49"/>
            </a:xfrm>
            <a:custGeom>
              <a:avLst/>
              <a:gdLst>
                <a:gd name="T0" fmla="*/ 46 w 47"/>
                <a:gd name="T1" fmla="*/ 46 h 49"/>
                <a:gd name="T2" fmla="*/ 24 w 47"/>
                <a:gd name="T3" fmla="*/ 0 h 49"/>
                <a:gd name="T4" fmla="*/ 0 w 47"/>
                <a:gd name="T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49">
                  <a:moveTo>
                    <a:pt x="46" y="46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91284" name="Group 84"/>
            <p:cNvGrpSpPr>
              <a:grpSpLocks/>
            </p:cNvGrpSpPr>
            <p:nvPr/>
          </p:nvGrpSpPr>
          <p:grpSpPr bwMode="auto">
            <a:xfrm>
              <a:off x="2433" y="3282"/>
              <a:ext cx="579" cy="179"/>
              <a:chOff x="2433" y="3282"/>
              <a:chExt cx="579" cy="179"/>
            </a:xfrm>
          </p:grpSpPr>
          <p:sp>
            <p:nvSpPr>
              <p:cNvPr id="691285" name="Arc 85"/>
              <p:cNvSpPr>
                <a:spLocks/>
              </p:cNvSpPr>
              <p:nvPr/>
            </p:nvSpPr>
            <p:spPr bwMode="auto">
              <a:xfrm rot="5400000">
                <a:off x="2509" y="3206"/>
                <a:ext cx="178" cy="329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1286" name="Arc 86"/>
              <p:cNvSpPr>
                <a:spLocks/>
              </p:cNvSpPr>
              <p:nvPr/>
            </p:nvSpPr>
            <p:spPr bwMode="auto">
              <a:xfrm rot="16200000">
                <a:off x="2759" y="3207"/>
                <a:ext cx="178" cy="329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91287" name="Line 87"/>
            <p:cNvSpPr>
              <a:spLocks noChangeShapeType="1"/>
            </p:cNvSpPr>
            <p:nvPr/>
          </p:nvSpPr>
          <p:spPr bwMode="auto">
            <a:xfrm>
              <a:off x="2430" y="3138"/>
              <a:ext cx="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288" name="Line 88"/>
            <p:cNvSpPr>
              <a:spLocks noChangeShapeType="1"/>
            </p:cNvSpPr>
            <p:nvPr/>
          </p:nvSpPr>
          <p:spPr bwMode="auto">
            <a:xfrm>
              <a:off x="3012" y="2463"/>
              <a:ext cx="1" cy="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91290" name="Rectangle 90"/>
          <p:cNvSpPr>
            <a:spLocks noChangeArrowheads="1"/>
          </p:cNvSpPr>
          <p:nvPr/>
        </p:nvSpPr>
        <p:spPr bwMode="auto">
          <a:xfrm>
            <a:off x="685800" y="533400"/>
            <a:ext cx="7772400" cy="914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Treinamento da Rede MLP</a:t>
            </a:r>
          </a:p>
        </p:txBody>
      </p:sp>
    </p:spTree>
    <p:extLst>
      <p:ext uri="{BB962C8B-B14F-4D97-AF65-F5344CB8AC3E}">
        <p14:creationId xmlns:p14="http://schemas.microsoft.com/office/powerpoint/2010/main" val="7740759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914400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878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7575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79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6738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39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11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83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55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000" b="0" i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  <p:sp>
        <p:nvSpPr>
          <p:cNvPr id="715779" name="Rectangle 3"/>
          <p:cNvSpPr>
            <a:spLocks noChangeArrowheads="1"/>
          </p:cNvSpPr>
          <p:nvPr/>
        </p:nvSpPr>
        <p:spPr bwMode="auto">
          <a:xfrm>
            <a:off x="1152525" y="1822450"/>
            <a:ext cx="6689725" cy="219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0" name="Line 4"/>
          <p:cNvSpPr>
            <a:spLocks noChangeShapeType="1"/>
          </p:cNvSpPr>
          <p:nvPr/>
        </p:nvSpPr>
        <p:spPr bwMode="auto">
          <a:xfrm>
            <a:off x="1371600" y="20637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1" name="Line 5"/>
          <p:cNvSpPr>
            <a:spLocks noChangeShapeType="1"/>
          </p:cNvSpPr>
          <p:nvPr/>
        </p:nvSpPr>
        <p:spPr bwMode="auto">
          <a:xfrm flipV="1">
            <a:off x="1377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2" name="Line 6"/>
          <p:cNvSpPr>
            <a:spLocks noChangeShapeType="1"/>
          </p:cNvSpPr>
          <p:nvPr/>
        </p:nvSpPr>
        <p:spPr bwMode="auto">
          <a:xfrm>
            <a:off x="1606550" y="3282950"/>
            <a:ext cx="63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3" name="Line 7"/>
          <p:cNvSpPr>
            <a:spLocks noChangeShapeType="1"/>
          </p:cNvSpPr>
          <p:nvPr/>
        </p:nvSpPr>
        <p:spPr bwMode="auto">
          <a:xfrm flipV="1">
            <a:off x="1682750" y="3346450"/>
            <a:ext cx="63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4" name="Line 8"/>
          <p:cNvSpPr>
            <a:spLocks noChangeShapeType="1"/>
          </p:cNvSpPr>
          <p:nvPr/>
        </p:nvSpPr>
        <p:spPr bwMode="auto">
          <a:xfrm flipV="1">
            <a:off x="1758950" y="32702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5" name="Line 9"/>
          <p:cNvSpPr>
            <a:spLocks noChangeShapeType="1"/>
          </p:cNvSpPr>
          <p:nvPr/>
        </p:nvSpPr>
        <p:spPr bwMode="auto">
          <a:xfrm>
            <a:off x="1987550" y="3282950"/>
            <a:ext cx="63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6" name="Line 10"/>
          <p:cNvSpPr>
            <a:spLocks noChangeShapeType="1"/>
          </p:cNvSpPr>
          <p:nvPr/>
        </p:nvSpPr>
        <p:spPr bwMode="auto">
          <a:xfrm flipV="1">
            <a:off x="2063750" y="3346450"/>
            <a:ext cx="215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7" name="Line 11"/>
          <p:cNvSpPr>
            <a:spLocks noChangeShapeType="1"/>
          </p:cNvSpPr>
          <p:nvPr/>
        </p:nvSpPr>
        <p:spPr bwMode="auto">
          <a:xfrm flipV="1">
            <a:off x="2292350" y="31178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8" name="Line 12"/>
          <p:cNvSpPr>
            <a:spLocks noChangeShapeType="1"/>
          </p:cNvSpPr>
          <p:nvPr/>
        </p:nvSpPr>
        <p:spPr bwMode="auto">
          <a:xfrm>
            <a:off x="1752600" y="3359150"/>
            <a:ext cx="0" cy="6572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89" name="Line 13"/>
          <p:cNvSpPr>
            <a:spLocks noChangeShapeType="1"/>
          </p:cNvSpPr>
          <p:nvPr/>
        </p:nvSpPr>
        <p:spPr bwMode="auto">
          <a:xfrm>
            <a:off x="2368550" y="3130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90" name="Line 14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91" name="Line 15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92" name="Line 16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93" name="Line 17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94" name="Line 18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95" name="Rectangle 19"/>
          <p:cNvSpPr>
            <a:spLocks noChangeArrowheads="1"/>
          </p:cNvSpPr>
          <p:nvPr/>
        </p:nvSpPr>
        <p:spPr bwMode="auto">
          <a:xfrm>
            <a:off x="3109913" y="1882775"/>
            <a:ext cx="2022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Séries temporais</a:t>
            </a:r>
          </a:p>
        </p:txBody>
      </p:sp>
      <p:sp>
        <p:nvSpPr>
          <p:cNvPr id="715796" name="Line 20"/>
          <p:cNvSpPr>
            <a:spLocks noChangeShapeType="1"/>
          </p:cNvSpPr>
          <p:nvPr/>
        </p:nvSpPr>
        <p:spPr bwMode="auto">
          <a:xfrm flipV="1">
            <a:off x="2597150" y="31178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97" name="Line 21"/>
          <p:cNvSpPr>
            <a:spLocks noChangeShapeType="1"/>
          </p:cNvSpPr>
          <p:nvPr/>
        </p:nvSpPr>
        <p:spPr bwMode="auto">
          <a:xfrm flipV="1">
            <a:off x="2825750" y="2889250"/>
            <a:ext cx="63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98" name="Line 22"/>
          <p:cNvSpPr>
            <a:spLocks noChangeShapeType="1"/>
          </p:cNvSpPr>
          <p:nvPr/>
        </p:nvSpPr>
        <p:spPr bwMode="auto">
          <a:xfrm>
            <a:off x="2901950" y="2901950"/>
            <a:ext cx="215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799" name="Line 23"/>
          <p:cNvSpPr>
            <a:spLocks noChangeShapeType="1"/>
          </p:cNvSpPr>
          <p:nvPr/>
        </p:nvSpPr>
        <p:spPr bwMode="auto">
          <a:xfrm flipV="1">
            <a:off x="3130550" y="2965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0" name="Line 24"/>
          <p:cNvSpPr>
            <a:spLocks noChangeShapeType="1"/>
          </p:cNvSpPr>
          <p:nvPr/>
        </p:nvSpPr>
        <p:spPr bwMode="auto">
          <a:xfrm>
            <a:off x="3359150" y="29781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1" name="Line 25"/>
          <p:cNvSpPr>
            <a:spLocks noChangeShapeType="1"/>
          </p:cNvSpPr>
          <p:nvPr/>
        </p:nvSpPr>
        <p:spPr bwMode="auto">
          <a:xfrm flipV="1">
            <a:off x="3587750" y="2965450"/>
            <a:ext cx="368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2" name="Line 26"/>
          <p:cNvSpPr>
            <a:spLocks noChangeShapeType="1"/>
          </p:cNvSpPr>
          <p:nvPr/>
        </p:nvSpPr>
        <p:spPr bwMode="auto">
          <a:xfrm>
            <a:off x="3968750" y="29781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3" name="Line 27"/>
          <p:cNvSpPr>
            <a:spLocks noChangeShapeType="1"/>
          </p:cNvSpPr>
          <p:nvPr/>
        </p:nvSpPr>
        <p:spPr bwMode="auto">
          <a:xfrm flipV="1">
            <a:off x="4121150" y="3194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4" name="Line 28"/>
          <p:cNvSpPr>
            <a:spLocks noChangeShapeType="1"/>
          </p:cNvSpPr>
          <p:nvPr/>
        </p:nvSpPr>
        <p:spPr bwMode="auto">
          <a:xfrm>
            <a:off x="4197350" y="3200400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5" name="Line 29"/>
          <p:cNvSpPr>
            <a:spLocks noChangeShapeType="1"/>
          </p:cNvSpPr>
          <p:nvPr/>
        </p:nvSpPr>
        <p:spPr bwMode="auto">
          <a:xfrm flipV="1">
            <a:off x="4502150" y="2813050"/>
            <a:ext cx="139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6" name="Line 30"/>
          <p:cNvSpPr>
            <a:spLocks noChangeShapeType="1"/>
          </p:cNvSpPr>
          <p:nvPr/>
        </p:nvSpPr>
        <p:spPr bwMode="auto">
          <a:xfrm flipV="1">
            <a:off x="4651375" y="2740025"/>
            <a:ext cx="368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7" name="Line 31"/>
          <p:cNvSpPr>
            <a:spLocks noChangeShapeType="1"/>
          </p:cNvSpPr>
          <p:nvPr/>
        </p:nvSpPr>
        <p:spPr bwMode="auto">
          <a:xfrm flipV="1">
            <a:off x="5035550" y="2432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8" name="Line 32"/>
          <p:cNvSpPr>
            <a:spLocks noChangeShapeType="1"/>
          </p:cNvSpPr>
          <p:nvPr/>
        </p:nvSpPr>
        <p:spPr bwMode="auto">
          <a:xfrm>
            <a:off x="5340350" y="244475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09" name="Line 33"/>
          <p:cNvSpPr>
            <a:spLocks noChangeShapeType="1"/>
          </p:cNvSpPr>
          <p:nvPr/>
        </p:nvSpPr>
        <p:spPr bwMode="auto">
          <a:xfrm>
            <a:off x="1666875" y="3527425"/>
            <a:ext cx="0" cy="4889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10" name="Line 34"/>
          <p:cNvSpPr>
            <a:spLocks noChangeShapeType="1"/>
          </p:cNvSpPr>
          <p:nvPr/>
        </p:nvSpPr>
        <p:spPr bwMode="auto">
          <a:xfrm>
            <a:off x="1978025" y="3317875"/>
            <a:ext cx="6350" cy="66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11" name="Line 35"/>
          <p:cNvSpPr>
            <a:spLocks noChangeShapeType="1"/>
          </p:cNvSpPr>
          <p:nvPr/>
        </p:nvSpPr>
        <p:spPr bwMode="auto">
          <a:xfrm flipH="1">
            <a:off x="2047875" y="3448050"/>
            <a:ext cx="15875" cy="5619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12" name="Oval 36"/>
          <p:cNvSpPr>
            <a:spLocks noChangeArrowheads="1"/>
          </p:cNvSpPr>
          <p:nvPr/>
        </p:nvSpPr>
        <p:spPr bwMode="auto">
          <a:xfrm>
            <a:off x="2022475" y="34004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13" name="Oval 37"/>
          <p:cNvSpPr>
            <a:spLocks noChangeArrowheads="1"/>
          </p:cNvSpPr>
          <p:nvPr/>
        </p:nvSpPr>
        <p:spPr bwMode="auto">
          <a:xfrm>
            <a:off x="1562100" y="32512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14" name="Oval 38"/>
          <p:cNvSpPr>
            <a:spLocks noChangeArrowheads="1"/>
          </p:cNvSpPr>
          <p:nvPr/>
        </p:nvSpPr>
        <p:spPr bwMode="auto">
          <a:xfrm>
            <a:off x="1644650" y="34766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15" name="Oval 39"/>
          <p:cNvSpPr>
            <a:spLocks noChangeArrowheads="1"/>
          </p:cNvSpPr>
          <p:nvPr/>
        </p:nvSpPr>
        <p:spPr bwMode="auto">
          <a:xfrm>
            <a:off x="1717675" y="33147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16" name="Oval 40"/>
          <p:cNvSpPr>
            <a:spLocks noChangeArrowheads="1"/>
          </p:cNvSpPr>
          <p:nvPr/>
        </p:nvSpPr>
        <p:spPr bwMode="auto">
          <a:xfrm>
            <a:off x="1952625" y="32575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17" name="Rectangle 41"/>
          <p:cNvSpPr>
            <a:spLocks noChangeArrowheads="1"/>
          </p:cNvSpPr>
          <p:nvPr/>
        </p:nvSpPr>
        <p:spPr bwMode="auto">
          <a:xfrm>
            <a:off x="1460500" y="3184525"/>
            <a:ext cx="742950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18" name="Rectangle 42"/>
          <p:cNvSpPr>
            <a:spLocks noChangeArrowheads="1"/>
          </p:cNvSpPr>
          <p:nvPr/>
        </p:nvSpPr>
        <p:spPr bwMode="auto">
          <a:xfrm>
            <a:off x="1474788" y="285432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b="0" i="0">
                <a:solidFill>
                  <a:schemeClr val="tx1"/>
                </a:solidFill>
              </a:rPr>
              <a:t>janela</a:t>
            </a:r>
          </a:p>
        </p:txBody>
      </p:sp>
      <p:sp>
        <p:nvSpPr>
          <p:cNvPr id="715819" name="Rectangle 43"/>
          <p:cNvSpPr>
            <a:spLocks noChangeArrowheads="1"/>
          </p:cNvSpPr>
          <p:nvPr/>
        </p:nvSpPr>
        <p:spPr bwMode="auto">
          <a:xfrm>
            <a:off x="1949450" y="2282825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800" i="0">
                <a:solidFill>
                  <a:schemeClr val="tx1"/>
                </a:solidFill>
              </a:rPr>
              <a:t>alvo</a:t>
            </a:r>
          </a:p>
        </p:txBody>
      </p:sp>
      <p:sp>
        <p:nvSpPr>
          <p:cNvPr id="715820" name="Line 44"/>
          <p:cNvSpPr>
            <a:spLocks noChangeShapeType="1"/>
          </p:cNvSpPr>
          <p:nvPr/>
        </p:nvSpPr>
        <p:spPr bwMode="auto">
          <a:xfrm>
            <a:off x="2254250" y="26797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21" name="Oval 45"/>
          <p:cNvSpPr>
            <a:spLocks noChangeArrowheads="1"/>
          </p:cNvSpPr>
          <p:nvPr/>
        </p:nvSpPr>
        <p:spPr bwMode="auto">
          <a:xfrm>
            <a:off x="2247900" y="3311525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22" name="Line 46"/>
          <p:cNvSpPr>
            <a:spLocks noChangeShapeType="1"/>
          </p:cNvSpPr>
          <p:nvPr/>
        </p:nvSpPr>
        <p:spPr bwMode="auto">
          <a:xfrm flipH="1">
            <a:off x="1565275" y="3289300"/>
            <a:ext cx="19050" cy="723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23" name="Line 47"/>
          <p:cNvSpPr>
            <a:spLocks noChangeShapeType="1"/>
          </p:cNvSpPr>
          <p:nvPr/>
        </p:nvSpPr>
        <p:spPr bwMode="auto">
          <a:xfrm>
            <a:off x="1325563" y="3881438"/>
            <a:ext cx="6240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25" name="Text Box 49"/>
          <p:cNvSpPr txBox="1">
            <a:spLocks noChangeArrowheads="1"/>
          </p:cNvSpPr>
          <p:nvPr/>
        </p:nvSpPr>
        <p:spPr bwMode="auto">
          <a:xfrm>
            <a:off x="381000" y="19812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pt-BR" altLang="pt-BR" sz="1800" b="0" i="0" dirty="0">
                <a:solidFill>
                  <a:schemeClr val="tx2"/>
                </a:solidFill>
              </a:rPr>
              <a:t>valor</a:t>
            </a:r>
          </a:p>
        </p:txBody>
      </p:sp>
      <p:sp>
        <p:nvSpPr>
          <p:cNvPr id="715826" name="Text Box 50"/>
          <p:cNvSpPr txBox="1">
            <a:spLocks noChangeArrowheads="1"/>
          </p:cNvSpPr>
          <p:nvPr/>
        </p:nvSpPr>
        <p:spPr bwMode="auto">
          <a:xfrm>
            <a:off x="7086600" y="4038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pt-BR" altLang="pt-BR" sz="1800" b="0" i="0">
                <a:solidFill>
                  <a:schemeClr val="tx2"/>
                </a:solidFill>
              </a:rPr>
              <a:t>tempo</a:t>
            </a:r>
          </a:p>
        </p:txBody>
      </p:sp>
      <p:sp>
        <p:nvSpPr>
          <p:cNvPr id="715827" name="Rectangle 51"/>
          <p:cNvSpPr>
            <a:spLocks noChangeArrowheads="1"/>
          </p:cNvSpPr>
          <p:nvPr/>
        </p:nvSpPr>
        <p:spPr bwMode="auto">
          <a:xfrm>
            <a:off x="1066800" y="4329113"/>
            <a:ext cx="11366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Entradas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chemeClr val="tx1"/>
                </a:solidFill>
              </a:rPr>
              <a:t> da rede =</a:t>
            </a:r>
          </a:p>
          <a:p>
            <a:pPr>
              <a:lnSpc>
                <a:spcPct val="100000"/>
              </a:lnSpc>
            </a:pPr>
            <a:r>
              <a:rPr lang="pt-BR" altLang="pt-BR" sz="1800">
                <a:solidFill>
                  <a:srgbClr val="008000"/>
                </a:solidFill>
              </a:rPr>
              <a:t>n</a:t>
            </a:r>
            <a:r>
              <a:rPr lang="pt-BR" altLang="pt-BR" sz="1600" i="0">
                <a:solidFill>
                  <a:srgbClr val="CC0000"/>
                </a:solidFill>
              </a:rPr>
              <a:t> valores</a:t>
            </a:r>
          </a:p>
          <a:p>
            <a:pPr>
              <a:lnSpc>
                <a:spcPct val="100000"/>
              </a:lnSpc>
            </a:pPr>
            <a:r>
              <a:rPr lang="pt-BR" altLang="pt-BR" sz="1600" i="0">
                <a:solidFill>
                  <a:srgbClr val="CC0000"/>
                </a:solidFill>
              </a:rPr>
              <a:t>passados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715828" name="Text Box 52"/>
          <p:cNvSpPr txBox="1">
            <a:spLocks noChangeArrowheads="1"/>
          </p:cNvSpPr>
          <p:nvPr/>
        </p:nvSpPr>
        <p:spPr bwMode="auto">
          <a:xfrm>
            <a:off x="2311400" y="4038600"/>
            <a:ext cx="14954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pt-BR" altLang="pt-BR" sz="1600" i="0">
                <a:solidFill>
                  <a:schemeClr val="tx1"/>
                </a:solidFill>
              </a:rPr>
              <a:t>Saída </a:t>
            </a:r>
          </a:p>
          <a:p>
            <a:pPr algn="ctr">
              <a:spcBef>
                <a:spcPct val="20000"/>
              </a:spcBef>
            </a:pPr>
            <a:r>
              <a:rPr lang="pt-BR" altLang="pt-BR" sz="1600" i="0">
                <a:solidFill>
                  <a:schemeClr val="tx1"/>
                </a:solidFill>
              </a:rPr>
              <a:t>Desejada =</a:t>
            </a:r>
          </a:p>
          <a:p>
            <a:pPr algn="ctr">
              <a:spcBef>
                <a:spcPct val="20000"/>
              </a:spcBef>
            </a:pPr>
            <a:r>
              <a:rPr lang="pt-BR" altLang="pt-BR" sz="1600" i="0">
                <a:solidFill>
                  <a:srgbClr val="CC0000"/>
                </a:solidFill>
              </a:rPr>
              <a:t>valor da série</a:t>
            </a:r>
          </a:p>
          <a:p>
            <a:pPr algn="ctr">
              <a:spcBef>
                <a:spcPct val="20000"/>
              </a:spcBef>
            </a:pPr>
            <a:r>
              <a:rPr lang="pt-BR" altLang="pt-BR" sz="1800">
                <a:solidFill>
                  <a:srgbClr val="008000"/>
                </a:solidFill>
              </a:rPr>
              <a:t>k </a:t>
            </a:r>
            <a:r>
              <a:rPr lang="pt-BR" altLang="pt-BR" sz="1600" i="0">
                <a:solidFill>
                  <a:srgbClr val="CC0000"/>
                </a:solidFill>
              </a:rPr>
              <a:t>passos à</a:t>
            </a:r>
          </a:p>
          <a:p>
            <a:pPr algn="ctr">
              <a:spcBef>
                <a:spcPct val="20000"/>
              </a:spcBef>
            </a:pPr>
            <a:r>
              <a:rPr lang="pt-BR" altLang="pt-BR" sz="1600" i="0">
                <a:solidFill>
                  <a:srgbClr val="CC0000"/>
                </a:solidFill>
              </a:rPr>
              <a:t>frente</a:t>
            </a:r>
            <a:endParaRPr lang="pt-BR" altLang="pt-BR" sz="1800" i="0">
              <a:solidFill>
                <a:srgbClr val="CC0000"/>
              </a:solidFill>
            </a:endParaRPr>
          </a:p>
        </p:txBody>
      </p:sp>
      <p:sp>
        <p:nvSpPr>
          <p:cNvPr id="715829" name="AutoShape 53"/>
          <p:cNvSpPr>
            <a:spLocks noChangeArrowheads="1"/>
          </p:cNvSpPr>
          <p:nvPr/>
        </p:nvSpPr>
        <p:spPr bwMode="auto">
          <a:xfrm>
            <a:off x="1447800" y="545465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30" name="AutoShape 54"/>
          <p:cNvSpPr>
            <a:spLocks noChangeArrowheads="1"/>
          </p:cNvSpPr>
          <p:nvPr/>
        </p:nvSpPr>
        <p:spPr bwMode="auto">
          <a:xfrm rot="5400000">
            <a:off x="2895600" y="5638800"/>
            <a:ext cx="533400" cy="5334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31" name="Text Box 55"/>
          <p:cNvSpPr txBox="1">
            <a:spLocks noChangeArrowheads="1"/>
          </p:cNvSpPr>
          <p:nvPr/>
        </p:nvSpPr>
        <p:spPr bwMode="auto">
          <a:xfrm>
            <a:off x="762000" y="5988050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pt-BR" altLang="pt-BR" sz="1800" i="0">
                <a:solidFill>
                  <a:schemeClr val="tx1"/>
                </a:solidFill>
              </a:rPr>
              <a:t>Ex:</a:t>
            </a:r>
            <a:r>
              <a:rPr lang="pt-BR" altLang="pt-BR" sz="1800" b="0" i="0"/>
              <a:t> 5 valores passados</a:t>
            </a:r>
          </a:p>
        </p:txBody>
      </p:sp>
      <p:sp>
        <p:nvSpPr>
          <p:cNvPr id="715832" name="Text Box 56"/>
          <p:cNvSpPr txBox="1">
            <a:spLocks noChangeArrowheads="1"/>
          </p:cNvSpPr>
          <p:nvPr/>
        </p:nvSpPr>
        <p:spPr bwMode="auto">
          <a:xfrm>
            <a:off x="3657600" y="55626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pt-BR" altLang="pt-BR" sz="1800" i="0">
                <a:solidFill>
                  <a:schemeClr val="tx1"/>
                </a:solidFill>
              </a:rPr>
              <a:t>Ex:</a:t>
            </a:r>
            <a:r>
              <a:rPr lang="pt-BR" altLang="pt-BR" sz="1800" b="0" i="0"/>
              <a:t> valor um passo à frente</a:t>
            </a:r>
            <a:endParaRPr lang="pt-BR" altLang="pt-BR" sz="1600" b="0" i="0"/>
          </a:p>
        </p:txBody>
      </p:sp>
      <p:sp>
        <p:nvSpPr>
          <p:cNvPr id="715833" name="Line 57"/>
          <p:cNvSpPr>
            <a:spLocks noChangeShapeType="1"/>
          </p:cNvSpPr>
          <p:nvPr/>
        </p:nvSpPr>
        <p:spPr bwMode="auto">
          <a:xfrm>
            <a:off x="2362200" y="3505200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5834" name="Rectangle 58"/>
          <p:cNvSpPr>
            <a:spLocks noChangeArrowheads="1"/>
          </p:cNvSpPr>
          <p:nvPr/>
        </p:nvSpPr>
        <p:spPr bwMode="auto">
          <a:xfrm>
            <a:off x="381000" y="533400"/>
            <a:ext cx="8305800" cy="914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alt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Previsão de Séries Temporais</a:t>
            </a:r>
          </a:p>
        </p:txBody>
      </p:sp>
      <p:sp>
        <p:nvSpPr>
          <p:cNvPr id="715835" name="AutoShape 59"/>
          <p:cNvSpPr>
            <a:spLocks noChangeArrowheads="1"/>
          </p:cNvSpPr>
          <p:nvPr/>
        </p:nvSpPr>
        <p:spPr bwMode="auto">
          <a:xfrm>
            <a:off x="4857750" y="4321175"/>
            <a:ext cx="1847850" cy="501650"/>
          </a:xfrm>
          <a:prstGeom prst="wedgeRoundRectCallout">
            <a:avLst>
              <a:gd name="adj1" fmla="val -199315"/>
              <a:gd name="adj2" fmla="val 223102"/>
              <a:gd name="adj3" fmla="val 16667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82800" rIns="18000" bIns="82800" anchor="ctr">
            <a:spAutoFit/>
          </a:bodyPr>
          <a:lstStyle/>
          <a:p>
            <a:pPr algn="ctr"/>
            <a:endParaRPr lang="pt-BR" altLang="pt-BR"/>
          </a:p>
        </p:txBody>
      </p:sp>
      <p:sp>
        <p:nvSpPr>
          <p:cNvPr id="715836" name="Text Box 60"/>
          <p:cNvSpPr txBox="1">
            <a:spLocks noChangeArrowheads="1"/>
          </p:cNvSpPr>
          <p:nvPr/>
        </p:nvSpPr>
        <p:spPr bwMode="auto">
          <a:xfrm>
            <a:off x="4943475" y="4321175"/>
            <a:ext cx="1838325" cy="555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0" rIns="18000" bIns="82800">
            <a:spAutoFit/>
          </a:bodyPr>
          <a:lstStyle/>
          <a:p>
            <a:r>
              <a:rPr lang="pt-BR" altLang="pt-BR" sz="1600" i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Definição da janela de entrada</a:t>
            </a:r>
            <a:endParaRPr lang="pt-BR" altLang="pt-BR" sz="1600">
              <a:solidFill>
                <a:srgbClr val="CC0066"/>
              </a:solidFill>
            </a:endParaRPr>
          </a:p>
        </p:txBody>
      </p:sp>
      <p:sp>
        <p:nvSpPr>
          <p:cNvPr id="715837" name="AutoShape 61"/>
          <p:cNvSpPr>
            <a:spLocks noChangeArrowheads="1"/>
          </p:cNvSpPr>
          <p:nvPr/>
        </p:nvSpPr>
        <p:spPr bwMode="auto">
          <a:xfrm>
            <a:off x="5181600" y="5029200"/>
            <a:ext cx="1847850" cy="501650"/>
          </a:xfrm>
          <a:prstGeom prst="wedgeRoundRectCallout">
            <a:avLst>
              <a:gd name="adj1" fmla="val -153606"/>
              <a:gd name="adj2" fmla="val 61708"/>
              <a:gd name="adj3" fmla="val 16667"/>
            </a:avLst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82800" rIns="18000" bIns="82800" anchor="ctr">
            <a:spAutoFit/>
          </a:bodyPr>
          <a:lstStyle/>
          <a:p>
            <a:pPr algn="ctr"/>
            <a:endParaRPr lang="pt-BR" altLang="pt-BR"/>
          </a:p>
        </p:txBody>
      </p:sp>
      <p:sp>
        <p:nvSpPr>
          <p:cNvPr id="715838" name="Text Box 62"/>
          <p:cNvSpPr txBox="1">
            <a:spLocks noChangeArrowheads="1"/>
          </p:cNvSpPr>
          <p:nvPr/>
        </p:nvSpPr>
        <p:spPr bwMode="auto">
          <a:xfrm>
            <a:off x="5400675" y="5006975"/>
            <a:ext cx="1838325" cy="555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800" rIns="18000" bIns="82800">
            <a:spAutoFit/>
          </a:bodyPr>
          <a:lstStyle/>
          <a:p>
            <a:r>
              <a:rPr lang="pt-BR" altLang="pt-BR" sz="1600" i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Definição da janela de saída</a:t>
            </a:r>
            <a:endParaRPr lang="pt-BR" altLang="pt-BR" sz="160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2279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4943</TotalTime>
  <Words>660</Words>
  <Application>Microsoft Office PowerPoint</Application>
  <PresentationFormat>Apresentação na tela (4:3)</PresentationFormat>
  <Paragraphs>197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Georgia</vt:lpstr>
      <vt:lpstr>Monotype Sorts</vt:lpstr>
      <vt:lpstr>Times New Roman</vt:lpstr>
      <vt:lpstr>Trebuchet MS</vt:lpstr>
      <vt:lpstr>Wingdings</vt:lpstr>
      <vt:lpstr>Wingdings 2</vt:lpstr>
      <vt:lpstr>Urbano</vt:lpstr>
      <vt:lpstr>Multi-Layer Perceptron (Predição)</vt:lpstr>
      <vt:lpstr>Multi-Layer Perceptron</vt:lpstr>
      <vt:lpstr>Aplicações de Previsão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Nielsen C. Damasceno</cp:lastModifiedBy>
  <cp:revision>741</cp:revision>
  <dcterms:created xsi:type="dcterms:W3CDTF">2009-11-02T04:09:26Z</dcterms:created>
  <dcterms:modified xsi:type="dcterms:W3CDTF">2017-06-20T18:47:15Z</dcterms:modified>
</cp:coreProperties>
</file>