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79"/>
  </p:notesMasterIdLst>
  <p:sldIdLst>
    <p:sldId id="256" r:id="rId3"/>
    <p:sldId id="264" r:id="rId4"/>
    <p:sldId id="265" r:id="rId5"/>
    <p:sldId id="262" r:id="rId6"/>
    <p:sldId id="263" r:id="rId7"/>
    <p:sldId id="266" r:id="rId8"/>
    <p:sldId id="267" r:id="rId9"/>
    <p:sldId id="268" r:id="rId10"/>
    <p:sldId id="287" r:id="rId11"/>
    <p:sldId id="269" r:id="rId12"/>
    <p:sldId id="270" r:id="rId13"/>
    <p:sldId id="271" r:id="rId14"/>
    <p:sldId id="272" r:id="rId15"/>
    <p:sldId id="273" r:id="rId16"/>
    <p:sldId id="275" r:id="rId17"/>
    <p:sldId id="285" r:id="rId18"/>
    <p:sldId id="276" r:id="rId19"/>
    <p:sldId id="277" r:id="rId20"/>
    <p:sldId id="278" r:id="rId21"/>
    <p:sldId id="286" r:id="rId22"/>
    <p:sldId id="306" r:id="rId23"/>
    <p:sldId id="279" r:id="rId24"/>
    <p:sldId id="288" r:id="rId25"/>
    <p:sldId id="289" r:id="rId26"/>
    <p:sldId id="290" r:id="rId27"/>
    <p:sldId id="291" r:id="rId28"/>
    <p:sldId id="292" r:id="rId29"/>
    <p:sldId id="294" r:id="rId30"/>
    <p:sldId id="295" r:id="rId31"/>
    <p:sldId id="296" r:id="rId32"/>
    <p:sldId id="297" r:id="rId33"/>
    <p:sldId id="298" r:id="rId34"/>
    <p:sldId id="300" r:id="rId35"/>
    <p:sldId id="304" r:id="rId36"/>
    <p:sldId id="303" r:id="rId37"/>
    <p:sldId id="293" r:id="rId38"/>
    <p:sldId id="299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31" r:id="rId62"/>
    <p:sldId id="330" r:id="rId63"/>
    <p:sldId id="332" r:id="rId64"/>
    <p:sldId id="329" r:id="rId65"/>
    <p:sldId id="340" r:id="rId66"/>
    <p:sldId id="336" r:id="rId67"/>
    <p:sldId id="337" r:id="rId68"/>
    <p:sldId id="338" r:id="rId69"/>
    <p:sldId id="339" r:id="rId70"/>
    <p:sldId id="341" r:id="rId71"/>
    <p:sldId id="342" r:id="rId72"/>
    <p:sldId id="343" r:id="rId73"/>
    <p:sldId id="344" r:id="rId74"/>
    <p:sldId id="345" r:id="rId75"/>
    <p:sldId id="305" r:id="rId76"/>
    <p:sldId id="333" r:id="rId77"/>
    <p:sldId id="335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1152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</a:lstStyle>
          <a:p>
            <a:fld id="{3842907C-D0AA-4C58-9F94-58B40AD65B29}" type="datetimeFigureOut">
              <a:rPr/>
              <a:pPr/>
              <a:t>15/9/2006</a:t>
            </a:fld>
            <a:endParaRPr lang="pt-BR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</a:lstStyle>
          <a:p>
            <a:fld id="{1D76769E-C829-4283-B80E-CB90D995C291}" type="slidenum">
              <a:rPr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46</a:t>
            </a:fld>
            <a:endParaRPr 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47</a:t>
            </a:fld>
            <a:endParaRPr 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48</a:t>
            </a:fld>
            <a:endParaRPr 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49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50</a:t>
            </a:fld>
            <a:endParaRPr 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51</a:t>
            </a:fld>
            <a:endParaRPr lang="pt-B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52</a:t>
            </a:fld>
            <a:endParaRPr lang="pt-B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53</a:t>
            </a:fld>
            <a:endParaRPr 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54</a:t>
            </a:fld>
            <a:endParaRPr lang="pt-B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55</a:t>
            </a:fld>
            <a:endParaRPr lang="pt-B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56</a:t>
            </a:fld>
            <a:endParaRPr lang="pt-B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57</a:t>
            </a:fld>
            <a:endParaRPr lang="pt-B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58</a:t>
            </a:fld>
            <a:endParaRPr lang="pt-B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59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60</a:t>
            </a:fld>
            <a:endParaRPr lang="pt-B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61</a:t>
            </a:fld>
            <a:endParaRPr lang="pt-B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62</a:t>
            </a:fld>
            <a:endParaRPr lang="pt-B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63</a:t>
            </a:fld>
            <a:endParaRPr lang="pt-BR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64</a:t>
            </a:fld>
            <a:endParaRPr lang="pt-BR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65</a:t>
            </a:fld>
            <a:endParaRPr lang="pt-BR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66</a:t>
            </a:fld>
            <a:endParaRPr lang="pt-BR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67</a:t>
            </a:fld>
            <a:endParaRPr lang="pt-BR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68</a:t>
            </a:fld>
            <a:endParaRPr lang="pt-BR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69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70</a:t>
            </a:fld>
            <a:endParaRPr lang="pt-BR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71</a:t>
            </a:fld>
            <a:endParaRPr lang="pt-BR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72</a:t>
            </a:fld>
            <a:endParaRPr lang="pt-BR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73</a:t>
            </a:fld>
            <a:endParaRPr lang="pt-BR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74</a:t>
            </a:fld>
            <a:endParaRPr lang="pt-BR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75</a:t>
            </a:fld>
            <a:endParaRPr lang="pt-BR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76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pt-BR"/>
          </a:p>
        </p:txBody>
      </p:sp>
      <p:sp>
        <p:nvSpPr>
          <p:cNvPr id="9" name="Shap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lang="pt-BR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7" name="Shap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lang="pt-BR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pt-BR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pt-BR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hap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pt-BR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/>
              <a:pPr/>
              <a:t>Sexta-feira, 15 de setembro de 2006</a:t>
            </a:fld>
            <a:endParaRPr lang="pt-BR">
              <a:solidFill>
                <a:srgbClr val="FFFFFF"/>
              </a:solidFill>
            </a:endParaRPr>
          </a:p>
        </p:txBody>
      </p:sp>
      <p:sp>
        <p:nvSpPr>
          <p:cNvPr id="19" name="Shap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pt-BR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hap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pt-BR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‹nº›</a:t>
            </a:fld>
            <a:endParaRPr lang="pt-B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/>
              <a:pPr/>
              <a:t>Sexta-feira, 15 de setembro de 2006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pt-BR" sz="1400">
                <a:solidFill>
                  <a:schemeClr val="tx2">
                    <a:shade val="50000"/>
                  </a:schemeClr>
                </a:solidFill>
              </a:rPr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/>
              <a:pPr/>
              <a:t>Sexta-feira, 15 de setembro de 2006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pt-BR" sz="1400">
                <a:solidFill>
                  <a:schemeClr val="tx2">
                    <a:shade val="50000"/>
                  </a:schemeClr>
                </a:solidFill>
              </a:rPr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7FEF5B-F2CC-4EC5-8F1F-29A8BF9EFFA9}" type="datetime2">
              <a:rPr/>
              <a:pPr/>
              <a:t>Sexta-feira, 15 de setembro de 2006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‹nº›</a:t>
            </a:fld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e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lang="pt-BR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lang="pt-BR" sz="2300">
                <a:solidFill>
                  <a:schemeClr val="tx1"/>
                </a:solidFill>
              </a:defRPr>
            </a:lvl1pPr>
            <a:lvl2pPr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4709C1-563D-4D9C-B702-B64C84A5A174}" type="datetime2">
              <a:rPr/>
              <a:pPr/>
              <a:t>Sexta-feira, 15 de setembro de 2006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‹nº›</a:t>
            </a:fld>
            <a:endParaRPr lang="pt-B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pt-BR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o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 latinLnBrk="0">
              <a:defRPr lang="pt-BR" sz="2800"/>
            </a:lvl1pPr>
            <a:lvl2pPr>
              <a:defRPr lang="pt-BR" sz="2400"/>
            </a:lvl2pPr>
            <a:lvl3pPr>
              <a:defRPr lang="pt-BR" sz="2000"/>
            </a:lvl3pPr>
            <a:lvl4pPr>
              <a:defRPr lang="pt-BR" sz="1800"/>
            </a:lvl4pPr>
            <a:lvl5pPr>
              <a:defRPr lang="pt-BR" sz="18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 latinLnBrk="0">
              <a:defRPr lang="pt-BR" sz="2800"/>
            </a:lvl1pPr>
            <a:lvl2pPr>
              <a:defRPr lang="pt-BR" sz="2400"/>
            </a:lvl2pPr>
            <a:lvl3pPr>
              <a:defRPr lang="pt-BR" sz="2000"/>
            </a:lvl3pPr>
            <a:lvl4pPr>
              <a:defRPr lang="pt-BR" sz="1800"/>
            </a:lvl4pPr>
            <a:lvl5pPr>
              <a:defRPr lang="pt-BR" sz="18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303D9-A6EB-41FB-BF22-3F49E470997E}" type="datetime2">
              <a:rPr/>
              <a:pPr/>
              <a:t>Sexta-feira, 15 de setembro de 2006</a:t>
            </a:fld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‹nº›</a:t>
            </a:fld>
            <a:endParaRPr lang="pt-BR"/>
          </a:p>
        </p:txBody>
      </p:sp>
      <p:sp>
        <p:nvSpPr>
          <p:cNvPr id="8" name="Shap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lang="pt-BR"/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pt-BR" sz="2400" b="0">
                <a:solidFill>
                  <a:schemeClr val="bg1"/>
                </a:solidFill>
              </a:defRPr>
            </a:lvl1pPr>
            <a:lvl2pPr>
              <a:buNone/>
              <a:defRPr lang="pt-BR" sz="2000" b="1"/>
            </a:lvl2pPr>
            <a:lvl3pPr>
              <a:buNone/>
              <a:defRPr lang="pt-BR" sz="1800" b="1"/>
            </a:lvl3pPr>
            <a:lvl4pPr>
              <a:buNone/>
              <a:defRPr lang="pt-BR" sz="1600" b="1"/>
            </a:lvl4pPr>
            <a:lvl5pPr>
              <a:buNone/>
              <a:defRPr lang="pt-BR" sz="1600" b="1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pt-BR" sz="2400" b="0">
                <a:solidFill>
                  <a:schemeClr val="bg1"/>
                </a:solidFill>
              </a:defRPr>
            </a:lvl1pPr>
            <a:lvl2pPr>
              <a:buNone/>
              <a:defRPr lang="pt-BR" sz="2000" b="1"/>
            </a:lvl2pPr>
            <a:lvl3pPr>
              <a:buNone/>
              <a:defRPr lang="pt-BR" sz="1800" b="1"/>
            </a:lvl3pPr>
            <a:lvl4pPr>
              <a:buNone/>
              <a:defRPr lang="pt-BR" sz="1600" b="1"/>
            </a:lvl4pPr>
            <a:lvl5pPr>
              <a:buNone/>
              <a:defRPr lang="pt-BR" sz="1600" b="1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Shape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lang="pt-BR" sz="2400"/>
            </a:lvl1pPr>
            <a:lvl2pPr>
              <a:defRPr lang="pt-BR" sz="2000"/>
            </a:lvl2pPr>
            <a:lvl3pPr>
              <a:defRPr lang="pt-BR" sz="1800"/>
            </a:lvl3pPr>
            <a:lvl4pPr>
              <a:defRPr lang="pt-BR" sz="1600"/>
            </a:lvl4pPr>
            <a:lvl5pPr>
              <a:defRPr lang="pt-BR" sz="16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lang="pt-BR" sz="2400"/>
            </a:lvl1pPr>
            <a:lvl2pPr>
              <a:defRPr lang="pt-BR" sz="2000"/>
            </a:lvl2pPr>
            <a:lvl3pPr>
              <a:defRPr lang="pt-BR" sz="1800"/>
            </a:lvl3pPr>
            <a:lvl4pPr>
              <a:defRPr lang="pt-BR" sz="1600"/>
            </a:lvl4pPr>
            <a:lvl5pPr>
              <a:defRPr lang="pt-BR" sz="16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BB0534-5698-4F62-9CFE-5DE61A073E78}" type="datetime2">
              <a:rPr/>
              <a:pPr/>
              <a:t>Sexta-feira, 15 de setembro de 2006</a:t>
            </a:fld>
            <a:endParaRPr lang="pt-BR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penas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4827A3-B249-4F87-AB1A-1E06AC1AA2A4}" type="datetime2">
              <a:rPr/>
              <a:pPr/>
              <a:t>Sexta-feira, 15 de setembro de 2006</a:t>
            </a:fld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‹nº›</a:t>
            </a:fld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546142-29B2-49CC-BCC6-A3AD70B4960E}" type="datetime2">
              <a:rPr/>
              <a:pPr/>
              <a:t>Sexta-feira, 15 de setembro de 2006</a:t>
            </a:fld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lang="pt-BR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lang="pt-BR" sz="1600"/>
            </a:lvl1pPr>
            <a:lvl2pPr>
              <a:buNone/>
              <a:defRPr lang="pt-BR" sz="1200"/>
            </a:lvl2pPr>
            <a:lvl3pPr>
              <a:buNone/>
              <a:defRPr lang="pt-BR" sz="1000"/>
            </a:lvl3pPr>
            <a:lvl4pPr>
              <a:buNone/>
              <a:defRPr lang="pt-BR" sz="900"/>
            </a:lvl4pPr>
            <a:lvl5pPr>
              <a:buNone/>
              <a:defRPr lang="pt-BR" sz="9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6C4691-4882-40A8-AF62-8CF6A18D40B2}" type="datetime2">
              <a:rPr/>
              <a:pPr/>
              <a:t>Sexta-feira, 15 de setembro de 2006</a:t>
            </a:fld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lang="pt-BR" sz="1400"/>
            </a:lvl1pPr>
            <a:lvl2pPr>
              <a:defRPr lang="pt-BR" sz="1200"/>
            </a:lvl2pPr>
            <a:lvl3pPr>
              <a:defRPr lang="pt-BR" sz="1000"/>
            </a:lvl3pPr>
            <a:lvl4pPr>
              <a:defRPr lang="pt-BR" sz="900"/>
            </a:lvl4pPr>
            <a:lvl5pPr>
              <a:defRPr lang="pt-BR" sz="900"/>
            </a:lvl5pPr>
            <a:extLst/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lang="pt-BR" sz="3200"/>
            </a:lvl1pPr>
            <a:extLst/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pt-BR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/>
              <a:pPr/>
              <a:t>Sexta-feira, 15 de setembro de 2006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 latinLnBrk="0">
              <a:defRPr lang="pt-BR">
                <a:solidFill>
                  <a:schemeClr val="tx1"/>
                </a:solidFill>
              </a:defRPr>
            </a:lvl1pPr>
            <a:extLst/>
          </a:lstStyle>
          <a:p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pt-BR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‹nº›</a:t>
            </a:fld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lang="pt-BR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pt-BR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pt-BR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pt-BR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pt-BR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pt-BR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pt-BR"/>
              <a:t>Clique para editar estilo de títulos Mestre</a:t>
            </a:r>
          </a:p>
        </p:txBody>
      </p:sp>
      <p:sp>
        <p:nvSpPr>
          <p:cNvPr id="30" name="Rectangl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pt-BR"/>
              <a:t>Clique para 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  <a:p>
            <a:pPr lvl="5"/>
            <a:r>
              <a:rPr lang="pt-BR"/>
              <a:t>Sexto nível</a:t>
            </a:r>
          </a:p>
          <a:p>
            <a:pPr lvl="6"/>
            <a:r>
              <a:rPr lang="pt-BR"/>
              <a:t>Sétimo nível</a:t>
            </a:r>
          </a:p>
          <a:p>
            <a:pPr lvl="7"/>
            <a:r>
              <a:rPr lang="pt-BR"/>
              <a:t>Oitavo nível</a:t>
            </a:r>
          </a:p>
          <a:p>
            <a:pPr lvl="8"/>
            <a:r>
              <a:rPr lang="pt-BR"/>
              <a:t>Nono nível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lang="pt-BR"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/>
              <a:pPr/>
              <a:t>Sexta-feira, 15 de setembro de 2006</a:t>
            </a:fld>
            <a:endParaRPr lang="pt-BR" sz="10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pt-BR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lang="pt-BR" sz="10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pt-BR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lang="pt-BR" sz="1400">
                <a:solidFill>
                  <a:schemeClr val="tx2">
                    <a:shade val="50000"/>
                  </a:schemeClr>
                </a:solidFill>
              </a:rPr>
              <a:pPr/>
              <a:t>‹nº›</a:t>
            </a:fld>
            <a:endParaRPr lang="pt-BR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lang="pt-BR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lang="pt-BR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lang="pt-BR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lang="pt-BR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lang="pt-BR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lang="pt-BR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br.com/2013/08/maratona-de-programacao-grafos.html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mailto:mcastrosouza@live.com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eeksbr.com/2013/12/apresentacao-grafos.html" TargetMode="External"/><Relationship Id="rId5" Type="http://schemas.openxmlformats.org/officeDocument/2006/relationships/hyperlink" Target="http://www.slideshare.net/mcastrosouza/grafos-representao" TargetMode="External"/><Relationship Id="rId4" Type="http://schemas.openxmlformats.org/officeDocument/2006/relationships/hyperlink" Target="http://www.geeksbr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Grafos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Marcos Castro</a:t>
            </a:r>
            <a:endParaRPr lang="pt-BR" dirty="0"/>
          </a:p>
        </p:txBody>
      </p:sp>
      <p:pic>
        <p:nvPicPr>
          <p:cNvPr id="1026" name="Picture 2" descr="C:\Users\Marcos\Desktop\graf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700808"/>
            <a:ext cx="2787599" cy="24726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de adjacência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Perceba que não há nenhum número ou algo do tipo nas arestas. Nesse exemplo só estamos verificando se há ou não ligação.</a:t>
            </a:r>
            <a:endParaRPr lang="pt-BR" dirty="0"/>
          </a:p>
        </p:txBody>
      </p:sp>
      <p:pic>
        <p:nvPicPr>
          <p:cNvPr id="3074" name="Picture 2" descr="C:\Users\Marcos\Desktop\ScreenHunter_06 Nov. 24 19.2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1484784"/>
            <a:ext cx="3168352" cy="21855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Dica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Antes de programar, represente (desenhe) o grafo adequado para resolver o seu problema.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Modele, desenhe, escreva! Você NÃO estará perdendo tempo, mas sim ganhando.</a:t>
            </a:r>
          </a:p>
          <a:p>
            <a:pPr algn="just"/>
            <a:endParaRPr lang="pt-BR" dirty="0" smtClean="0"/>
          </a:p>
        </p:txBody>
      </p:sp>
      <p:pic>
        <p:nvPicPr>
          <p:cNvPr id="5122" name="Picture 2" descr="C:\Users\Marcos\Desktop\programming_hom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692696"/>
            <a:ext cx="2736304" cy="18242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 – É simétrico?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Um grafo é simétrico se para cada arco (u,v), existe um correspondente arco reverso (v,u).</a:t>
            </a:r>
          </a:p>
        </p:txBody>
      </p:sp>
      <p:pic>
        <p:nvPicPr>
          <p:cNvPr id="5" name="Picture 2" descr="C:\Users\Marcos\Desktop\Matrizadjacencia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451992"/>
            <a:ext cx="5203827" cy="2337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Grafo </a:t>
            </a:r>
            <a:r>
              <a:rPr lang="pt-BR" dirty="0" err="1" smtClean="0"/>
              <a:t>não-dirigido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O exemplo acima trata-se de um grafo NÃO dirigido. Um grafo não dirigido é um tipo especial de grafo simétrico.</a:t>
            </a:r>
          </a:p>
        </p:txBody>
      </p:sp>
      <p:pic>
        <p:nvPicPr>
          <p:cNvPr id="5" name="Picture 2" descr="C:\Users\Marcos\Desktop\Matrizadjacencia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451992"/>
            <a:ext cx="5203827" cy="2337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Qual linguagem utilizar? Você poderá utilizar qualquer linguagem, até Java.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Irei utilizar a linguagem C.</a:t>
            </a:r>
          </a:p>
          <a:p>
            <a:pPr algn="just">
              <a:buNone/>
            </a:pPr>
            <a:endParaRPr lang="pt-BR" dirty="0" smtClean="0"/>
          </a:p>
          <a:p>
            <a:r>
              <a:rPr lang="pt-BR" dirty="0" smtClean="0"/>
              <a:t>“C é estupidamente, pornograficamente rápida.”</a:t>
            </a:r>
          </a:p>
          <a:p>
            <a:endParaRPr lang="pt-BR" dirty="0" smtClean="0"/>
          </a:p>
          <a:p>
            <a:r>
              <a:rPr lang="pt-BR" dirty="0" smtClean="0"/>
              <a:t>Desafio </a:t>
            </a:r>
            <a:r>
              <a:rPr lang="pt-BR" dirty="0" err="1" smtClean="0"/>
              <a:t>Chuck</a:t>
            </a:r>
            <a:r>
              <a:rPr lang="pt-BR" dirty="0" smtClean="0"/>
              <a:t> </a:t>
            </a:r>
            <a:r>
              <a:rPr lang="pt-BR" dirty="0" err="1" smtClean="0"/>
              <a:t>Norris</a:t>
            </a:r>
            <a:r>
              <a:rPr lang="pt-BR" dirty="0" smtClean="0"/>
              <a:t>: fazer em </a:t>
            </a:r>
            <a:r>
              <a:rPr lang="pt-BR" dirty="0" err="1" smtClean="0"/>
              <a:t>Assembly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eu irei utilizar...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sz="4000" dirty="0" smtClean="0"/>
          </a:p>
          <a:p>
            <a:pPr algn="just"/>
            <a:endParaRPr lang="pt-BR" sz="4000" dirty="0" smtClean="0"/>
          </a:p>
          <a:p>
            <a:pPr algn="just">
              <a:buNone/>
            </a:pPr>
            <a:r>
              <a:rPr lang="pt-BR" sz="4000" dirty="0" smtClean="0"/>
              <a:t>                   </a:t>
            </a:r>
            <a:endParaRPr lang="pt-BR" sz="7000" dirty="0" smtClean="0"/>
          </a:p>
        </p:txBody>
      </p:sp>
      <p:pic>
        <p:nvPicPr>
          <p:cNvPr id="4098" name="Picture 2" descr="C:\Users\Marcos\Desktop\c_programming_langua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340768"/>
            <a:ext cx="2362200" cy="2314575"/>
          </a:xfrm>
          <a:prstGeom prst="rect">
            <a:avLst/>
          </a:prstGeom>
          <a:noFill/>
        </p:spPr>
      </p:pic>
      <p:pic>
        <p:nvPicPr>
          <p:cNvPr id="4099" name="Picture 3" descr="C:\Users\Marcos\Desktop\ScreenHunter_07 Nov. 24 20.0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1844824"/>
            <a:ext cx="3416801" cy="944116"/>
          </a:xfrm>
          <a:prstGeom prst="rect">
            <a:avLst/>
          </a:prstGeom>
          <a:noFill/>
        </p:spPr>
      </p:pic>
      <p:sp>
        <p:nvSpPr>
          <p:cNvPr id="6" name="Mais 5"/>
          <p:cNvSpPr/>
          <p:nvPr/>
        </p:nvSpPr>
        <p:spPr>
          <a:xfrm>
            <a:off x="3923928" y="1772816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Igual 6"/>
          <p:cNvSpPr/>
          <p:nvPr/>
        </p:nvSpPr>
        <p:spPr>
          <a:xfrm rot="5400000">
            <a:off x="3923928" y="3212976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4100" name="Picture 4" descr="C:\Users\Marcos\Desktop\ngbbs4eaa2c0bd70f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1920" y="4365104"/>
            <a:ext cx="1409171" cy="18495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Antes de codificar...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Nos códigos irei considerar que o índice começa do 0. 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Pessoas normais contam a partir do 1.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Cientistas da computação contam a partir do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Hora de codificar!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>
              <a:buNone/>
            </a:pPr>
            <a:endParaRPr lang="pt-BR" dirty="0" smtClean="0"/>
          </a:p>
          <a:p>
            <a:pPr algn="just"/>
            <a:endParaRPr lang="pt-BR" dirty="0" smtClean="0"/>
          </a:p>
        </p:txBody>
      </p:sp>
      <p:pic>
        <p:nvPicPr>
          <p:cNvPr id="4" name="Picture 2" descr="C:\Users\Marcos\Desktop\Matrizadjacencia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1412776"/>
            <a:ext cx="4195715" cy="1884303"/>
          </a:xfrm>
          <a:prstGeom prst="rect">
            <a:avLst/>
          </a:prstGeom>
          <a:noFill/>
        </p:spPr>
      </p:pic>
      <p:pic>
        <p:nvPicPr>
          <p:cNvPr id="6146" name="Picture 2" descr="C:\Users\Marcos\Desktop\ScreenHunter_08 Nov. 24 20.21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004878" y="3898772"/>
            <a:ext cx="5663466" cy="20215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Tem ligação ?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>
              <a:buNone/>
            </a:pPr>
            <a:endParaRPr lang="pt-BR" dirty="0" smtClean="0"/>
          </a:p>
          <a:p>
            <a:pPr algn="just"/>
            <a:endParaRPr lang="pt-BR" dirty="0" smtClean="0"/>
          </a:p>
        </p:txBody>
      </p:sp>
      <p:pic>
        <p:nvPicPr>
          <p:cNvPr id="7170" name="Picture 2" descr="C:\Users\Marcos\Desktop\ScreenHunter_10 Nov. 24 20.2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9612" y="2348880"/>
            <a:ext cx="6372748" cy="3227225"/>
          </a:xfrm>
          <a:prstGeom prst="rect">
            <a:avLst/>
          </a:prstGeom>
          <a:noFill/>
        </p:spPr>
      </p:pic>
      <p:pic>
        <p:nvPicPr>
          <p:cNvPr id="7172" name="Picture 4" descr="C:\Users\Marcos\Desktop\ScreenHunter_11 Nov. 24 20.2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78835" y="188640"/>
            <a:ext cx="2261517" cy="2163722"/>
          </a:xfrm>
          <a:prstGeom prst="rect">
            <a:avLst/>
          </a:prstGeom>
          <a:noFill/>
        </p:spPr>
      </p:pic>
      <p:pic>
        <p:nvPicPr>
          <p:cNvPr id="7173" name="Picture 5" descr="C:\Users\Marcos\Desktop\ScreenHunter_12 Nov. 24 20.2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8104" y="5679722"/>
            <a:ext cx="3514328" cy="1133654"/>
          </a:xfrm>
          <a:prstGeom prst="rect">
            <a:avLst/>
          </a:prstGeom>
          <a:noFill/>
        </p:spPr>
      </p:pic>
      <p:sp>
        <p:nvSpPr>
          <p:cNvPr id="10" name="Retângulo 9"/>
          <p:cNvSpPr/>
          <p:nvPr/>
        </p:nvSpPr>
        <p:spPr>
          <a:xfrm>
            <a:off x="3995936" y="6165304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Execução: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Pergunte ao grafo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implementação da função “</a:t>
            </a:r>
            <a:r>
              <a:rPr lang="pt-BR" dirty="0" err="1" smtClean="0"/>
              <a:t>tem_ligacao</a:t>
            </a:r>
            <a:r>
              <a:rPr lang="pt-BR" dirty="0" smtClean="0"/>
              <a:t>” é uma pergunta ao grafo.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Depois de representar o grafo utilizando a sua linguagem favorita, você poderá fazer perguntas ao grafo através de implementações de funções.</a:t>
            </a:r>
          </a:p>
          <a:p>
            <a:pPr algn="just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Mas o que é grafo?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Grafo é uma entidade composta de duas partes:</a:t>
            </a:r>
          </a:p>
          <a:p>
            <a:pPr lvl="1"/>
            <a:r>
              <a:rPr lang="pt-BR" dirty="0" smtClean="0"/>
              <a:t>Vértices (nós)</a:t>
            </a:r>
          </a:p>
          <a:p>
            <a:pPr lvl="1"/>
            <a:r>
              <a:rPr lang="pt-BR" dirty="0" smtClean="0"/>
              <a:t>Arestas (linhas)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Os nós são as “bolinhas” (entidades que você quer modelar).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As arestas são as relações dessas entidades.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Grau de um vértice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grau de um vértice é o número de arestas que o vértice tem.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Exemplo: o vértice C tem grau 4.</a:t>
            </a:r>
          </a:p>
          <a:p>
            <a:pPr lvl="1" algn="just"/>
            <a:endParaRPr lang="pt-BR" dirty="0" smtClean="0"/>
          </a:p>
        </p:txBody>
      </p:sp>
      <p:pic>
        <p:nvPicPr>
          <p:cNvPr id="4" name="Picture 2" descr="C:\Users\Marcos\Desktop\ScreenHunter_06 Nov. 24 19.2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2420888"/>
            <a:ext cx="2880320" cy="19868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Grau de um vértice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Algoritmo para mostrar o grau de um vértice: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lvl="1" algn="just">
              <a:buNone/>
            </a:pPr>
            <a:endParaRPr lang="pt-BR" dirty="0" smtClean="0"/>
          </a:p>
        </p:txBody>
      </p:sp>
      <p:pic>
        <p:nvPicPr>
          <p:cNvPr id="11266" name="Picture 2" descr="C:\Users\Marcos\Desktop\ScreenHunter_17 Nov. 24 21.3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348880"/>
            <a:ext cx="6926248" cy="2611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Grau de um vértice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Código em C: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>
              <a:buNone/>
            </a:pPr>
            <a:endParaRPr lang="pt-BR" dirty="0" smtClean="0"/>
          </a:p>
        </p:txBody>
      </p:sp>
      <p:pic>
        <p:nvPicPr>
          <p:cNvPr id="4" name="Picture 2" descr="C:\Users\Marcos\Desktop\ScreenHunter_06 Nov. 24 19.2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0"/>
            <a:ext cx="2232248" cy="1539795"/>
          </a:xfrm>
          <a:prstGeom prst="rect">
            <a:avLst/>
          </a:prstGeom>
          <a:noFill/>
        </p:spPr>
      </p:pic>
      <p:pic>
        <p:nvPicPr>
          <p:cNvPr id="8194" name="Picture 2" descr="C:\Users\Marcos\Desktop\ScreenHunter_13 Nov. 24 20.58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971600" y="2420888"/>
            <a:ext cx="7235978" cy="2994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Grau de um vértice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Voltando ao algoritmo...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Perceba que usando matriz de adjacência, precisa-se de um loop dentro de outro loop!!</a:t>
            </a:r>
          </a:p>
          <a:p>
            <a:pPr lvl="1" algn="just"/>
            <a:endParaRPr lang="pt-BR" dirty="0" smtClean="0"/>
          </a:p>
        </p:txBody>
      </p:sp>
      <p:pic>
        <p:nvPicPr>
          <p:cNvPr id="11266" name="Picture 2" descr="C:\Users\Marcos\Desktop\ScreenHunter_17 Nov. 24 21.3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0168" y="1988840"/>
            <a:ext cx="6926248" cy="2611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Grau de um vértice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O custo é O(</a:t>
            </a:r>
            <a:r>
              <a:rPr lang="pt-BR" dirty="0" err="1" smtClean="0"/>
              <a:t>n^</a:t>
            </a:r>
            <a:r>
              <a:rPr lang="pt-BR" dirty="0" smtClean="0"/>
              <a:t>2), isso não é bom. Já pensou um grafo de amigos do </a:t>
            </a:r>
            <a:r>
              <a:rPr lang="pt-BR" dirty="0" err="1" smtClean="0"/>
              <a:t>Facebook</a:t>
            </a:r>
            <a:r>
              <a:rPr lang="pt-BR" dirty="0" smtClean="0"/>
              <a:t>?</a:t>
            </a:r>
          </a:p>
        </p:txBody>
      </p:sp>
      <p:pic>
        <p:nvPicPr>
          <p:cNvPr id="11266" name="Picture 2" descr="C:\Users\Marcos\Desktop\ScreenHunter_17 Nov. 24 21.3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249512"/>
            <a:ext cx="6926248" cy="2611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de Adjacência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Custo de O(</a:t>
            </a:r>
            <a:r>
              <a:rPr lang="pt-BR" dirty="0" err="1" smtClean="0"/>
              <a:t>n^</a:t>
            </a:r>
            <a:r>
              <a:rPr lang="pt-BR" dirty="0" smtClean="0"/>
              <a:t>2) é grande.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E se for um grafo de milhões de vértices?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No caso dos amigos do </a:t>
            </a:r>
            <a:r>
              <a:rPr lang="pt-BR" dirty="0" err="1" smtClean="0"/>
              <a:t>Facebook</a:t>
            </a:r>
            <a:r>
              <a:rPr lang="pt-BR" dirty="0" smtClean="0"/>
              <a:t>, eu não irei ser amigo de uma pessoa duas vezes, então basta ter um vetor de amigos.</a:t>
            </a:r>
          </a:p>
          <a:p>
            <a:pPr algn="just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adjacência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É por isso que agora iremos aprender outra forma de representar um grafo chamada de lista de adjacência.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 lista de adjacência nada mais é do que criar um vetor para cada vértice.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Esse vetor contém cada vértice que o vértice conhece.</a:t>
            </a:r>
          </a:p>
          <a:p>
            <a:pPr algn="just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adjacência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Dependendo de como você programa, as buscas são bem mais rápidas, pois você só irá passar pelos vértices “amigos” do vértice corrente.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 lista consiste em escrever para cada número de linha (vértice) os amigos.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adjacência -  Exemplo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</p:txBody>
      </p:sp>
      <p:pic>
        <p:nvPicPr>
          <p:cNvPr id="12290" name="Picture 2" descr="C:\Users\Marcos\Desktop\ScreenHunter_18 Nov. 24 21.5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1340768"/>
            <a:ext cx="2757190" cy="3814113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2195736" y="5517232"/>
            <a:ext cx="52373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700" dirty="0" smtClean="0"/>
              <a:t>1 tem como amigos o 2 e o 3.</a:t>
            </a:r>
            <a:endParaRPr lang="pt-BR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Hora de codificar!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Montando o grafo: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err="1" smtClean="0"/>
              <a:t>memset</a:t>
            </a:r>
            <a:r>
              <a:rPr lang="pt-BR" dirty="0" smtClean="0"/>
              <a:t> inicializa tudo com -1.</a:t>
            </a:r>
          </a:p>
          <a:p>
            <a:pPr algn="just"/>
            <a:endParaRPr lang="pt-BR" dirty="0" smtClean="0"/>
          </a:p>
        </p:txBody>
      </p:sp>
      <p:pic>
        <p:nvPicPr>
          <p:cNvPr id="4" name="Picture 2" descr="C:\Users\Marcos\Desktop\ScreenHunter_06 Nov. 24 19.2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0"/>
            <a:ext cx="2232248" cy="1539795"/>
          </a:xfrm>
          <a:prstGeom prst="rect">
            <a:avLst/>
          </a:prstGeom>
          <a:noFill/>
        </p:spPr>
      </p:pic>
      <p:pic>
        <p:nvPicPr>
          <p:cNvPr id="13314" name="Picture 2" descr="C:\Users\Marcos\Desktop\ScreenHunter_19 Nov. 24 22.2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2060848"/>
            <a:ext cx="4590645" cy="28929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                              1680 km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	O exemplo ilustra a relação: a cidade São Paulo está ligada a cidade Buenos Aires e vice-versa com uma distância de 1680 km.</a:t>
            </a:r>
          </a:p>
        </p:txBody>
      </p:sp>
      <p:sp>
        <p:nvSpPr>
          <p:cNvPr id="4" name="Elipse 3"/>
          <p:cNvSpPr/>
          <p:nvPr/>
        </p:nvSpPr>
        <p:spPr>
          <a:xfrm>
            <a:off x="1403648" y="2708920"/>
            <a:ext cx="2016224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São Paulo</a:t>
            </a:r>
            <a:endParaRPr lang="pt-BR" sz="2000" dirty="0"/>
          </a:p>
        </p:txBody>
      </p:sp>
      <p:sp>
        <p:nvSpPr>
          <p:cNvPr id="5" name="Elipse 4"/>
          <p:cNvSpPr/>
          <p:nvPr/>
        </p:nvSpPr>
        <p:spPr>
          <a:xfrm>
            <a:off x="6012160" y="2708920"/>
            <a:ext cx="2016224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Buenos Aires</a:t>
            </a:r>
            <a:endParaRPr lang="pt-BR" sz="2000" dirty="0"/>
          </a:p>
        </p:txBody>
      </p:sp>
      <p:cxnSp>
        <p:nvCxnSpPr>
          <p:cNvPr id="14" name="Conector de seta reta 13"/>
          <p:cNvCxnSpPr>
            <a:stCxn id="4" idx="6"/>
            <a:endCxn id="5" idx="2"/>
          </p:cNvCxnSpPr>
          <p:nvPr/>
        </p:nvCxnSpPr>
        <p:spPr>
          <a:xfrm>
            <a:off x="3419872" y="3320988"/>
            <a:ext cx="2592288" cy="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Hora de codificar!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Por que inicializei com -1? Porque um dos índices é 0, se inicializasse com 0 poderia ocorrer erros em alguma operação.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Hora de codificar!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Mostrando o grafo: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>
              <a:buNone/>
            </a:pPr>
            <a:endParaRPr lang="pt-BR" dirty="0" smtClean="0"/>
          </a:p>
        </p:txBody>
      </p:sp>
      <p:pic>
        <p:nvPicPr>
          <p:cNvPr id="4" name="Picture 2" descr="C:\Users\Marcos\Desktop\ScreenHunter_06 Nov. 24 19.2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0"/>
            <a:ext cx="2232248" cy="1539795"/>
          </a:xfrm>
          <a:prstGeom prst="rect">
            <a:avLst/>
          </a:prstGeom>
          <a:noFill/>
        </p:spPr>
      </p:pic>
      <p:pic>
        <p:nvPicPr>
          <p:cNvPr id="14338" name="Picture 2" descr="C:\Users\Marcos\Desktop\ScreenHunter_21 Nov. 24 22.2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132856"/>
            <a:ext cx="7051999" cy="36793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Execução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>
              <a:buNone/>
            </a:pPr>
            <a:endParaRPr lang="pt-BR" dirty="0" smtClean="0"/>
          </a:p>
        </p:txBody>
      </p:sp>
      <p:pic>
        <p:nvPicPr>
          <p:cNvPr id="4" name="Picture 2" descr="C:\Users\Marcos\Desktop\ScreenHunter_06 Nov. 24 19.2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412776"/>
            <a:ext cx="3326855" cy="2294850"/>
          </a:xfrm>
          <a:prstGeom prst="rect">
            <a:avLst/>
          </a:prstGeom>
          <a:noFill/>
        </p:spPr>
      </p:pic>
      <p:pic>
        <p:nvPicPr>
          <p:cNvPr id="15362" name="Picture 2" descr="C:\Users\Marcos\Desktop\ScreenHunter_22 Nov. 24 22.2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4149080"/>
            <a:ext cx="7517068" cy="13243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de incidência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Ideia: associar vértices às linhas e arestas às colunas.</a:t>
            </a:r>
          </a:p>
          <a:p>
            <a:pPr lvl="1" algn="just"/>
            <a:r>
              <a:rPr lang="pt-BR" sz="2000" dirty="0" smtClean="0"/>
              <a:t>Elemento da matriz indica se aresta incide sobre o vértice.</a:t>
            </a:r>
          </a:p>
          <a:p>
            <a:pPr lvl="1" algn="just"/>
            <a:endParaRPr lang="pt-BR" sz="2400" dirty="0" smtClean="0"/>
          </a:p>
          <a:p>
            <a:pPr algn="just"/>
            <a:r>
              <a:rPr lang="pt-BR" sz="2800" dirty="0" smtClean="0"/>
              <a:t>Matriz n x m (n vértices e m arestas)</a:t>
            </a:r>
          </a:p>
          <a:p>
            <a:pPr lvl="1" algn="just"/>
            <a:r>
              <a:rPr lang="pt-BR" sz="2000" dirty="0" err="1" smtClean="0"/>
              <a:t>aij</a:t>
            </a:r>
            <a:r>
              <a:rPr lang="pt-BR" sz="2000" dirty="0" smtClean="0"/>
              <a:t>  = 1, se o vértice i incide sobre a aresta j</a:t>
            </a:r>
          </a:p>
          <a:p>
            <a:pPr lvl="1" algn="just"/>
            <a:r>
              <a:rPr lang="pt-BR" sz="2000" dirty="0" err="1" smtClean="0"/>
              <a:t>aij</a:t>
            </a:r>
            <a:r>
              <a:rPr lang="pt-BR" sz="2000" dirty="0" smtClean="0"/>
              <a:t> = 0, caso contrário</a:t>
            </a:r>
          </a:p>
          <a:p>
            <a:pPr lvl="1" algn="just"/>
            <a:r>
              <a:rPr lang="pt-BR" sz="2000" dirty="0" smtClean="0"/>
              <a:t>Obs.: para um grafo NÃO orientado</a:t>
            </a:r>
          </a:p>
          <a:p>
            <a:pPr lvl="1" algn="just">
              <a:buNone/>
            </a:pPr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de incidência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Grafo não orientado</a:t>
            </a:r>
            <a:endParaRPr lang="pt-BR" sz="2000" dirty="0" smtClean="0"/>
          </a:p>
          <a:p>
            <a:pPr lvl="1" algn="just"/>
            <a:endParaRPr lang="pt-BR" sz="2400" dirty="0" smtClean="0"/>
          </a:p>
          <a:p>
            <a:pPr algn="just"/>
            <a:endParaRPr lang="pt-BR" sz="2800" dirty="0" smtClean="0"/>
          </a:p>
        </p:txBody>
      </p:sp>
      <p:pic>
        <p:nvPicPr>
          <p:cNvPr id="5" name="Picture 2" descr="C:\Users\Marcos\Desktop\ScreenHunter_23 Nov. 24 23.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708920"/>
            <a:ext cx="3246090" cy="2465076"/>
          </a:xfrm>
          <a:prstGeom prst="rect">
            <a:avLst/>
          </a:prstGeom>
          <a:noFill/>
        </p:spPr>
      </p:pic>
      <p:pic>
        <p:nvPicPr>
          <p:cNvPr id="6" name="Picture 3" descr="C:\Users\Marcos\Desktop\ScreenHunter_24 Nov. 24 23.1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2564904"/>
            <a:ext cx="3249166" cy="26312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de incidência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Grafo orientado</a:t>
            </a:r>
          </a:p>
          <a:p>
            <a:pPr algn="just"/>
            <a:endParaRPr lang="pt-BR" sz="2800" dirty="0" smtClean="0"/>
          </a:p>
          <a:p>
            <a:pPr algn="just"/>
            <a:endParaRPr lang="pt-BR" sz="2800" dirty="0" smtClean="0"/>
          </a:p>
          <a:p>
            <a:pPr algn="just"/>
            <a:endParaRPr lang="pt-BR" sz="2800" dirty="0" smtClean="0"/>
          </a:p>
          <a:p>
            <a:pPr algn="just"/>
            <a:endParaRPr lang="pt-BR" sz="2800" dirty="0" smtClean="0"/>
          </a:p>
          <a:p>
            <a:pPr algn="just"/>
            <a:endParaRPr lang="pt-BR" sz="2800" dirty="0" smtClean="0"/>
          </a:p>
          <a:p>
            <a:pPr algn="just"/>
            <a:endParaRPr lang="pt-BR" sz="2800" dirty="0" smtClean="0"/>
          </a:p>
          <a:p>
            <a:pPr algn="just">
              <a:buNone/>
            </a:pPr>
            <a:endParaRPr lang="pt-BR" sz="2000" dirty="0" smtClean="0"/>
          </a:p>
          <a:p>
            <a:pPr lvl="1" algn="just"/>
            <a:endParaRPr lang="pt-BR" sz="2400" dirty="0" smtClean="0"/>
          </a:p>
          <a:p>
            <a:pPr algn="just"/>
            <a:endParaRPr lang="pt-BR" sz="2800" dirty="0" smtClean="0"/>
          </a:p>
        </p:txBody>
      </p:sp>
      <p:pic>
        <p:nvPicPr>
          <p:cNvPr id="4" name="Picture 2" descr="C:\Users\Marcos\Desktop\fig72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2359893"/>
            <a:ext cx="5338552" cy="3229347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4716016" y="1340768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se chega no vértice</a:t>
            </a:r>
          </a:p>
          <a:p>
            <a:r>
              <a:rPr lang="pt-BR" dirty="0" smtClean="0"/>
              <a:t>0 se não há ligação</a:t>
            </a:r>
          </a:p>
          <a:p>
            <a:r>
              <a:rPr lang="pt-BR" dirty="0" smtClean="0"/>
              <a:t>-1 se sai do vértice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representação utilizar?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matriz de adjacência é boa para saber se um vértice é amigo de outro, pois basta testar matriz[v][w].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Em alguns casos, o mais barato é usar as duas representações juntas.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representação utilizar?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Numa lista de adjacência, é fácil encontrar todos os vértices adjacentes a um vértice.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Em um teste de vizinhança em dois vértices, uma matriz de adjacência proporciona isso na hora.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 representação matricial tem grande consumo de memória para grafos grandes (muitos vértices) e com poucas arestas.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Pergunta: o grafo é completo?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Grafo completo é um grafo não direcionado no qual todos os pares de vértices são adjacentes. Exemplo: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</p:txBody>
      </p:sp>
      <p:sp>
        <p:nvSpPr>
          <p:cNvPr id="4" name="Elipse 3"/>
          <p:cNvSpPr/>
          <p:nvPr/>
        </p:nvSpPr>
        <p:spPr>
          <a:xfrm>
            <a:off x="2555776" y="3212976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dirty="0" smtClean="0"/>
              <a:t>1</a:t>
            </a:r>
            <a:endParaRPr lang="pt-BR" sz="2500" dirty="0"/>
          </a:p>
        </p:txBody>
      </p:sp>
      <p:sp>
        <p:nvSpPr>
          <p:cNvPr id="5" name="Elipse 4"/>
          <p:cNvSpPr/>
          <p:nvPr/>
        </p:nvSpPr>
        <p:spPr>
          <a:xfrm>
            <a:off x="6156176" y="3212976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dirty="0" smtClean="0"/>
              <a:t>2</a:t>
            </a:r>
            <a:endParaRPr lang="pt-BR" sz="2500" dirty="0"/>
          </a:p>
        </p:txBody>
      </p:sp>
      <p:sp>
        <p:nvSpPr>
          <p:cNvPr id="6" name="Elipse 5"/>
          <p:cNvSpPr/>
          <p:nvPr/>
        </p:nvSpPr>
        <p:spPr>
          <a:xfrm>
            <a:off x="4355976" y="4869160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dirty="0" smtClean="0"/>
              <a:t>3</a:t>
            </a:r>
            <a:endParaRPr lang="pt-BR" sz="2500" dirty="0"/>
          </a:p>
        </p:txBody>
      </p:sp>
      <p:cxnSp>
        <p:nvCxnSpPr>
          <p:cNvPr id="8" name="Conector reto 7"/>
          <p:cNvCxnSpPr>
            <a:stCxn id="4" idx="4"/>
            <a:endCxn id="6" idx="2"/>
          </p:cNvCxnSpPr>
          <p:nvPr/>
        </p:nvCxnSpPr>
        <p:spPr>
          <a:xfrm>
            <a:off x="3167844" y="4077072"/>
            <a:ext cx="1188132" cy="122413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4" idx="6"/>
            <a:endCxn id="5" idx="2"/>
          </p:cNvCxnSpPr>
          <p:nvPr/>
        </p:nvCxnSpPr>
        <p:spPr>
          <a:xfrm>
            <a:off x="3779912" y="3645024"/>
            <a:ext cx="2376264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6" idx="6"/>
            <a:endCxn id="5" idx="4"/>
          </p:cNvCxnSpPr>
          <p:nvPr/>
        </p:nvCxnSpPr>
        <p:spPr>
          <a:xfrm flipV="1">
            <a:off x="5580112" y="4077072"/>
            <a:ext cx="1188132" cy="122413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Verificar se o grafo é completo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Implementação: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</p:txBody>
      </p:sp>
      <p:pic>
        <p:nvPicPr>
          <p:cNvPr id="1026" name="Picture 2" descr="C:\Users\Marcos\Desktop\ScreenHunter_35 Nov. 30 19.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1268760"/>
            <a:ext cx="2837478" cy="1493409"/>
          </a:xfrm>
          <a:prstGeom prst="rect">
            <a:avLst/>
          </a:prstGeom>
          <a:noFill/>
        </p:spPr>
      </p:pic>
      <p:pic>
        <p:nvPicPr>
          <p:cNvPr id="1027" name="Picture 3" descr="C:\Users\Marcos\Desktop\ScreenHunter_36 Nov. 30 19.2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3140968"/>
            <a:ext cx="5285353" cy="25088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 para 1 bilhão de nós?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dois nós (vértices) é fácil de visualizar...</a:t>
            </a:r>
          </a:p>
          <a:p>
            <a:endParaRPr lang="pt-BR" dirty="0" smtClean="0"/>
          </a:p>
          <a:p>
            <a:r>
              <a:rPr lang="pt-BR" dirty="0" smtClean="0"/>
              <a:t>E para milhões, bilhões de nós?</a:t>
            </a:r>
          </a:p>
          <a:p>
            <a:endParaRPr lang="pt-BR" dirty="0" smtClean="0"/>
          </a:p>
          <a:p>
            <a:r>
              <a:rPr lang="pt-BR" dirty="0" smtClean="0"/>
              <a:t>É necessário uma boa estrutura de dados!</a:t>
            </a:r>
          </a:p>
          <a:p>
            <a:endParaRPr lang="pt-BR" dirty="0" smtClean="0"/>
          </a:p>
          <a:p>
            <a:pPr algn="just"/>
            <a:r>
              <a:rPr lang="pt-BR" dirty="0" smtClean="0"/>
              <a:t>É aí que entra as formas de representar um grafo.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Verificar se o grafo é completo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Cont. implementação: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</p:txBody>
      </p:sp>
      <p:pic>
        <p:nvPicPr>
          <p:cNvPr id="1026" name="Picture 2" descr="C:\Users\Marcos\Desktop\ScreenHunter_35 Nov. 30 19.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1268760"/>
            <a:ext cx="2837478" cy="1493409"/>
          </a:xfrm>
          <a:prstGeom prst="rect">
            <a:avLst/>
          </a:prstGeom>
          <a:noFill/>
        </p:spPr>
      </p:pic>
      <p:pic>
        <p:nvPicPr>
          <p:cNvPr id="2050" name="Picture 2" descr="C:\Users\Marcos\Desktop\ScreenHunter_37 Nov. 30 19.24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907704" y="3216009"/>
            <a:ext cx="5578343" cy="25172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Verificar se o grafo é completo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É completo?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Retorna 1 se for completo, 0 caso contrário.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</p:txBody>
      </p:sp>
      <p:pic>
        <p:nvPicPr>
          <p:cNvPr id="3074" name="Picture 2" descr="C:\Users\Marcos\Desktop\ScreenHunter_39 Dec. 01 12.5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988840"/>
            <a:ext cx="6586831" cy="31291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em profundidade (DFS)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DFS = </a:t>
            </a:r>
            <a:r>
              <a:rPr lang="pt-BR" dirty="0" err="1" smtClean="0"/>
              <a:t>Deph</a:t>
            </a:r>
            <a:r>
              <a:rPr lang="pt-BR" dirty="0" smtClean="0"/>
              <a:t> </a:t>
            </a:r>
            <a:r>
              <a:rPr lang="pt-BR" dirty="0" err="1" smtClean="0"/>
              <a:t>First</a:t>
            </a:r>
            <a:r>
              <a:rPr lang="pt-BR" dirty="0" smtClean="0"/>
              <a:t> Search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Algoritmo usado para realizar uma busca em um grafo.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O algoritmo começa num nó raiz e explora tanto quanto possível cada um dos seus ramos antes de retroceder (</a:t>
            </a:r>
            <a:r>
              <a:rPr lang="pt-BR" dirty="0" err="1" smtClean="0"/>
              <a:t>backtracking</a:t>
            </a:r>
            <a:r>
              <a:rPr lang="pt-BR" dirty="0" smtClean="0"/>
              <a:t>).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em profundidade (DFS)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Aplicações:</a:t>
            </a:r>
          </a:p>
          <a:p>
            <a:pPr lvl="1" algn="just"/>
            <a:r>
              <a:rPr lang="pt-BR" dirty="0" smtClean="0"/>
              <a:t>Descobrir se um grafo é conexo</a:t>
            </a:r>
          </a:p>
          <a:p>
            <a:pPr lvl="1" algn="just"/>
            <a:r>
              <a:rPr lang="pt-BR" dirty="0" smtClean="0"/>
              <a:t>Encontrar pontes</a:t>
            </a:r>
          </a:p>
          <a:p>
            <a:pPr lvl="1" algn="just"/>
            <a:r>
              <a:rPr lang="pt-BR" dirty="0" smtClean="0"/>
              <a:t>Resolução de quebra-cabeças como labirinto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em profundidade (DFS)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Considere o grafo: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</p:txBody>
      </p:sp>
      <p:sp>
        <p:nvSpPr>
          <p:cNvPr id="5" name="Elipse 4"/>
          <p:cNvSpPr/>
          <p:nvPr/>
        </p:nvSpPr>
        <p:spPr>
          <a:xfrm>
            <a:off x="3059832" y="249289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763688" y="357301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2843808" y="4509120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4139952" y="537321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6660232" y="537321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5436096" y="429309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4283968" y="3501008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5652120" y="2348880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6732240" y="3429000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cxnSp>
        <p:nvCxnSpPr>
          <p:cNvPr id="15" name="Conector reto 14"/>
          <p:cNvCxnSpPr>
            <a:stCxn id="6" idx="7"/>
            <a:endCxn id="5" idx="3"/>
          </p:cNvCxnSpPr>
          <p:nvPr/>
        </p:nvCxnSpPr>
        <p:spPr>
          <a:xfrm flipV="1">
            <a:off x="2316852" y="2984597"/>
            <a:ext cx="837888" cy="67278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5"/>
            <a:endCxn id="7" idx="1"/>
          </p:cNvCxnSpPr>
          <p:nvPr/>
        </p:nvCxnSpPr>
        <p:spPr>
          <a:xfrm>
            <a:off x="2316852" y="4064717"/>
            <a:ext cx="621864" cy="52876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7" idx="5"/>
          </p:cNvCxnSpPr>
          <p:nvPr/>
        </p:nvCxnSpPr>
        <p:spPr>
          <a:xfrm>
            <a:off x="3396972" y="5000821"/>
            <a:ext cx="742980" cy="51641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8" idx="6"/>
            <a:endCxn id="9" idx="2"/>
          </p:cNvCxnSpPr>
          <p:nvPr/>
        </p:nvCxnSpPr>
        <p:spPr>
          <a:xfrm>
            <a:off x="4788024" y="5661248"/>
            <a:ext cx="187220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7" idx="7"/>
            <a:endCxn id="11" idx="3"/>
          </p:cNvCxnSpPr>
          <p:nvPr/>
        </p:nvCxnSpPr>
        <p:spPr>
          <a:xfrm flipV="1">
            <a:off x="3396972" y="3992709"/>
            <a:ext cx="981904" cy="60077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8" idx="7"/>
            <a:endCxn id="10" idx="3"/>
          </p:cNvCxnSpPr>
          <p:nvPr/>
        </p:nvCxnSpPr>
        <p:spPr>
          <a:xfrm flipV="1">
            <a:off x="4693116" y="4784797"/>
            <a:ext cx="837888" cy="67278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11" idx="6"/>
            <a:endCxn id="13" idx="2"/>
          </p:cNvCxnSpPr>
          <p:nvPr/>
        </p:nvCxnSpPr>
        <p:spPr>
          <a:xfrm flipV="1">
            <a:off x="4932040" y="3717032"/>
            <a:ext cx="1800200" cy="7200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13" idx="4"/>
            <a:endCxn id="9" idx="0"/>
          </p:cNvCxnSpPr>
          <p:nvPr/>
        </p:nvCxnSpPr>
        <p:spPr>
          <a:xfrm flipH="1">
            <a:off x="6984268" y="4005064"/>
            <a:ext cx="72008" cy="136815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1" idx="5"/>
            <a:endCxn id="10" idx="1"/>
          </p:cNvCxnSpPr>
          <p:nvPr/>
        </p:nvCxnSpPr>
        <p:spPr>
          <a:xfrm>
            <a:off x="4837132" y="3992709"/>
            <a:ext cx="693872" cy="38475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11" idx="7"/>
          </p:cNvCxnSpPr>
          <p:nvPr/>
        </p:nvCxnSpPr>
        <p:spPr>
          <a:xfrm flipV="1">
            <a:off x="4837132" y="2840581"/>
            <a:ext cx="909896" cy="74479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7884368" y="1844824"/>
            <a:ext cx="936104" cy="410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 smtClean="0"/>
              <a:t>P</a:t>
            </a:r>
          </a:p>
          <a:p>
            <a:pPr algn="ctr"/>
            <a:r>
              <a:rPr lang="pt-BR" sz="3000" dirty="0" smtClean="0"/>
              <a:t>I</a:t>
            </a:r>
          </a:p>
          <a:p>
            <a:pPr algn="ctr"/>
            <a:r>
              <a:rPr lang="pt-BR" sz="3000" dirty="0" smtClean="0"/>
              <a:t>L</a:t>
            </a:r>
          </a:p>
          <a:p>
            <a:pPr algn="ctr"/>
            <a:r>
              <a:rPr lang="pt-BR" sz="3000" dirty="0" smtClean="0"/>
              <a:t>H</a:t>
            </a:r>
          </a:p>
          <a:p>
            <a:pPr algn="ctr"/>
            <a:r>
              <a:rPr lang="pt-BR" sz="3000" dirty="0" smtClean="0"/>
              <a:t>A</a:t>
            </a:r>
            <a:endParaRPr lang="pt-BR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em profundidade (DFS)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Visita o vértice 1, coloca na pilha.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</p:txBody>
      </p:sp>
      <p:sp>
        <p:nvSpPr>
          <p:cNvPr id="5" name="Elipse 4"/>
          <p:cNvSpPr/>
          <p:nvPr/>
        </p:nvSpPr>
        <p:spPr>
          <a:xfrm>
            <a:off x="3059832" y="249289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763688" y="3573016"/>
            <a:ext cx="648072" cy="57606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2843808" y="4509120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4139952" y="537321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6660232" y="537321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5436096" y="429309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4283968" y="3501008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5652120" y="2348880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6732240" y="3429000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cxnSp>
        <p:nvCxnSpPr>
          <p:cNvPr id="15" name="Conector reto 14"/>
          <p:cNvCxnSpPr>
            <a:stCxn id="6" idx="7"/>
            <a:endCxn id="5" idx="3"/>
          </p:cNvCxnSpPr>
          <p:nvPr/>
        </p:nvCxnSpPr>
        <p:spPr>
          <a:xfrm flipV="1">
            <a:off x="2316852" y="2984597"/>
            <a:ext cx="837888" cy="67278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5"/>
            <a:endCxn id="7" idx="1"/>
          </p:cNvCxnSpPr>
          <p:nvPr/>
        </p:nvCxnSpPr>
        <p:spPr>
          <a:xfrm>
            <a:off x="2316852" y="4064717"/>
            <a:ext cx="621864" cy="52876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7" idx="5"/>
          </p:cNvCxnSpPr>
          <p:nvPr/>
        </p:nvCxnSpPr>
        <p:spPr>
          <a:xfrm>
            <a:off x="3396972" y="5000821"/>
            <a:ext cx="742980" cy="51641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8" idx="6"/>
            <a:endCxn id="9" idx="2"/>
          </p:cNvCxnSpPr>
          <p:nvPr/>
        </p:nvCxnSpPr>
        <p:spPr>
          <a:xfrm>
            <a:off x="4788024" y="5661248"/>
            <a:ext cx="187220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7" idx="7"/>
            <a:endCxn id="11" idx="3"/>
          </p:cNvCxnSpPr>
          <p:nvPr/>
        </p:nvCxnSpPr>
        <p:spPr>
          <a:xfrm flipV="1">
            <a:off x="3396972" y="3992709"/>
            <a:ext cx="981904" cy="60077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8" idx="7"/>
            <a:endCxn id="10" idx="3"/>
          </p:cNvCxnSpPr>
          <p:nvPr/>
        </p:nvCxnSpPr>
        <p:spPr>
          <a:xfrm flipV="1">
            <a:off x="4693116" y="4784797"/>
            <a:ext cx="837888" cy="67278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11" idx="6"/>
            <a:endCxn id="13" idx="2"/>
          </p:cNvCxnSpPr>
          <p:nvPr/>
        </p:nvCxnSpPr>
        <p:spPr>
          <a:xfrm flipV="1">
            <a:off x="4932040" y="3717032"/>
            <a:ext cx="1800200" cy="7200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13" idx="4"/>
            <a:endCxn id="9" idx="0"/>
          </p:cNvCxnSpPr>
          <p:nvPr/>
        </p:nvCxnSpPr>
        <p:spPr>
          <a:xfrm flipH="1">
            <a:off x="6984268" y="4005064"/>
            <a:ext cx="72008" cy="136815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1" idx="5"/>
            <a:endCxn id="10" idx="1"/>
          </p:cNvCxnSpPr>
          <p:nvPr/>
        </p:nvCxnSpPr>
        <p:spPr>
          <a:xfrm>
            <a:off x="4837132" y="3992709"/>
            <a:ext cx="693872" cy="38475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11" idx="7"/>
          </p:cNvCxnSpPr>
          <p:nvPr/>
        </p:nvCxnSpPr>
        <p:spPr>
          <a:xfrm flipV="1">
            <a:off x="4837132" y="2840581"/>
            <a:ext cx="909896" cy="74479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7884368" y="1844824"/>
            <a:ext cx="936104" cy="410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 smtClean="0"/>
              <a:t>1</a:t>
            </a:r>
            <a:endParaRPr lang="pt-BR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em profundidade (DFS)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Visita o adjacente 2, coloca na pilha.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</p:txBody>
      </p:sp>
      <p:sp>
        <p:nvSpPr>
          <p:cNvPr id="5" name="Elipse 4"/>
          <p:cNvSpPr/>
          <p:nvPr/>
        </p:nvSpPr>
        <p:spPr>
          <a:xfrm>
            <a:off x="3059832" y="2492896"/>
            <a:ext cx="648072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763688" y="3573016"/>
            <a:ext cx="648072" cy="57606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2843808" y="4509120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4139952" y="537321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6660232" y="537321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5436096" y="429309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4283968" y="3501008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5652120" y="2348880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6732240" y="3429000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cxnSp>
        <p:nvCxnSpPr>
          <p:cNvPr id="15" name="Conector reto 14"/>
          <p:cNvCxnSpPr>
            <a:stCxn id="6" idx="7"/>
            <a:endCxn id="5" idx="3"/>
          </p:cNvCxnSpPr>
          <p:nvPr/>
        </p:nvCxnSpPr>
        <p:spPr>
          <a:xfrm flipV="1">
            <a:off x="2316852" y="2984597"/>
            <a:ext cx="837888" cy="67278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5"/>
            <a:endCxn id="7" idx="1"/>
          </p:cNvCxnSpPr>
          <p:nvPr/>
        </p:nvCxnSpPr>
        <p:spPr>
          <a:xfrm>
            <a:off x="2316852" y="4064717"/>
            <a:ext cx="621864" cy="52876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7" idx="5"/>
          </p:cNvCxnSpPr>
          <p:nvPr/>
        </p:nvCxnSpPr>
        <p:spPr>
          <a:xfrm>
            <a:off x="3396972" y="5000821"/>
            <a:ext cx="742980" cy="51641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8" idx="6"/>
            <a:endCxn id="9" idx="2"/>
          </p:cNvCxnSpPr>
          <p:nvPr/>
        </p:nvCxnSpPr>
        <p:spPr>
          <a:xfrm>
            <a:off x="4788024" y="5661248"/>
            <a:ext cx="187220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7" idx="7"/>
            <a:endCxn id="11" idx="3"/>
          </p:cNvCxnSpPr>
          <p:nvPr/>
        </p:nvCxnSpPr>
        <p:spPr>
          <a:xfrm flipV="1">
            <a:off x="3396972" y="3992709"/>
            <a:ext cx="981904" cy="60077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8" idx="7"/>
            <a:endCxn id="10" idx="3"/>
          </p:cNvCxnSpPr>
          <p:nvPr/>
        </p:nvCxnSpPr>
        <p:spPr>
          <a:xfrm flipV="1">
            <a:off x="4693116" y="4784797"/>
            <a:ext cx="837888" cy="67278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11" idx="6"/>
            <a:endCxn id="13" idx="2"/>
          </p:cNvCxnSpPr>
          <p:nvPr/>
        </p:nvCxnSpPr>
        <p:spPr>
          <a:xfrm flipV="1">
            <a:off x="4932040" y="3717032"/>
            <a:ext cx="1800200" cy="7200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13" idx="4"/>
            <a:endCxn id="9" idx="0"/>
          </p:cNvCxnSpPr>
          <p:nvPr/>
        </p:nvCxnSpPr>
        <p:spPr>
          <a:xfrm flipH="1">
            <a:off x="6984268" y="4005064"/>
            <a:ext cx="72008" cy="136815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1" idx="5"/>
            <a:endCxn id="10" idx="1"/>
          </p:cNvCxnSpPr>
          <p:nvPr/>
        </p:nvCxnSpPr>
        <p:spPr>
          <a:xfrm>
            <a:off x="4837132" y="3992709"/>
            <a:ext cx="693872" cy="38475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11" idx="7"/>
          </p:cNvCxnSpPr>
          <p:nvPr/>
        </p:nvCxnSpPr>
        <p:spPr>
          <a:xfrm flipV="1">
            <a:off x="4837132" y="2840581"/>
            <a:ext cx="909896" cy="74479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7884368" y="1844824"/>
            <a:ext cx="936104" cy="410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 smtClean="0"/>
              <a:t>2</a:t>
            </a:r>
          </a:p>
          <a:p>
            <a:pPr algn="ctr"/>
            <a:r>
              <a:rPr lang="pt-BR" sz="3000" dirty="0" smtClean="0"/>
              <a:t>1</a:t>
            </a:r>
            <a:endParaRPr lang="pt-BR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em profundidade (DFS)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2 não tem adjacente não visitado, retira</a:t>
            </a:r>
          </a:p>
          <a:p>
            <a:pPr algn="just">
              <a:buNone/>
            </a:pPr>
            <a:r>
              <a:rPr lang="pt-BR" dirty="0" smtClean="0"/>
              <a:t>	da pilha.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</p:txBody>
      </p:sp>
      <p:sp>
        <p:nvSpPr>
          <p:cNvPr id="5" name="Elipse 4"/>
          <p:cNvSpPr/>
          <p:nvPr/>
        </p:nvSpPr>
        <p:spPr>
          <a:xfrm>
            <a:off x="3059832" y="2492896"/>
            <a:ext cx="648072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763688" y="3573016"/>
            <a:ext cx="648072" cy="57606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2843808" y="4509120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4139952" y="537321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6660232" y="537321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5436096" y="429309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4283968" y="3501008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5652120" y="2348880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6732240" y="3429000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cxnSp>
        <p:nvCxnSpPr>
          <p:cNvPr id="15" name="Conector reto 14"/>
          <p:cNvCxnSpPr>
            <a:stCxn id="6" idx="7"/>
            <a:endCxn id="5" idx="3"/>
          </p:cNvCxnSpPr>
          <p:nvPr/>
        </p:nvCxnSpPr>
        <p:spPr>
          <a:xfrm flipV="1">
            <a:off x="2316852" y="2984597"/>
            <a:ext cx="837888" cy="67278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5"/>
            <a:endCxn id="7" idx="1"/>
          </p:cNvCxnSpPr>
          <p:nvPr/>
        </p:nvCxnSpPr>
        <p:spPr>
          <a:xfrm>
            <a:off x="2316852" y="4064717"/>
            <a:ext cx="621864" cy="52876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7" idx="5"/>
          </p:cNvCxnSpPr>
          <p:nvPr/>
        </p:nvCxnSpPr>
        <p:spPr>
          <a:xfrm>
            <a:off x="3396972" y="5000821"/>
            <a:ext cx="742980" cy="51641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8" idx="6"/>
            <a:endCxn id="9" idx="2"/>
          </p:cNvCxnSpPr>
          <p:nvPr/>
        </p:nvCxnSpPr>
        <p:spPr>
          <a:xfrm>
            <a:off x="4788024" y="5661248"/>
            <a:ext cx="187220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7" idx="7"/>
            <a:endCxn id="11" idx="3"/>
          </p:cNvCxnSpPr>
          <p:nvPr/>
        </p:nvCxnSpPr>
        <p:spPr>
          <a:xfrm flipV="1">
            <a:off x="3396972" y="3992709"/>
            <a:ext cx="981904" cy="60077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8" idx="7"/>
            <a:endCxn id="10" idx="3"/>
          </p:cNvCxnSpPr>
          <p:nvPr/>
        </p:nvCxnSpPr>
        <p:spPr>
          <a:xfrm flipV="1">
            <a:off x="4693116" y="4784797"/>
            <a:ext cx="837888" cy="67278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11" idx="6"/>
            <a:endCxn id="13" idx="2"/>
          </p:cNvCxnSpPr>
          <p:nvPr/>
        </p:nvCxnSpPr>
        <p:spPr>
          <a:xfrm flipV="1">
            <a:off x="4932040" y="3717032"/>
            <a:ext cx="1800200" cy="7200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13" idx="4"/>
            <a:endCxn id="9" idx="0"/>
          </p:cNvCxnSpPr>
          <p:nvPr/>
        </p:nvCxnSpPr>
        <p:spPr>
          <a:xfrm flipH="1">
            <a:off x="6984268" y="4005064"/>
            <a:ext cx="72008" cy="136815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1" idx="5"/>
            <a:endCxn id="10" idx="1"/>
          </p:cNvCxnSpPr>
          <p:nvPr/>
        </p:nvCxnSpPr>
        <p:spPr>
          <a:xfrm>
            <a:off x="4837132" y="3992709"/>
            <a:ext cx="693872" cy="38475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11" idx="7"/>
          </p:cNvCxnSpPr>
          <p:nvPr/>
        </p:nvCxnSpPr>
        <p:spPr>
          <a:xfrm flipV="1">
            <a:off x="4837132" y="2840581"/>
            <a:ext cx="909896" cy="74479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7884368" y="1988840"/>
            <a:ext cx="936104" cy="410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 smtClean="0"/>
              <a:t>1</a:t>
            </a:r>
            <a:endParaRPr lang="pt-BR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em profundidade (DFS)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Visita o próximo adjacente de 1 (nó 9) e coloca na pilha.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</p:txBody>
      </p:sp>
      <p:sp>
        <p:nvSpPr>
          <p:cNvPr id="5" name="Elipse 4"/>
          <p:cNvSpPr/>
          <p:nvPr/>
        </p:nvSpPr>
        <p:spPr>
          <a:xfrm>
            <a:off x="3059832" y="2492896"/>
            <a:ext cx="648072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763688" y="3573016"/>
            <a:ext cx="648072" cy="57606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2843808" y="4509120"/>
            <a:ext cx="648072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4139952" y="537321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6660232" y="537321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5436096" y="429309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4283968" y="3501008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5652120" y="2348880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6732240" y="3429000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cxnSp>
        <p:nvCxnSpPr>
          <p:cNvPr id="15" name="Conector reto 14"/>
          <p:cNvCxnSpPr>
            <a:stCxn id="6" idx="7"/>
            <a:endCxn id="5" idx="3"/>
          </p:cNvCxnSpPr>
          <p:nvPr/>
        </p:nvCxnSpPr>
        <p:spPr>
          <a:xfrm flipV="1">
            <a:off x="2316852" y="2984597"/>
            <a:ext cx="837888" cy="67278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5"/>
            <a:endCxn id="7" idx="1"/>
          </p:cNvCxnSpPr>
          <p:nvPr/>
        </p:nvCxnSpPr>
        <p:spPr>
          <a:xfrm>
            <a:off x="2316852" y="4064717"/>
            <a:ext cx="621864" cy="52876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7" idx="5"/>
          </p:cNvCxnSpPr>
          <p:nvPr/>
        </p:nvCxnSpPr>
        <p:spPr>
          <a:xfrm>
            <a:off x="3396972" y="5000821"/>
            <a:ext cx="742980" cy="51641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8" idx="6"/>
            <a:endCxn id="9" idx="2"/>
          </p:cNvCxnSpPr>
          <p:nvPr/>
        </p:nvCxnSpPr>
        <p:spPr>
          <a:xfrm>
            <a:off x="4788024" y="5661248"/>
            <a:ext cx="187220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7" idx="7"/>
            <a:endCxn id="11" idx="3"/>
          </p:cNvCxnSpPr>
          <p:nvPr/>
        </p:nvCxnSpPr>
        <p:spPr>
          <a:xfrm flipV="1">
            <a:off x="3396972" y="3992709"/>
            <a:ext cx="981904" cy="60077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8" idx="7"/>
            <a:endCxn id="10" idx="3"/>
          </p:cNvCxnSpPr>
          <p:nvPr/>
        </p:nvCxnSpPr>
        <p:spPr>
          <a:xfrm flipV="1">
            <a:off x="4693116" y="4784797"/>
            <a:ext cx="837888" cy="67278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11" idx="6"/>
            <a:endCxn id="13" idx="2"/>
          </p:cNvCxnSpPr>
          <p:nvPr/>
        </p:nvCxnSpPr>
        <p:spPr>
          <a:xfrm flipV="1">
            <a:off x="4932040" y="3717032"/>
            <a:ext cx="1800200" cy="7200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13" idx="4"/>
            <a:endCxn id="9" idx="0"/>
          </p:cNvCxnSpPr>
          <p:nvPr/>
        </p:nvCxnSpPr>
        <p:spPr>
          <a:xfrm flipH="1">
            <a:off x="6984268" y="4005064"/>
            <a:ext cx="72008" cy="136815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1" idx="5"/>
            <a:endCxn id="10" idx="1"/>
          </p:cNvCxnSpPr>
          <p:nvPr/>
        </p:nvCxnSpPr>
        <p:spPr>
          <a:xfrm>
            <a:off x="4837132" y="3992709"/>
            <a:ext cx="693872" cy="38475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11" idx="7"/>
          </p:cNvCxnSpPr>
          <p:nvPr/>
        </p:nvCxnSpPr>
        <p:spPr>
          <a:xfrm flipV="1">
            <a:off x="4837132" y="2840581"/>
            <a:ext cx="909896" cy="74479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7884368" y="1988840"/>
            <a:ext cx="936104" cy="410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 smtClean="0"/>
              <a:t>9</a:t>
            </a:r>
          </a:p>
          <a:p>
            <a:pPr algn="ctr"/>
            <a:r>
              <a:rPr lang="pt-BR" sz="3000" dirty="0" smtClean="0"/>
              <a:t>1</a:t>
            </a:r>
            <a:endParaRPr lang="pt-BR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em profundidade (DFS)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Visita o nó 3 (adjacente de 9) e coloca na pilha.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</p:txBody>
      </p:sp>
      <p:sp>
        <p:nvSpPr>
          <p:cNvPr id="5" name="Elipse 4"/>
          <p:cNvSpPr/>
          <p:nvPr/>
        </p:nvSpPr>
        <p:spPr>
          <a:xfrm>
            <a:off x="3059832" y="2492896"/>
            <a:ext cx="648072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763688" y="3573016"/>
            <a:ext cx="648072" cy="57606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2843808" y="4509120"/>
            <a:ext cx="648072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4139952" y="537321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6660232" y="537321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5436096" y="429309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4283968" y="3501008"/>
            <a:ext cx="648072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5652120" y="2348880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6732240" y="3429000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cxnSp>
        <p:nvCxnSpPr>
          <p:cNvPr id="15" name="Conector reto 14"/>
          <p:cNvCxnSpPr>
            <a:stCxn id="6" idx="7"/>
            <a:endCxn id="5" idx="3"/>
          </p:cNvCxnSpPr>
          <p:nvPr/>
        </p:nvCxnSpPr>
        <p:spPr>
          <a:xfrm flipV="1">
            <a:off x="2316852" y="2984597"/>
            <a:ext cx="837888" cy="67278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5"/>
            <a:endCxn id="7" idx="1"/>
          </p:cNvCxnSpPr>
          <p:nvPr/>
        </p:nvCxnSpPr>
        <p:spPr>
          <a:xfrm>
            <a:off x="2316852" y="4064717"/>
            <a:ext cx="621864" cy="52876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7" idx="5"/>
          </p:cNvCxnSpPr>
          <p:nvPr/>
        </p:nvCxnSpPr>
        <p:spPr>
          <a:xfrm>
            <a:off x="3396972" y="5000821"/>
            <a:ext cx="742980" cy="51641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8" idx="6"/>
            <a:endCxn id="9" idx="2"/>
          </p:cNvCxnSpPr>
          <p:nvPr/>
        </p:nvCxnSpPr>
        <p:spPr>
          <a:xfrm>
            <a:off x="4788024" y="5661248"/>
            <a:ext cx="187220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7" idx="7"/>
            <a:endCxn id="11" idx="3"/>
          </p:cNvCxnSpPr>
          <p:nvPr/>
        </p:nvCxnSpPr>
        <p:spPr>
          <a:xfrm flipV="1">
            <a:off x="3396972" y="3992709"/>
            <a:ext cx="981904" cy="60077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8" idx="7"/>
            <a:endCxn id="10" idx="3"/>
          </p:cNvCxnSpPr>
          <p:nvPr/>
        </p:nvCxnSpPr>
        <p:spPr>
          <a:xfrm flipV="1">
            <a:off x="4693116" y="4784797"/>
            <a:ext cx="837888" cy="67278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11" idx="6"/>
            <a:endCxn id="13" idx="2"/>
          </p:cNvCxnSpPr>
          <p:nvPr/>
        </p:nvCxnSpPr>
        <p:spPr>
          <a:xfrm flipV="1">
            <a:off x="4932040" y="3717032"/>
            <a:ext cx="1800200" cy="7200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13" idx="4"/>
            <a:endCxn id="9" idx="0"/>
          </p:cNvCxnSpPr>
          <p:nvPr/>
        </p:nvCxnSpPr>
        <p:spPr>
          <a:xfrm flipH="1">
            <a:off x="6984268" y="4005064"/>
            <a:ext cx="72008" cy="136815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1" idx="5"/>
            <a:endCxn id="10" idx="1"/>
          </p:cNvCxnSpPr>
          <p:nvPr/>
        </p:nvCxnSpPr>
        <p:spPr>
          <a:xfrm>
            <a:off x="4837132" y="3992709"/>
            <a:ext cx="693872" cy="38475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11" idx="7"/>
          </p:cNvCxnSpPr>
          <p:nvPr/>
        </p:nvCxnSpPr>
        <p:spPr>
          <a:xfrm flipV="1">
            <a:off x="4837132" y="2840581"/>
            <a:ext cx="909896" cy="74479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7884368" y="1988840"/>
            <a:ext cx="936104" cy="410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 smtClean="0"/>
              <a:t>3</a:t>
            </a:r>
          </a:p>
          <a:p>
            <a:pPr algn="ctr"/>
            <a:r>
              <a:rPr lang="pt-BR" sz="3000" dirty="0" smtClean="0"/>
              <a:t>9</a:t>
            </a:r>
          </a:p>
          <a:p>
            <a:pPr algn="ctr"/>
            <a:r>
              <a:rPr lang="pt-BR" sz="3000" dirty="0" smtClean="0"/>
              <a:t>1</a:t>
            </a:r>
            <a:endParaRPr lang="pt-BR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de adjacência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primeira forma de representar um grafo que iremos ter contato é chamada de matriz de adjacência.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Matriz é uma estrutura matemática organizada na forma de tabela com linhas e colunas.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Adjacência: próximo, proximidade.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em profundidade (DFS)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Visita o nó 4 (adjacente do nó 3) e coloca na pilha.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</p:txBody>
      </p:sp>
      <p:sp>
        <p:nvSpPr>
          <p:cNvPr id="5" name="Elipse 4"/>
          <p:cNvSpPr/>
          <p:nvPr/>
        </p:nvSpPr>
        <p:spPr>
          <a:xfrm>
            <a:off x="3059832" y="2492896"/>
            <a:ext cx="648072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763688" y="3573016"/>
            <a:ext cx="648072" cy="57606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2843808" y="4509120"/>
            <a:ext cx="648072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4139952" y="537321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6660232" y="537321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5436096" y="429309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4283968" y="3501008"/>
            <a:ext cx="648072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5652120" y="2348880"/>
            <a:ext cx="648072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6732240" y="3429000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cxnSp>
        <p:nvCxnSpPr>
          <p:cNvPr id="15" name="Conector reto 14"/>
          <p:cNvCxnSpPr>
            <a:stCxn id="6" idx="7"/>
            <a:endCxn id="5" idx="3"/>
          </p:cNvCxnSpPr>
          <p:nvPr/>
        </p:nvCxnSpPr>
        <p:spPr>
          <a:xfrm flipV="1">
            <a:off x="2316852" y="2984597"/>
            <a:ext cx="837888" cy="67278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5"/>
            <a:endCxn id="7" idx="1"/>
          </p:cNvCxnSpPr>
          <p:nvPr/>
        </p:nvCxnSpPr>
        <p:spPr>
          <a:xfrm>
            <a:off x="2316852" y="4064717"/>
            <a:ext cx="621864" cy="52876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7" idx="5"/>
          </p:cNvCxnSpPr>
          <p:nvPr/>
        </p:nvCxnSpPr>
        <p:spPr>
          <a:xfrm>
            <a:off x="3396972" y="5000821"/>
            <a:ext cx="742980" cy="51641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8" idx="6"/>
            <a:endCxn id="9" idx="2"/>
          </p:cNvCxnSpPr>
          <p:nvPr/>
        </p:nvCxnSpPr>
        <p:spPr>
          <a:xfrm>
            <a:off x="4788024" y="5661248"/>
            <a:ext cx="187220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7" idx="7"/>
            <a:endCxn id="11" idx="3"/>
          </p:cNvCxnSpPr>
          <p:nvPr/>
        </p:nvCxnSpPr>
        <p:spPr>
          <a:xfrm flipV="1">
            <a:off x="3396972" y="3992709"/>
            <a:ext cx="981904" cy="60077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8" idx="7"/>
            <a:endCxn id="10" idx="3"/>
          </p:cNvCxnSpPr>
          <p:nvPr/>
        </p:nvCxnSpPr>
        <p:spPr>
          <a:xfrm flipV="1">
            <a:off x="4693116" y="4784797"/>
            <a:ext cx="837888" cy="67278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11" idx="6"/>
            <a:endCxn id="13" idx="2"/>
          </p:cNvCxnSpPr>
          <p:nvPr/>
        </p:nvCxnSpPr>
        <p:spPr>
          <a:xfrm flipV="1">
            <a:off x="4932040" y="3717032"/>
            <a:ext cx="1800200" cy="7200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13" idx="4"/>
            <a:endCxn id="9" idx="0"/>
          </p:cNvCxnSpPr>
          <p:nvPr/>
        </p:nvCxnSpPr>
        <p:spPr>
          <a:xfrm flipH="1">
            <a:off x="6984268" y="4005064"/>
            <a:ext cx="72008" cy="136815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1" idx="5"/>
            <a:endCxn id="10" idx="1"/>
          </p:cNvCxnSpPr>
          <p:nvPr/>
        </p:nvCxnSpPr>
        <p:spPr>
          <a:xfrm>
            <a:off x="4837132" y="3992709"/>
            <a:ext cx="693872" cy="38475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11" idx="7"/>
          </p:cNvCxnSpPr>
          <p:nvPr/>
        </p:nvCxnSpPr>
        <p:spPr>
          <a:xfrm flipV="1">
            <a:off x="4837132" y="2840581"/>
            <a:ext cx="909896" cy="74479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7884368" y="1988840"/>
            <a:ext cx="936104" cy="410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 smtClean="0"/>
              <a:t>4</a:t>
            </a:r>
          </a:p>
          <a:p>
            <a:pPr algn="ctr"/>
            <a:r>
              <a:rPr lang="pt-BR" sz="3000" dirty="0" smtClean="0"/>
              <a:t>3</a:t>
            </a:r>
          </a:p>
          <a:p>
            <a:pPr algn="ctr"/>
            <a:r>
              <a:rPr lang="pt-BR" sz="3000" dirty="0" smtClean="0"/>
              <a:t>9</a:t>
            </a:r>
          </a:p>
          <a:p>
            <a:pPr algn="ctr"/>
            <a:r>
              <a:rPr lang="pt-BR" sz="3000" dirty="0" smtClean="0"/>
              <a:t>1</a:t>
            </a:r>
            <a:endParaRPr lang="pt-BR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em profundidade (DFS)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nó 4 não tem nó adjacente não visitado, então retira ele da pilha.</a:t>
            </a:r>
          </a:p>
          <a:p>
            <a:pPr algn="just"/>
            <a:endParaRPr lang="pt-BR" dirty="0" smtClean="0"/>
          </a:p>
        </p:txBody>
      </p:sp>
      <p:sp>
        <p:nvSpPr>
          <p:cNvPr id="5" name="Elipse 4"/>
          <p:cNvSpPr/>
          <p:nvPr/>
        </p:nvSpPr>
        <p:spPr>
          <a:xfrm>
            <a:off x="3059832" y="2492896"/>
            <a:ext cx="648072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763688" y="3573016"/>
            <a:ext cx="648072" cy="57606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2843808" y="4509120"/>
            <a:ext cx="648072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4139952" y="537321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6660232" y="537321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5436096" y="429309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4283968" y="3501008"/>
            <a:ext cx="648072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5652120" y="2348880"/>
            <a:ext cx="648072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6732240" y="3429000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cxnSp>
        <p:nvCxnSpPr>
          <p:cNvPr id="15" name="Conector reto 14"/>
          <p:cNvCxnSpPr>
            <a:stCxn id="6" idx="7"/>
            <a:endCxn id="5" idx="3"/>
          </p:cNvCxnSpPr>
          <p:nvPr/>
        </p:nvCxnSpPr>
        <p:spPr>
          <a:xfrm flipV="1">
            <a:off x="2316852" y="2984597"/>
            <a:ext cx="837888" cy="67278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5"/>
            <a:endCxn id="7" idx="1"/>
          </p:cNvCxnSpPr>
          <p:nvPr/>
        </p:nvCxnSpPr>
        <p:spPr>
          <a:xfrm>
            <a:off x="2316852" y="4064717"/>
            <a:ext cx="621864" cy="52876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7" idx="5"/>
          </p:cNvCxnSpPr>
          <p:nvPr/>
        </p:nvCxnSpPr>
        <p:spPr>
          <a:xfrm>
            <a:off x="3396972" y="5000821"/>
            <a:ext cx="742980" cy="51641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8" idx="6"/>
            <a:endCxn id="9" idx="2"/>
          </p:cNvCxnSpPr>
          <p:nvPr/>
        </p:nvCxnSpPr>
        <p:spPr>
          <a:xfrm>
            <a:off x="4788024" y="5661248"/>
            <a:ext cx="187220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7" idx="7"/>
            <a:endCxn id="11" idx="3"/>
          </p:cNvCxnSpPr>
          <p:nvPr/>
        </p:nvCxnSpPr>
        <p:spPr>
          <a:xfrm flipV="1">
            <a:off x="3396972" y="3992709"/>
            <a:ext cx="981904" cy="60077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8" idx="7"/>
            <a:endCxn id="10" idx="3"/>
          </p:cNvCxnSpPr>
          <p:nvPr/>
        </p:nvCxnSpPr>
        <p:spPr>
          <a:xfrm flipV="1">
            <a:off x="4693116" y="4784797"/>
            <a:ext cx="837888" cy="67278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11" idx="6"/>
            <a:endCxn id="13" idx="2"/>
          </p:cNvCxnSpPr>
          <p:nvPr/>
        </p:nvCxnSpPr>
        <p:spPr>
          <a:xfrm flipV="1">
            <a:off x="4932040" y="3717032"/>
            <a:ext cx="1800200" cy="7200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13" idx="4"/>
            <a:endCxn id="9" idx="0"/>
          </p:cNvCxnSpPr>
          <p:nvPr/>
        </p:nvCxnSpPr>
        <p:spPr>
          <a:xfrm flipH="1">
            <a:off x="6984268" y="4005064"/>
            <a:ext cx="72008" cy="136815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1" idx="5"/>
            <a:endCxn id="10" idx="1"/>
          </p:cNvCxnSpPr>
          <p:nvPr/>
        </p:nvCxnSpPr>
        <p:spPr>
          <a:xfrm>
            <a:off x="4837132" y="3992709"/>
            <a:ext cx="693872" cy="38475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11" idx="7"/>
          </p:cNvCxnSpPr>
          <p:nvPr/>
        </p:nvCxnSpPr>
        <p:spPr>
          <a:xfrm flipV="1">
            <a:off x="4837132" y="2840581"/>
            <a:ext cx="909896" cy="74479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7884368" y="1988840"/>
            <a:ext cx="936104" cy="410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 smtClean="0"/>
              <a:t>3</a:t>
            </a:r>
          </a:p>
          <a:p>
            <a:pPr algn="ctr"/>
            <a:r>
              <a:rPr lang="pt-BR" sz="3000" dirty="0" smtClean="0"/>
              <a:t>9</a:t>
            </a:r>
          </a:p>
          <a:p>
            <a:pPr algn="ctr"/>
            <a:r>
              <a:rPr lang="pt-BR" sz="3000" dirty="0" smtClean="0"/>
              <a:t>1</a:t>
            </a:r>
            <a:endParaRPr lang="pt-BR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em profundidade (DFS)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Visita o nó 5 e coloca na pilha.</a:t>
            </a:r>
          </a:p>
          <a:p>
            <a:pPr algn="just"/>
            <a:endParaRPr lang="pt-BR" dirty="0" smtClean="0"/>
          </a:p>
        </p:txBody>
      </p:sp>
      <p:sp>
        <p:nvSpPr>
          <p:cNvPr id="5" name="Elipse 4"/>
          <p:cNvSpPr/>
          <p:nvPr/>
        </p:nvSpPr>
        <p:spPr>
          <a:xfrm>
            <a:off x="3059832" y="2492896"/>
            <a:ext cx="648072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763688" y="3573016"/>
            <a:ext cx="648072" cy="57606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2843808" y="4509120"/>
            <a:ext cx="648072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4139952" y="537321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6660232" y="537321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5436096" y="429309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4283968" y="3501008"/>
            <a:ext cx="648072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5652120" y="2348880"/>
            <a:ext cx="648072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6732240" y="3429000"/>
            <a:ext cx="648072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cxnSp>
        <p:nvCxnSpPr>
          <p:cNvPr id="15" name="Conector reto 14"/>
          <p:cNvCxnSpPr>
            <a:stCxn id="6" idx="7"/>
            <a:endCxn id="5" idx="3"/>
          </p:cNvCxnSpPr>
          <p:nvPr/>
        </p:nvCxnSpPr>
        <p:spPr>
          <a:xfrm flipV="1">
            <a:off x="2316852" y="2984597"/>
            <a:ext cx="837888" cy="67278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5"/>
            <a:endCxn id="7" idx="1"/>
          </p:cNvCxnSpPr>
          <p:nvPr/>
        </p:nvCxnSpPr>
        <p:spPr>
          <a:xfrm>
            <a:off x="2316852" y="4064717"/>
            <a:ext cx="621864" cy="52876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7" idx="5"/>
          </p:cNvCxnSpPr>
          <p:nvPr/>
        </p:nvCxnSpPr>
        <p:spPr>
          <a:xfrm>
            <a:off x="3396972" y="5000821"/>
            <a:ext cx="742980" cy="51641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8" idx="6"/>
            <a:endCxn id="9" idx="2"/>
          </p:cNvCxnSpPr>
          <p:nvPr/>
        </p:nvCxnSpPr>
        <p:spPr>
          <a:xfrm>
            <a:off x="4788024" y="5661248"/>
            <a:ext cx="187220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7" idx="7"/>
            <a:endCxn id="11" idx="3"/>
          </p:cNvCxnSpPr>
          <p:nvPr/>
        </p:nvCxnSpPr>
        <p:spPr>
          <a:xfrm flipV="1">
            <a:off x="3396972" y="3992709"/>
            <a:ext cx="981904" cy="60077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8" idx="7"/>
            <a:endCxn id="10" idx="3"/>
          </p:cNvCxnSpPr>
          <p:nvPr/>
        </p:nvCxnSpPr>
        <p:spPr>
          <a:xfrm flipV="1">
            <a:off x="4693116" y="4784797"/>
            <a:ext cx="837888" cy="67278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11" idx="6"/>
            <a:endCxn id="13" idx="2"/>
          </p:cNvCxnSpPr>
          <p:nvPr/>
        </p:nvCxnSpPr>
        <p:spPr>
          <a:xfrm flipV="1">
            <a:off x="4932040" y="3717032"/>
            <a:ext cx="1800200" cy="7200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13" idx="4"/>
            <a:endCxn id="9" idx="0"/>
          </p:cNvCxnSpPr>
          <p:nvPr/>
        </p:nvCxnSpPr>
        <p:spPr>
          <a:xfrm flipH="1">
            <a:off x="6984268" y="4005064"/>
            <a:ext cx="72008" cy="136815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1" idx="5"/>
            <a:endCxn id="10" idx="1"/>
          </p:cNvCxnSpPr>
          <p:nvPr/>
        </p:nvCxnSpPr>
        <p:spPr>
          <a:xfrm>
            <a:off x="4837132" y="3992709"/>
            <a:ext cx="693872" cy="38475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11" idx="7"/>
          </p:cNvCxnSpPr>
          <p:nvPr/>
        </p:nvCxnSpPr>
        <p:spPr>
          <a:xfrm flipV="1">
            <a:off x="4837132" y="2840581"/>
            <a:ext cx="909896" cy="74479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7884368" y="1988840"/>
            <a:ext cx="936104" cy="410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 smtClean="0"/>
              <a:t>5</a:t>
            </a:r>
          </a:p>
          <a:p>
            <a:pPr algn="ctr"/>
            <a:r>
              <a:rPr lang="pt-BR" sz="3000" dirty="0" smtClean="0"/>
              <a:t>3</a:t>
            </a:r>
          </a:p>
          <a:p>
            <a:pPr algn="ctr"/>
            <a:r>
              <a:rPr lang="pt-BR" sz="3000" dirty="0" smtClean="0"/>
              <a:t>9</a:t>
            </a:r>
          </a:p>
          <a:p>
            <a:pPr algn="ctr"/>
            <a:r>
              <a:rPr lang="pt-BR" sz="3000" dirty="0" smtClean="0"/>
              <a:t>1</a:t>
            </a:r>
            <a:endParaRPr lang="pt-BR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em profundidade (DFS)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Visita o nó 8 e coloca na pilha.</a:t>
            </a:r>
          </a:p>
          <a:p>
            <a:pPr algn="just"/>
            <a:endParaRPr lang="pt-BR" dirty="0" smtClean="0"/>
          </a:p>
        </p:txBody>
      </p:sp>
      <p:sp>
        <p:nvSpPr>
          <p:cNvPr id="5" name="Elipse 4"/>
          <p:cNvSpPr/>
          <p:nvPr/>
        </p:nvSpPr>
        <p:spPr>
          <a:xfrm>
            <a:off x="3059832" y="2492896"/>
            <a:ext cx="648072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763688" y="3573016"/>
            <a:ext cx="648072" cy="57606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2843808" y="4509120"/>
            <a:ext cx="648072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4139952" y="537321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6660232" y="5373216"/>
            <a:ext cx="648072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5436096" y="429309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4283968" y="3501008"/>
            <a:ext cx="648072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5652120" y="2348880"/>
            <a:ext cx="648072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6732240" y="3429000"/>
            <a:ext cx="648072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cxnSp>
        <p:nvCxnSpPr>
          <p:cNvPr id="15" name="Conector reto 14"/>
          <p:cNvCxnSpPr>
            <a:stCxn id="6" idx="7"/>
            <a:endCxn id="5" idx="3"/>
          </p:cNvCxnSpPr>
          <p:nvPr/>
        </p:nvCxnSpPr>
        <p:spPr>
          <a:xfrm flipV="1">
            <a:off x="2316852" y="2984597"/>
            <a:ext cx="837888" cy="67278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5"/>
            <a:endCxn id="7" idx="1"/>
          </p:cNvCxnSpPr>
          <p:nvPr/>
        </p:nvCxnSpPr>
        <p:spPr>
          <a:xfrm>
            <a:off x="2316852" y="4064717"/>
            <a:ext cx="621864" cy="52876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7" idx="5"/>
          </p:cNvCxnSpPr>
          <p:nvPr/>
        </p:nvCxnSpPr>
        <p:spPr>
          <a:xfrm>
            <a:off x="3396972" y="5000821"/>
            <a:ext cx="742980" cy="51641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8" idx="6"/>
            <a:endCxn id="9" idx="2"/>
          </p:cNvCxnSpPr>
          <p:nvPr/>
        </p:nvCxnSpPr>
        <p:spPr>
          <a:xfrm>
            <a:off x="4788024" y="5661248"/>
            <a:ext cx="187220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7" idx="7"/>
            <a:endCxn id="11" idx="3"/>
          </p:cNvCxnSpPr>
          <p:nvPr/>
        </p:nvCxnSpPr>
        <p:spPr>
          <a:xfrm flipV="1">
            <a:off x="3396972" y="3992709"/>
            <a:ext cx="981904" cy="60077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8" idx="7"/>
            <a:endCxn id="10" idx="3"/>
          </p:cNvCxnSpPr>
          <p:nvPr/>
        </p:nvCxnSpPr>
        <p:spPr>
          <a:xfrm flipV="1">
            <a:off x="4693116" y="4784797"/>
            <a:ext cx="837888" cy="67278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11" idx="6"/>
            <a:endCxn id="13" idx="2"/>
          </p:cNvCxnSpPr>
          <p:nvPr/>
        </p:nvCxnSpPr>
        <p:spPr>
          <a:xfrm flipV="1">
            <a:off x="4932040" y="3717032"/>
            <a:ext cx="1800200" cy="7200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13" idx="4"/>
            <a:endCxn id="9" idx="0"/>
          </p:cNvCxnSpPr>
          <p:nvPr/>
        </p:nvCxnSpPr>
        <p:spPr>
          <a:xfrm flipH="1">
            <a:off x="6984268" y="4005064"/>
            <a:ext cx="72008" cy="136815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1" idx="5"/>
            <a:endCxn id="10" idx="1"/>
          </p:cNvCxnSpPr>
          <p:nvPr/>
        </p:nvCxnSpPr>
        <p:spPr>
          <a:xfrm>
            <a:off x="4837132" y="3992709"/>
            <a:ext cx="693872" cy="38475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11" idx="7"/>
          </p:cNvCxnSpPr>
          <p:nvPr/>
        </p:nvCxnSpPr>
        <p:spPr>
          <a:xfrm flipV="1">
            <a:off x="4837132" y="2840581"/>
            <a:ext cx="909896" cy="74479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7884368" y="1988840"/>
            <a:ext cx="936104" cy="410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 smtClean="0"/>
              <a:t>8</a:t>
            </a:r>
          </a:p>
          <a:p>
            <a:pPr algn="ctr"/>
            <a:r>
              <a:rPr lang="pt-BR" sz="3000" dirty="0" smtClean="0"/>
              <a:t>5</a:t>
            </a:r>
          </a:p>
          <a:p>
            <a:pPr algn="ctr"/>
            <a:r>
              <a:rPr lang="pt-BR" sz="3000" dirty="0" smtClean="0"/>
              <a:t>3</a:t>
            </a:r>
          </a:p>
          <a:p>
            <a:pPr algn="ctr"/>
            <a:r>
              <a:rPr lang="pt-BR" sz="3000" dirty="0" smtClean="0"/>
              <a:t>9</a:t>
            </a:r>
          </a:p>
          <a:p>
            <a:pPr algn="ctr"/>
            <a:r>
              <a:rPr lang="pt-BR" sz="3000" dirty="0" smtClean="0"/>
              <a:t>1</a:t>
            </a:r>
            <a:endParaRPr lang="pt-BR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em profundidade (DFS)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Visita o nó 7 e coloca na pilha.</a:t>
            </a:r>
          </a:p>
          <a:p>
            <a:pPr algn="just"/>
            <a:endParaRPr lang="pt-BR" dirty="0" smtClean="0"/>
          </a:p>
        </p:txBody>
      </p:sp>
      <p:sp>
        <p:nvSpPr>
          <p:cNvPr id="5" name="Elipse 4"/>
          <p:cNvSpPr/>
          <p:nvPr/>
        </p:nvSpPr>
        <p:spPr>
          <a:xfrm>
            <a:off x="3059832" y="2492896"/>
            <a:ext cx="648072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763688" y="3573016"/>
            <a:ext cx="648072" cy="57606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2843808" y="4509120"/>
            <a:ext cx="648072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4139952" y="5373216"/>
            <a:ext cx="648072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6660232" y="5373216"/>
            <a:ext cx="648072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5436096" y="429309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4283968" y="3501008"/>
            <a:ext cx="648072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5652120" y="2348880"/>
            <a:ext cx="648072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6732240" y="3429000"/>
            <a:ext cx="648072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cxnSp>
        <p:nvCxnSpPr>
          <p:cNvPr id="15" name="Conector reto 14"/>
          <p:cNvCxnSpPr>
            <a:stCxn id="6" idx="7"/>
            <a:endCxn id="5" idx="3"/>
          </p:cNvCxnSpPr>
          <p:nvPr/>
        </p:nvCxnSpPr>
        <p:spPr>
          <a:xfrm flipV="1">
            <a:off x="2316852" y="2984597"/>
            <a:ext cx="837888" cy="67278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5"/>
            <a:endCxn id="7" idx="1"/>
          </p:cNvCxnSpPr>
          <p:nvPr/>
        </p:nvCxnSpPr>
        <p:spPr>
          <a:xfrm>
            <a:off x="2316852" y="4064717"/>
            <a:ext cx="621864" cy="52876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7" idx="5"/>
          </p:cNvCxnSpPr>
          <p:nvPr/>
        </p:nvCxnSpPr>
        <p:spPr>
          <a:xfrm>
            <a:off x="3396972" y="5000821"/>
            <a:ext cx="742980" cy="51641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8" idx="6"/>
            <a:endCxn id="9" idx="2"/>
          </p:cNvCxnSpPr>
          <p:nvPr/>
        </p:nvCxnSpPr>
        <p:spPr>
          <a:xfrm>
            <a:off x="4788024" y="5661248"/>
            <a:ext cx="187220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7" idx="7"/>
            <a:endCxn id="11" idx="3"/>
          </p:cNvCxnSpPr>
          <p:nvPr/>
        </p:nvCxnSpPr>
        <p:spPr>
          <a:xfrm flipV="1">
            <a:off x="3396972" y="3992709"/>
            <a:ext cx="981904" cy="60077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8" idx="7"/>
            <a:endCxn id="10" idx="3"/>
          </p:cNvCxnSpPr>
          <p:nvPr/>
        </p:nvCxnSpPr>
        <p:spPr>
          <a:xfrm flipV="1">
            <a:off x="4693116" y="4784797"/>
            <a:ext cx="837888" cy="67278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11" idx="6"/>
            <a:endCxn id="13" idx="2"/>
          </p:cNvCxnSpPr>
          <p:nvPr/>
        </p:nvCxnSpPr>
        <p:spPr>
          <a:xfrm flipV="1">
            <a:off x="4932040" y="3717032"/>
            <a:ext cx="1800200" cy="7200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13" idx="4"/>
            <a:endCxn id="9" idx="0"/>
          </p:cNvCxnSpPr>
          <p:nvPr/>
        </p:nvCxnSpPr>
        <p:spPr>
          <a:xfrm flipH="1">
            <a:off x="6984268" y="4005064"/>
            <a:ext cx="72008" cy="136815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1" idx="5"/>
            <a:endCxn id="10" idx="1"/>
          </p:cNvCxnSpPr>
          <p:nvPr/>
        </p:nvCxnSpPr>
        <p:spPr>
          <a:xfrm>
            <a:off x="4837132" y="3992709"/>
            <a:ext cx="693872" cy="38475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11" idx="7"/>
          </p:cNvCxnSpPr>
          <p:nvPr/>
        </p:nvCxnSpPr>
        <p:spPr>
          <a:xfrm flipV="1">
            <a:off x="4837132" y="2840581"/>
            <a:ext cx="909896" cy="74479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7884368" y="1988840"/>
            <a:ext cx="936104" cy="410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 smtClean="0"/>
              <a:t>7</a:t>
            </a:r>
          </a:p>
          <a:p>
            <a:pPr algn="ctr"/>
            <a:r>
              <a:rPr lang="pt-BR" sz="3000" dirty="0" smtClean="0"/>
              <a:t>8</a:t>
            </a:r>
          </a:p>
          <a:p>
            <a:pPr algn="ctr"/>
            <a:r>
              <a:rPr lang="pt-BR" sz="3000" dirty="0" smtClean="0"/>
              <a:t>5</a:t>
            </a:r>
          </a:p>
          <a:p>
            <a:pPr algn="ctr"/>
            <a:r>
              <a:rPr lang="pt-BR" sz="3000" dirty="0" smtClean="0"/>
              <a:t>3</a:t>
            </a:r>
          </a:p>
          <a:p>
            <a:pPr algn="ctr"/>
            <a:r>
              <a:rPr lang="pt-BR" sz="3000" dirty="0" smtClean="0"/>
              <a:t>9</a:t>
            </a:r>
          </a:p>
          <a:p>
            <a:pPr algn="ctr"/>
            <a:r>
              <a:rPr lang="pt-BR" sz="3000" dirty="0" smtClean="0"/>
              <a:t>1</a:t>
            </a:r>
            <a:endParaRPr lang="pt-BR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em profundidade (DFS)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Visita o nó 6 e coloca na pilha.</a:t>
            </a:r>
          </a:p>
          <a:p>
            <a:pPr algn="just"/>
            <a:endParaRPr lang="pt-BR" dirty="0" smtClean="0"/>
          </a:p>
        </p:txBody>
      </p:sp>
      <p:sp>
        <p:nvSpPr>
          <p:cNvPr id="5" name="Elipse 4"/>
          <p:cNvSpPr/>
          <p:nvPr/>
        </p:nvSpPr>
        <p:spPr>
          <a:xfrm>
            <a:off x="3059832" y="2492896"/>
            <a:ext cx="648072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763688" y="3573016"/>
            <a:ext cx="648072" cy="57606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2843808" y="4509120"/>
            <a:ext cx="648072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4139952" y="5373216"/>
            <a:ext cx="648072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6660232" y="5373216"/>
            <a:ext cx="648072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5436096" y="4293096"/>
            <a:ext cx="648072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4283968" y="3501008"/>
            <a:ext cx="648072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5652120" y="2348880"/>
            <a:ext cx="648072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6732240" y="3429000"/>
            <a:ext cx="648072" cy="5760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cxnSp>
        <p:nvCxnSpPr>
          <p:cNvPr id="15" name="Conector reto 14"/>
          <p:cNvCxnSpPr>
            <a:stCxn id="6" idx="7"/>
            <a:endCxn id="5" idx="3"/>
          </p:cNvCxnSpPr>
          <p:nvPr/>
        </p:nvCxnSpPr>
        <p:spPr>
          <a:xfrm flipV="1">
            <a:off x="2316852" y="2984597"/>
            <a:ext cx="837888" cy="67278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5"/>
            <a:endCxn id="7" idx="1"/>
          </p:cNvCxnSpPr>
          <p:nvPr/>
        </p:nvCxnSpPr>
        <p:spPr>
          <a:xfrm>
            <a:off x="2316852" y="4064717"/>
            <a:ext cx="621864" cy="52876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7" idx="5"/>
          </p:cNvCxnSpPr>
          <p:nvPr/>
        </p:nvCxnSpPr>
        <p:spPr>
          <a:xfrm>
            <a:off x="3396972" y="5000821"/>
            <a:ext cx="742980" cy="51641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8" idx="6"/>
            <a:endCxn id="9" idx="2"/>
          </p:cNvCxnSpPr>
          <p:nvPr/>
        </p:nvCxnSpPr>
        <p:spPr>
          <a:xfrm>
            <a:off x="4788024" y="5661248"/>
            <a:ext cx="187220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7" idx="7"/>
            <a:endCxn id="11" idx="3"/>
          </p:cNvCxnSpPr>
          <p:nvPr/>
        </p:nvCxnSpPr>
        <p:spPr>
          <a:xfrm flipV="1">
            <a:off x="3396972" y="3992709"/>
            <a:ext cx="981904" cy="60077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8" idx="7"/>
            <a:endCxn id="10" idx="3"/>
          </p:cNvCxnSpPr>
          <p:nvPr/>
        </p:nvCxnSpPr>
        <p:spPr>
          <a:xfrm flipV="1">
            <a:off x="4693116" y="4784797"/>
            <a:ext cx="837888" cy="67278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11" idx="6"/>
            <a:endCxn id="13" idx="2"/>
          </p:cNvCxnSpPr>
          <p:nvPr/>
        </p:nvCxnSpPr>
        <p:spPr>
          <a:xfrm flipV="1">
            <a:off x="4932040" y="3717032"/>
            <a:ext cx="1800200" cy="7200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13" idx="4"/>
            <a:endCxn id="9" idx="0"/>
          </p:cNvCxnSpPr>
          <p:nvPr/>
        </p:nvCxnSpPr>
        <p:spPr>
          <a:xfrm flipH="1">
            <a:off x="6984268" y="4005064"/>
            <a:ext cx="72008" cy="136815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1" idx="5"/>
            <a:endCxn id="10" idx="1"/>
          </p:cNvCxnSpPr>
          <p:nvPr/>
        </p:nvCxnSpPr>
        <p:spPr>
          <a:xfrm>
            <a:off x="4837132" y="3992709"/>
            <a:ext cx="693872" cy="38475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11" idx="7"/>
          </p:cNvCxnSpPr>
          <p:nvPr/>
        </p:nvCxnSpPr>
        <p:spPr>
          <a:xfrm flipV="1">
            <a:off x="4837132" y="2840581"/>
            <a:ext cx="909896" cy="74479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7884368" y="1988840"/>
            <a:ext cx="936104" cy="410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 smtClean="0"/>
              <a:t>6</a:t>
            </a:r>
          </a:p>
          <a:p>
            <a:pPr algn="ctr"/>
            <a:r>
              <a:rPr lang="pt-BR" sz="3000" dirty="0" smtClean="0"/>
              <a:t>7</a:t>
            </a:r>
          </a:p>
          <a:p>
            <a:pPr algn="ctr"/>
            <a:r>
              <a:rPr lang="pt-BR" sz="3000" dirty="0" smtClean="0"/>
              <a:t>8</a:t>
            </a:r>
          </a:p>
          <a:p>
            <a:pPr algn="ctr"/>
            <a:r>
              <a:rPr lang="pt-BR" sz="3000" dirty="0" smtClean="0"/>
              <a:t>5</a:t>
            </a:r>
          </a:p>
          <a:p>
            <a:pPr algn="ctr"/>
            <a:r>
              <a:rPr lang="pt-BR" sz="3000" dirty="0" smtClean="0"/>
              <a:t>3</a:t>
            </a:r>
          </a:p>
          <a:p>
            <a:pPr algn="ctr"/>
            <a:r>
              <a:rPr lang="pt-BR" sz="3000" dirty="0" smtClean="0"/>
              <a:t>9</a:t>
            </a:r>
          </a:p>
          <a:p>
            <a:pPr algn="ctr"/>
            <a:r>
              <a:rPr lang="pt-BR" sz="3000" dirty="0" smtClean="0"/>
              <a:t>1</a:t>
            </a:r>
            <a:endParaRPr lang="pt-BR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em profundidade (DFS)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Todos foram visitados, agora é só retirar da pilha até ela ficar vazia.</a:t>
            </a:r>
          </a:p>
          <a:p>
            <a:pPr algn="just"/>
            <a:endParaRPr lang="pt-BR" dirty="0" smtClean="0"/>
          </a:p>
        </p:txBody>
      </p:sp>
      <p:sp>
        <p:nvSpPr>
          <p:cNvPr id="36" name="Retângulo 35"/>
          <p:cNvSpPr/>
          <p:nvPr/>
        </p:nvSpPr>
        <p:spPr>
          <a:xfrm>
            <a:off x="4283968" y="2420888"/>
            <a:ext cx="936104" cy="410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 smtClean="0"/>
              <a:t>6</a:t>
            </a:r>
          </a:p>
          <a:p>
            <a:pPr algn="ctr"/>
            <a:r>
              <a:rPr lang="pt-BR" sz="3000" dirty="0" smtClean="0"/>
              <a:t>7</a:t>
            </a:r>
          </a:p>
          <a:p>
            <a:pPr algn="ctr"/>
            <a:r>
              <a:rPr lang="pt-BR" sz="3000" dirty="0" smtClean="0"/>
              <a:t>8</a:t>
            </a:r>
          </a:p>
          <a:p>
            <a:pPr algn="ctr"/>
            <a:r>
              <a:rPr lang="pt-BR" sz="3000" dirty="0" smtClean="0"/>
              <a:t>5</a:t>
            </a:r>
          </a:p>
          <a:p>
            <a:pPr algn="ctr"/>
            <a:r>
              <a:rPr lang="pt-BR" sz="3000" dirty="0" smtClean="0"/>
              <a:t>3</a:t>
            </a:r>
          </a:p>
          <a:p>
            <a:pPr algn="ctr"/>
            <a:r>
              <a:rPr lang="pt-BR" sz="3000" dirty="0" smtClean="0"/>
              <a:t>9</a:t>
            </a:r>
          </a:p>
          <a:p>
            <a:pPr algn="ctr"/>
            <a:r>
              <a:rPr lang="pt-BR" sz="3000" dirty="0" smtClean="0"/>
              <a:t>1</a:t>
            </a:r>
            <a:endParaRPr lang="pt-BR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DFS - </a:t>
            </a:r>
            <a:r>
              <a:rPr lang="pt-BR" dirty="0" err="1" smtClean="0"/>
              <a:t>Hour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!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Implementação iterativa</a:t>
            </a:r>
          </a:p>
          <a:p>
            <a:pPr lvl="1" algn="just"/>
            <a:r>
              <a:rPr lang="pt-BR" dirty="0" smtClean="0"/>
              <a:t>Será apresentada uma implementação iterativa da busca em profundidade pro grafo anterior.</a:t>
            </a:r>
          </a:p>
          <a:p>
            <a:pPr algn="just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DFS - </a:t>
            </a:r>
            <a:r>
              <a:rPr lang="pt-BR" dirty="0" err="1" smtClean="0"/>
              <a:t>Hour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!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Estrutura</a:t>
            </a:r>
          </a:p>
          <a:p>
            <a:pPr algn="just"/>
            <a:endParaRPr lang="pt-BR" dirty="0" smtClean="0"/>
          </a:p>
        </p:txBody>
      </p:sp>
      <p:pic>
        <p:nvPicPr>
          <p:cNvPr id="1026" name="Picture 2" descr="C:\Users\Marcos\Desktop\ScreenHunter_40 Dec. 01 23.11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979712" y="2196083"/>
            <a:ext cx="5706222" cy="34651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DFS - </a:t>
            </a:r>
            <a:r>
              <a:rPr lang="pt-BR" dirty="0" err="1" smtClean="0"/>
              <a:t>Hour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!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 smtClean="0"/>
          </a:p>
        </p:txBody>
      </p:sp>
      <p:pic>
        <p:nvPicPr>
          <p:cNvPr id="2050" name="Picture 2" descr="C:\Users\Marcos\Desktop\ScreenHunter_41 Dec. 01 23.11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491511" y="1340767"/>
            <a:ext cx="6392857" cy="46689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de adjacência - Exemplo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Linha A e coluna E foi preenchida com 0 indicando que NÃO há ligação de A para E.</a:t>
            </a:r>
            <a:endParaRPr lang="pt-BR" dirty="0"/>
          </a:p>
        </p:txBody>
      </p:sp>
      <p:pic>
        <p:nvPicPr>
          <p:cNvPr id="2050" name="Picture 2" descr="C:\Users\Marcos\Desktop\Matrizadjacencia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556792"/>
            <a:ext cx="5203827" cy="2337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</a:t>
            </a:r>
            <a:r>
              <a:rPr lang="pt-BR" dirty="0" err="1" smtClean="0"/>
              <a:t>dfs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 smtClean="0"/>
          </a:p>
        </p:txBody>
      </p:sp>
      <p:pic>
        <p:nvPicPr>
          <p:cNvPr id="4098" name="Picture 2" descr="C:\Users\Marcos\Desktop\ScreenHunter_47 Dec. 02 00.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636912"/>
            <a:ext cx="6626055" cy="1915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</a:t>
            </a:r>
            <a:r>
              <a:rPr lang="pt-BR" dirty="0" err="1" smtClean="0"/>
              <a:t>dfs</a:t>
            </a:r>
            <a:r>
              <a:rPr lang="pt-BR" dirty="0" smtClean="0"/>
              <a:t>() - Continuação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 smtClean="0"/>
          </a:p>
        </p:txBody>
      </p:sp>
      <p:pic>
        <p:nvPicPr>
          <p:cNvPr id="4099" name="Picture 3" descr="C:\Users\Marcos\Desktop\ScreenHunter_50 Dec. 02 00.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340768"/>
            <a:ext cx="8234840" cy="52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</a:t>
            </a:r>
            <a:r>
              <a:rPr lang="pt-BR" dirty="0" err="1" smtClean="0"/>
              <a:t>dfs</a:t>
            </a:r>
            <a:r>
              <a:rPr lang="pt-BR" dirty="0" smtClean="0"/>
              <a:t>() - Continuação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 smtClean="0"/>
          </a:p>
        </p:txBody>
      </p:sp>
      <p:pic>
        <p:nvPicPr>
          <p:cNvPr id="5124" name="Picture 4" descr="C:\Users\Marcos\Desktop\ScreenHunter_51 Dec. 02 00.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700808"/>
            <a:ext cx="7023107" cy="40660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DFS - </a:t>
            </a:r>
            <a:r>
              <a:rPr lang="pt-BR" dirty="0" err="1" smtClean="0"/>
              <a:t>Hour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!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Saída do programa</a:t>
            </a:r>
          </a:p>
          <a:p>
            <a:pPr lvl="1" algn="just"/>
            <a:r>
              <a:rPr lang="pt-BR" dirty="0" smtClean="0"/>
              <a:t>Exibe a ordem dos vértices visitados.</a:t>
            </a:r>
          </a:p>
        </p:txBody>
      </p:sp>
      <p:pic>
        <p:nvPicPr>
          <p:cNvPr id="3074" name="Picture 2" descr="C:\Users\Marcos\Desktop\ScreenHunter_44 Dec. 01 23.5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4642" y="2924944"/>
            <a:ext cx="4749646" cy="22391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DFS Recursiva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Solução recursiva:</a:t>
            </a:r>
          </a:p>
          <a:p>
            <a:pPr lvl="1" algn="just"/>
            <a:r>
              <a:rPr lang="pt-BR" dirty="0" smtClean="0"/>
              <a:t>G é o grafo.</a:t>
            </a:r>
          </a:p>
        </p:txBody>
      </p:sp>
      <p:pic>
        <p:nvPicPr>
          <p:cNvPr id="2050" name="Picture 2" descr="C:\Users\Marcos\Desktop\ScreenHunter_52 Dec. 02 01.4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564904"/>
            <a:ext cx="6298952" cy="25713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Pontes de um grafo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Ponte é a aresta de corte de um grafo.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Se você retirar a aresta ponte, então o número de componentes do grafo aumentará.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 remoção de uma ponte desconecta um grafo.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Pontes de um grafo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Exemplo de grafo com ponte:</a:t>
            </a:r>
          </a:p>
        </p:txBody>
      </p:sp>
      <p:pic>
        <p:nvPicPr>
          <p:cNvPr id="1026" name="Picture 2" descr="C:\Users\Marcos\Desktop\Bridge2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835696" y="2318094"/>
            <a:ext cx="5806430" cy="33245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Pontes de um grafo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Como detectar as pontes de um grafo?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Para cada aresta (u,v) faça:</a:t>
            </a:r>
          </a:p>
          <a:p>
            <a:pPr lvl="1" algn="just"/>
            <a:r>
              <a:rPr lang="pt-BR" dirty="0" smtClean="0"/>
              <a:t>Remova a aresta (u,v) do grafo</a:t>
            </a:r>
          </a:p>
          <a:p>
            <a:pPr lvl="1" algn="just"/>
            <a:r>
              <a:rPr lang="pt-BR" dirty="0" smtClean="0"/>
              <a:t>Verifique se o grafo permanece conectado (pode-se usar a busca em profundidade – DFS).</a:t>
            </a:r>
          </a:p>
          <a:p>
            <a:pPr lvl="1" algn="just"/>
            <a:r>
              <a:rPr lang="pt-BR" dirty="0" smtClean="0"/>
              <a:t>Adicione a aresta (u,v) de volta ao grafo.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Vamos detectar todas as pontes de um grafo?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Pontes de um grafo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Estrutura:</a:t>
            </a:r>
          </a:p>
          <a:p>
            <a:pPr lvl="1" algn="just">
              <a:buNone/>
            </a:pPr>
            <a:endParaRPr lang="pt-BR" dirty="0" smtClean="0"/>
          </a:p>
        </p:txBody>
      </p:sp>
      <p:pic>
        <p:nvPicPr>
          <p:cNvPr id="3074" name="Picture 2" descr="C:\Users\Marcos\Desktop\ScreenHunter_53 Dec. 02 01.4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2132856"/>
            <a:ext cx="4324325" cy="38674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Pontes de um grafo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Iremos utilizar a função </a:t>
            </a:r>
            <a:r>
              <a:rPr lang="pt-BR" dirty="0" err="1" smtClean="0"/>
              <a:t>dfs</a:t>
            </a:r>
            <a:r>
              <a:rPr lang="pt-BR" dirty="0" smtClean="0"/>
              <a:t>() recursiva para verificar se o grafo está conectado.</a:t>
            </a:r>
          </a:p>
          <a:p>
            <a:pPr lvl="1" algn="just">
              <a:buNone/>
            </a:pPr>
            <a:endParaRPr lang="pt-BR" dirty="0" smtClean="0"/>
          </a:p>
        </p:txBody>
      </p:sp>
      <p:pic>
        <p:nvPicPr>
          <p:cNvPr id="4098" name="Picture 2" descr="C:\Users\Marcos\Desktop\ScreenHunter_54 Dec. 02 01.4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636912"/>
            <a:ext cx="5786784" cy="32201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de adjacência - Exemplo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Linha C e coluna A foi preenchida com 1 indicando que há ligação de C para A.</a:t>
            </a:r>
            <a:endParaRPr lang="pt-BR" dirty="0"/>
          </a:p>
        </p:txBody>
      </p:sp>
      <p:pic>
        <p:nvPicPr>
          <p:cNvPr id="2050" name="Picture 2" descr="C:\Users\Marcos\Desktop\Matrizadjacencia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556792"/>
            <a:ext cx="5203827" cy="2337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Pontes de um grafo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No próximo slide teremos a função pontes() que percorre cada aresta, retira cada aresta e verifica se o grafo permanece conectado e adiciona a aresta de volta.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 função pontes() mostra todas as arestas do grafo que são pontes.</a:t>
            </a:r>
          </a:p>
          <a:p>
            <a:pPr lvl="1" algn="just"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Pontes de um grafo</a:t>
            </a:r>
            <a:endParaRPr lang="pt-BR" dirty="0"/>
          </a:p>
        </p:txBody>
      </p:sp>
      <p:pic>
        <p:nvPicPr>
          <p:cNvPr id="4" name="Picture 2" descr="C:\Users\Marcos\Desktop\ScreenHunter_55 Dec. 02 01.47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810865" y="1340768"/>
            <a:ext cx="7411702" cy="51571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Pontes de um grafo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Nossa função principal:</a:t>
            </a:r>
          </a:p>
          <a:p>
            <a:pPr lvl="1" algn="just">
              <a:buNone/>
            </a:pPr>
            <a:endParaRPr lang="pt-BR" dirty="0" smtClean="0"/>
          </a:p>
        </p:txBody>
      </p:sp>
      <p:pic>
        <p:nvPicPr>
          <p:cNvPr id="6146" name="Picture 2" descr="C:\Users\Marcos\Desktop\ScreenHunter_56 Dec. 02 01.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2276872"/>
            <a:ext cx="4935066" cy="34734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Pontes de um grafo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Execução:</a:t>
            </a:r>
          </a:p>
          <a:p>
            <a:pPr lvl="1" algn="just">
              <a:buNone/>
            </a:pPr>
            <a:endParaRPr lang="pt-BR" dirty="0" smtClean="0"/>
          </a:p>
        </p:txBody>
      </p:sp>
      <p:pic>
        <p:nvPicPr>
          <p:cNvPr id="7170" name="Picture 2" descr="C:\Users\Marcos\Desktop\ScreenHunter_58 Dec. 02 01.5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2780" y="2547739"/>
            <a:ext cx="7081628" cy="25374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Desafios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Nesse link dou dicas para resolver quatro problemas de Maratona de Programação envolvendo grafos: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>
                <a:solidFill>
                  <a:schemeClr val="tx2"/>
                </a:solidFill>
                <a:hlinkClick r:id="rId3"/>
              </a:rPr>
              <a:t>http://www.geeksbr.com/2013/08/maratona-de-programacao-grafos.html</a:t>
            </a:r>
            <a:endParaRPr lang="pt-BR" dirty="0" smtClean="0">
              <a:solidFill>
                <a:schemeClr val="tx2"/>
              </a:solidFill>
            </a:endParaRP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Dúvidas?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</p:txBody>
      </p:sp>
      <p:pic>
        <p:nvPicPr>
          <p:cNvPr id="1026" name="Picture 2" descr="C:\Users\Marcos\Desktop\atividades-complementar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1916832"/>
            <a:ext cx="3976788" cy="31943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Contato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pt-BR" dirty="0" smtClean="0">
                <a:hlinkClick r:id="rId3"/>
              </a:rPr>
              <a:t>mcastrosouza@live.com</a:t>
            </a:r>
            <a:endParaRPr lang="pt-BR" dirty="0" smtClean="0"/>
          </a:p>
          <a:p>
            <a:pPr algn="ctr">
              <a:buNone/>
            </a:pPr>
            <a:r>
              <a:rPr lang="pt-BR" dirty="0" smtClean="0">
                <a:hlinkClick r:id="rId4"/>
              </a:rPr>
              <a:t>www.geeksbr.com</a:t>
            </a:r>
            <a:endParaRPr lang="pt-BR" dirty="0" smtClean="0"/>
          </a:p>
          <a:p>
            <a:pPr algn="ctr">
              <a:buNone/>
            </a:pPr>
            <a:endParaRPr lang="pt-BR" dirty="0" smtClean="0"/>
          </a:p>
          <a:p>
            <a:pPr algn="ctr">
              <a:buNone/>
            </a:pPr>
            <a:r>
              <a:rPr lang="pt-BR" dirty="0" smtClean="0"/>
              <a:t>Link da apresentação:</a:t>
            </a:r>
          </a:p>
          <a:p>
            <a:pPr algn="ctr">
              <a:buNone/>
            </a:pPr>
            <a:r>
              <a:rPr lang="pt-BR" dirty="0" smtClean="0">
                <a:hlinkClick r:id="rId5"/>
              </a:rPr>
              <a:t>www.slideshare.net/mcastrosouza/grafos-representao</a:t>
            </a:r>
            <a:endParaRPr lang="pt-BR" dirty="0" smtClean="0"/>
          </a:p>
          <a:p>
            <a:pPr algn="ctr">
              <a:buNone/>
            </a:pPr>
            <a:endParaRPr lang="pt-BR" dirty="0" smtClean="0"/>
          </a:p>
          <a:p>
            <a:pPr algn="ctr">
              <a:buNone/>
            </a:pPr>
            <a:r>
              <a:rPr lang="pt-BR" dirty="0" smtClean="0"/>
              <a:t>Download dos códigos:</a:t>
            </a:r>
          </a:p>
          <a:p>
            <a:pPr algn="ctr">
              <a:buNone/>
            </a:pPr>
            <a:r>
              <a:rPr lang="pt-BR" dirty="0" smtClean="0">
                <a:hlinkClick r:id="rId6"/>
              </a:rPr>
              <a:t>www.geeksbr.com/2013/12/apresentacao-grafos.html</a:t>
            </a:r>
            <a:r>
              <a:rPr lang="pt-BR" dirty="0" smtClean="0"/>
              <a:t> 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de adjacência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Se tiver ligação, então é 1.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Se não tiver ligação, então é 0.</a:t>
            </a:r>
            <a:endParaRPr lang="pt-BR" dirty="0"/>
          </a:p>
        </p:txBody>
      </p:sp>
      <p:pic>
        <p:nvPicPr>
          <p:cNvPr id="3074" name="Picture 2" descr="C:\Users\Marcos\Desktop\ScreenHunter_06 Nov. 24 19.2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1484784"/>
            <a:ext cx="3168352" cy="21855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1 ou 0?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Não precisava ser 1 ou 0, não existe essa obrigatoriedade.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O nosso símbolo de existe é “1” e o símbolo de não existe é “0”. Essa foi uma escolha que iremos utilizar na nossa estrutura de dados.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Inicialmente isso pode não fazer muito sentido, mas vai ajudar nos algoritmos. Exemplo: ajuda se eu quiser contar algo.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ainstrmSess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2DFE8B-39D3-4F7B-8F62-180F887A1D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BrainstrmSess</Template>
  <TotalTime>0</TotalTime>
  <Words>1902</Words>
  <Application>Microsoft Office PowerPoint</Application>
  <PresentationFormat>Apresentação na tela (4:3)</PresentationFormat>
  <Paragraphs>613</Paragraphs>
  <Slides>76</Slides>
  <Notes>76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76</vt:i4>
      </vt:variant>
    </vt:vector>
  </HeadingPairs>
  <TitlesOfParts>
    <vt:vector size="77" baseType="lpstr">
      <vt:lpstr>BrainstrmSess</vt:lpstr>
      <vt:lpstr>Grafos</vt:lpstr>
      <vt:lpstr>Mas o que é grafo?</vt:lpstr>
      <vt:lpstr>Exemplo</vt:lpstr>
      <vt:lpstr>E para 1 bilhão de nós?</vt:lpstr>
      <vt:lpstr>Matriz de adjacência</vt:lpstr>
      <vt:lpstr>Matriz de adjacência - Exemplo</vt:lpstr>
      <vt:lpstr>Matriz de adjacência - Exemplo</vt:lpstr>
      <vt:lpstr>Matriz de adjacência</vt:lpstr>
      <vt:lpstr>Por que 1 ou 0?</vt:lpstr>
      <vt:lpstr>Matriz de adjacência</vt:lpstr>
      <vt:lpstr>Dica</vt:lpstr>
      <vt:lpstr>Pergunta – É simétrico?</vt:lpstr>
      <vt:lpstr>Grafo não-dirigido</vt:lpstr>
      <vt:lpstr>Implementação</vt:lpstr>
      <vt:lpstr>O que eu irei utilizar...</vt:lpstr>
      <vt:lpstr>Antes de codificar...</vt:lpstr>
      <vt:lpstr>Hora de codificar!</vt:lpstr>
      <vt:lpstr>Tem ligação ?</vt:lpstr>
      <vt:lpstr>Pergunte ao grafo</vt:lpstr>
      <vt:lpstr>Grau de um vértice</vt:lpstr>
      <vt:lpstr>Grau de um vértice</vt:lpstr>
      <vt:lpstr>Grau de um vértice</vt:lpstr>
      <vt:lpstr>Grau de um vértice</vt:lpstr>
      <vt:lpstr>Grau de um vértice</vt:lpstr>
      <vt:lpstr>Matriz de Adjacência</vt:lpstr>
      <vt:lpstr>Lista de adjacência</vt:lpstr>
      <vt:lpstr>Lista de adjacência</vt:lpstr>
      <vt:lpstr>Lista de adjacência -  Exemplo</vt:lpstr>
      <vt:lpstr>Hora de codificar!</vt:lpstr>
      <vt:lpstr>Hora de codificar!</vt:lpstr>
      <vt:lpstr>Hora de codificar!</vt:lpstr>
      <vt:lpstr>Execução</vt:lpstr>
      <vt:lpstr>Matriz de incidência</vt:lpstr>
      <vt:lpstr>Matriz de incidência</vt:lpstr>
      <vt:lpstr>Matriz de incidência</vt:lpstr>
      <vt:lpstr>Qual representação utilizar?</vt:lpstr>
      <vt:lpstr>Qual representação utilizar?</vt:lpstr>
      <vt:lpstr>Pergunta: o grafo é completo?</vt:lpstr>
      <vt:lpstr>Verificar se o grafo é completo</vt:lpstr>
      <vt:lpstr>Verificar se o grafo é completo</vt:lpstr>
      <vt:lpstr>Verificar se o grafo é completo</vt:lpstr>
      <vt:lpstr>Busca em profundidade (DFS)</vt:lpstr>
      <vt:lpstr>Busca em profundidade (DFS)</vt:lpstr>
      <vt:lpstr>Busca em profundidade (DFS)</vt:lpstr>
      <vt:lpstr>Busca em profundidade (DFS)</vt:lpstr>
      <vt:lpstr>Busca em profundidade (DFS)</vt:lpstr>
      <vt:lpstr>Busca em profundidade (DFS)</vt:lpstr>
      <vt:lpstr>Busca em profundidade (DFS)</vt:lpstr>
      <vt:lpstr>Busca em profundidade (DFS)</vt:lpstr>
      <vt:lpstr>Busca em profundidade (DFS)</vt:lpstr>
      <vt:lpstr>Busca em profundidade (DFS)</vt:lpstr>
      <vt:lpstr>Busca em profundidade (DFS)</vt:lpstr>
      <vt:lpstr>Busca em profundidade (DFS)</vt:lpstr>
      <vt:lpstr>Busca em profundidade (DFS)</vt:lpstr>
      <vt:lpstr>Busca em profundidade (DFS)</vt:lpstr>
      <vt:lpstr>Busca em profundidade (DFS)</vt:lpstr>
      <vt:lpstr>DFS - Hour of code!</vt:lpstr>
      <vt:lpstr>DFS - Hour of code!</vt:lpstr>
      <vt:lpstr>DFS - Hour of code!</vt:lpstr>
      <vt:lpstr>Função dfs()</vt:lpstr>
      <vt:lpstr>Função dfs() - Continuação</vt:lpstr>
      <vt:lpstr>Função dfs() - Continuação</vt:lpstr>
      <vt:lpstr>DFS - Hour of code!</vt:lpstr>
      <vt:lpstr>DFS Recursiva</vt:lpstr>
      <vt:lpstr>Pontes de um grafo</vt:lpstr>
      <vt:lpstr>Pontes de um grafo</vt:lpstr>
      <vt:lpstr>Pontes de um grafo</vt:lpstr>
      <vt:lpstr>Pontes de um grafo</vt:lpstr>
      <vt:lpstr>Pontes de um grafo</vt:lpstr>
      <vt:lpstr>Pontes de um grafo</vt:lpstr>
      <vt:lpstr>Pontes de um grafo</vt:lpstr>
      <vt:lpstr>Pontes de um grafo</vt:lpstr>
      <vt:lpstr>Pontes de um grafo</vt:lpstr>
      <vt:lpstr>Desafios</vt:lpstr>
      <vt:lpstr>Dúvidas?</vt:lpstr>
      <vt:lpstr>Contato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2013-11-24T21:49:33Z</dcterms:created>
  <dcterms:modified xsi:type="dcterms:W3CDTF">2013-12-02T18:32:13Z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