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379" r:id="rId3"/>
    <p:sldId id="376" r:id="rId4"/>
    <p:sldId id="380" r:id="rId5"/>
    <p:sldId id="377" r:id="rId6"/>
    <p:sldId id="378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444" r:id="rId67"/>
    <p:sldId id="445" r:id="rId68"/>
    <p:sldId id="446" r:id="rId69"/>
    <p:sldId id="447" r:id="rId70"/>
    <p:sldId id="448" r:id="rId71"/>
    <p:sldId id="449" r:id="rId72"/>
  </p:sldIdLst>
  <p:sldSz cx="9144000" cy="6858000" type="screen4x3"/>
  <p:notesSz cx="7102475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5B6FE-DF05-4944-A75A-7E8254C575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0780B7C-C2D8-4203-A03B-C9E39C4E60CE}">
      <dgm:prSet/>
      <dgm:spPr/>
      <dgm:t>
        <a:bodyPr/>
        <a:lstStyle/>
        <a:p>
          <a:pPr rtl="0"/>
          <a:r>
            <a:rPr lang="pt-BR"/>
            <a:t>Uma fronteira pode ser descrita pelo seu tamanho, orientação, número de concavidades, outros.</a:t>
          </a:r>
        </a:p>
      </dgm:t>
    </dgm:pt>
    <dgm:pt modelId="{4D3955A7-872A-40E5-99A0-86896E95F6CF}" type="parTrans" cxnId="{0523A918-C590-4FF7-B807-08885ED2AF12}">
      <dgm:prSet/>
      <dgm:spPr/>
      <dgm:t>
        <a:bodyPr/>
        <a:lstStyle/>
        <a:p>
          <a:endParaRPr lang="pt-BR"/>
        </a:p>
      </dgm:t>
    </dgm:pt>
    <dgm:pt modelId="{E9E5DF48-3B5B-4D11-8D32-2CD01CA01CCF}" type="sibTrans" cxnId="{0523A918-C590-4FF7-B807-08885ED2AF12}">
      <dgm:prSet/>
      <dgm:spPr/>
      <dgm:t>
        <a:bodyPr/>
        <a:lstStyle/>
        <a:p>
          <a:endParaRPr lang="pt-BR"/>
        </a:p>
      </dgm:t>
    </dgm:pt>
    <dgm:pt modelId="{4B463F6A-EBD5-4A15-98DC-540AF555DDAB}">
      <dgm:prSet/>
      <dgm:spPr/>
      <dgm:t>
        <a:bodyPr/>
        <a:lstStyle/>
        <a:p>
          <a:pPr rtl="0"/>
          <a:r>
            <a:rPr lang="pt-BR"/>
            <a:t>Uma região pode ser descrita pela sua cor, textura, área.</a:t>
          </a:r>
        </a:p>
      </dgm:t>
    </dgm:pt>
    <dgm:pt modelId="{A7BE4840-594F-4657-8219-3FBD5AA2AE2A}" type="parTrans" cxnId="{F6BCD94B-CB84-45ED-9F8F-D34E88784B3A}">
      <dgm:prSet/>
      <dgm:spPr/>
      <dgm:t>
        <a:bodyPr/>
        <a:lstStyle/>
        <a:p>
          <a:endParaRPr lang="pt-BR"/>
        </a:p>
      </dgm:t>
    </dgm:pt>
    <dgm:pt modelId="{CD71BCDE-0C15-4E6C-B0C0-58911913A8DE}" type="sibTrans" cxnId="{F6BCD94B-CB84-45ED-9F8F-D34E88784B3A}">
      <dgm:prSet/>
      <dgm:spPr/>
      <dgm:t>
        <a:bodyPr/>
        <a:lstStyle/>
        <a:p>
          <a:endParaRPr lang="pt-BR"/>
        </a:p>
      </dgm:t>
    </dgm:pt>
    <dgm:pt modelId="{13CE1514-71FA-48CB-9176-35AB63BBCF7A}" type="pres">
      <dgm:prSet presAssocID="{20A5B6FE-DF05-4944-A75A-7E8254C57543}" presName="linear" presStyleCnt="0">
        <dgm:presLayoutVars>
          <dgm:animLvl val="lvl"/>
          <dgm:resizeHandles val="exact"/>
        </dgm:presLayoutVars>
      </dgm:prSet>
      <dgm:spPr/>
    </dgm:pt>
    <dgm:pt modelId="{00DFAE50-7BC3-4F6D-9302-F6E8132A0E1E}" type="pres">
      <dgm:prSet presAssocID="{60780B7C-C2D8-4203-A03B-C9E39C4E60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30C284-4C17-4ECF-A3F2-F14FA6CFFDF7}" type="pres">
      <dgm:prSet presAssocID="{E9E5DF48-3B5B-4D11-8D32-2CD01CA01CCF}" presName="spacer" presStyleCnt="0"/>
      <dgm:spPr/>
    </dgm:pt>
    <dgm:pt modelId="{F07F4DDA-646A-4B91-97D0-9E928C0A4B83}" type="pres">
      <dgm:prSet presAssocID="{4B463F6A-EBD5-4A15-98DC-540AF555DD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4C6AA40-B69C-41B8-999C-C99C9DEF6E59}" type="presOf" srcId="{20A5B6FE-DF05-4944-A75A-7E8254C57543}" destId="{13CE1514-71FA-48CB-9176-35AB63BBCF7A}" srcOrd="0" destOrd="0" presId="urn:microsoft.com/office/officeart/2005/8/layout/vList2"/>
    <dgm:cxn modelId="{6EE710A4-A7E6-4BF8-AEBC-E04EE6B14972}" type="presOf" srcId="{4B463F6A-EBD5-4A15-98DC-540AF555DDAB}" destId="{F07F4DDA-646A-4B91-97D0-9E928C0A4B83}" srcOrd="0" destOrd="0" presId="urn:microsoft.com/office/officeart/2005/8/layout/vList2"/>
    <dgm:cxn modelId="{F6BCD94B-CB84-45ED-9F8F-D34E88784B3A}" srcId="{20A5B6FE-DF05-4944-A75A-7E8254C57543}" destId="{4B463F6A-EBD5-4A15-98DC-540AF555DDAB}" srcOrd="1" destOrd="0" parTransId="{A7BE4840-594F-4657-8219-3FBD5AA2AE2A}" sibTransId="{CD71BCDE-0C15-4E6C-B0C0-58911913A8DE}"/>
    <dgm:cxn modelId="{0523A918-C590-4FF7-B807-08885ED2AF12}" srcId="{20A5B6FE-DF05-4944-A75A-7E8254C57543}" destId="{60780B7C-C2D8-4203-A03B-C9E39C4E60CE}" srcOrd="0" destOrd="0" parTransId="{4D3955A7-872A-40E5-99A0-86896E95F6CF}" sibTransId="{E9E5DF48-3B5B-4D11-8D32-2CD01CA01CCF}"/>
    <dgm:cxn modelId="{F51606FD-283C-444F-A185-5207B10ED3E7}" type="presOf" srcId="{60780B7C-C2D8-4203-A03B-C9E39C4E60CE}" destId="{00DFAE50-7BC3-4F6D-9302-F6E8132A0E1E}" srcOrd="0" destOrd="0" presId="urn:microsoft.com/office/officeart/2005/8/layout/vList2"/>
    <dgm:cxn modelId="{C796A6DA-CC4D-4B38-AFF2-988D984CF3D0}" type="presParOf" srcId="{13CE1514-71FA-48CB-9176-35AB63BBCF7A}" destId="{00DFAE50-7BC3-4F6D-9302-F6E8132A0E1E}" srcOrd="0" destOrd="0" presId="urn:microsoft.com/office/officeart/2005/8/layout/vList2"/>
    <dgm:cxn modelId="{296E1E9D-580B-4B7E-AD83-AA9662968A94}" type="presParOf" srcId="{13CE1514-71FA-48CB-9176-35AB63BBCF7A}" destId="{DB30C284-4C17-4ECF-A3F2-F14FA6CFFDF7}" srcOrd="1" destOrd="0" presId="urn:microsoft.com/office/officeart/2005/8/layout/vList2"/>
    <dgm:cxn modelId="{B843954C-DD0B-497B-95B2-7891B744BF9E}" type="presParOf" srcId="{13CE1514-71FA-48CB-9176-35AB63BBCF7A}" destId="{F07F4DDA-646A-4B91-97D0-9E928C0A4B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ED40A-A15B-4BAF-9792-6407169FE232}" type="doc">
      <dgm:prSet loTypeId="urn:microsoft.com/office/officeart/2005/8/layout/pyramid2" loCatId="pyramid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24CF0034-500C-411B-8778-D47AA04D2A29}">
      <dgm:prSet/>
      <dgm:spPr/>
      <dgm:t>
        <a:bodyPr/>
        <a:lstStyle/>
        <a:p>
          <a:pPr rtl="0"/>
          <a:r>
            <a:rPr lang="pt-BR"/>
            <a:t>Fronteiras</a:t>
          </a:r>
        </a:p>
      </dgm:t>
    </dgm:pt>
    <dgm:pt modelId="{9A25BFAB-8FB5-4DA1-A98A-34B2E11AC5B6}" type="parTrans" cxnId="{42247F33-621A-4FD1-8855-CE5BB1ED804E}">
      <dgm:prSet/>
      <dgm:spPr/>
      <dgm:t>
        <a:bodyPr/>
        <a:lstStyle/>
        <a:p>
          <a:endParaRPr lang="pt-BR"/>
        </a:p>
      </dgm:t>
    </dgm:pt>
    <dgm:pt modelId="{B0C0FC13-AB19-4DA5-AE8A-6853494B0563}" type="sibTrans" cxnId="{42247F33-621A-4FD1-8855-CE5BB1ED804E}">
      <dgm:prSet/>
      <dgm:spPr/>
      <dgm:t>
        <a:bodyPr/>
        <a:lstStyle/>
        <a:p>
          <a:endParaRPr lang="pt-BR"/>
        </a:p>
      </dgm:t>
    </dgm:pt>
    <dgm:pt modelId="{BBFB48FA-B4D2-40E4-9469-436E578CD6E6}">
      <dgm:prSet/>
      <dgm:spPr/>
      <dgm:t>
        <a:bodyPr/>
        <a:lstStyle/>
        <a:p>
          <a:pPr rtl="0"/>
          <a:r>
            <a:rPr lang="pt-BR"/>
            <a:t>Regiões</a:t>
          </a:r>
        </a:p>
      </dgm:t>
    </dgm:pt>
    <dgm:pt modelId="{D721515C-97AE-44FD-83DE-7C8E0D0C22F4}" type="parTrans" cxnId="{A4D3EFF6-0155-4559-A5AF-72C2C4248256}">
      <dgm:prSet/>
      <dgm:spPr/>
      <dgm:t>
        <a:bodyPr/>
        <a:lstStyle/>
        <a:p>
          <a:endParaRPr lang="pt-BR"/>
        </a:p>
      </dgm:t>
    </dgm:pt>
    <dgm:pt modelId="{7D489954-653F-45CE-AE1B-816D683666B8}" type="sibTrans" cxnId="{A4D3EFF6-0155-4559-A5AF-72C2C4248256}">
      <dgm:prSet/>
      <dgm:spPr/>
      <dgm:t>
        <a:bodyPr/>
        <a:lstStyle/>
        <a:p>
          <a:endParaRPr lang="pt-BR"/>
        </a:p>
      </dgm:t>
    </dgm:pt>
    <dgm:pt modelId="{22501FAD-F142-47B9-84D3-645A5300BA85}" type="pres">
      <dgm:prSet presAssocID="{6EBED40A-A15B-4BAF-9792-6407169FE232}" presName="compositeShape" presStyleCnt="0">
        <dgm:presLayoutVars>
          <dgm:dir/>
          <dgm:resizeHandles/>
        </dgm:presLayoutVars>
      </dgm:prSet>
      <dgm:spPr/>
    </dgm:pt>
    <dgm:pt modelId="{7CF37D16-37E4-49A5-8CFA-CCCB67E50609}" type="pres">
      <dgm:prSet presAssocID="{6EBED40A-A15B-4BAF-9792-6407169FE232}" presName="pyramid" presStyleLbl="node1" presStyleIdx="0" presStyleCnt="1"/>
      <dgm:spPr/>
    </dgm:pt>
    <dgm:pt modelId="{5B4A8C66-C28E-442C-AC05-4D8B9EC0526D}" type="pres">
      <dgm:prSet presAssocID="{6EBED40A-A15B-4BAF-9792-6407169FE232}" presName="theList" presStyleCnt="0"/>
      <dgm:spPr/>
    </dgm:pt>
    <dgm:pt modelId="{3FCFDEC9-6F20-4860-995E-5AFE6F393603}" type="pres">
      <dgm:prSet presAssocID="{24CF0034-500C-411B-8778-D47AA04D2A29}" presName="aNode" presStyleLbl="fgAcc1" presStyleIdx="0" presStyleCnt="2">
        <dgm:presLayoutVars>
          <dgm:bulletEnabled val="1"/>
        </dgm:presLayoutVars>
      </dgm:prSet>
      <dgm:spPr/>
    </dgm:pt>
    <dgm:pt modelId="{FB375DB0-7791-4ADC-A5F8-FB2EE78416C4}" type="pres">
      <dgm:prSet presAssocID="{24CF0034-500C-411B-8778-D47AA04D2A29}" presName="aSpace" presStyleCnt="0"/>
      <dgm:spPr/>
    </dgm:pt>
    <dgm:pt modelId="{CCB1F020-7B7A-48D5-AC59-027DC80429AF}" type="pres">
      <dgm:prSet presAssocID="{BBFB48FA-B4D2-40E4-9469-436E578CD6E6}" presName="aNode" presStyleLbl="fgAcc1" presStyleIdx="1" presStyleCnt="2">
        <dgm:presLayoutVars>
          <dgm:bulletEnabled val="1"/>
        </dgm:presLayoutVars>
      </dgm:prSet>
      <dgm:spPr/>
    </dgm:pt>
    <dgm:pt modelId="{3F99900E-794E-4C09-A7B7-2598B0596DDC}" type="pres">
      <dgm:prSet presAssocID="{BBFB48FA-B4D2-40E4-9469-436E578CD6E6}" presName="aSpace" presStyleCnt="0"/>
      <dgm:spPr/>
    </dgm:pt>
  </dgm:ptLst>
  <dgm:cxnLst>
    <dgm:cxn modelId="{DD72D1D7-8BAB-4E47-87C1-04AA9C5D7481}" type="presOf" srcId="{24CF0034-500C-411B-8778-D47AA04D2A29}" destId="{3FCFDEC9-6F20-4860-995E-5AFE6F393603}" srcOrd="0" destOrd="0" presId="urn:microsoft.com/office/officeart/2005/8/layout/pyramid2"/>
    <dgm:cxn modelId="{A4D3EFF6-0155-4559-A5AF-72C2C4248256}" srcId="{6EBED40A-A15B-4BAF-9792-6407169FE232}" destId="{BBFB48FA-B4D2-40E4-9469-436E578CD6E6}" srcOrd="1" destOrd="0" parTransId="{D721515C-97AE-44FD-83DE-7C8E0D0C22F4}" sibTransId="{7D489954-653F-45CE-AE1B-816D683666B8}"/>
    <dgm:cxn modelId="{94BA9332-DCC7-4A5A-9AE3-9B85DB3E0C3F}" type="presOf" srcId="{6EBED40A-A15B-4BAF-9792-6407169FE232}" destId="{22501FAD-F142-47B9-84D3-645A5300BA85}" srcOrd="0" destOrd="0" presId="urn:microsoft.com/office/officeart/2005/8/layout/pyramid2"/>
    <dgm:cxn modelId="{42247F33-621A-4FD1-8855-CE5BB1ED804E}" srcId="{6EBED40A-A15B-4BAF-9792-6407169FE232}" destId="{24CF0034-500C-411B-8778-D47AA04D2A29}" srcOrd="0" destOrd="0" parTransId="{9A25BFAB-8FB5-4DA1-A98A-34B2E11AC5B6}" sibTransId="{B0C0FC13-AB19-4DA5-AE8A-6853494B0563}"/>
    <dgm:cxn modelId="{CCBB3DC6-4CE6-4328-98D1-E97EBBBC2F18}" type="presOf" srcId="{BBFB48FA-B4D2-40E4-9469-436E578CD6E6}" destId="{CCB1F020-7B7A-48D5-AC59-027DC80429AF}" srcOrd="0" destOrd="0" presId="urn:microsoft.com/office/officeart/2005/8/layout/pyramid2"/>
    <dgm:cxn modelId="{F14F591E-912C-4A91-B5EC-F04E95249861}" type="presParOf" srcId="{22501FAD-F142-47B9-84D3-645A5300BA85}" destId="{7CF37D16-37E4-49A5-8CFA-CCCB67E50609}" srcOrd="0" destOrd="0" presId="urn:microsoft.com/office/officeart/2005/8/layout/pyramid2"/>
    <dgm:cxn modelId="{3EFCFA8B-D504-4635-979C-EAE16EE52B22}" type="presParOf" srcId="{22501FAD-F142-47B9-84D3-645A5300BA85}" destId="{5B4A8C66-C28E-442C-AC05-4D8B9EC0526D}" srcOrd="1" destOrd="0" presId="urn:microsoft.com/office/officeart/2005/8/layout/pyramid2"/>
    <dgm:cxn modelId="{76210577-941F-48BE-AB06-7E97E37D7233}" type="presParOf" srcId="{5B4A8C66-C28E-442C-AC05-4D8B9EC0526D}" destId="{3FCFDEC9-6F20-4860-995E-5AFE6F393603}" srcOrd="0" destOrd="0" presId="urn:microsoft.com/office/officeart/2005/8/layout/pyramid2"/>
    <dgm:cxn modelId="{D094C29C-28D4-4E43-ADDF-A7634295A37E}" type="presParOf" srcId="{5B4A8C66-C28E-442C-AC05-4D8B9EC0526D}" destId="{FB375DB0-7791-4ADC-A5F8-FB2EE78416C4}" srcOrd="1" destOrd="0" presId="urn:microsoft.com/office/officeart/2005/8/layout/pyramid2"/>
    <dgm:cxn modelId="{12AE6736-5601-4774-BB32-547C31892348}" type="presParOf" srcId="{5B4A8C66-C28E-442C-AC05-4D8B9EC0526D}" destId="{CCB1F020-7B7A-48D5-AC59-027DC80429AF}" srcOrd="2" destOrd="0" presId="urn:microsoft.com/office/officeart/2005/8/layout/pyramid2"/>
    <dgm:cxn modelId="{3D7D1FFC-2D65-469E-99D0-38A033AD5560}" type="presParOf" srcId="{5B4A8C66-C28E-442C-AC05-4D8B9EC0526D}" destId="{3F99900E-794E-4C09-A7B7-2598B0596DDC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FAE50-7BC3-4F6D-9302-F6E8132A0E1E}">
      <dsp:nvSpPr>
        <dsp:cNvPr id="0" name=""/>
        <dsp:cNvSpPr/>
      </dsp:nvSpPr>
      <dsp:spPr>
        <a:xfrm>
          <a:off x="0" y="402094"/>
          <a:ext cx="8458200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Uma fronteira pode ser descrita pelo seu tamanho, orientação, número de concavidades, outros.</a:t>
          </a:r>
        </a:p>
      </dsp:txBody>
      <dsp:txXfrm>
        <a:off x="52774" y="454868"/>
        <a:ext cx="8352652" cy="975532"/>
      </dsp:txXfrm>
    </dsp:sp>
    <dsp:sp modelId="{F07F4DDA-646A-4B91-97D0-9E928C0A4B83}">
      <dsp:nvSpPr>
        <dsp:cNvPr id="0" name=""/>
        <dsp:cNvSpPr/>
      </dsp:nvSpPr>
      <dsp:spPr>
        <a:xfrm>
          <a:off x="0" y="1563814"/>
          <a:ext cx="8458200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Uma região pode ser descrita pela sua cor, textura, área.</a:t>
          </a:r>
        </a:p>
      </dsp:txBody>
      <dsp:txXfrm>
        <a:off x="52774" y="1616588"/>
        <a:ext cx="8352652" cy="975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37D16-37E4-49A5-8CFA-CCCB67E50609}">
      <dsp:nvSpPr>
        <dsp:cNvPr id="0" name=""/>
        <dsp:cNvSpPr/>
      </dsp:nvSpPr>
      <dsp:spPr>
        <a:xfrm>
          <a:off x="1331594" y="0"/>
          <a:ext cx="2057400" cy="2057400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FDEC9-6F20-4860-995E-5AFE6F393603}">
      <dsp:nvSpPr>
        <dsp:cNvPr id="0" name=""/>
        <dsp:cNvSpPr/>
      </dsp:nvSpPr>
      <dsp:spPr>
        <a:xfrm>
          <a:off x="2360294" y="205940"/>
          <a:ext cx="1337310" cy="73134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Fronteiras</a:t>
          </a:r>
        </a:p>
      </dsp:txBody>
      <dsp:txXfrm>
        <a:off x="2395995" y="241641"/>
        <a:ext cx="1265908" cy="659939"/>
      </dsp:txXfrm>
    </dsp:sp>
    <dsp:sp modelId="{CCB1F020-7B7A-48D5-AC59-027DC80429AF}">
      <dsp:nvSpPr>
        <dsp:cNvPr id="0" name=""/>
        <dsp:cNvSpPr/>
      </dsp:nvSpPr>
      <dsp:spPr>
        <a:xfrm>
          <a:off x="2360294" y="1028700"/>
          <a:ext cx="1337310" cy="73134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Regiões</a:t>
          </a:r>
        </a:p>
      </dsp:txBody>
      <dsp:txXfrm>
        <a:off x="2395995" y="1064401"/>
        <a:ext cx="1265908" cy="65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A2445-AB67-480C-B510-CC74A5B710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515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3232-0014-4EA0-81E7-EEB04542B50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8040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972B6-4AE2-4BB9-B924-A44C40BFE09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6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7C7C-2D72-4EDC-AA3F-7EEC6836D04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969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7DB1-ABAD-434D-9A4A-75CACFBABD3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8668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DCF3E-58B0-4D9F-9E69-A0E782F54B0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729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430E8-EE2E-46C8-BCEA-C411C4365CE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916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17555-10A6-4DEC-9055-A95F1D41F4C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8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423D6-CF82-4F65-99E4-5527A92CC7A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76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C1AE-FB0D-487B-8578-D0A986B08F8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536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B1D6-C5C1-4B34-8B61-761A42EE975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666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F11B76-22B6-4ED2-916E-5F2C4EB4543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7" r:id="rId2"/>
    <p:sldLayoutId id="2147484085" r:id="rId3"/>
    <p:sldLayoutId id="2147484078" r:id="rId4"/>
    <p:sldLayoutId id="2147484086" r:id="rId5"/>
    <p:sldLayoutId id="2147484079" r:id="rId6"/>
    <p:sldLayoutId id="2147484080" r:id="rId7"/>
    <p:sldLayoutId id="2147484087" r:id="rId8"/>
    <p:sldLayoutId id="2147484081" r:id="rId9"/>
    <p:sldLayoutId id="2147484082" r:id="rId10"/>
    <p:sldLayoutId id="21474840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/>
              <a:t>Representação e descrição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/>
              <a:t>Dr</a:t>
            </a:r>
            <a:r>
              <a:rPr lang="pt-BR"/>
              <a:t> Nielsen </a:t>
            </a:r>
            <a:r>
              <a:rPr lang="pt-BR" dirty="0"/>
              <a:t>Castelo Damasceno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Código da cadeia (translação)</a:t>
            </a:r>
          </a:p>
        </p:txBody>
      </p:sp>
      <p:sp>
        <p:nvSpPr>
          <p:cNvPr id="12291" name="Retângulo 3"/>
          <p:cNvSpPr>
            <a:spLocks noChangeArrowheads="1"/>
          </p:cNvSpPr>
          <p:nvPr/>
        </p:nvSpPr>
        <p:spPr bwMode="auto">
          <a:xfrm>
            <a:off x="381000" y="1600200"/>
            <a:ext cx="8382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800" dirty="0"/>
              <a:t>Normalizar o código: Pode ser normalizado com relação ao ponto de partida.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800" dirty="0"/>
              <a:t>Tratamos o código da cadeia como uma sequencia circular de números que representam a direção e redefinimos o ponto de partida para que a </a:t>
            </a:r>
            <a:r>
              <a:rPr lang="pt-BR" altLang="pt-BR" sz="2800"/>
              <a:t>esqueda</a:t>
            </a:r>
            <a:r>
              <a:rPr lang="pt-BR" altLang="pt-BR" sz="2800" dirty="0"/>
              <a:t> resultante dos números forme um inteiro de magnitude mínima. 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143000" y="5029200"/>
            <a:ext cx="2970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C= 1170012344443556670</a:t>
            </a:r>
          </a:p>
        </p:txBody>
      </p:sp>
      <p:sp>
        <p:nvSpPr>
          <p:cNvPr id="12293" name="CaixaDeTexto 5"/>
          <p:cNvSpPr txBox="1">
            <a:spLocks noChangeArrowheads="1"/>
          </p:cNvSpPr>
          <p:nvPr/>
        </p:nvSpPr>
        <p:spPr bwMode="auto">
          <a:xfrm>
            <a:off x="4495800" y="5029200"/>
            <a:ext cx="2970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C= 0117001234444355667</a:t>
            </a:r>
          </a:p>
        </p:txBody>
      </p:sp>
      <p:sp>
        <p:nvSpPr>
          <p:cNvPr id="12294" name="CaixaDeTexto 6"/>
          <p:cNvSpPr txBox="1">
            <a:spLocks noChangeArrowheads="1"/>
          </p:cNvSpPr>
          <p:nvPr/>
        </p:nvSpPr>
        <p:spPr bwMode="auto">
          <a:xfrm>
            <a:off x="1143000" y="5740400"/>
            <a:ext cx="2970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C= 7011700123444435566</a:t>
            </a:r>
          </a:p>
        </p:txBody>
      </p:sp>
      <p:sp>
        <p:nvSpPr>
          <p:cNvPr id="12295" name="CaixaDeTexto 7"/>
          <p:cNvSpPr txBox="1">
            <a:spLocks noChangeArrowheads="1"/>
          </p:cNvSpPr>
          <p:nvPr/>
        </p:nvSpPr>
        <p:spPr bwMode="auto">
          <a:xfrm>
            <a:off x="4495800" y="5716588"/>
            <a:ext cx="2970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C= 0012344443556670117</a:t>
            </a:r>
          </a:p>
        </p:txBody>
      </p:sp>
    </p:spTree>
    <p:extLst>
      <p:ext uri="{BB962C8B-B14F-4D97-AF65-F5344CB8AC3E}">
        <p14:creationId xmlns:p14="http://schemas.microsoft.com/office/powerpoint/2010/main" val="293718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Código da cadeia (rotação)</a:t>
            </a:r>
          </a:p>
        </p:txBody>
      </p:sp>
      <p:sp>
        <p:nvSpPr>
          <p:cNvPr id="13315" name="Retângulo 3"/>
          <p:cNvSpPr>
            <a:spLocks noChangeArrowheads="1"/>
          </p:cNvSpPr>
          <p:nvPr/>
        </p:nvSpPr>
        <p:spPr bwMode="auto">
          <a:xfrm>
            <a:off x="381000" y="1600200"/>
            <a:ext cx="8382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800"/>
              <a:t>Podemos normalizar a rotação (em ângulos que sejam múltiplos inteiros das direções), utilizando a primeira diferença do código da cadeia no lugar do próprio código em si.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800"/>
              <a:t>Essa diferença é obtida pela contagem do número de mudança de direção (considerando o sentido anti-horário que separam dois elementos adjacentes do código).</a:t>
            </a:r>
          </a:p>
        </p:txBody>
      </p:sp>
    </p:spTree>
    <p:extLst>
      <p:ext uri="{BB962C8B-B14F-4D97-AF65-F5344CB8AC3E}">
        <p14:creationId xmlns:p14="http://schemas.microsoft.com/office/powerpoint/2010/main" val="131415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Código da cadeia (rotação)</a:t>
            </a:r>
          </a:p>
        </p:txBody>
      </p:sp>
      <p:sp>
        <p:nvSpPr>
          <p:cNvPr id="14339" name="Retângulo 3"/>
          <p:cNvSpPr>
            <a:spLocks noChangeArrowheads="1"/>
          </p:cNvSpPr>
          <p:nvPr/>
        </p:nvSpPr>
        <p:spPr bwMode="auto">
          <a:xfrm>
            <a:off x="381000" y="16002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800"/>
              <a:t>Exemplo: 10103322 é 3133030</a:t>
            </a:r>
          </a:p>
        </p:txBody>
      </p:sp>
      <p:pic>
        <p:nvPicPr>
          <p:cNvPr id="14340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0275"/>
            <a:ext cx="25146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tângulo 5"/>
          <p:cNvSpPr>
            <a:spLocks noChangeArrowheads="1"/>
          </p:cNvSpPr>
          <p:nvPr/>
        </p:nvSpPr>
        <p:spPr bwMode="auto">
          <a:xfrm>
            <a:off x="533400" y="5181600"/>
            <a:ext cx="838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800"/>
              <a:t> 3 1 3 3 0 3 0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800"/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800"/>
              <a:t>1 0 1 0 3 3 2 2</a:t>
            </a:r>
          </a:p>
        </p:txBody>
      </p:sp>
      <p:grpSp>
        <p:nvGrpSpPr>
          <p:cNvPr id="14342" name="Grupo 7"/>
          <p:cNvGrpSpPr>
            <a:grpSpLocks/>
          </p:cNvGrpSpPr>
          <p:nvPr/>
        </p:nvGrpSpPr>
        <p:grpSpPr bwMode="auto">
          <a:xfrm>
            <a:off x="990600" y="5659438"/>
            <a:ext cx="304800" cy="381000"/>
            <a:chOff x="990600" y="4953000"/>
            <a:chExt cx="304800" cy="381000"/>
          </a:xfrm>
        </p:grpSpPr>
        <p:cxnSp>
          <p:nvCxnSpPr>
            <p:cNvPr id="4" name="Conector de seta reta 3"/>
            <p:cNvCxnSpPr/>
            <p:nvPr/>
          </p:nvCxnSpPr>
          <p:spPr>
            <a:xfrm flipV="1">
              <a:off x="9906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 flipV="1">
              <a:off x="11430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343" name="Grupo 12"/>
          <p:cNvGrpSpPr>
            <a:grpSpLocks/>
          </p:cNvGrpSpPr>
          <p:nvPr/>
        </p:nvGrpSpPr>
        <p:grpSpPr bwMode="auto">
          <a:xfrm>
            <a:off x="1309688" y="5653088"/>
            <a:ext cx="304800" cy="381000"/>
            <a:chOff x="990600" y="4953000"/>
            <a:chExt cx="304800" cy="381000"/>
          </a:xfrm>
        </p:grpSpPr>
        <p:cxnSp>
          <p:nvCxnSpPr>
            <p:cNvPr id="14" name="Conector de seta reta 13"/>
            <p:cNvCxnSpPr/>
            <p:nvPr/>
          </p:nvCxnSpPr>
          <p:spPr>
            <a:xfrm flipV="1">
              <a:off x="9906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H="1" flipV="1">
              <a:off x="11430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344" name="Grupo 15"/>
          <p:cNvGrpSpPr>
            <a:grpSpLocks/>
          </p:cNvGrpSpPr>
          <p:nvPr/>
        </p:nvGrpSpPr>
        <p:grpSpPr bwMode="auto">
          <a:xfrm>
            <a:off x="1614488" y="5653088"/>
            <a:ext cx="304800" cy="381000"/>
            <a:chOff x="990600" y="4953000"/>
            <a:chExt cx="304800" cy="381000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9906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H="1" flipV="1">
              <a:off x="11430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345" name="Grupo 18"/>
          <p:cNvGrpSpPr>
            <a:grpSpLocks/>
          </p:cNvGrpSpPr>
          <p:nvPr/>
        </p:nvGrpSpPr>
        <p:grpSpPr bwMode="auto">
          <a:xfrm>
            <a:off x="1919288" y="5653088"/>
            <a:ext cx="304800" cy="381000"/>
            <a:chOff x="990600" y="4953000"/>
            <a:chExt cx="304800" cy="381000"/>
          </a:xfrm>
        </p:grpSpPr>
        <p:cxnSp>
          <p:nvCxnSpPr>
            <p:cNvPr id="20" name="Conector de seta reta 19"/>
            <p:cNvCxnSpPr/>
            <p:nvPr/>
          </p:nvCxnSpPr>
          <p:spPr>
            <a:xfrm flipV="1">
              <a:off x="9906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 flipH="1" flipV="1">
              <a:off x="11430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346" name="Grupo 21"/>
          <p:cNvGrpSpPr>
            <a:grpSpLocks/>
          </p:cNvGrpSpPr>
          <p:nvPr/>
        </p:nvGrpSpPr>
        <p:grpSpPr bwMode="auto">
          <a:xfrm>
            <a:off x="2224088" y="5653088"/>
            <a:ext cx="304800" cy="381000"/>
            <a:chOff x="990600" y="4953000"/>
            <a:chExt cx="304800" cy="381000"/>
          </a:xfrm>
        </p:grpSpPr>
        <p:cxnSp>
          <p:nvCxnSpPr>
            <p:cNvPr id="23" name="Conector de seta reta 22"/>
            <p:cNvCxnSpPr/>
            <p:nvPr/>
          </p:nvCxnSpPr>
          <p:spPr>
            <a:xfrm flipV="1">
              <a:off x="9906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H="1" flipV="1">
              <a:off x="11430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347" name="Grupo 24"/>
          <p:cNvGrpSpPr>
            <a:grpSpLocks/>
          </p:cNvGrpSpPr>
          <p:nvPr/>
        </p:nvGrpSpPr>
        <p:grpSpPr bwMode="auto">
          <a:xfrm>
            <a:off x="2528888" y="5653088"/>
            <a:ext cx="304800" cy="381000"/>
            <a:chOff x="990600" y="4953000"/>
            <a:chExt cx="304800" cy="381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9906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H="1" flipV="1">
              <a:off x="11430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348" name="Grupo 27"/>
          <p:cNvGrpSpPr>
            <a:grpSpLocks/>
          </p:cNvGrpSpPr>
          <p:nvPr/>
        </p:nvGrpSpPr>
        <p:grpSpPr bwMode="auto">
          <a:xfrm>
            <a:off x="2833688" y="5653088"/>
            <a:ext cx="304800" cy="381000"/>
            <a:chOff x="990600" y="4953000"/>
            <a:chExt cx="304800" cy="381000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9906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H="1" flipV="1">
              <a:off x="1143000" y="4953000"/>
              <a:ext cx="152400" cy="3810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82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Código da cadeia (</a:t>
            </a:r>
            <a:r>
              <a:rPr lang="pt-BR" dirty="0" err="1"/>
              <a:t>chain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6746"/>
            <a:ext cx="7788876" cy="50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Código da cadeia (</a:t>
            </a:r>
            <a:r>
              <a:rPr lang="pt-BR" dirty="0" err="1"/>
              <a:t>chain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)</a:t>
            </a:r>
          </a:p>
        </p:txBody>
      </p:sp>
      <p:sp>
        <p:nvSpPr>
          <p:cNvPr id="20483" name="Retângulo 2"/>
          <p:cNvSpPr>
            <a:spLocks noChangeArrowheads="1"/>
          </p:cNvSpPr>
          <p:nvPr/>
        </p:nvSpPr>
        <p:spPr bwMode="auto">
          <a:xfrm>
            <a:off x="152400" y="1524000"/>
            <a:ext cx="457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clear;clc;close all;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/>
              <a:t>f = imread('Fig1105(a)(noisy_stroke).tif');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h = fspecial('average',9); % Mascara médiana de 9x9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g = imfilter(f,h,'replicate');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g = im2bw(g,0.5);% binariza a imagem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B = boundaries(g); % calcula a fronteira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figure;imshow(f);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d = cellfun('length',B);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[max_d,k] = max(d);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b = B{1};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[M N] = size(g);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a-DK" altLang="pt-BR" sz="1800"/>
              <a:t>g = bound2im(b,M,N,min(b(:,1)),min(b(:,2)));</a:t>
            </a:r>
          </a:p>
        </p:txBody>
      </p:sp>
      <p:sp>
        <p:nvSpPr>
          <p:cNvPr id="20484" name="Retângulo 3"/>
          <p:cNvSpPr>
            <a:spLocks noChangeArrowheads="1"/>
          </p:cNvSpPr>
          <p:nvPr/>
        </p:nvSpPr>
        <p:spPr bwMode="auto">
          <a:xfrm>
            <a:off x="4495800" y="1925638"/>
            <a:ext cx="45720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figure;imshow(g);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[s, su] = bsubsamp(b,50);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/>
              <a:t>g2 = bound2im(s,M,N,min(s(:,1)),min(s(:,2)));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figure;imshow(g2)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/>
              <a:t>cn = connectpoly(s(:,1),s(:,2));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g2 = bound2im(cn,M,N,min(cn(:,1)),min(cn(:,2)));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figure;imshow(g2);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 = fchcode(su);</a:t>
            </a:r>
          </a:p>
        </p:txBody>
      </p:sp>
    </p:spTree>
    <p:extLst>
      <p:ext uri="{BB962C8B-B14F-4D97-AF65-F5344CB8AC3E}">
        <p14:creationId xmlns:p14="http://schemas.microsoft.com/office/powerpoint/2010/main" val="14743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Aproximações poligonais</a:t>
            </a:r>
          </a:p>
        </p:txBody>
      </p:sp>
      <p:sp>
        <p:nvSpPr>
          <p:cNvPr id="21507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Uma fronteira digital pode ser aproximado com uma precisão arbitrária por um polígono.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Suponha que uma fronteira seja coberta por um conjunto de células concatenadas.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932113"/>
            <a:ext cx="3181350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8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Aproximações poligonais</a:t>
            </a:r>
          </a:p>
        </p:txBody>
      </p:sp>
      <p:sp>
        <p:nvSpPr>
          <p:cNvPr id="22531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Visualize essa cobertura como duas paredes correspondentes às fronteiras interior e exterior da fila de células.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Imagine a fronteira do objeto como sendo um elástico contido nessas paredes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932113"/>
            <a:ext cx="3181350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4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Aproximações poligonais</a:t>
            </a:r>
          </a:p>
        </p:txBody>
      </p:sp>
      <p:sp>
        <p:nvSpPr>
          <p:cNvPr id="23555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O polígono tomará a forma produzindo um perímetro mínimo que se ajusta à geometria estabelecida pela fila de células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421063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68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Aproximações poligonais</a:t>
            </a:r>
          </a:p>
        </p:txBody>
      </p:sp>
      <p:sp>
        <p:nvSpPr>
          <p:cNvPr id="5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1600200"/>
            <a:ext cx="8382000" cy="1058944"/>
          </a:xfrm>
          <a:prstGeom prst="rect">
            <a:avLst/>
          </a:prstGeom>
          <a:blipFill rotWithShape="1">
            <a:blip r:embed="rId2"/>
            <a:stretch>
              <a:fillRect l="-655" t="-2312" r="-727" b="-8671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421063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87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Aproximações poligonais</a:t>
            </a:r>
          </a:p>
        </p:txBody>
      </p:sp>
      <p:sp>
        <p:nvSpPr>
          <p:cNvPr id="25603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Fronteira original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514600"/>
            <a:ext cx="5845175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99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Representação e descrição</a:t>
            </a:r>
          </a:p>
        </p:txBody>
      </p:sp>
      <p:sp>
        <p:nvSpPr>
          <p:cNvPr id="7171" name="CaixaDeTexto 1"/>
          <p:cNvSpPr txBox="1">
            <a:spLocks noChangeArrowheads="1"/>
          </p:cNvSpPr>
          <p:nvPr/>
        </p:nvSpPr>
        <p:spPr bwMode="auto">
          <a:xfrm>
            <a:off x="363538" y="4022725"/>
            <a:ext cx="949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/>
              <a:t>Problema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12863" y="4022725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pt-BR" sz="1400" dirty="0"/>
              <a:t>Aquisição</a:t>
            </a:r>
          </a:p>
          <a:p>
            <a:pPr algn="ctr" eaLnBrk="1" hangingPunct="1">
              <a:defRPr/>
            </a:pPr>
            <a:r>
              <a:rPr lang="pt-BR" sz="1400" dirty="0"/>
              <a:t>de imagem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60463" y="2574925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pt-BR" sz="1400" dirty="0"/>
              <a:t>Pré-processamento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795713" y="1584325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pt-BR" sz="1400" dirty="0"/>
              <a:t>Segmentação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5732463" y="1508125"/>
            <a:ext cx="1524000" cy="981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pt-BR" sz="1400" dirty="0"/>
              <a:t>Representação</a:t>
            </a:r>
          </a:p>
          <a:p>
            <a:pPr algn="ctr" eaLnBrk="1" hangingPunct="1">
              <a:defRPr/>
            </a:pPr>
            <a:r>
              <a:rPr lang="pt-BR" sz="1400" dirty="0"/>
              <a:t>e descrição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522663" y="3413125"/>
            <a:ext cx="1981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pt-BR" sz="1400" dirty="0"/>
              <a:t>Base</a:t>
            </a:r>
          </a:p>
          <a:p>
            <a:pPr algn="ctr" eaLnBrk="1" hangingPunct="1">
              <a:defRPr/>
            </a:pPr>
            <a:r>
              <a:rPr lang="pt-BR" sz="1400" dirty="0"/>
              <a:t>do conhecimento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808663" y="3292475"/>
            <a:ext cx="1905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pt-BR" sz="1400" dirty="0"/>
              <a:t>Reconhecimento e interpretação</a:t>
            </a:r>
          </a:p>
        </p:txBody>
      </p:sp>
      <p:sp>
        <p:nvSpPr>
          <p:cNvPr id="7178" name="CaixaDeTexto 13"/>
          <p:cNvSpPr txBox="1">
            <a:spLocks noChangeArrowheads="1"/>
          </p:cNvSpPr>
          <p:nvPr/>
        </p:nvSpPr>
        <p:spPr bwMode="auto">
          <a:xfrm>
            <a:off x="7713663" y="4021138"/>
            <a:ext cx="992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/>
              <a:t>Resultado</a:t>
            </a:r>
          </a:p>
        </p:txBody>
      </p:sp>
      <p:cxnSp>
        <p:nvCxnSpPr>
          <p:cNvPr id="13" name="Conector de seta reta 12"/>
          <p:cNvCxnSpPr>
            <a:endCxn id="6" idx="1"/>
          </p:cNvCxnSpPr>
          <p:nvPr/>
        </p:nvCxnSpPr>
        <p:spPr>
          <a:xfrm>
            <a:off x="474663" y="4327525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  <a:endCxn id="10" idx="1"/>
          </p:cNvCxnSpPr>
          <p:nvPr/>
        </p:nvCxnSpPr>
        <p:spPr>
          <a:xfrm>
            <a:off x="2684463" y="4327525"/>
            <a:ext cx="8382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0"/>
            <a:endCxn id="7" idx="2"/>
          </p:cNvCxnSpPr>
          <p:nvPr/>
        </p:nvCxnSpPr>
        <p:spPr>
          <a:xfrm flipV="1">
            <a:off x="1998663" y="3336925"/>
            <a:ext cx="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7" idx="0"/>
            <a:endCxn id="8" idx="1"/>
          </p:cNvCxnSpPr>
          <p:nvPr/>
        </p:nvCxnSpPr>
        <p:spPr>
          <a:xfrm rot="5400000" flipH="1" flipV="1">
            <a:off x="2611438" y="1390650"/>
            <a:ext cx="571500" cy="179705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3"/>
            <a:endCxn id="9" idx="1"/>
          </p:cNvCxnSpPr>
          <p:nvPr/>
        </p:nvCxnSpPr>
        <p:spPr>
          <a:xfrm flipV="1">
            <a:off x="5243513" y="1998663"/>
            <a:ext cx="488950" cy="47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7" idx="3"/>
            <a:endCxn id="10" idx="0"/>
          </p:cNvCxnSpPr>
          <p:nvPr/>
        </p:nvCxnSpPr>
        <p:spPr>
          <a:xfrm>
            <a:off x="2836863" y="2955925"/>
            <a:ext cx="1676400" cy="457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0" idx="3"/>
            <a:endCxn id="11" idx="1"/>
          </p:cNvCxnSpPr>
          <p:nvPr/>
        </p:nvCxnSpPr>
        <p:spPr>
          <a:xfrm flipV="1">
            <a:off x="5503863" y="4321175"/>
            <a:ext cx="304800" cy="635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2"/>
          </p:cNvCxnSpPr>
          <p:nvPr/>
        </p:nvCxnSpPr>
        <p:spPr>
          <a:xfrm>
            <a:off x="6494463" y="2489200"/>
            <a:ext cx="0" cy="80327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9" idx="3"/>
          </p:cNvCxnSpPr>
          <p:nvPr/>
        </p:nvCxnSpPr>
        <p:spPr>
          <a:xfrm>
            <a:off x="7256463" y="1998663"/>
            <a:ext cx="228600" cy="12938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1" idx="3"/>
          </p:cNvCxnSpPr>
          <p:nvPr/>
        </p:nvCxnSpPr>
        <p:spPr>
          <a:xfrm>
            <a:off x="7713663" y="4321175"/>
            <a:ext cx="1066800" cy="95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4665663" y="2422525"/>
            <a:ext cx="0" cy="9906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Aproximações poligonais</a:t>
            </a:r>
          </a:p>
        </p:txBody>
      </p:sp>
      <p:sp>
        <p:nvSpPr>
          <p:cNvPr id="26627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Determinar a maior distância entre dois pontos da fronteira (a-b)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Determinar a maior distância da perpendicular superior (c)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Determinar a maior distância da perpendicular inferior (d)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590800"/>
            <a:ext cx="5734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93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Aproximações poligonais</a:t>
            </a:r>
          </a:p>
        </p:txBody>
      </p:sp>
      <p:sp>
        <p:nvSpPr>
          <p:cNvPr id="27651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Inscrever o polígono através da união dos pontos da fronteiras determinados (a,b,c,d)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2697163"/>
            <a:ext cx="5535612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85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Aproximações poligonais</a:t>
            </a:r>
          </a:p>
        </p:txBody>
      </p:sp>
      <p:sp>
        <p:nvSpPr>
          <p:cNvPr id="28675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A fronteira é então descrita através dos pontos que formam os vértices do polígono inscrito (a,b,c,d)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</p:txBody>
      </p:sp>
      <p:sp>
        <p:nvSpPr>
          <p:cNvPr id="28676" name="Picture 2"/>
          <p:cNvSpPr>
            <a:spLocks noChangeAspect="1" noChangeArrowheads="1"/>
          </p:cNvSpPr>
          <p:nvPr/>
        </p:nvSpPr>
        <p:spPr bwMode="auto">
          <a:xfrm>
            <a:off x="1914525" y="2557463"/>
            <a:ext cx="55530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46492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Assinaturas</a:t>
            </a:r>
          </a:p>
        </p:txBody>
      </p:sp>
      <p:sp>
        <p:nvSpPr>
          <p:cNvPr id="29699" name="Retângulo 4"/>
          <p:cNvSpPr>
            <a:spLocks noChangeArrowheads="1"/>
          </p:cNvSpPr>
          <p:nvPr/>
        </p:nvSpPr>
        <p:spPr bwMode="auto">
          <a:xfrm>
            <a:off x="381000" y="12954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É uma representação unidimensional da borda de um objeto.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Gráfico da distância da borda ao centroide em função do ângulo.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Invariante a translação, mas são dependentes de rotação e da mudança de escala.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79688"/>
            <a:ext cx="3381375" cy="41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6375"/>
            <a:ext cx="3702050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023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Esqueleto de uma região</a:t>
            </a:r>
          </a:p>
        </p:txBody>
      </p:sp>
      <p:sp>
        <p:nvSpPr>
          <p:cNvPr id="30723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A representação estrutural da forma de uma região planar consiste em reduzi-la a um grafo.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Essa redução pode ser realizada obtendo-se o esqueleto da região através de um algoritmo (esqueletização).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Utiliza a técnica de transformada do eixo médio (Blum 1967).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341688"/>
            <a:ext cx="3805238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649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Esqueleto de uma região</a:t>
            </a:r>
          </a:p>
        </p:txBody>
      </p:sp>
      <p:sp>
        <p:nvSpPr>
          <p:cNvPr id="31747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Determinar o conjunto de pontos que estão mais próximos da borda do objeto.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Um ponto interno ao objeto pertencerá ao esqueleto se ele tiver, no mínimo, dois pontos mais próximos da borda.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O eixo médio de um objeto pode ser definido como o conjunto de pontos formados pelos centros das maiores circunferências que inscrevem o objeto.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3973513"/>
            <a:ext cx="4889500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07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Esqueleto de uma região</a:t>
            </a:r>
          </a:p>
        </p:txBody>
      </p:sp>
      <p:sp>
        <p:nvSpPr>
          <p:cNvPr id="32771" name="Retângulo 4"/>
          <p:cNvSpPr>
            <a:spLocks noChangeArrowheads="1"/>
          </p:cNvSpPr>
          <p:nvPr/>
        </p:nvSpPr>
        <p:spPr bwMode="auto">
          <a:xfrm>
            <a:off x="381000" y="1600200"/>
            <a:ext cx="8382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Algoritmo para melhorar a eficiência computacional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Trata-se basicamente de um algoritmo de afinamento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Apagam iterativamente os pontos de bordas de uma região respeitando algumas restrições.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Verificar se um determinado pixel da imagem pode ser eliminado pela análise de seus oito pixels vizinhos.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O método é composto de dois passos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Pixel de valor 1 (preto) e pertencente ao fundo possuem valor 0 (branco).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pt-BR" altLang="pt-BR" sz="200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505200" y="3124200"/>
          <a:ext cx="1577976" cy="11128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5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/>
                        <a:t>P9</a:t>
                      </a:r>
                    </a:p>
                  </a:txBody>
                  <a:tcPr marL="91477" marR="9147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/>
                        <a:t>P2</a:t>
                      </a:r>
                    </a:p>
                  </a:txBody>
                  <a:tcPr marL="91477" marR="9147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/>
                        <a:t>P3</a:t>
                      </a:r>
                    </a:p>
                  </a:txBody>
                  <a:tcPr marL="91477" marR="9147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P8</a:t>
                      </a:r>
                    </a:p>
                  </a:txBody>
                  <a:tcPr marL="91477" marR="9147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P1</a:t>
                      </a:r>
                    </a:p>
                  </a:txBody>
                  <a:tcPr marL="91477" marR="9147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P4</a:t>
                      </a:r>
                    </a:p>
                  </a:txBody>
                  <a:tcPr marL="91477" marR="9147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P7</a:t>
                      </a:r>
                    </a:p>
                  </a:txBody>
                  <a:tcPr marL="91477" marR="9147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P6</a:t>
                      </a:r>
                    </a:p>
                  </a:txBody>
                  <a:tcPr marL="91477" marR="9147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P5</a:t>
                      </a:r>
                    </a:p>
                  </a:txBody>
                  <a:tcPr marL="91477" marR="9147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9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Esqueleto de uma região</a:t>
            </a:r>
          </a:p>
        </p:txBody>
      </p:sp>
      <p:sp>
        <p:nvSpPr>
          <p:cNvPr id="5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1600200"/>
            <a:ext cx="8382000" cy="3785652"/>
          </a:xfrm>
          <a:prstGeom prst="rect">
            <a:avLst/>
          </a:prstGeom>
          <a:blipFill rotWithShape="1">
            <a:blip r:embed="rId2"/>
            <a:stretch>
              <a:fillRect l="-655" t="-644" r="-727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6223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Esqueleto de uma região</a:t>
            </a:r>
          </a:p>
        </p:txBody>
      </p:sp>
      <p:sp>
        <p:nvSpPr>
          <p:cNvPr id="5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1600200"/>
            <a:ext cx="8382000" cy="4401205"/>
          </a:xfrm>
          <a:prstGeom prst="rect">
            <a:avLst/>
          </a:prstGeom>
          <a:blipFill rotWithShape="1">
            <a:blip r:embed="rId2"/>
            <a:stretch>
              <a:fillRect l="-655" t="-555" r="-727" b="-1664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9462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Esqueleto de uma região</a:t>
            </a:r>
          </a:p>
        </p:txBody>
      </p:sp>
      <p:sp>
        <p:nvSpPr>
          <p:cNvPr id="5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1600200"/>
            <a:ext cx="8382000" cy="1938992"/>
          </a:xfrm>
          <a:prstGeom prst="rect">
            <a:avLst/>
          </a:prstGeom>
          <a:blipFill rotWithShape="1">
            <a:blip r:embed="rId2"/>
            <a:stretch>
              <a:fillRect l="-800" t="-1258" r="-582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  <p:sp>
        <p:nvSpPr>
          <p:cNvPr id="35844" name="Retângulo 3"/>
          <p:cNvSpPr>
            <a:spLocks noChangeArrowheads="1"/>
          </p:cNvSpPr>
          <p:nvPr/>
        </p:nvSpPr>
        <p:spPr bwMode="auto">
          <a:xfrm>
            <a:off x="152400" y="3538538"/>
            <a:ext cx="8915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/>
              <a:t>Se um ponto satisfazer todas as condições ele deve ser, inicialmente, marcado para ser removido.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/>
              <a:t>O ponto não deve ser efetivamente eliminado.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/>
              <a:t>Uma vez que o passo 1 tenha sido aplicado a todos os pontos, aqueles que tiverem sido  marcados para remoção receberão o valor 0.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/>
              <a:t>Aplica-se o passo 2 da mesma maneira que no passo 1.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/>
              <a:t>Até que não haja mais nenhum pondo ser apagado, produzindo o esqueleto.</a:t>
            </a:r>
          </a:p>
        </p:txBody>
      </p:sp>
    </p:spTree>
    <p:extLst>
      <p:ext uri="{BB962C8B-B14F-4D97-AF65-F5344CB8AC3E}">
        <p14:creationId xmlns:p14="http://schemas.microsoft.com/office/powerpoint/2010/main" val="26505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Introdução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Representar uma região envolve duas opções:</a:t>
            </a:r>
          </a:p>
          <a:p>
            <a:pPr lvl="1" eaLnBrk="1" hangingPunct="1"/>
            <a:r>
              <a:rPr lang="pt-BR" altLang="pt-BR" dirty="0"/>
              <a:t>Podemos representa-la em termos de suas características externas (sua fronteira).</a:t>
            </a:r>
          </a:p>
          <a:p>
            <a:pPr lvl="1" eaLnBrk="1" hangingPunct="1"/>
            <a:r>
              <a:rPr lang="pt-BR" altLang="pt-BR" dirty="0"/>
              <a:t>Em termos de suas características internas (os pixels que constituem a região).</a:t>
            </a:r>
          </a:p>
          <a:p>
            <a:pPr eaLnBrk="1" hangingPunct="1"/>
            <a:r>
              <a:rPr lang="pt-BR" altLang="pt-BR" dirty="0"/>
              <a:t>As vezes, pode ser necessário usar os dois tipos de representação.</a:t>
            </a:r>
          </a:p>
          <a:p>
            <a:pPr eaLnBrk="1" hangingPunct="1"/>
            <a:r>
              <a:rPr lang="pt-BR" altLang="pt-BR" dirty="0"/>
              <a:t>Em ambos os casos, as características selecionadas como descritores devem ser tão insensíveis quanto for possível às variações de</a:t>
            </a:r>
          </a:p>
          <a:p>
            <a:pPr lvl="1" eaLnBrk="1" hangingPunct="1"/>
            <a:r>
              <a:rPr lang="pt-BR" altLang="pt-BR" dirty="0"/>
              <a:t>Tamanho.</a:t>
            </a:r>
          </a:p>
          <a:p>
            <a:pPr lvl="1" eaLnBrk="1" hangingPunct="1"/>
            <a:r>
              <a:rPr lang="pt-BR" altLang="pt-BR" dirty="0"/>
              <a:t>Translação.</a:t>
            </a:r>
          </a:p>
          <a:p>
            <a:pPr lvl="1" eaLnBrk="1" hangingPunct="1"/>
            <a:r>
              <a:rPr lang="pt-BR" altLang="pt-BR" dirty="0"/>
              <a:t>Rotação.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Esqueleto de uma região</a:t>
            </a:r>
          </a:p>
        </p:txBody>
      </p:sp>
      <p:pic>
        <p:nvPicPr>
          <p:cNvPr id="368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2068513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47788"/>
            <a:ext cx="2057400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7200"/>
            <a:ext cx="2079625" cy="250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4267200"/>
            <a:ext cx="1976437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9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Esqueleto de uma região</a:t>
            </a:r>
          </a:p>
        </p:txBody>
      </p:sp>
      <p:sp>
        <p:nvSpPr>
          <p:cNvPr id="37891" name="Retângulo 2"/>
          <p:cNvSpPr>
            <a:spLocks noChangeArrowheads="1"/>
          </p:cNvSpPr>
          <p:nvPr/>
        </p:nvSpPr>
        <p:spPr bwMode="auto">
          <a:xfrm>
            <a:off x="1295400" y="1371600"/>
            <a:ext cx="6781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clear;clc;close all;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% Esqueletização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 = imread('cromossomo.gif');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 = im2double(f);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h = fspecial('gaussian',25,155);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g = imfilter(f,h,'replicate');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figure;imshow(g);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g = im2bw(g,1.5*graythresh(g));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figure;imshow(g);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s = bwmorph(g,'skel',Inf);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figure;imshow(s);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s1 = bwmorph(s,'spur',8);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figure;imshow(s1);</a:t>
            </a:r>
          </a:p>
        </p:txBody>
      </p:sp>
    </p:spTree>
    <p:extLst>
      <p:ext uri="{BB962C8B-B14F-4D97-AF65-F5344CB8AC3E}">
        <p14:creationId xmlns:p14="http://schemas.microsoft.com/office/powerpoint/2010/main" val="1550346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Descritores de bordas</a:t>
            </a:r>
          </a:p>
        </p:txBody>
      </p:sp>
      <p:sp>
        <p:nvSpPr>
          <p:cNvPr id="38915" name="Retângulo 3"/>
          <p:cNvSpPr>
            <a:spLocks noChangeArrowheads="1"/>
          </p:cNvSpPr>
          <p:nvPr/>
        </p:nvSpPr>
        <p:spPr bwMode="auto">
          <a:xfrm>
            <a:off x="114300" y="1447800"/>
            <a:ext cx="891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/>
              <a:t>Baseado em propriedades geométricas.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/>
              <a:t>Devido ao aspecto discreto das imagens digitais, os descritores de bordas são sensíveis à resolução da imagem.</a:t>
            </a:r>
          </a:p>
        </p:txBody>
      </p:sp>
    </p:spTree>
    <p:extLst>
      <p:ext uri="{BB962C8B-B14F-4D97-AF65-F5344CB8AC3E}">
        <p14:creationId xmlns:p14="http://schemas.microsoft.com/office/powerpoint/2010/main" val="417894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Diâmetro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4300" y="1447800"/>
            <a:ext cx="8915400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algn="just" eaLnBrk="1" hangingPunct="1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</a:rPr>
              <a:t>O diâmetro de uma imagem B é definido como a maior distância entre dois pontos </a:t>
            </a:r>
            <a:r>
              <a:rPr lang="pt-BR" sz="2400" i="1" dirty="0" err="1">
                <a:latin typeface="Arial" charset="0"/>
              </a:rPr>
              <a:t>pi</a:t>
            </a:r>
            <a:r>
              <a:rPr lang="pt-BR" sz="2400" dirty="0">
                <a:latin typeface="Arial" charset="0"/>
              </a:rPr>
              <a:t> e </a:t>
            </a:r>
            <a:r>
              <a:rPr lang="pt-BR" sz="2400" i="1" dirty="0" err="1">
                <a:latin typeface="Arial" charset="0"/>
              </a:rPr>
              <a:t>pj</a:t>
            </a:r>
            <a:r>
              <a:rPr lang="pt-BR" sz="2400" dirty="0">
                <a:latin typeface="Arial" charset="0"/>
              </a:rPr>
              <a:t> pertencentes à borda, ou seja,</a:t>
            </a:r>
          </a:p>
          <a:p>
            <a:pPr lvl="1" algn="just" eaLnBrk="1" hangingPunct="1">
              <a:defRPr/>
            </a:pPr>
            <a:endParaRPr lang="pt-BR" sz="2400" dirty="0">
              <a:latin typeface="Arial" charset="0"/>
            </a:endParaRPr>
          </a:p>
          <a:p>
            <a:pPr marL="800100" lvl="1" indent="-342900" algn="just" eaLnBrk="1" hangingPunct="1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</a:rPr>
              <a:t>D é uma medida de distância entre os pontos.</a:t>
            </a:r>
          </a:p>
          <a:p>
            <a:pPr marL="800100" lvl="1" indent="-342900" algn="just" eaLnBrk="1" hangingPunct="1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</a:rPr>
              <a:t>O diâmetro é invariante quanto à rotação e translação do objeto.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597150"/>
            <a:ext cx="2667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733800"/>
            <a:ext cx="23145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40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Perímetro</a:t>
            </a:r>
          </a:p>
        </p:txBody>
      </p:sp>
      <p:sp>
        <p:nvSpPr>
          <p:cNvPr id="40963" name="Retângulo 3"/>
          <p:cNvSpPr>
            <a:spLocks noChangeArrowheads="1"/>
          </p:cNvSpPr>
          <p:nvPr/>
        </p:nvSpPr>
        <p:spPr bwMode="auto">
          <a:xfrm>
            <a:off x="114300" y="1447800"/>
            <a:ext cx="8915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Representa o comprimento da borda de um objeto.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Pode aproximar obtendo a contagem dos pixels ao longo da borda do objeto na imagem.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O diâmetro é invariante quanto à rotação e translação do objeto.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Uma curva fechada pode ser representada por uma equação paramétrica complexa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329397">
            <a:off x="3287713" y="4440237"/>
            <a:ext cx="21907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 flipH="1">
            <a:off x="4683125" y="6019800"/>
            <a:ext cx="18700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4683125" y="4681538"/>
            <a:ext cx="1184275" cy="13382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4706938" y="5715000"/>
            <a:ext cx="381000" cy="304800"/>
          </a:xfrm>
          <a:prstGeom prst="arc">
            <a:avLst>
              <a:gd name="adj1" fmla="val 17827273"/>
              <a:gd name="adj2" fmla="val 39161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968" name="CaixaDeTexto 11"/>
          <p:cNvSpPr txBox="1">
            <a:spLocks noChangeArrowheads="1"/>
          </p:cNvSpPr>
          <p:nvPr/>
        </p:nvSpPr>
        <p:spPr bwMode="auto">
          <a:xfrm>
            <a:off x="5021263" y="56403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pt-BR" sz="1800"/>
              <a:t>θ</a:t>
            </a:r>
            <a:endParaRPr lang="pt-BR" altLang="pt-BR" sz="1800"/>
          </a:p>
        </p:txBody>
      </p:sp>
      <p:sp>
        <p:nvSpPr>
          <p:cNvPr id="13" name="CaixaDeTexto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48400" y="5257800"/>
            <a:ext cx="2286000" cy="369332"/>
          </a:xfrm>
          <a:prstGeom prst="rect">
            <a:avLst/>
          </a:prstGeom>
          <a:blipFill rotWithShape="1">
            <a:blip r:embed="rId3"/>
            <a:stretch>
              <a:fillRect b="-13333"/>
            </a:stretch>
          </a:blipFill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00484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Perímetro</a:t>
            </a:r>
          </a:p>
        </p:txBody>
      </p:sp>
      <p:sp>
        <p:nvSpPr>
          <p:cNvPr id="41987" name="Retângulo 3"/>
          <p:cNvSpPr>
            <a:spLocks noChangeArrowheads="1"/>
          </p:cNvSpPr>
          <p:nvPr/>
        </p:nvSpPr>
        <p:spPr bwMode="auto">
          <a:xfrm>
            <a:off x="114300" y="1447800"/>
            <a:ext cx="891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O perímetro relativo à borda do objeto é dado por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329397">
            <a:off x="3287713" y="4440237"/>
            <a:ext cx="21907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 flipH="1">
            <a:off x="4683125" y="6019800"/>
            <a:ext cx="18700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4683125" y="4681538"/>
            <a:ext cx="1184275" cy="13382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4706938" y="5715000"/>
            <a:ext cx="381000" cy="304800"/>
          </a:xfrm>
          <a:prstGeom prst="arc">
            <a:avLst>
              <a:gd name="adj1" fmla="val 17827273"/>
              <a:gd name="adj2" fmla="val 39161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1992" name="CaixaDeTexto 11"/>
          <p:cNvSpPr txBox="1">
            <a:spLocks noChangeArrowheads="1"/>
          </p:cNvSpPr>
          <p:nvPr/>
        </p:nvSpPr>
        <p:spPr bwMode="auto">
          <a:xfrm>
            <a:off x="5021263" y="56403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pt-BR" sz="1800"/>
              <a:t>θ</a:t>
            </a:r>
            <a:endParaRPr lang="pt-BR" altLang="pt-BR" sz="1800"/>
          </a:p>
        </p:txBody>
      </p:sp>
      <p:sp>
        <p:nvSpPr>
          <p:cNvPr id="13" name="CaixaDeTexto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48400" y="5257800"/>
            <a:ext cx="2286000" cy="369332"/>
          </a:xfrm>
          <a:prstGeom prst="rect">
            <a:avLst/>
          </a:prstGeom>
          <a:blipFill rotWithShape="1">
            <a:blip r:embed="rId3"/>
            <a:stretch>
              <a:fillRect b="-13333"/>
            </a:stretch>
          </a:blipFill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  <p:sp>
        <p:nvSpPr>
          <p:cNvPr id="3" name="CaixaDeTexto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2667000"/>
            <a:ext cx="3588162" cy="81887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4639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Descritores de Fourier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869" y="1219200"/>
            <a:ext cx="8915400" cy="3046988"/>
          </a:xfrm>
          <a:prstGeom prst="rect">
            <a:avLst/>
          </a:prstGeom>
          <a:blipFill rotWithShape="1">
            <a:blip r:embed="rId2"/>
            <a:stretch>
              <a:fillRect t="-1400" r="-1026" b="-3800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62934">
            <a:off x="3602038" y="4413250"/>
            <a:ext cx="1555750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3" name="CaixaDeTexto 5"/>
          <p:cNvSpPr txBox="1">
            <a:spLocks noChangeArrowheads="1"/>
          </p:cNvSpPr>
          <p:nvPr/>
        </p:nvSpPr>
        <p:spPr bwMode="auto">
          <a:xfrm>
            <a:off x="4659313" y="4583113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657600" y="6629400"/>
            <a:ext cx="25765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3657600" y="4348163"/>
            <a:ext cx="0" cy="228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CaixaDeTexto 9"/>
          <p:cNvSpPr txBox="1">
            <a:spLocks noChangeArrowheads="1"/>
          </p:cNvSpPr>
          <p:nvPr/>
        </p:nvSpPr>
        <p:spPr bwMode="auto">
          <a:xfrm>
            <a:off x="6172200" y="6400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x</a:t>
            </a:r>
          </a:p>
        </p:txBody>
      </p:sp>
      <p:sp>
        <p:nvSpPr>
          <p:cNvPr id="43017" name="CaixaDeTexto 16"/>
          <p:cNvSpPr txBox="1">
            <a:spLocks noChangeArrowheads="1"/>
          </p:cNvSpPr>
          <p:nvPr/>
        </p:nvSpPr>
        <p:spPr bwMode="auto">
          <a:xfrm>
            <a:off x="3367088" y="4176713"/>
            <a:ext cx="666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iy</a:t>
            </a:r>
          </a:p>
        </p:txBody>
      </p:sp>
    </p:spTree>
    <p:extLst>
      <p:ext uri="{BB962C8B-B14F-4D97-AF65-F5344CB8AC3E}">
        <p14:creationId xmlns:p14="http://schemas.microsoft.com/office/powerpoint/2010/main" val="3843425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Descritores de Fourier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869" y="1219200"/>
            <a:ext cx="8915400" cy="4154984"/>
          </a:xfrm>
          <a:prstGeom prst="rect">
            <a:avLst/>
          </a:prstGeom>
          <a:blipFill rotWithShape="1">
            <a:blip r:embed="rId2"/>
            <a:stretch>
              <a:fillRect t="-1026" r="-1026" b="-2493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87987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Descritores de Fourier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1676400"/>
            <a:ext cx="4779962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02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Descritores de Fourier</a:t>
            </a:r>
          </a:p>
        </p:txBody>
      </p:sp>
      <p:sp>
        <p:nvSpPr>
          <p:cNvPr id="46083" name="Retângulo 3"/>
          <p:cNvSpPr>
            <a:spLocks noChangeArrowheads="1"/>
          </p:cNvSpPr>
          <p:nvPr/>
        </p:nvSpPr>
        <p:spPr bwMode="auto">
          <a:xfrm>
            <a:off x="114300" y="1219200"/>
            <a:ext cx="8915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A transformada discreta de Fourier é dado por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Os coeficientes a(u) são chamados de descritores de Fourier da fronteira.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A transformada inversa de a(u) reconstrói s(k).</a:t>
            </a:r>
          </a:p>
        </p:txBody>
      </p:sp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05000"/>
            <a:ext cx="8267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962525"/>
            <a:ext cx="78771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13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Introdução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357116" y="1676400"/>
          <a:ext cx="8458200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/>
        </p:nvGraphicFramePr>
        <p:xfrm>
          <a:off x="2057400" y="4495800"/>
          <a:ext cx="5029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12519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Área</a:t>
            </a:r>
          </a:p>
        </p:txBody>
      </p:sp>
      <p:sp>
        <p:nvSpPr>
          <p:cNvPr id="47107" name="Retângulo 3"/>
          <p:cNvSpPr>
            <a:spLocks noChangeArrowheads="1"/>
          </p:cNvSpPr>
          <p:nvPr/>
        </p:nvSpPr>
        <p:spPr bwMode="auto">
          <a:xfrm>
            <a:off x="114300" y="1219200"/>
            <a:ext cx="8915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Em uma imagem  binária pode ser calculada como: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Aplicações em medicina, sensoriamento remoto quando o tamanho do pixel deve ser considerado.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Problema com transformações em escala.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Invariante a translação e rotação.</a:t>
            </a:r>
          </a:p>
        </p:txBody>
      </p:sp>
      <p:sp>
        <p:nvSpPr>
          <p:cNvPr id="3" name="CaixaDeTexto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2209800"/>
            <a:ext cx="4572000" cy="135081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3355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Compacidade ou Circularidade</a:t>
            </a:r>
          </a:p>
        </p:txBody>
      </p:sp>
      <p:sp>
        <p:nvSpPr>
          <p:cNvPr id="48131" name="Retângulo 3"/>
          <p:cNvSpPr>
            <a:spLocks noChangeArrowheads="1"/>
          </p:cNvSpPr>
          <p:nvPr/>
        </p:nvSpPr>
        <p:spPr bwMode="auto">
          <a:xfrm>
            <a:off x="114300" y="1219200"/>
            <a:ext cx="8915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Em uma imagem  binária pode ser calculada como: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endParaRPr lang="pt-BR" altLang="pt-BR" sz="2400"/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P é o perímetro da região.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A é a área da região.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</a:pPr>
            <a:r>
              <a:rPr lang="pt-BR" altLang="pt-BR" sz="2400"/>
              <a:t>É adimensional é sensível a escala e orientação.</a:t>
            </a:r>
          </a:p>
        </p:txBody>
      </p:sp>
      <p:sp>
        <p:nvSpPr>
          <p:cNvPr id="3" name="CaixaDeTexto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2209800"/>
            <a:ext cx="4572000" cy="95712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3943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Topologia</a:t>
            </a:r>
          </a:p>
        </p:txBody>
      </p:sp>
      <p:sp>
        <p:nvSpPr>
          <p:cNvPr id="64515" name="Retângulo 3"/>
          <p:cNvSpPr>
            <a:spLocks noChangeArrowheads="1"/>
          </p:cNvSpPr>
          <p:nvPr/>
        </p:nvSpPr>
        <p:spPr bwMode="auto">
          <a:xfrm>
            <a:off x="114300" y="1219200"/>
            <a:ext cx="89154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0100" lvl="1" indent="-342900" algn="just" eaLnBrk="1" hangingPunct="1">
              <a:buFont typeface="Arial" charset="0"/>
              <a:buChar char="•"/>
              <a:defRPr/>
            </a:pPr>
            <a:endParaRPr lang="pt-BR" sz="2400" dirty="0">
              <a:latin typeface="Arial" charset="0"/>
            </a:endParaRPr>
          </a:p>
          <a:p>
            <a:pPr marL="800100" lvl="1" indent="-342900" algn="just" eaLnBrk="1" hangingPunct="1">
              <a:buFont typeface="Arial" charset="0"/>
              <a:buChar char="•"/>
              <a:defRPr/>
            </a:pPr>
            <a:r>
              <a:rPr lang="pt-BR" sz="2400" dirty="0">
                <a:latin typeface="Arial" charset="0"/>
              </a:rPr>
              <a:t>As propriedades topológicas são úteis para descrições globais de regiões no plano de imagem.</a:t>
            </a:r>
          </a:p>
          <a:p>
            <a:pPr marL="800100" lvl="1" indent="-342900" algn="just" eaLnBrk="1" hangingPunct="1">
              <a:buFont typeface="Arial" charset="0"/>
              <a:buChar char="•"/>
              <a:defRPr/>
            </a:pPr>
            <a:r>
              <a:rPr lang="pt-BR" sz="2400" dirty="0">
                <a:latin typeface="Arial" charset="0"/>
              </a:rPr>
              <a:t>Uma possível descrição topológica é dada pelo número de buracos na região do objeto. (Invariante a rotação e escala).</a:t>
            </a:r>
          </a:p>
          <a:p>
            <a:pPr marL="800100" lvl="1" indent="-342900" algn="just" eaLnBrk="1" hangingPunct="1">
              <a:buFont typeface="Arial" charset="0"/>
              <a:buChar char="•"/>
              <a:defRPr/>
            </a:pPr>
            <a:r>
              <a:rPr lang="pt-BR" sz="2400" dirty="0">
                <a:latin typeface="Arial" charset="0"/>
              </a:rPr>
              <a:t>Número de componentes conexos, definindo conforme o conceito de vizinhança adotado entre os pixels.</a:t>
            </a:r>
          </a:p>
          <a:p>
            <a:pPr marL="800100" lvl="1" indent="-342900" algn="just" eaLnBrk="1" hangingPunct="1">
              <a:buFont typeface="Arial" charset="0"/>
              <a:buChar char="•"/>
              <a:defRPr/>
            </a:pPr>
            <a:r>
              <a:rPr lang="pt-BR" sz="2400" dirty="0">
                <a:latin typeface="Arial" charset="0"/>
              </a:rPr>
              <a:t>O número de buracos </a:t>
            </a:r>
            <a:r>
              <a:rPr lang="pt-BR" sz="2400" i="1" dirty="0">
                <a:latin typeface="Arial" charset="0"/>
              </a:rPr>
              <a:t>H</a:t>
            </a:r>
            <a:r>
              <a:rPr lang="pt-BR" sz="2400" dirty="0">
                <a:latin typeface="Arial" charset="0"/>
              </a:rPr>
              <a:t> e de componentes conexos </a:t>
            </a:r>
            <a:r>
              <a:rPr lang="pt-BR" sz="2400" i="1" dirty="0">
                <a:latin typeface="Arial" charset="0"/>
              </a:rPr>
              <a:t>C</a:t>
            </a:r>
            <a:r>
              <a:rPr lang="pt-BR" sz="2400" dirty="0">
                <a:latin typeface="Arial" charset="0"/>
              </a:rPr>
              <a:t> em uma região de pixel poder ser usados na definição do número de </a:t>
            </a:r>
            <a:r>
              <a:rPr lang="pt-BR" sz="2400" i="1" dirty="0">
                <a:latin typeface="Arial" charset="0"/>
              </a:rPr>
              <a:t>Euler</a:t>
            </a:r>
            <a:r>
              <a:rPr lang="pt-BR" sz="2400" dirty="0">
                <a:latin typeface="Arial" charset="0"/>
              </a:rPr>
              <a:t> (E).</a:t>
            </a:r>
          </a:p>
          <a:p>
            <a:pPr marL="800100" lvl="1" indent="-342900" algn="just" eaLnBrk="1" hangingPunct="1">
              <a:buFont typeface="Arial" charset="0"/>
              <a:buChar char="•"/>
              <a:defRPr/>
            </a:pPr>
            <a:endParaRPr lang="pt-BR" sz="2400" dirty="0">
              <a:latin typeface="Arial" charset="0"/>
            </a:endParaRPr>
          </a:p>
          <a:p>
            <a:pPr lvl="1" algn="ctr" eaLnBrk="1" hangingPunct="1">
              <a:defRPr/>
            </a:pPr>
            <a:r>
              <a:rPr lang="pt-BR" sz="2400" i="1" dirty="0">
                <a:latin typeface="Arial" charset="0"/>
              </a:rPr>
              <a:t>E = C-H</a:t>
            </a:r>
          </a:p>
        </p:txBody>
      </p:sp>
    </p:spTree>
    <p:extLst>
      <p:ext uri="{BB962C8B-B14F-4D97-AF65-F5344CB8AC3E}">
        <p14:creationId xmlns:p14="http://schemas.microsoft.com/office/powerpoint/2010/main" val="1850654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Topologia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1497013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14550"/>
            <a:ext cx="159702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1" name="CaixaDeTexto 3"/>
          <p:cNvSpPr txBox="1">
            <a:spLocks noChangeArrowheads="1"/>
          </p:cNvSpPr>
          <p:nvPr/>
        </p:nvSpPr>
        <p:spPr bwMode="auto">
          <a:xfrm>
            <a:off x="1668463" y="4267200"/>
            <a:ext cx="2359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E = C – H = 1 – 1 = 0</a:t>
            </a:r>
          </a:p>
        </p:txBody>
      </p:sp>
      <p:sp>
        <p:nvSpPr>
          <p:cNvPr id="50182" name="CaixaDeTexto 7"/>
          <p:cNvSpPr txBox="1">
            <a:spLocks noChangeArrowheads="1"/>
          </p:cNvSpPr>
          <p:nvPr/>
        </p:nvSpPr>
        <p:spPr bwMode="auto">
          <a:xfrm>
            <a:off x="5122863" y="4278313"/>
            <a:ext cx="2268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E = C - H = 1 - 2 =-1</a:t>
            </a:r>
          </a:p>
        </p:txBody>
      </p:sp>
    </p:spTree>
    <p:extLst>
      <p:ext uri="{BB962C8B-B14F-4D97-AF65-F5344CB8AC3E}">
        <p14:creationId xmlns:p14="http://schemas.microsoft.com/office/powerpoint/2010/main" val="2268162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Topologia</a:t>
            </a:r>
          </a:p>
        </p:txBody>
      </p:sp>
      <p:sp>
        <p:nvSpPr>
          <p:cNvPr id="51203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r>
              <a:rPr lang="pt-BR" altLang="pt-BR"/>
              <a:t>Malhas poligonais: Regiões representadas por segmentos de retas.</a:t>
            </a:r>
          </a:p>
          <a:p>
            <a:r>
              <a:rPr lang="pt-BR" altLang="pt-BR"/>
              <a:t>V é o número de vértices.</a:t>
            </a:r>
          </a:p>
          <a:p>
            <a:r>
              <a:rPr lang="pt-BR" altLang="pt-BR"/>
              <a:t>A é o número de arestas.</a:t>
            </a:r>
          </a:p>
          <a:p>
            <a:r>
              <a:rPr lang="pt-BR" altLang="pt-BR"/>
              <a:t>F é o número de faces.</a:t>
            </a:r>
          </a:p>
          <a:p>
            <a:endParaRPr lang="pt-BR" altLang="pt-BR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9588"/>
            <a:ext cx="4803775" cy="31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4495800"/>
            <a:ext cx="3941720" cy="523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  <p:sp>
        <p:nvSpPr>
          <p:cNvPr id="11" name="CaixaDeTexto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7934" y="5486400"/>
            <a:ext cx="3573029" cy="52322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pt-BR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0552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Euler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336925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8" name="Retângulo 4"/>
          <p:cNvSpPr>
            <a:spLocks noChangeArrowheads="1"/>
          </p:cNvSpPr>
          <p:nvPr/>
        </p:nvSpPr>
        <p:spPr bwMode="auto">
          <a:xfrm>
            <a:off x="533400" y="1695450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clear;clc;close all;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 = imread('circles.png');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eu = bweuler(f);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imshow(f);</a:t>
            </a:r>
          </a:p>
        </p:txBody>
      </p:sp>
      <p:sp>
        <p:nvSpPr>
          <p:cNvPr id="52229" name="Retângulo 6"/>
          <p:cNvSpPr>
            <a:spLocks noChangeArrowheads="1"/>
          </p:cNvSpPr>
          <p:nvPr/>
        </p:nvSpPr>
        <p:spPr bwMode="auto">
          <a:xfrm>
            <a:off x="6629400" y="4343400"/>
            <a:ext cx="215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eu =    -3</a:t>
            </a:r>
          </a:p>
        </p:txBody>
      </p:sp>
    </p:spTree>
    <p:extLst>
      <p:ext uri="{BB962C8B-B14F-4D97-AF65-F5344CB8AC3E}">
        <p14:creationId xmlns:p14="http://schemas.microsoft.com/office/powerpoint/2010/main" val="350728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- PCA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Inventado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1901 </a:t>
            </a:r>
            <a:r>
              <a:rPr lang="en-US" dirty="0" err="1"/>
              <a:t>por</a:t>
            </a:r>
            <a:r>
              <a:rPr lang="en-US" dirty="0"/>
              <a:t> Karl Pearson</a:t>
            </a:r>
          </a:p>
          <a:p>
            <a:pPr lvl="1"/>
            <a:r>
              <a:rPr lang="en-US" dirty="0" err="1"/>
              <a:t>Matemático</a:t>
            </a:r>
            <a:r>
              <a:rPr lang="en-US" dirty="0"/>
              <a:t> </a:t>
            </a:r>
            <a:r>
              <a:rPr lang="en-US" dirty="0" err="1"/>
              <a:t>Britânico</a:t>
            </a:r>
            <a:r>
              <a:rPr lang="en-US" dirty="0"/>
              <a:t> (1857 – 1936)</a:t>
            </a:r>
          </a:p>
          <a:p>
            <a:pPr lvl="1"/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contribuições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matemática</a:t>
            </a:r>
            <a:r>
              <a:rPr lang="en-US" dirty="0"/>
              <a:t> e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estatística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 1911 </a:t>
            </a:r>
            <a:r>
              <a:rPr lang="en-US" dirty="0" err="1"/>
              <a:t>fundou</a:t>
            </a:r>
            <a:r>
              <a:rPr lang="en-US" dirty="0"/>
              <a:t> o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Estatística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University College London</a:t>
            </a:r>
          </a:p>
          <a:p>
            <a:pPr lvl="1"/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departamento</a:t>
            </a:r>
            <a:r>
              <a:rPr lang="en-US" dirty="0"/>
              <a:t> </a:t>
            </a:r>
            <a:r>
              <a:rPr lang="en-US" dirty="0" err="1"/>
              <a:t>acadêmico</a:t>
            </a:r>
            <a:r>
              <a:rPr lang="en-US" dirty="0"/>
              <a:t> </a:t>
            </a:r>
            <a:r>
              <a:rPr lang="en-US" dirty="0" err="1"/>
              <a:t>dedicado</a:t>
            </a:r>
            <a:r>
              <a:rPr lang="en-US" dirty="0"/>
              <a:t> à </a:t>
            </a:r>
            <a:r>
              <a:rPr lang="en-US" dirty="0" err="1"/>
              <a:t>estatística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1026" name="Picture 2" descr="http://upload.wikimedia.org/wikipedia/commons/7/7f/Karl_Pear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697451"/>
            <a:ext cx="3672408" cy="4044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4011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000" y="1089000"/>
            <a:ext cx="8280000" cy="468000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O PCA é matematicamente definido como uma transformação linear ortogonal que transforma os dados para um novo sistema de coordenadas de forma que a maior variância por qualquer projeção dos dados fica ao longo da primeira coordenada (o chamado </a:t>
            </a:r>
            <a:r>
              <a:rPr lang="pt-BR" i="1" dirty="0"/>
              <a:t>primeiro componente</a:t>
            </a:r>
            <a:r>
              <a:rPr lang="pt-BR" dirty="0"/>
              <a:t>), a segunda maior variância fica ao longo da segunda coordenada,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671304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2000" y="1052736"/>
            <a:ext cx="8280000" cy="46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600" dirty="0"/>
              <a:t>O PCA é um </a:t>
            </a:r>
            <a:r>
              <a:rPr lang="en-US" sz="3600" dirty="0" err="1"/>
              <a:t>método</a:t>
            </a:r>
            <a:r>
              <a:rPr lang="en-US" sz="3600" dirty="0"/>
              <a:t> </a:t>
            </a:r>
            <a:r>
              <a:rPr lang="en-US" sz="3600" dirty="0" err="1"/>
              <a:t>que</a:t>
            </a:r>
            <a:r>
              <a:rPr lang="en-US" sz="3600" dirty="0"/>
              <a:t> tem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finalidade</a:t>
            </a:r>
            <a:r>
              <a:rPr lang="en-US" sz="3600" dirty="0"/>
              <a:t> </a:t>
            </a:r>
            <a:r>
              <a:rPr lang="en-US" sz="3600" dirty="0" err="1"/>
              <a:t>básica</a:t>
            </a:r>
            <a:r>
              <a:rPr lang="en-US" sz="3600" dirty="0"/>
              <a:t> a </a:t>
            </a:r>
            <a:r>
              <a:rPr lang="en-US" sz="3600" dirty="0" err="1"/>
              <a:t>análise</a:t>
            </a:r>
            <a:r>
              <a:rPr lang="en-US" sz="3600" dirty="0"/>
              <a:t> dos dados </a:t>
            </a:r>
            <a:r>
              <a:rPr lang="en-US" sz="3600" dirty="0" err="1"/>
              <a:t>usados</a:t>
            </a:r>
            <a:r>
              <a:rPr lang="en-US" sz="3600" dirty="0"/>
              <a:t> </a:t>
            </a:r>
            <a:r>
              <a:rPr lang="en-US" sz="3600" dirty="0" err="1"/>
              <a:t>visando</a:t>
            </a:r>
            <a:r>
              <a:rPr lang="en-US" sz="3600" dirty="0"/>
              <a:t> </a:t>
            </a:r>
            <a:r>
              <a:rPr lang="en-US" sz="3600" dirty="0" err="1"/>
              <a:t>sua</a:t>
            </a:r>
            <a:r>
              <a:rPr lang="en-US" sz="3600" dirty="0"/>
              <a:t> </a:t>
            </a:r>
            <a:r>
              <a:rPr lang="en-US" sz="3600" dirty="0" err="1"/>
              <a:t>redução</a:t>
            </a:r>
            <a:r>
              <a:rPr lang="en-US" sz="3600" dirty="0"/>
              <a:t>, </a:t>
            </a:r>
            <a:r>
              <a:rPr lang="en-US" sz="3600" dirty="0" err="1"/>
              <a:t>eliminação</a:t>
            </a:r>
            <a:r>
              <a:rPr lang="en-US" sz="3600" dirty="0"/>
              <a:t> de </a:t>
            </a:r>
            <a:r>
              <a:rPr lang="en-US" sz="3600" dirty="0" err="1"/>
              <a:t>sobreposições</a:t>
            </a:r>
            <a:r>
              <a:rPr lang="en-US" sz="3600" dirty="0"/>
              <a:t> e a </a:t>
            </a:r>
            <a:r>
              <a:rPr lang="en-US" sz="3600" dirty="0" err="1"/>
              <a:t>escolha</a:t>
            </a:r>
            <a:r>
              <a:rPr lang="en-US" sz="3600" dirty="0"/>
              <a:t> das </a:t>
            </a:r>
            <a:r>
              <a:rPr lang="en-US" sz="3600" dirty="0" err="1"/>
              <a:t>formas</a:t>
            </a:r>
            <a:r>
              <a:rPr lang="en-US" sz="3600" dirty="0"/>
              <a:t> </a:t>
            </a:r>
            <a:r>
              <a:rPr lang="en-US" sz="3600" dirty="0" err="1"/>
              <a:t>mais</a:t>
            </a:r>
            <a:r>
              <a:rPr lang="en-US" sz="3600" dirty="0"/>
              <a:t> </a:t>
            </a:r>
            <a:r>
              <a:rPr lang="en-US" sz="3600" dirty="0" err="1"/>
              <a:t>representativas</a:t>
            </a:r>
            <a:r>
              <a:rPr lang="en-US" sz="3600" dirty="0"/>
              <a:t> de dados a </a:t>
            </a:r>
            <a:r>
              <a:rPr lang="en-US" sz="3600" dirty="0" err="1"/>
              <a:t>partir</a:t>
            </a:r>
            <a:r>
              <a:rPr lang="en-US" sz="3600" dirty="0"/>
              <a:t> de </a:t>
            </a:r>
            <a:r>
              <a:rPr lang="en-US" sz="3600" dirty="0" err="1"/>
              <a:t>combinações</a:t>
            </a:r>
            <a:r>
              <a:rPr lang="en-US" sz="3600" dirty="0"/>
              <a:t> </a:t>
            </a:r>
            <a:r>
              <a:rPr lang="en-US" sz="3600" dirty="0" err="1"/>
              <a:t>lineares</a:t>
            </a:r>
            <a:r>
              <a:rPr lang="en-US" sz="3600" dirty="0"/>
              <a:t> das </a:t>
            </a:r>
            <a:r>
              <a:rPr lang="en-US" sz="3600" dirty="0" err="1"/>
              <a:t>varáveis</a:t>
            </a:r>
            <a:r>
              <a:rPr lang="en-US" sz="3600" dirty="0"/>
              <a:t> </a:t>
            </a:r>
            <a:r>
              <a:rPr lang="en-US" sz="3600" dirty="0" err="1"/>
              <a:t>originais</a:t>
            </a:r>
            <a:r>
              <a:rPr lang="en-US" sz="3600" dirty="0"/>
              <a:t>.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513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2000" y="1089000"/>
            <a:ext cx="8280000" cy="46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PCA é um dos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métodos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estátísticos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4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multiplas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variáveis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mais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simples.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 </a:t>
            </a:r>
            <a:r>
              <a:rPr kumimoji="0" lang="en-US" sz="4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considerada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4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tranformação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linear </a:t>
            </a:r>
            <a:r>
              <a:rPr kumimoji="0" lang="en-US" sz="4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ótima</a:t>
            </a:r>
            <a:r>
              <a:rPr lang="en-US" sz="4000" noProof="0" dirty="0"/>
              <a:t>,</a:t>
            </a:r>
            <a:r>
              <a:rPr lang="en-US" sz="4000" dirty="0"/>
              <a:t> </a:t>
            </a:r>
            <a:r>
              <a:rPr lang="en-US" sz="4000" dirty="0" err="1"/>
              <a:t>dentre</a:t>
            </a:r>
            <a:r>
              <a:rPr lang="en-US" sz="4000" dirty="0"/>
              <a:t> as </a:t>
            </a:r>
            <a:r>
              <a:rPr lang="en-US" sz="4000" dirty="0" err="1"/>
              <a:t>tranformadas</a:t>
            </a:r>
            <a:r>
              <a:rPr lang="en-US" sz="4000" dirty="0"/>
              <a:t> de </a:t>
            </a:r>
            <a:r>
              <a:rPr lang="en-US" sz="4000" dirty="0" err="1"/>
              <a:t>imagens</a:t>
            </a:r>
            <a:r>
              <a:rPr lang="en-US" sz="4000" dirty="0"/>
              <a:t>, </a:t>
            </a:r>
            <a:r>
              <a:rPr lang="en-US" sz="4000" dirty="0" err="1"/>
              <a:t>sendo</a:t>
            </a:r>
            <a:r>
              <a:rPr lang="en-US" sz="4000" dirty="0"/>
              <a:t> </a:t>
            </a:r>
            <a:r>
              <a:rPr lang="en-US" sz="4000" dirty="0" err="1"/>
              <a:t>muito</a:t>
            </a:r>
            <a:r>
              <a:rPr lang="en-US" sz="4000" dirty="0"/>
              <a:t> </a:t>
            </a:r>
            <a:r>
              <a:rPr lang="en-US" sz="4000" dirty="0" err="1"/>
              <a:t>utilizada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reconhecimento</a:t>
            </a:r>
            <a:r>
              <a:rPr lang="en-US" sz="4000" dirty="0"/>
              <a:t> de </a:t>
            </a:r>
            <a:r>
              <a:rPr lang="en-US" sz="4000" dirty="0" err="1"/>
              <a:t>padrões</a:t>
            </a:r>
            <a:r>
              <a:rPr lang="en-US" sz="4000" dirty="0"/>
              <a:t>.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68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Seguidor de fronteira (contorno)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Assumimos que estamos trabalhando com imagem binária em que os pontos do objeto e do fundo estão marcados com 1 e 0, respectivamente.</a:t>
            </a:r>
          </a:p>
          <a:p>
            <a:pPr eaLnBrk="1" hangingPunct="1"/>
            <a:r>
              <a:rPr lang="pt-BR" altLang="pt-BR" dirty="0"/>
              <a:t>Que as imagens foram preenchidas com uma fronteira de 0s para eliminar a possibilidade de um objeto se fundir com a borda da imagem.</a:t>
            </a:r>
          </a:p>
          <a:p>
            <a:pPr eaLnBrk="1" hangingPunct="1"/>
            <a:r>
              <a:rPr lang="pt-BR" altLang="pt-BR" dirty="0"/>
              <a:t>Por simplicidade, vamos considerar regiões simples.</a:t>
            </a:r>
          </a:p>
        </p:txBody>
      </p:sp>
    </p:spTree>
    <p:extLst>
      <p:ext uri="{BB962C8B-B14F-4D97-AF65-F5344CB8AC3E}">
        <p14:creationId xmlns:p14="http://schemas.microsoft.com/office/powerpoint/2010/main" val="4072679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Aplicações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2000" y="1089000"/>
            <a:ext cx="8280000" cy="46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dirty="0" err="1"/>
              <a:t>Redução</a:t>
            </a:r>
            <a:r>
              <a:rPr lang="en-US" sz="4000" dirty="0"/>
              <a:t> de </a:t>
            </a:r>
            <a:r>
              <a:rPr lang="en-US" sz="4000" dirty="0" err="1"/>
              <a:t>dimensionalidade</a:t>
            </a:r>
            <a:endParaRPr lang="en-US" sz="4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dirty="0" err="1"/>
              <a:t>Compressão</a:t>
            </a:r>
            <a:r>
              <a:rPr lang="en-US" sz="4000" dirty="0"/>
              <a:t> de dados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Extração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4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características</a:t>
            </a:r>
            <a:endParaRPr kumimoji="0" lang="en-US" sz="4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baseline="0" dirty="0" err="1"/>
              <a:t>Detecção</a:t>
            </a:r>
            <a:r>
              <a:rPr lang="en-US" sz="4000" dirty="0"/>
              <a:t> e </a:t>
            </a:r>
            <a:r>
              <a:rPr lang="en-US" sz="4000" dirty="0" err="1"/>
              <a:t>reconhecimento</a:t>
            </a:r>
            <a:r>
              <a:rPr lang="en-US" sz="4000" dirty="0"/>
              <a:t> de faces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Reconhecimento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4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padrões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860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Calculando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32000" y="972368"/>
            <a:ext cx="8280000" cy="20245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Os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ou</a:t>
            </a:r>
            <a:r>
              <a:rPr lang="en-US" dirty="0"/>
              <a:t> as 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en-US" dirty="0" err="1"/>
              <a:t>amostras</a:t>
            </a:r>
            <a:r>
              <a:rPr lang="en-US" dirty="0"/>
              <a:t> de </a:t>
            </a:r>
            <a:r>
              <a:rPr lang="en-US" dirty="0" err="1"/>
              <a:t>vetores</a:t>
            </a:r>
            <a:r>
              <a:rPr lang="en-US" dirty="0"/>
              <a:t> de </a:t>
            </a: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en-US" dirty="0"/>
              <a:t>;</a:t>
            </a:r>
            <a:endParaRPr lang="pt-BR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39552" y="3212976"/>
            <a:ext cx="8280000" cy="2024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% dados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x1 = round(rand(5,1)*10);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x2 = round(rand(5,1)*10);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n = size(x1,1);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845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Calculando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32000" y="972368"/>
            <a:ext cx="8280000" cy="20245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Os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:</a:t>
            </a:r>
          </a:p>
          <a:p>
            <a:pPr marL="971550" lvl="1" indent="-514350" algn="just">
              <a:buFont typeface="+mj-lt"/>
              <a:buAutoNum type="arabicPeriod" startAt="2"/>
            </a:pPr>
            <a:r>
              <a:rPr lang="en-US" dirty="0" err="1"/>
              <a:t>Calcular</a:t>
            </a:r>
            <a:r>
              <a:rPr lang="en-US" dirty="0"/>
              <a:t> a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destes</a:t>
            </a:r>
            <a:r>
              <a:rPr lang="en-US" dirty="0"/>
              <a:t> dados;</a:t>
            </a:r>
            <a:endParaRPr lang="pt-BR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39552" y="3212976"/>
            <a:ext cx="8280000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% média dos dados</a:t>
            </a:r>
          </a:p>
          <a:p>
            <a:r>
              <a:rPr lang="pt-BR" sz="2800" dirty="0" err="1">
                <a:latin typeface="Consolas" pitchFamily="49" charset="0"/>
                <a:cs typeface="Consolas" pitchFamily="49" charset="0"/>
              </a:rPr>
              <a:t>med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= [];</a:t>
            </a: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for j=1:n</a:t>
            </a: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med = [med (x1(j)+x2(j))/n];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pt-BR" sz="2800" dirty="0" err="1">
                <a:latin typeface="Consolas" pitchFamily="49" charset="0"/>
                <a:cs typeface="Consolas" pitchFamily="49" charset="0"/>
              </a:rPr>
              <a:t>end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pt-BR" sz="2800" dirty="0" err="1">
                <a:latin typeface="Consolas" pitchFamily="49" charset="0"/>
                <a:cs typeface="Consolas" pitchFamily="49" charset="0"/>
              </a:rPr>
              <a:t>med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med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91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Calculando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32000" y="972368"/>
            <a:ext cx="8280000" cy="20245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Os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:</a:t>
            </a:r>
          </a:p>
          <a:p>
            <a:pPr marL="971550" lvl="1" indent="-514350" algn="just">
              <a:buFont typeface="+mj-lt"/>
              <a:buAutoNum type="arabicPeriod" startAt="3"/>
            </a:pPr>
            <a:r>
              <a:rPr lang="en-US" dirty="0" err="1"/>
              <a:t>Subtrair</a:t>
            </a:r>
            <a:r>
              <a:rPr lang="en-US" dirty="0"/>
              <a:t> a </a:t>
            </a:r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de dados;</a:t>
            </a:r>
            <a:endParaRPr lang="pt-BR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39552" y="3212976"/>
            <a:ext cx="8280000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% subtrair a média de todos os itens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sub1 = [];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sub2 = [];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=1:n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sub1 = [sub1 x1(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)-med(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)];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sub2 = [sub2 x2(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)-med(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)];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end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sub1 = sub1';</a:t>
            </a: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sub2 = sub2';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13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Calculando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32000" y="972368"/>
            <a:ext cx="8280000" cy="25286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Os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:</a:t>
            </a:r>
          </a:p>
          <a:p>
            <a:pPr marL="971550" lvl="1" indent="-514350" algn="just">
              <a:buFont typeface="+mj-lt"/>
              <a:buAutoNum type="arabicPeriod" startAt="4"/>
            </a:pPr>
            <a:r>
              <a:rPr lang="en-US" dirty="0" err="1"/>
              <a:t>Calcular</a:t>
            </a:r>
            <a:r>
              <a:rPr lang="en-US" dirty="0"/>
              <a:t> 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convariância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é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média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subtração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b="1" i="1" dirty="0"/>
              <a:t>n x n;</a:t>
            </a:r>
            <a:endParaRPr lang="pt-BR" b="1" i="1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39552" y="3501008"/>
            <a:ext cx="8280000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% produto da subtração por ela mesmo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mult1 = sub1*sub1';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mult2 = sub2*sub2';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% matriz de covariância</a:t>
            </a: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cova = zeros(n);</a:t>
            </a: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for i=1:n</a:t>
            </a: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    for j=1:n</a:t>
            </a: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        cova(i,j) = (mult1(i,j)+mult2(i,j))/2 ;</a:t>
            </a:r>
          </a:p>
          <a:p>
            <a:r>
              <a:rPr lang="pt-BR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end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pt-BR" sz="2800" dirty="0" err="1">
                <a:latin typeface="Consolas" pitchFamily="49" charset="0"/>
                <a:cs typeface="Consolas" pitchFamily="49" charset="0"/>
              </a:rPr>
              <a:t>end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11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Calculando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32000" y="972368"/>
            <a:ext cx="8280000" cy="20245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Os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:</a:t>
            </a:r>
          </a:p>
          <a:p>
            <a:pPr marL="971550" lvl="1" indent="-514350" algn="just">
              <a:buFont typeface="+mj-lt"/>
              <a:buAutoNum type="arabicPeriod" startAt="5"/>
            </a:pP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auto </a:t>
            </a:r>
            <a:r>
              <a:rPr lang="en-US" dirty="0" err="1"/>
              <a:t>vetores</a:t>
            </a:r>
            <a:r>
              <a:rPr lang="en-US" dirty="0"/>
              <a:t>  e auto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covariância</a:t>
            </a:r>
            <a:r>
              <a:rPr lang="en-US" dirty="0"/>
              <a:t>;</a:t>
            </a:r>
            <a:endParaRPr lang="pt-BR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39552" y="3933056"/>
            <a:ext cx="8280000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%T -&gt;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linhas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são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auto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vetores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aut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 diagonal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são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auto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valores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T,aut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eig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cova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endParaRPr lang="pt-BR" sz="2800" dirty="0"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77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Calculando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32000" y="972368"/>
            <a:ext cx="8280000" cy="166454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j-lt"/>
                <a:cs typeface="Consolas" pitchFamily="49" charset="0"/>
              </a:rPr>
              <a:t>[</a:t>
            </a:r>
            <a:r>
              <a:rPr lang="en-US" dirty="0" err="1">
                <a:latin typeface="+mj-lt"/>
                <a:cs typeface="Consolas" pitchFamily="49" charset="0"/>
              </a:rPr>
              <a:t>T,aut</a:t>
            </a:r>
            <a:r>
              <a:rPr lang="en-US" dirty="0">
                <a:latin typeface="+mj-lt"/>
                <a:cs typeface="Consolas" pitchFamily="49" charset="0"/>
              </a:rPr>
              <a:t>] = </a:t>
            </a:r>
            <a:r>
              <a:rPr lang="en-US" dirty="0" err="1">
                <a:latin typeface="+mj-lt"/>
                <a:cs typeface="Consolas" pitchFamily="49" charset="0"/>
              </a:rPr>
              <a:t>eig</a:t>
            </a:r>
            <a:r>
              <a:rPr lang="en-US" dirty="0">
                <a:latin typeface="+mj-lt"/>
                <a:cs typeface="Consolas" pitchFamily="49" charset="0"/>
              </a:rPr>
              <a:t>(</a:t>
            </a:r>
            <a:r>
              <a:rPr lang="en-US" dirty="0" err="1">
                <a:latin typeface="+mj-lt"/>
                <a:cs typeface="Consolas" pitchFamily="49" charset="0"/>
              </a:rPr>
              <a:t>cova</a:t>
            </a:r>
            <a:r>
              <a:rPr lang="en-US" dirty="0">
                <a:latin typeface="+mj-lt"/>
                <a:cs typeface="Consolas" pitchFamily="49" charset="0"/>
              </a:rPr>
              <a:t>) é </a:t>
            </a:r>
            <a:r>
              <a:rPr lang="en-US" dirty="0" err="1">
                <a:latin typeface="+mj-lt"/>
                <a:cs typeface="Consolas" pitchFamily="49" charset="0"/>
              </a:rPr>
              <a:t>uma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função</a:t>
            </a:r>
            <a:r>
              <a:rPr lang="en-US" dirty="0">
                <a:latin typeface="+mj-lt"/>
                <a:cs typeface="Consolas" pitchFamily="49" charset="0"/>
              </a:rPr>
              <a:t> do </a:t>
            </a:r>
            <a:r>
              <a:rPr lang="en-US" dirty="0" err="1">
                <a:latin typeface="+mj-lt"/>
                <a:cs typeface="Consolas" pitchFamily="49" charset="0"/>
              </a:rPr>
              <a:t>matlab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que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faz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duas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coisas</a:t>
            </a:r>
            <a:r>
              <a:rPr lang="en-US" dirty="0">
                <a:latin typeface="+mj-lt"/>
                <a:cs typeface="Consolas" pitchFamily="49" charset="0"/>
              </a:rPr>
              <a:t>:</a:t>
            </a:r>
          </a:p>
          <a:p>
            <a:pPr lvl="1" algn="just"/>
            <a:r>
              <a:rPr lang="en-US" dirty="0" err="1">
                <a:latin typeface="+mj-lt"/>
                <a:cs typeface="Consolas" pitchFamily="49" charset="0"/>
              </a:rPr>
              <a:t>Calcula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os</a:t>
            </a:r>
            <a:r>
              <a:rPr lang="en-US" dirty="0">
                <a:latin typeface="+mj-lt"/>
                <a:cs typeface="Consolas" pitchFamily="49" charset="0"/>
              </a:rPr>
              <a:t> auto </a:t>
            </a:r>
            <a:r>
              <a:rPr lang="en-US" dirty="0" err="1">
                <a:latin typeface="+mj-lt"/>
                <a:cs typeface="Consolas" pitchFamily="49" charset="0"/>
              </a:rPr>
              <a:t>valores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b="1" i="1" dirty="0" err="1">
                <a:latin typeface="+mj-lt"/>
                <a:cs typeface="Consolas" pitchFamily="49" charset="0"/>
              </a:rPr>
              <a:t>aut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através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da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err="1">
                <a:latin typeface="+mj-lt"/>
                <a:cs typeface="Consolas" pitchFamily="49" charset="0"/>
              </a:rPr>
              <a:t>equação</a:t>
            </a:r>
            <a:r>
              <a:rPr lang="en-US" dirty="0">
                <a:latin typeface="+mj-lt"/>
                <a:cs typeface="Consolas" pitchFamily="49" charset="0"/>
              </a:rPr>
              <a:t>:</a:t>
            </a:r>
            <a:endParaRPr lang="pt-BR" dirty="0">
              <a:latin typeface="+mj-lt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40" y="2880511"/>
            <a:ext cx="3657521" cy="58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539552" y="3789040"/>
            <a:ext cx="82800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Calcula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 auto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vetores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através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da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equação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: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457" y="4725144"/>
            <a:ext cx="6897086" cy="109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089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Calculando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32000" y="972368"/>
            <a:ext cx="8280000" cy="5769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Os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:</a:t>
            </a:r>
          </a:p>
          <a:p>
            <a:pPr marL="971550" lvl="1" indent="-514350" algn="just">
              <a:buFont typeface="+mj-lt"/>
              <a:buAutoNum type="arabicPeriod" startAt="6"/>
            </a:pPr>
            <a:r>
              <a:rPr lang="en-US" dirty="0" err="1"/>
              <a:t>Arranjar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de forma </a:t>
            </a:r>
            <a:r>
              <a:rPr lang="en-US" dirty="0" err="1"/>
              <a:t>que</a:t>
            </a:r>
            <a:r>
              <a:rPr lang="en-US" dirty="0"/>
              <a:t> as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formadas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dos auto </a:t>
            </a:r>
            <a:r>
              <a:rPr lang="en-US" dirty="0" err="1"/>
              <a:t>vetores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convariância</a:t>
            </a:r>
            <a:r>
              <a:rPr lang="en-US" dirty="0"/>
              <a:t> </a:t>
            </a:r>
            <a:r>
              <a:rPr lang="en-US" dirty="0" err="1"/>
              <a:t>arranjados</a:t>
            </a:r>
            <a:r>
              <a:rPr lang="en-US" dirty="0"/>
              <a:t> de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, o </a:t>
            </a:r>
            <a:r>
              <a:rPr lang="en-US" dirty="0" err="1"/>
              <a:t>elemento</a:t>
            </a:r>
            <a:r>
              <a:rPr lang="en-US" dirty="0"/>
              <a:t> (0,0), </a:t>
            </a:r>
            <a:r>
              <a:rPr lang="en-US" dirty="0" err="1"/>
              <a:t>seja</a:t>
            </a:r>
            <a:r>
              <a:rPr lang="en-US" dirty="0"/>
              <a:t> o auto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correspondente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auto valor, e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sucessivamente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ultima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corresponda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auto valor</a:t>
            </a:r>
          </a:p>
          <a:p>
            <a:pPr marL="1371600" lvl="2" indent="-514350" algn="just"/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é </a:t>
            </a:r>
            <a:r>
              <a:rPr lang="en-US" dirty="0" err="1"/>
              <a:t>denominada</a:t>
            </a:r>
            <a:r>
              <a:rPr lang="en-US" dirty="0"/>
              <a:t> </a:t>
            </a:r>
            <a:r>
              <a:rPr lang="en-US" b="1" i="1" dirty="0" err="1"/>
              <a:t>matriz</a:t>
            </a:r>
            <a:r>
              <a:rPr lang="en-US" b="1" i="1" dirty="0"/>
              <a:t> </a:t>
            </a:r>
            <a:r>
              <a:rPr lang="en-US" b="1" i="1" dirty="0" err="1"/>
              <a:t>da</a:t>
            </a:r>
            <a:r>
              <a:rPr lang="en-US" b="1" i="1" dirty="0"/>
              <a:t> </a:t>
            </a:r>
            <a:r>
              <a:rPr lang="en-US" b="1" i="1" dirty="0" err="1"/>
              <a:t>Transformada</a:t>
            </a:r>
            <a:r>
              <a:rPr lang="en-US" b="1" i="1" dirty="0"/>
              <a:t> de </a:t>
            </a:r>
            <a:r>
              <a:rPr lang="en-US" b="1" i="1" dirty="0" err="1"/>
              <a:t>Hotelling</a:t>
            </a:r>
            <a:endParaRPr lang="en-US" b="1" i="1" dirty="0"/>
          </a:p>
          <a:p>
            <a:pPr marL="1371600" lvl="2" indent="-514350" algn="just"/>
            <a:r>
              <a:rPr lang="en-US" dirty="0"/>
              <a:t>O auto </a:t>
            </a:r>
            <a:r>
              <a:rPr lang="en-US" dirty="0" err="1"/>
              <a:t>vetor</a:t>
            </a:r>
            <a:r>
              <a:rPr lang="en-US" dirty="0"/>
              <a:t> com o </a:t>
            </a:r>
            <a:r>
              <a:rPr lang="en-US" dirty="0" err="1"/>
              <a:t>maior</a:t>
            </a:r>
            <a:r>
              <a:rPr lang="en-US" dirty="0"/>
              <a:t> auto valor </a:t>
            </a:r>
            <a:r>
              <a:rPr lang="en-US" dirty="0" err="1"/>
              <a:t>associado</a:t>
            </a:r>
            <a:r>
              <a:rPr lang="en-US" dirty="0"/>
              <a:t>, </a:t>
            </a:r>
            <a:r>
              <a:rPr lang="en-US" dirty="0" err="1"/>
              <a:t>corresponde</a:t>
            </a:r>
            <a:r>
              <a:rPr lang="en-US" dirty="0"/>
              <a:t> à </a:t>
            </a:r>
            <a:r>
              <a:rPr lang="en-US" dirty="0" err="1"/>
              <a:t>componente</a:t>
            </a:r>
            <a:r>
              <a:rPr lang="en-US" dirty="0"/>
              <a:t> principal do </a:t>
            </a:r>
            <a:r>
              <a:rPr lang="en-US" dirty="0" err="1"/>
              <a:t>conjunto</a:t>
            </a:r>
            <a:r>
              <a:rPr lang="en-US" dirty="0"/>
              <a:t> de dados </a:t>
            </a:r>
            <a:r>
              <a:rPr lang="en-US" dirty="0" err="1"/>
              <a:t>usado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é o </a:t>
            </a:r>
            <a:r>
              <a:rPr lang="en-US" dirty="0" err="1"/>
              <a:t>relacionamento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significativo</a:t>
            </a:r>
            <a:r>
              <a:rPr lang="en-US" dirty="0"/>
              <a:t> entre as </a:t>
            </a:r>
            <a:r>
              <a:rPr lang="en-US" dirty="0" err="1"/>
              <a:t>dimensões</a:t>
            </a:r>
            <a:r>
              <a:rPr lang="en-US" dirty="0"/>
              <a:t> de dados.</a:t>
            </a:r>
          </a:p>
          <a:p>
            <a:pPr marL="971550" lvl="1" indent="-51435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7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Química</a:t>
            </a:r>
            <a:endParaRPr lang="pt-BR" dirty="0"/>
          </a:p>
        </p:txBody>
      </p:sp>
      <p:pic>
        <p:nvPicPr>
          <p:cNvPr id="2050" name="Picture 2" descr="http://www.abq.org.br/cbq/2011/trabalhos/5/imagens/5-202-93d28870b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1244231"/>
            <a:ext cx="8856984" cy="5065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2909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Química</a:t>
            </a:r>
            <a:endParaRPr lang="pt-BR" dirty="0"/>
          </a:p>
        </p:txBody>
      </p:sp>
      <p:pic>
        <p:nvPicPr>
          <p:cNvPr id="21506" name="Picture 2" descr="http://www.abq.org.br/cbq/2011/trabalhos/5/imagens/5-202-ea0b3359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74" y="1412775"/>
            <a:ext cx="9002052" cy="4824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569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Seguidor de fronteira (contorno)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4793876" cy="2362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62400"/>
            <a:ext cx="7177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05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Data Mining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2000" y="1089000"/>
            <a:ext cx="8280000" cy="46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rádio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saber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quais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preferências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seus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usuários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aseline="0" dirty="0"/>
              <a:t>2840</a:t>
            </a:r>
            <a:r>
              <a:rPr lang="en-US" sz="3600" dirty="0"/>
              <a:t> </a:t>
            </a:r>
            <a:r>
              <a:rPr lang="en-US" sz="3600" dirty="0" err="1"/>
              <a:t>ouvintes</a:t>
            </a:r>
            <a:endParaRPr lang="en-US" sz="3600" dirty="0"/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dirty="0"/>
              <a:t>735 tags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dirty="0" err="1"/>
              <a:t>Isso</a:t>
            </a:r>
            <a:r>
              <a:rPr lang="en-US" sz="3600" dirty="0"/>
              <a:t> </a:t>
            </a:r>
            <a:r>
              <a:rPr lang="en-US" sz="3600" dirty="0" err="1"/>
              <a:t>nos</a:t>
            </a:r>
            <a:r>
              <a:rPr lang="en-US" sz="3600" dirty="0"/>
              <a:t> </a:t>
            </a:r>
            <a:r>
              <a:rPr lang="en-US" sz="3600" dirty="0" err="1"/>
              <a:t>dá</a:t>
            </a:r>
            <a:r>
              <a:rPr lang="en-US" sz="3600" dirty="0"/>
              <a:t> um </a:t>
            </a:r>
            <a:r>
              <a:rPr lang="en-US" sz="3600" dirty="0" err="1"/>
              <a:t>sistema</a:t>
            </a:r>
            <a:r>
              <a:rPr lang="en-US" sz="3600" dirty="0"/>
              <a:t> de 735-dimensional com 2840 </a:t>
            </a:r>
            <a:r>
              <a:rPr lang="en-US" sz="3600" dirty="0" err="1"/>
              <a:t>amostras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7138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Data Mining</a:t>
            </a:r>
            <a:endParaRPr lang="pt-BR" dirty="0"/>
          </a:p>
        </p:txBody>
      </p:sp>
      <p:pic>
        <p:nvPicPr>
          <p:cNvPr id="23554" name="Picture 2" descr="http://anthony.liekens.net/images/pca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64683"/>
            <a:ext cx="5904656" cy="5704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63220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Reconhecimento</a:t>
            </a:r>
            <a:r>
              <a:rPr lang="en-US" dirty="0"/>
              <a:t> de Face</a:t>
            </a:r>
            <a:endParaRPr lang="pt-B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3348"/>
            <a:ext cx="7632848" cy="576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247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Curvatura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2981325" cy="14859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733800"/>
            <a:ext cx="2981325" cy="1466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352550"/>
            <a:ext cx="4143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1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Curvatura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4133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91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Curvatura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4000"/>
            <a:ext cx="4105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19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Curvatura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4114800" cy="37814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19093" y="60198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K pixel antes e depois</a:t>
            </a:r>
          </a:p>
        </p:txBody>
      </p:sp>
    </p:spTree>
    <p:extLst>
      <p:ext uri="{BB962C8B-B14F-4D97-AF65-F5344CB8AC3E}">
        <p14:creationId xmlns:p14="http://schemas.microsoft.com/office/powerpoint/2010/main" val="148130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Curvatura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447800"/>
            <a:ext cx="4105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Curvatura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528762"/>
            <a:ext cx="41243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30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Curvatura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509712"/>
            <a:ext cx="4124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Código da cadeia (</a:t>
            </a:r>
            <a:r>
              <a:rPr lang="pt-BR" dirty="0" err="1"/>
              <a:t>chain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)</a:t>
            </a:r>
          </a:p>
        </p:txBody>
      </p:sp>
      <p:sp>
        <p:nvSpPr>
          <p:cNvPr id="9219" name="Retângulo 3"/>
          <p:cNvSpPr>
            <a:spLocks noChangeArrowheads="1"/>
          </p:cNvSpPr>
          <p:nvPr/>
        </p:nvSpPr>
        <p:spPr bwMode="auto">
          <a:xfrm>
            <a:off x="381000" y="1600200"/>
            <a:ext cx="838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Facilita o armazenamento e a manipulação dos objetos segmentados da imagem.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Simplifica o cálculo de certos descritores de forma.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pt-BR" altLang="pt-BR" sz="2000"/>
              <a:t>Ao invés de armazenar as coordenadas absolutas dos pixels, a representação pelo código da cadeia utiliza a posição relativa entre pixels consecutivos da borda.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6574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3733800"/>
            <a:ext cx="24384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Curvatura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599"/>
            <a:ext cx="7696200" cy="43331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6028614"/>
            <a:ext cx="2628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61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Curvatura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19312"/>
            <a:ext cx="4124325" cy="3838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10" y="2331475"/>
            <a:ext cx="4316290" cy="24301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5633744"/>
            <a:ext cx="2628900" cy="4191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pt-BR" dirty="0"/>
              <a:t>Definir o tamanho do vetor na quantização.</a:t>
            </a:r>
          </a:p>
          <a:p>
            <a:r>
              <a:rPr lang="pt-BR" dirty="0"/>
              <a:t>180/10 = 18.</a:t>
            </a:r>
          </a:p>
        </p:txBody>
      </p:sp>
    </p:spTree>
    <p:extLst>
      <p:ext uri="{BB962C8B-B14F-4D97-AF65-F5344CB8AC3E}">
        <p14:creationId xmlns:p14="http://schemas.microsoft.com/office/powerpoint/2010/main" val="413585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Código da cadeia (</a:t>
            </a:r>
            <a:r>
              <a:rPr lang="pt-BR" dirty="0" err="1"/>
              <a:t>chain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)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6677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92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Código da cadeia (</a:t>
            </a:r>
            <a:r>
              <a:rPr lang="pt-BR" dirty="0" err="1"/>
              <a:t>chain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857375"/>
            <a:ext cx="86582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04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lho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1177</TotalTime>
  <Words>2250</Words>
  <Application>Microsoft Office PowerPoint</Application>
  <PresentationFormat>Apresentação na tela (4:3)</PresentationFormat>
  <Paragraphs>383</Paragraphs>
  <Slides>71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4" baseType="lpstr">
      <vt:lpstr>Arial</vt:lpstr>
      <vt:lpstr>Consolas</vt:lpstr>
      <vt:lpstr>Brilho</vt:lpstr>
      <vt:lpstr>Representação e descrição</vt:lpstr>
      <vt:lpstr>Representação e descrição</vt:lpstr>
      <vt:lpstr>Introdução</vt:lpstr>
      <vt:lpstr>Introdução</vt:lpstr>
      <vt:lpstr>Seguidor de fronteira (contorno)</vt:lpstr>
      <vt:lpstr>Seguidor de fronteira (contorno)</vt:lpstr>
      <vt:lpstr>Código da cadeia (chain codes)</vt:lpstr>
      <vt:lpstr>Código da cadeia (chain codes)</vt:lpstr>
      <vt:lpstr>Código da cadeia (chain codes)</vt:lpstr>
      <vt:lpstr>Código da cadeia (translação)</vt:lpstr>
      <vt:lpstr>Código da cadeia (rotação)</vt:lpstr>
      <vt:lpstr>Código da cadeia (rotação)</vt:lpstr>
      <vt:lpstr>Código da cadeia (chain codes)</vt:lpstr>
      <vt:lpstr>Código da cadeia (chain codes)</vt:lpstr>
      <vt:lpstr>Aproximações poligonais</vt:lpstr>
      <vt:lpstr>Aproximações poligonais</vt:lpstr>
      <vt:lpstr>Aproximações poligonais</vt:lpstr>
      <vt:lpstr>Aproximações poligonais</vt:lpstr>
      <vt:lpstr>Aproximações poligonais</vt:lpstr>
      <vt:lpstr>Aproximações poligonais</vt:lpstr>
      <vt:lpstr>Aproximações poligonais</vt:lpstr>
      <vt:lpstr>Aproximações poligonais</vt:lpstr>
      <vt:lpstr>Assinaturas</vt:lpstr>
      <vt:lpstr>Esqueleto de uma região</vt:lpstr>
      <vt:lpstr>Esqueleto de uma região</vt:lpstr>
      <vt:lpstr>Esqueleto de uma região</vt:lpstr>
      <vt:lpstr>Esqueleto de uma região</vt:lpstr>
      <vt:lpstr>Esqueleto de uma região</vt:lpstr>
      <vt:lpstr>Esqueleto de uma região</vt:lpstr>
      <vt:lpstr>Esqueleto de uma região</vt:lpstr>
      <vt:lpstr>Esqueleto de uma região</vt:lpstr>
      <vt:lpstr>Descritores de bordas</vt:lpstr>
      <vt:lpstr>Diâmetro</vt:lpstr>
      <vt:lpstr>Perímetro</vt:lpstr>
      <vt:lpstr>Perímetro</vt:lpstr>
      <vt:lpstr>Descritores de Fourier</vt:lpstr>
      <vt:lpstr>Descritores de Fourier</vt:lpstr>
      <vt:lpstr>Descritores de Fourier</vt:lpstr>
      <vt:lpstr>Descritores de Fourier</vt:lpstr>
      <vt:lpstr>Área</vt:lpstr>
      <vt:lpstr>Compacidade ou Circularidade</vt:lpstr>
      <vt:lpstr>Topologia</vt:lpstr>
      <vt:lpstr>Topologia</vt:lpstr>
      <vt:lpstr>Topologia</vt:lpstr>
      <vt:lpstr>Exercício Euler</vt:lpstr>
      <vt:lpstr>Análise de Componentes Principais - PCA</vt:lpstr>
      <vt:lpstr>Análise de Componentes Principais</vt:lpstr>
      <vt:lpstr>Análise de Componentes Principais </vt:lpstr>
      <vt:lpstr>Análise de Componentes Principais </vt:lpstr>
      <vt:lpstr>Aplicações</vt:lpstr>
      <vt:lpstr>Calculando as componentes principais</vt:lpstr>
      <vt:lpstr>Calculando as componentes principais</vt:lpstr>
      <vt:lpstr>Calculando as componentes principais</vt:lpstr>
      <vt:lpstr>Calculando as componentes principais</vt:lpstr>
      <vt:lpstr>Calculando as componentes principais</vt:lpstr>
      <vt:lpstr>Calculando as componentes principais</vt:lpstr>
      <vt:lpstr>Calculando as componentes principais</vt:lpstr>
      <vt:lpstr>Análise Química</vt:lpstr>
      <vt:lpstr>Análise Química</vt:lpstr>
      <vt:lpstr>Data Mining</vt:lpstr>
      <vt:lpstr>Data Mining</vt:lpstr>
      <vt:lpstr>Reconhecimento de Face</vt:lpstr>
      <vt:lpstr>K-Curvatura</vt:lpstr>
      <vt:lpstr>K-Curvatura</vt:lpstr>
      <vt:lpstr>K-Curvatura</vt:lpstr>
      <vt:lpstr>K-Curvatura</vt:lpstr>
      <vt:lpstr>K-Curvatura</vt:lpstr>
      <vt:lpstr>K-Curvatura</vt:lpstr>
      <vt:lpstr>K-Curvatura</vt:lpstr>
      <vt:lpstr>K-Curvatura</vt:lpstr>
      <vt:lpstr>K-Curvatura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 Castelo</dc:creator>
  <cp:lastModifiedBy>Nielsen C. Damasceno</cp:lastModifiedBy>
  <cp:revision>356</cp:revision>
  <cp:lastPrinted>2012-09-20T20:22:34Z</cp:lastPrinted>
  <dcterms:created xsi:type="dcterms:W3CDTF">1601-01-01T00:00:00Z</dcterms:created>
  <dcterms:modified xsi:type="dcterms:W3CDTF">2016-11-10T13:55:11Z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