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430" r:id="rId3"/>
    <p:sldId id="431" r:id="rId4"/>
    <p:sldId id="432" r:id="rId5"/>
    <p:sldId id="433" r:id="rId6"/>
    <p:sldId id="434" r:id="rId7"/>
    <p:sldId id="324" r:id="rId8"/>
    <p:sldId id="326" r:id="rId9"/>
    <p:sldId id="435" r:id="rId10"/>
    <p:sldId id="328" r:id="rId11"/>
    <p:sldId id="436" r:id="rId12"/>
    <p:sldId id="437" r:id="rId13"/>
    <p:sldId id="438" r:id="rId14"/>
    <p:sldId id="439" r:id="rId15"/>
    <p:sldId id="440" r:id="rId16"/>
    <p:sldId id="441" r:id="rId17"/>
    <p:sldId id="442" r:id="rId18"/>
    <p:sldId id="329" r:id="rId19"/>
    <p:sldId id="330" r:id="rId20"/>
    <p:sldId id="443" r:id="rId21"/>
    <p:sldId id="444" r:id="rId22"/>
    <p:sldId id="445" r:id="rId23"/>
    <p:sldId id="446" r:id="rId24"/>
    <p:sldId id="447" r:id="rId25"/>
    <p:sldId id="448" r:id="rId26"/>
    <p:sldId id="449" r:id="rId27"/>
    <p:sldId id="450" r:id="rId28"/>
    <p:sldId id="451" r:id="rId29"/>
    <p:sldId id="452" r:id="rId30"/>
    <p:sldId id="453" r:id="rId31"/>
    <p:sldId id="454" r:id="rId32"/>
    <p:sldId id="455" r:id="rId33"/>
    <p:sldId id="456" r:id="rId34"/>
    <p:sldId id="457" r:id="rId35"/>
    <p:sldId id="458" r:id="rId36"/>
  </p:sldIdLst>
  <p:sldSz cx="9144000" cy="6858000" type="screen4x3"/>
  <p:notesSz cx="7102475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A2445-AB67-480C-B510-CC74A5B7106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5154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43232-0014-4EA0-81E7-EEB04542B503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58040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972B6-4AE2-4BB9-B924-A44C40BFE09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3765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57C7C-2D72-4EDC-AA3F-7EEC6836D045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59698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97DB1-ABAD-434D-9A4A-75CACFBABD3D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086683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DCF3E-58B0-4D9F-9E69-A0E782F54B0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57295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430E8-EE2E-46C8-BCEA-C411C4365CE2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09164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17555-10A6-4DEC-9055-A95F1D41F4C5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753808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423D6-CF82-4F65-99E4-5527A92CC7A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27679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FC1AE-FB0D-487B-8578-D0A986B08F8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75360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3B1D6-C5C1-4B34-8B61-761A42EE975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56660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5F11B76-22B6-4ED2-916E-5F2C4EB4543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77" r:id="rId2"/>
    <p:sldLayoutId id="2147484085" r:id="rId3"/>
    <p:sldLayoutId id="2147484078" r:id="rId4"/>
    <p:sldLayoutId id="2147484086" r:id="rId5"/>
    <p:sldLayoutId id="2147484079" r:id="rId6"/>
    <p:sldLayoutId id="2147484080" r:id="rId7"/>
    <p:sldLayoutId id="2147484087" r:id="rId8"/>
    <p:sldLayoutId id="2147484081" r:id="rId9"/>
    <p:sldLayoutId id="2147484082" r:id="rId10"/>
    <p:sldLayoutId id="21474840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4400" dirty="0"/>
              <a:t>FILTROS no domínio </a:t>
            </a:r>
            <a:r>
              <a:rPr lang="pt-BR" sz="4400"/>
              <a:t>ESPACIal</a:t>
            </a:r>
            <a:endParaRPr lang="pt-BR" sz="4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pt-BR" dirty="0"/>
          </a:p>
          <a:p>
            <a:pPr eaLnBrk="1" fontAlgn="auto" hangingPunct="1">
              <a:spcAft>
                <a:spcPts val="0"/>
              </a:spcAft>
              <a:defRPr/>
            </a:pPr>
            <a:endParaRPr lang="pt-BR" dirty="0"/>
          </a:p>
          <a:p>
            <a:pPr eaLnBrk="1" fontAlgn="auto" hangingPunct="1">
              <a:spcAft>
                <a:spcPts val="0"/>
              </a:spcAft>
              <a:defRPr/>
            </a:pPr>
            <a:endParaRPr lang="pt-BR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Nielsen Castelo Damasceno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Filtro da mediana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Substituição do valor de um pixel pela mediana dos valores de intensidade na vizinhança.</a:t>
            </a:r>
          </a:p>
          <a:p>
            <a:r>
              <a:rPr lang="pt-BR" dirty="0"/>
              <a:t>São bastante populares, porque, para certos tipos de ruído aleatório, proporcionam excelentes resultados na redução de ruído.</a:t>
            </a:r>
          </a:p>
          <a:p>
            <a:r>
              <a:rPr lang="pt-BR" dirty="0"/>
              <a:t>Primeiro devemos ordenar os valores dos pixels da vizinhança.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Filtro da mediana</a:t>
            </a:r>
          </a:p>
        </p:txBody>
      </p:sp>
      <p:pic>
        <p:nvPicPr>
          <p:cNvPr id="768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6553200" cy="5297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027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Filtro da mediana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1719262"/>
            <a:ext cx="88868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04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Filtro com derivadas parcial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3429000"/>
              </a:xfrm>
            </p:spPr>
            <p:txBody>
              <a:bodyPr/>
              <a:lstStyle/>
              <a:p>
                <a:r>
                  <a:rPr lang="pt-BR" dirty="0"/>
                  <a:t>1ª ordem: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2ª ordem: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3429000"/>
              </a:xfrm>
              <a:blipFill rotWithShape="0">
                <a:blip r:embed="rId2"/>
                <a:stretch>
                  <a:fillRect l="-667" t="-12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9293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Filtro com derivadas parcial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3429000"/>
              </a:xfrm>
            </p:spPr>
            <p:txBody>
              <a:bodyPr/>
              <a:lstStyle/>
              <a:p>
                <a:r>
                  <a:rPr lang="pt-BR" dirty="0"/>
                  <a:t>Pode ser demostrado por Rosenfeld e </a:t>
                </a:r>
                <a:r>
                  <a:rPr lang="pt-BR" dirty="0" err="1"/>
                  <a:t>Kar</a:t>
                </a:r>
                <a:r>
                  <a:rPr lang="pt-BR" dirty="0"/>
                  <a:t> (1982) que o operador derivativo isotrópico (invariante a rotação) mais simples é o laplaciano definido como:</a:t>
                </a:r>
              </a:p>
              <a:p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sSup>
                          <m:sSupPr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sz="3200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sSup>
                          <m:sSupPr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pt-BR" dirty="0"/>
              </a:p>
              <a:p>
                <a:pPr algn="just"/>
                <a:r>
                  <a:rPr lang="pt-BR" dirty="0"/>
                  <a:t>Como as derivadas de qualquer ordem é linear então o laplaciano é linear.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3429000"/>
              </a:xfrm>
              <a:blipFill rotWithShape="0">
                <a:blip r:embed="rId2"/>
                <a:stretch>
                  <a:fillRect l="-667" t="-1246" r="-1111" b="-35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703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Filtro com derivadas parcial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68240" y="1600200"/>
                <a:ext cx="8991600" cy="5105400"/>
              </a:xfrm>
            </p:spPr>
            <p:txBody>
              <a:bodyPr/>
              <a:lstStyle/>
              <a:p>
                <a:r>
                  <a:rPr lang="pt-BR" dirty="0"/>
                  <a:t>Na direção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temos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</a:t>
                </a:r>
              </a:p>
              <a:p>
                <a:r>
                  <a:rPr lang="pt-BR" dirty="0"/>
                  <a:t>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0" indent="0" algn="ctr">
                  <a:buNone/>
                </a:pPr>
                <a:endParaRPr lang="pt-BR" dirty="0"/>
              </a:p>
              <a:p>
                <a:pPr algn="just"/>
                <a:r>
                  <a:rPr lang="pt-BR" dirty="0"/>
                  <a:t>A partir das 3 equações anteriores o laplaciano discreto de duas variáveis é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pt-BR" dirty="0"/>
                  <a:t>+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pt-BR" dirty="0"/>
                  <a:t>+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pPr algn="just"/>
                <a:r>
                  <a:rPr lang="pt-BR" dirty="0"/>
                  <a:t>Pode ser adicionado as direções diagonais na equação.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240" y="1600200"/>
                <a:ext cx="8991600" cy="5105400"/>
              </a:xfrm>
              <a:blipFill rotWithShape="0">
                <a:blip r:embed="rId2"/>
                <a:stretch>
                  <a:fillRect l="-610" t="-836" r="-10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4808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Filtro com derivadas parcial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3400" y="1600200"/>
            <a:ext cx="8305800" cy="434340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a) Mascara utilizada para implementar a equação anterior</a:t>
            </a:r>
          </a:p>
          <a:p>
            <a:pPr marL="0" indent="0">
              <a:buNone/>
            </a:pPr>
            <a:r>
              <a:rPr lang="pt-BR" dirty="0"/>
              <a:t>b) Mascara utilizada o termo da diagonal.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743200"/>
            <a:ext cx="7081736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02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Filtro com derivadas parcial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2000" y="1600200"/>
            <a:ext cx="7391400" cy="403860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(c) e (d) Máscara utilizada na prática (Laplaciano).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514600"/>
            <a:ext cx="58839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80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Filtro com derivadas parcial</a:t>
            </a:r>
          </a:p>
        </p:txBody>
      </p:sp>
      <p:pic>
        <p:nvPicPr>
          <p:cNvPr id="778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95400"/>
            <a:ext cx="7543800" cy="5391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7315200" cy="523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Filtro com derivadas parcial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Gerando máscaras de filtragem espacial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Algumas vezes pode ser útil expressar a soma de produtos como: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𝑚𝑛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pt-BR" b="1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w são os coeficientes do filtros.</a:t>
                </a:r>
              </a:p>
              <a:p>
                <a:pPr marL="0" indent="0">
                  <a:buNone/>
                </a:pPr>
                <a:r>
                  <a:rPr lang="pt-BR" dirty="0"/>
                  <a:t>z são as intensidades correspondentes da imagem.</a:t>
                </a:r>
              </a:p>
            </p:txBody>
          </p:sp>
        </mc:Choice>
        <mc:Fallback xmlns=""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8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332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Filtro High-</a:t>
            </a:r>
            <a:r>
              <a:rPr lang="pt-BR" dirty="0" err="1"/>
              <a:t>Boost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processo que tem sido utilizado por muitos anos pela indústria gráfica e de publicações.</a:t>
            </a:r>
          </a:p>
          <a:p>
            <a:r>
              <a:rPr lang="pt-BR" dirty="0"/>
              <a:t>Consiste em subtrair uma versão não nítida (suavizada) de uma imagem da imagem original.</a:t>
            </a:r>
          </a:p>
          <a:p>
            <a:r>
              <a:rPr lang="pt-BR" dirty="0"/>
              <a:t>Esse processo é chamado de máscara de nitidez (</a:t>
            </a:r>
            <a:r>
              <a:rPr lang="pt-BR" dirty="0" err="1"/>
              <a:t>unsharp</a:t>
            </a:r>
            <a:r>
              <a:rPr lang="pt-BR" dirty="0"/>
              <a:t> </a:t>
            </a:r>
            <a:r>
              <a:rPr lang="pt-BR" dirty="0" err="1"/>
              <a:t>masking</a:t>
            </a:r>
            <a:r>
              <a:rPr lang="pt-BR" dirty="0"/>
              <a:t>), consiste os seguintes passos:</a:t>
            </a:r>
          </a:p>
          <a:p>
            <a:pPr marL="731837" lvl="1" indent="-457200">
              <a:buFont typeface="+mj-lt"/>
              <a:buAutoNum type="arabicPeriod"/>
            </a:pPr>
            <a:r>
              <a:rPr lang="pt-BR" dirty="0"/>
              <a:t>Borra a imagem original.</a:t>
            </a:r>
          </a:p>
          <a:p>
            <a:pPr marL="731837" lvl="1" indent="-457200">
              <a:buFont typeface="+mj-lt"/>
              <a:buAutoNum type="arabicPeriod"/>
            </a:pPr>
            <a:r>
              <a:rPr lang="pt-BR" dirty="0"/>
              <a:t>Subtrair a imagem borrada original (a diferença resultante é chamada de máscara).</a:t>
            </a:r>
          </a:p>
          <a:p>
            <a:pPr marL="731837" lvl="1" indent="-457200">
              <a:buFont typeface="+mj-lt"/>
              <a:buAutoNum type="arabicPeriod"/>
            </a:pPr>
            <a:r>
              <a:rPr lang="pt-BR" dirty="0"/>
              <a:t>Adicionar a máscara à imagem original.</a:t>
            </a:r>
          </a:p>
        </p:txBody>
      </p:sp>
    </p:spTree>
    <p:extLst>
      <p:ext uri="{BB962C8B-B14F-4D97-AF65-F5344CB8AC3E}">
        <p14:creationId xmlns:p14="http://schemas.microsoft.com/office/powerpoint/2010/main" val="1864331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Filtro High-</a:t>
            </a:r>
            <a:r>
              <a:rPr lang="pt-BR" dirty="0" err="1"/>
              <a:t>Boost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é chamada de imagem borrada. A máscara de nitidez é expressa na forma de equação como segue.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𝑠𝑐𝑎𝑟𝑎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r>
                  <a:rPr lang="pt-BR" dirty="0"/>
                  <a:t>Depois, adicionamos uma porção ponderada da máscara de volta à imagem original:</a:t>
                </a:r>
              </a:p>
              <a:p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á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𝑠𝑐𝑎𝑟𝑎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pPr algn="just"/>
                <a:r>
                  <a:rPr lang="pt-BR" dirty="0"/>
                  <a:t>Onde incluímos um peso,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≥0)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750" r="-7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280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Filtro High-</a:t>
            </a:r>
            <a:r>
              <a:rPr lang="pt-BR" dirty="0" err="1"/>
              <a:t>Boost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temos a máscara de nitidez.</a:t>
                </a:r>
              </a:p>
              <a:p>
                <a:endParaRPr lang="pt-BR" dirty="0"/>
              </a:p>
              <a:p>
                <a:r>
                  <a:rPr lang="pt-BR" dirty="0"/>
                  <a:t>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pt-BR" dirty="0"/>
                  <a:t>, o processo é chamado de filtragem high-</a:t>
                </a:r>
                <a:r>
                  <a:rPr lang="pt-BR" dirty="0" err="1"/>
                  <a:t>boost</a:t>
                </a:r>
                <a:r>
                  <a:rPr lang="pt-BR" dirty="0"/>
                  <a:t> (ou filtragem “alto-reforço”).</a:t>
                </a:r>
              </a:p>
              <a:p>
                <a:endParaRPr lang="pt-BR" dirty="0"/>
              </a:p>
              <a:p>
                <a:r>
                  <a:rPr lang="pt-BR" dirty="0"/>
                  <a:t>Escolher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atenua a contribuição da máscara de nitidez.</a:t>
                </a:r>
              </a:p>
            </p:txBody>
          </p:sp>
        </mc:Choice>
        <mc:Fallback xmlns=""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8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673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Filtro High-</a:t>
            </a:r>
            <a:r>
              <a:rPr lang="pt-BR" dirty="0" err="1"/>
              <a:t>Boost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524000"/>
            <a:ext cx="541972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Filtros com derivada de primeira ordem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As derivadas de primeira ordem em imagem são utilizadas usando a magnitude do gradiente.</a:t>
                </a:r>
              </a:p>
              <a:p>
                <a:r>
                  <a:rPr lang="pt-BR" dirty="0"/>
                  <a:t>Para uma função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o gradiente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pt-BR" dirty="0"/>
                  <a:t> nas coordenadas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pt-BR" dirty="0"/>
                  <a:t> é definido como o vetor coluna bidimensional:</a:t>
                </a:r>
              </a:p>
              <a:p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𝑔𝑟𝑎𝑑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8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2682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Filtros com derivada de primeira ordem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O módulo ou magnitude (tamanho) do vetor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pt-BR" dirty="0"/>
                  <a:t> é expresso como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sendo que:</a:t>
                </a:r>
              </a:p>
              <a:p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𝑚𝑎𝑔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dirty="0"/>
              </a:p>
              <a:p>
                <a:pPr algn="just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é uma imagem do mesmo tamanho que a original, criada quando x e y podem variar ao longo de todas as posições de pixel em f.</a:t>
                </a:r>
              </a:p>
              <a:p>
                <a:pPr algn="just"/>
                <a:r>
                  <a:rPr lang="pt-BR" dirty="0"/>
                  <a:t>É comum referir-se a essa imagem como a imagem gradiente ou apenas gradiente.</a:t>
                </a:r>
              </a:p>
            </p:txBody>
          </p:sp>
        </mc:Choice>
        <mc:Fallback xmlns=""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875" r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218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Filtros com derivada de primeira ordem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pt-BR" dirty="0"/>
                  <a:t>Podemos evitar a raiz quadrada e a potência (não linear) fazendo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|"/>
                          <m:endChr m:val="|"/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 algn="ctr">
                  <a:buNone/>
                </a:pPr>
                <a:endParaRPr lang="pt-BR" dirty="0"/>
              </a:p>
              <a:p>
                <a:pPr algn="just"/>
                <a:r>
                  <a:rPr lang="pt-BR" dirty="0"/>
                  <a:t>Como no caso do laplaciano, agora definiremos aproximações discretas para as equações anteriores.</a:t>
                </a:r>
              </a:p>
              <a:p>
                <a:pPr algn="just"/>
                <a:r>
                  <a:rPr lang="pt-BR" dirty="0"/>
                  <a:t>Vamos utilizar a seguinte notação:</a:t>
                </a:r>
              </a:p>
            </p:txBody>
          </p:sp>
        </mc:Choice>
        <mc:Fallback xmlns=""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875" r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817" y="4572000"/>
            <a:ext cx="2302041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26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11490"/>
            <a:ext cx="5181600" cy="5131048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Filtros com derivada de primeira ordem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Lembrando que</a:t>
            </a:r>
          </a:p>
        </p:txBody>
      </p:sp>
    </p:spTree>
    <p:extLst>
      <p:ext uri="{BB962C8B-B14F-4D97-AF65-F5344CB8AC3E}">
        <p14:creationId xmlns:p14="http://schemas.microsoft.com/office/powerpoint/2010/main" val="2650768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Filtros com derivada de primeira ordem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pt-BR" dirty="0"/>
                  <a:t>Robert (1965) definiu as aproximações mais simples de uma derivada de primeira ordem (diferença diagonais):</a:t>
                </a:r>
              </a:p>
              <a:p>
                <a:pPr algn="just"/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:endParaRPr lang="pt-BR" dirty="0"/>
              </a:p>
              <a:p>
                <a:pPr algn="just"/>
                <a:r>
                  <a:rPr lang="pt-BR" dirty="0"/>
                  <a:t>Se utilizarmos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pt-BR" dirty="0"/>
                  <a:t>, calcularemos a imagem gradiente como: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Ou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|"/>
                          <m:endChr m:val="|"/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875" r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9619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Filtros com derivada de primeira ordem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pt-BR" dirty="0"/>
                  <a:t>Os termos das derivadas parciais necessários na equação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podem ser implementado utilizando as duas máscaras lineares das figuras.</a:t>
                </a:r>
              </a:p>
              <a:p>
                <a:pPr algn="just"/>
                <a:endParaRPr lang="pt-BR" dirty="0"/>
              </a:p>
              <a:p>
                <a:pPr algn="just"/>
                <a:endParaRPr lang="pt-BR" dirty="0"/>
              </a:p>
              <a:p>
                <a:pPr algn="just"/>
                <a:endParaRPr lang="pt-BR" dirty="0"/>
              </a:p>
              <a:p>
                <a:pPr algn="just"/>
                <a:endParaRPr lang="pt-BR" dirty="0"/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Essas máscaras são chamadas de operadores gradientes diagonais de Roberts.</a:t>
                </a:r>
              </a:p>
              <a:p>
                <a:pPr marL="0" indent="0" algn="ctr">
                  <a:buNone/>
                </a:pPr>
                <a:endParaRPr lang="pt-BR" dirty="0"/>
              </a:p>
              <a:p>
                <a:pPr algn="just"/>
                <a:endParaRPr lang="pt-BR" dirty="0"/>
              </a:p>
            </p:txBody>
          </p:sp>
        </mc:Choice>
        <mc:Fallback xmlns=""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875" r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971800"/>
            <a:ext cx="4267200" cy="206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0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Gerando máscaras de filtragem espacial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Para gear um filtro espacial </a:t>
                </a:r>
                <a:r>
                  <a:rPr lang="pt-BR" dirty="0" err="1"/>
                  <a:t>mxn</a:t>
                </a:r>
                <a:r>
                  <a:rPr lang="pt-BR" dirty="0"/>
                  <a:t>, devemos especificar os coeficientes da máscara </a:t>
                </a:r>
                <a:r>
                  <a:rPr lang="pt-BR" dirty="0" err="1"/>
                  <a:t>mn</a:t>
                </a:r>
                <a:r>
                  <a:rPr lang="pt-BR" dirty="0"/>
                  <a:t>.</a:t>
                </a:r>
              </a:p>
              <a:p>
                <a:r>
                  <a:rPr lang="pt-BR" b="1" dirty="0"/>
                  <a:t>Exemplo</a:t>
                </a:r>
                <a:r>
                  <a:rPr lang="pt-BR" dirty="0"/>
                  <a:t>: suponha que queiramos substituir os pixels de uma imagem pela intensidade média de uma vizinhança 3x3 centrada nesses pixels.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Os valores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=1/9 que implementa o cálculo desejado da média (suavização </a:t>
                </a:r>
                <a:r>
                  <a:rPr lang="pt-BR"/>
                  <a:t>da imagem).</a:t>
                </a:r>
                <a:endParaRPr lang="pt-BR" dirty="0"/>
              </a:p>
            </p:txBody>
          </p:sp>
        </mc:Choice>
        <mc:Fallback xmlns=""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875" r="-5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852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Filtros com derivada de primeira ordem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pt-BR" dirty="0"/>
                  <a:t>As máscaras de tamanhos pares são mais difíceis de implementar por não terem um centro de simetria.</a:t>
                </a:r>
              </a:p>
              <a:p>
                <a:pPr algn="just"/>
                <a:r>
                  <a:rPr lang="pt-BR" dirty="0"/>
                  <a:t>As aproximações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pt-BR" dirty="0"/>
                  <a:t> utilizando vizinhança 3x3 centrada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pt-BR" dirty="0"/>
                  <a:t> são:</a:t>
                </a:r>
              </a:p>
              <a:p>
                <a:pPr algn="just"/>
                <a:endParaRPr lang="pt-BR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Essas equações podem ser implementadas utilizando as máscaras:</a:t>
                </a:r>
              </a:p>
              <a:p>
                <a:pPr marL="0" indent="0" algn="ctr">
                  <a:buNone/>
                </a:pPr>
                <a:endParaRPr lang="pt-BR" dirty="0"/>
              </a:p>
              <a:p>
                <a:pPr algn="just"/>
                <a:endParaRPr lang="pt-BR" dirty="0"/>
              </a:p>
            </p:txBody>
          </p:sp>
        </mc:Choice>
        <mc:Fallback xmlns=""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875" r="-1111" b="-1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1096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Filtros com derivada de primeira ordem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Em (d), a diferença entre a 3ª e 1ª linha aproxima a derivada parcial na direção de x.</a:t>
            </a:r>
          </a:p>
          <a:p>
            <a:r>
              <a:rPr lang="pt-BR" dirty="0"/>
              <a:t>Em (e), a diferença entre a 3º e 1ª coluna aproxima a derivada parcial na direção de y.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524000"/>
            <a:ext cx="532171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22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Filtros com derivada de primeira ordem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Depois de calcular as derivadas com essas máscaras, obtemos a magnitude do gradiente como antes. Por exemplo, </a:t>
                </a:r>
              </a:p>
              <a:p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|"/>
                          <m:endChr m:val="|"/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pt-BR" dirty="0"/>
                            <m:t> 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 algn="ctr">
                  <a:buNone/>
                </a:pPr>
                <a:endParaRPr lang="pt-BR" dirty="0"/>
              </a:p>
              <a:p>
                <a:pPr algn="just"/>
                <a:r>
                  <a:rPr lang="pt-BR" dirty="0"/>
                  <a:t>Essas máscaras são também chamadas de operadores de Sobel.</a:t>
                </a:r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875" r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1803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Filtros com derivada de primeira ordem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76400"/>
            <a:ext cx="6844884" cy="446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461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Atividade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Dada a matriz no </a:t>
            </a:r>
            <a:r>
              <a:rPr lang="pt-BR" dirty="0" err="1"/>
              <a:t>Matlab</a:t>
            </a:r>
            <a:r>
              <a:rPr lang="pt-BR" dirty="0"/>
              <a:t> implemente a sua versão normalizada.</a:t>
            </a:r>
          </a:p>
          <a:p>
            <a:endParaRPr lang="pt-BR" dirty="0"/>
          </a:p>
          <a:p>
            <a:pPr marL="0" indent="0" algn="ctr">
              <a:buNone/>
            </a:pPr>
            <a:r>
              <a:rPr lang="pt-BR" dirty="0"/>
              <a:t>a = [1 3 9 6 9 9;</a:t>
            </a:r>
          </a:p>
          <a:p>
            <a:pPr marL="0" indent="0" algn="ctr">
              <a:buNone/>
            </a:pPr>
            <a:r>
              <a:rPr lang="pt-BR" dirty="0"/>
              <a:t>1 9 8 4 6 7;</a:t>
            </a:r>
          </a:p>
          <a:p>
            <a:pPr marL="0" indent="0" algn="ctr">
              <a:buNone/>
            </a:pPr>
            <a:r>
              <a:rPr lang="pt-BR" dirty="0"/>
              <a:t>2 3 4 0 6 0;</a:t>
            </a:r>
          </a:p>
          <a:p>
            <a:pPr marL="0" indent="0" algn="ctr">
              <a:buNone/>
            </a:pPr>
            <a:r>
              <a:rPr lang="pt-BR" dirty="0"/>
              <a:t>2 0 0 4 0 7 ;</a:t>
            </a:r>
          </a:p>
          <a:p>
            <a:pPr marL="0" indent="0" algn="ctr">
              <a:buNone/>
            </a:pPr>
            <a:r>
              <a:rPr lang="pt-BR" dirty="0"/>
              <a:t>2 3 0 4 8 8;</a:t>
            </a:r>
          </a:p>
          <a:p>
            <a:pPr marL="0" indent="0" algn="ctr">
              <a:buNone/>
            </a:pPr>
            <a:r>
              <a:rPr lang="pt-BR" dirty="0"/>
              <a:t>3 3 8 8 0 0];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10556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Atividade (</a:t>
            </a:r>
            <a:r>
              <a:rPr lang="pt-BR"/>
              <a:t>Resultado esperado)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447800"/>
            <a:ext cx="6781800" cy="506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Gerando máscaras de filtragem espacial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Filtro de suavização (filtro da média)</a:t>
            </a:r>
          </a:p>
          <a:p>
            <a:r>
              <a:rPr lang="pt-BR" dirty="0"/>
              <a:t>Filtro retangular (box </a:t>
            </a:r>
            <a:r>
              <a:rPr lang="pt-BR" dirty="0" err="1"/>
              <a:t>filter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743200"/>
            <a:ext cx="38862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2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Gerando máscaras de filtragem espacial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Os pixels são multiplicados por pesos.</a:t>
                </a:r>
              </a:p>
              <a:p>
                <a:r>
                  <a:rPr lang="pt-BR" dirty="0"/>
                  <a:t>Pixel central tem um valor mais alto (mais importância).</a:t>
                </a:r>
              </a:p>
              <a:p>
                <a:r>
                  <a:rPr lang="pt-BR" dirty="0"/>
                  <a:t>Os diagonais estão mais distantes por um fator de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8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048000"/>
            <a:ext cx="3505200" cy="316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542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Exemplo da média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491" y="1524001"/>
            <a:ext cx="4617492" cy="42259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470" y="1371599"/>
            <a:ext cx="4533330" cy="512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901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Filtro de média</a:t>
            </a:r>
          </a:p>
        </p:txBody>
      </p:sp>
      <p:pic>
        <p:nvPicPr>
          <p:cNvPr id="727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92155"/>
            <a:ext cx="6400800" cy="5204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Transformações</a:t>
            </a:r>
          </a:p>
        </p:txBody>
      </p:sp>
      <p:pic>
        <p:nvPicPr>
          <p:cNvPr id="747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7598598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Exemplo da média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" y="1524000"/>
            <a:ext cx="9138313" cy="39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130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rilho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1231</TotalTime>
  <Words>713</Words>
  <Application>Microsoft Office PowerPoint</Application>
  <PresentationFormat>Apresentação na tela (4:3)</PresentationFormat>
  <Paragraphs>164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8" baseType="lpstr">
      <vt:lpstr>Arial</vt:lpstr>
      <vt:lpstr>Cambria Math</vt:lpstr>
      <vt:lpstr>Brilho</vt:lpstr>
      <vt:lpstr>FILTROS no domínio ESPACIal</vt:lpstr>
      <vt:lpstr>Gerando máscaras de filtragem espacial</vt:lpstr>
      <vt:lpstr>Gerando máscaras de filtragem espacial</vt:lpstr>
      <vt:lpstr>Gerando máscaras de filtragem espacial</vt:lpstr>
      <vt:lpstr>Gerando máscaras de filtragem espacial</vt:lpstr>
      <vt:lpstr>Exemplo da média</vt:lpstr>
      <vt:lpstr>Filtro de média</vt:lpstr>
      <vt:lpstr>Transformações</vt:lpstr>
      <vt:lpstr>Exemplo da média</vt:lpstr>
      <vt:lpstr>Filtro da mediana</vt:lpstr>
      <vt:lpstr>Filtro da mediana</vt:lpstr>
      <vt:lpstr>Filtro da mediana</vt:lpstr>
      <vt:lpstr>Filtro com derivadas parcial</vt:lpstr>
      <vt:lpstr>Filtro com derivadas parcial</vt:lpstr>
      <vt:lpstr>Filtro com derivadas parcial</vt:lpstr>
      <vt:lpstr>Filtro com derivadas parcial</vt:lpstr>
      <vt:lpstr>Filtro com derivadas parcial</vt:lpstr>
      <vt:lpstr>Filtro com derivadas parcial</vt:lpstr>
      <vt:lpstr>Filtro com derivadas parcial</vt:lpstr>
      <vt:lpstr>Filtro High-Boost</vt:lpstr>
      <vt:lpstr>Filtro High-Boost</vt:lpstr>
      <vt:lpstr>Filtro High-Boost</vt:lpstr>
      <vt:lpstr>Filtro High-Boost</vt:lpstr>
      <vt:lpstr>Filtros com derivada de primeira ordem</vt:lpstr>
      <vt:lpstr>Filtros com derivada de primeira ordem</vt:lpstr>
      <vt:lpstr>Filtros com derivada de primeira ordem</vt:lpstr>
      <vt:lpstr>Filtros com derivada de primeira ordem</vt:lpstr>
      <vt:lpstr>Filtros com derivada de primeira ordem</vt:lpstr>
      <vt:lpstr>Filtros com derivada de primeira ordem</vt:lpstr>
      <vt:lpstr>Filtros com derivada de primeira ordem</vt:lpstr>
      <vt:lpstr>Filtros com derivada de primeira ordem</vt:lpstr>
      <vt:lpstr>Filtros com derivada de primeira ordem</vt:lpstr>
      <vt:lpstr>Filtros com derivada de primeira ordem</vt:lpstr>
      <vt:lpstr>Atividade</vt:lpstr>
      <vt:lpstr>Atividade (Resultado esperado)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Nielsen Castelo</dc:creator>
  <cp:lastModifiedBy>Nielsen</cp:lastModifiedBy>
  <cp:revision>356</cp:revision>
  <cp:lastPrinted>2012-09-20T20:22:34Z</cp:lastPrinted>
  <dcterms:created xsi:type="dcterms:W3CDTF">1601-01-01T00:00:00Z</dcterms:created>
  <dcterms:modified xsi:type="dcterms:W3CDTF">2016-09-29T19:18:33Z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