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</p:sldIdLst>
  <p:sldSz cx="9144000" cy="6858000" type="screen4x3"/>
  <p:notesSz cx="7102475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A2445-AB67-480C-B510-CC74A5B7106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5154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43232-0014-4EA0-81E7-EEB04542B50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8040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972B6-4AE2-4BB9-B924-A44C40BFE09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76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57C7C-2D72-4EDC-AA3F-7EEC6836D04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9698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7DB1-ABAD-434D-9A4A-75CACFBABD3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8668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DCF3E-58B0-4D9F-9E69-A0E782F54B0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729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430E8-EE2E-46C8-BCEA-C411C4365CE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916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17555-10A6-4DEC-9055-A95F1D41F4C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8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423D6-CF82-4F65-99E4-5527A92CC7A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767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C1AE-FB0D-487B-8578-D0A986B08F8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536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3B1D6-C5C1-4B34-8B61-761A42EE975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666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F11B76-22B6-4ED2-916E-5F2C4EB4543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77" r:id="rId2"/>
    <p:sldLayoutId id="2147484085" r:id="rId3"/>
    <p:sldLayoutId id="2147484078" r:id="rId4"/>
    <p:sldLayoutId id="2147484086" r:id="rId5"/>
    <p:sldLayoutId id="2147484079" r:id="rId6"/>
    <p:sldLayoutId id="2147484080" r:id="rId7"/>
    <p:sldLayoutId id="2147484087" r:id="rId8"/>
    <p:sldLayoutId id="2147484081" r:id="rId9"/>
    <p:sldLayoutId id="2147484082" r:id="rId10"/>
    <p:sldLayoutId id="21474840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 smtClean="0"/>
              <a:t>Processamento com </a:t>
            </a:r>
            <a:r>
              <a:rPr lang="pt-BR" sz="4400" dirty="0" err="1" smtClean="0"/>
              <a:t>wavelets</a:t>
            </a:r>
            <a:r>
              <a:rPr lang="pt-BR" sz="4400" dirty="0" smtClean="0"/>
              <a:t> e multirresolução</a:t>
            </a:r>
            <a:endParaRPr lang="pt-BR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Nielsen Castelo Damasceno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/>
            <a:r>
              <a:rPr lang="pt-BR" altLang="pt-BR" sz="2300" dirty="0" smtClean="0"/>
              <a:t>Apesar de a transformada de Fourier ter constituído os fundamentos do processamento de imagens desde 1950, uma transformada mais recente, chamada de transformada </a:t>
            </a:r>
            <a:r>
              <a:rPr lang="pt-BR" altLang="pt-BR" sz="2300" dirty="0" err="1" smtClean="0"/>
              <a:t>Wavelet</a:t>
            </a:r>
            <a:r>
              <a:rPr lang="pt-BR" altLang="pt-BR" sz="2300" dirty="0" smtClean="0"/>
              <a:t>, atualmente tem facilitado ainda mais a compressão, transmissão e análise de muitas imagens.</a:t>
            </a:r>
          </a:p>
          <a:p>
            <a:pPr eaLnBrk="1" hangingPunct="1"/>
            <a:r>
              <a:rPr lang="pt-BR" altLang="pt-BR" sz="2300" dirty="0" smtClean="0"/>
              <a:t>Diferentemente da Fourier que trabalha com a </a:t>
            </a:r>
            <a:r>
              <a:rPr lang="pt-BR" altLang="pt-BR" sz="2300" dirty="0" err="1" smtClean="0"/>
              <a:t>senóides</a:t>
            </a:r>
            <a:r>
              <a:rPr lang="pt-BR" altLang="pt-BR" sz="2300" dirty="0" smtClean="0"/>
              <a:t> com funções de base, a </a:t>
            </a:r>
            <a:r>
              <a:rPr lang="pt-BR" altLang="pt-BR" sz="2300" dirty="0" err="1" smtClean="0"/>
              <a:t>Wavelet</a:t>
            </a:r>
            <a:r>
              <a:rPr lang="pt-BR" altLang="pt-BR" sz="2300" dirty="0" smtClean="0"/>
              <a:t> trabalha com pequenas ondas, chamada de </a:t>
            </a:r>
            <a:r>
              <a:rPr lang="pt-BR" altLang="pt-BR" sz="2300" b="1" dirty="0" err="1" smtClean="0"/>
              <a:t>ondaletas</a:t>
            </a:r>
            <a:r>
              <a:rPr lang="pt-BR" altLang="pt-BR" sz="2300" dirty="0" smtClean="0"/>
              <a:t> ou </a:t>
            </a:r>
            <a:r>
              <a:rPr lang="pt-BR" altLang="pt-BR" sz="2300" b="1" dirty="0" err="1" smtClean="0"/>
              <a:t>wavelets</a:t>
            </a:r>
            <a:r>
              <a:rPr lang="pt-BR" altLang="pt-BR" sz="2300" dirty="0" smtClean="0"/>
              <a:t>, de frequência variada e duração limitada.</a:t>
            </a:r>
          </a:p>
          <a:p>
            <a:pPr eaLnBrk="1" hangingPunct="1"/>
            <a:r>
              <a:rPr lang="pt-BR" altLang="pt-BR" sz="2300" dirty="0" smtClean="0"/>
              <a:t>Equivalente a uma partitura musical para uma imagem, revelando não somente quais nota devem ser tocadas, mas também quando tocá-las.</a:t>
            </a:r>
          </a:p>
          <a:p>
            <a:pPr eaLnBrk="1" hangingPunct="1"/>
            <a:r>
              <a:rPr lang="pt-BR" altLang="pt-BR" sz="2300" dirty="0" smtClean="0"/>
              <a:t>A transformada de Fourier fornecem somente as notas (frequências), as informações temporais são perdidas.</a:t>
            </a:r>
            <a:endParaRPr lang="pt-BR" altLang="pt-BR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/>
            <a:r>
              <a:rPr lang="pt-BR" altLang="pt-BR" sz="2300" dirty="0" smtClean="0"/>
              <a:t>Em 1987, foi demostrado pela 1º vez que as </a:t>
            </a:r>
            <a:r>
              <a:rPr lang="pt-BR" altLang="pt-BR" sz="2300" dirty="0" err="1" smtClean="0"/>
              <a:t>wavelets</a:t>
            </a:r>
            <a:r>
              <a:rPr lang="pt-BR" altLang="pt-BR" sz="2300" dirty="0" smtClean="0"/>
              <a:t> constituíam as bases de uma poderosa nova abordagem ao processamento e análise de sinais, chamada de multirresolução (</a:t>
            </a:r>
            <a:r>
              <a:rPr lang="pt-BR" altLang="pt-BR" sz="2000" dirty="0" smtClean="0"/>
              <a:t>MALLAT</a:t>
            </a:r>
            <a:r>
              <a:rPr lang="pt-BR" altLang="pt-BR" sz="2300" dirty="0" smtClean="0"/>
              <a:t>, 1997).</a:t>
            </a:r>
          </a:p>
          <a:p>
            <a:pPr eaLnBrk="1" hangingPunct="1"/>
            <a:r>
              <a:rPr lang="pt-BR" altLang="pt-BR" sz="2300" dirty="0" smtClean="0"/>
              <a:t>Como o nome sugere, a </a:t>
            </a:r>
            <a:r>
              <a:rPr lang="pt-BR" altLang="pt-BR" sz="2300" dirty="0" err="1" smtClean="0"/>
              <a:t>teroria</a:t>
            </a:r>
            <a:r>
              <a:rPr lang="pt-BR" altLang="pt-BR" sz="2300" dirty="0" smtClean="0"/>
              <a:t> </a:t>
            </a:r>
            <a:r>
              <a:rPr lang="pt-BR" altLang="pt-BR" sz="2300" dirty="0" err="1" smtClean="0"/>
              <a:t>multirresolção</a:t>
            </a:r>
            <a:r>
              <a:rPr lang="pt-BR" altLang="pt-BR" sz="2300" dirty="0" smtClean="0"/>
              <a:t> se concentra na representação e análise de sinais (ou imagem) em mais de uma resolução.</a:t>
            </a:r>
          </a:p>
          <a:p>
            <a:pPr eaLnBrk="1" hangingPunct="1"/>
            <a:r>
              <a:rPr lang="pt-BR" altLang="pt-BR" sz="2300" dirty="0" smtClean="0"/>
              <a:t>Características que podem ser despercebida em uma resolução podem ser facilmente detectada em outra.</a:t>
            </a:r>
          </a:p>
          <a:p>
            <a:pPr eaLnBrk="1" hangingPunct="1"/>
            <a:r>
              <a:rPr lang="pt-BR" altLang="pt-BR" sz="2300" dirty="0" smtClean="0"/>
              <a:t>Atualmente chega a ser difícil acompanhar o número de artigos, teses e livros dedicado ao tema.</a:t>
            </a:r>
          </a:p>
          <a:p>
            <a:pPr eaLnBrk="1" hangingPunct="1"/>
            <a:r>
              <a:rPr lang="pt-BR" altLang="pt-BR" sz="2300" dirty="0" smtClean="0"/>
              <a:t>Objetivo é apresentar os conceitos no contexto de processamento de imagens, com ênfase no transformada discreta.</a:t>
            </a:r>
            <a:endParaRPr lang="pt-BR" altLang="pt-BR" sz="2300" dirty="0" smtClean="0"/>
          </a:p>
        </p:txBody>
      </p:sp>
    </p:spTree>
    <p:extLst>
      <p:ext uri="{BB962C8B-B14F-4D97-AF65-F5344CB8AC3E}">
        <p14:creationId xmlns:p14="http://schemas.microsoft.com/office/powerpoint/2010/main" val="39820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Motivação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/>
            <a:r>
              <a:rPr lang="pt-BR" altLang="pt-BR" sz="2300" dirty="0" smtClean="0"/>
              <a:t>Quando observamos as imagens, geralmente vemos regiões vinculadas por textura e níveis de intensidade similares, que se combinam para formar objetos.</a:t>
            </a:r>
          </a:p>
          <a:p>
            <a:pPr eaLnBrk="1" hangingPunct="1"/>
            <a:r>
              <a:rPr lang="pt-BR" altLang="pt-BR" sz="2300" dirty="0" smtClean="0"/>
              <a:t>Se os objetos forem pequenos ou de baixo contraste, normalmente os analisamos em alta resoluções; se forem grandes ou de alto contraste, basta uma visão grosseira.</a:t>
            </a:r>
          </a:p>
          <a:p>
            <a:pPr eaLnBrk="1" hangingPunct="1"/>
            <a:r>
              <a:rPr lang="pt-BR" altLang="pt-BR" sz="2300" dirty="0" smtClean="0"/>
              <a:t>Se objetos tanto pequenos quanto grandes – ou objetos de baixo e alto contraste – estiverem presentes simultaneamente, pode ser interessante analisa-los em várias resoluções.</a:t>
            </a:r>
          </a:p>
          <a:p>
            <a:pPr eaLnBrk="1" hangingPunct="1"/>
            <a:r>
              <a:rPr lang="pt-BR" altLang="pt-BR" sz="2300" dirty="0" smtClean="0"/>
              <a:t>Essa, claro, é a motivação fundamental do processamento multirresolução.</a:t>
            </a:r>
            <a:endParaRPr lang="pt-BR" altLang="pt-BR" sz="2300" dirty="0" smtClean="0"/>
          </a:p>
        </p:txBody>
      </p:sp>
    </p:spTree>
    <p:extLst>
      <p:ext uri="{BB962C8B-B14F-4D97-AF65-F5344CB8AC3E}">
        <p14:creationId xmlns:p14="http://schemas.microsoft.com/office/powerpoint/2010/main" val="25445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Ponto de vista Matemático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/>
            <a:r>
              <a:rPr lang="pt-BR" altLang="pt-BR" sz="2300" dirty="0" smtClean="0"/>
              <a:t>As imagens são arranjos bidimensionais de valores de intensidade com estatísticas de variação local que resultam de diferentes combinações de características abruptas, como bordas e regiões homogêneas contrastantes.</a:t>
            </a:r>
            <a:endParaRPr lang="pt-BR" altLang="pt-BR" sz="23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18" y="3276600"/>
            <a:ext cx="4747964" cy="32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Pirâmide de imagem</a:t>
            </a:r>
            <a:endParaRPr lang="pt-BR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991600" cy="5257800"/>
          </a:xfrm>
        </p:spPr>
        <p:txBody>
          <a:bodyPr/>
          <a:lstStyle/>
          <a:p>
            <a:pPr eaLnBrk="1" hangingPunct="1"/>
            <a:r>
              <a:rPr lang="pt-BR" altLang="pt-BR" sz="2300" dirty="0" smtClean="0"/>
              <a:t>Uma estrutura poderosa, porém conceitualmente simples, para representar as imagens em mais de uma resolução (BURT; ADELSON, 1993).</a:t>
            </a:r>
          </a:p>
          <a:p>
            <a:pPr eaLnBrk="1" hangingPunct="1"/>
            <a:r>
              <a:rPr lang="pt-BR" altLang="pt-BR" sz="2300" dirty="0" smtClean="0"/>
              <a:t>Originalmente elaborada para aplicações de visão de máquina e compressão de imagens, uma pirâmide de imagem é uma coletânea de imagens de resolução cada vez menor, organizada no formado e uma pirâmide.</a:t>
            </a:r>
          </a:p>
          <a:p>
            <a:pPr eaLnBrk="1" hangingPunct="1"/>
            <a:r>
              <a:rPr lang="pt-BR" altLang="pt-BR" sz="2300" dirty="0" smtClean="0"/>
              <a:t>A base da pirâmide contém uma representação de alta resolução da imagem sendo processada;</a:t>
            </a:r>
          </a:p>
          <a:p>
            <a:pPr eaLnBrk="1" hangingPunct="1"/>
            <a:r>
              <a:rPr lang="pt-BR" altLang="pt-BR" sz="2300" dirty="0" smtClean="0"/>
              <a:t>O ápice contém uma aproximação de </a:t>
            </a:r>
            <a:r>
              <a:rPr lang="pt-BR" altLang="pt-BR" sz="2300" dirty="0" err="1" smtClean="0"/>
              <a:t>aixa</a:t>
            </a:r>
            <a:r>
              <a:rPr lang="pt-BR" altLang="pt-BR" sz="2300" dirty="0" smtClean="0"/>
              <a:t> resolução.</a:t>
            </a:r>
          </a:p>
          <a:p>
            <a:pPr eaLnBrk="1" hangingPunct="1"/>
            <a:r>
              <a:rPr lang="pt-BR" altLang="pt-BR" sz="2300" dirty="0"/>
              <a:t>À</a:t>
            </a:r>
            <a:r>
              <a:rPr lang="pt-BR" altLang="pt-BR" sz="2300" dirty="0" smtClean="0"/>
              <a:t> medida que subimos na pirâmide, tanto o tamanho quando a resolução diminuem.</a:t>
            </a:r>
            <a:endParaRPr lang="pt-BR" altLang="pt-BR" sz="2300" dirty="0" smtClean="0"/>
          </a:p>
        </p:txBody>
      </p:sp>
    </p:spTree>
    <p:extLst>
      <p:ext uri="{BB962C8B-B14F-4D97-AF65-F5344CB8AC3E}">
        <p14:creationId xmlns:p14="http://schemas.microsoft.com/office/powerpoint/2010/main" val="9441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Pirâmide de imagem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97842"/>
            <a:ext cx="7848600" cy="51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Pirâmide de imagem</a:t>
            </a:r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600200"/>
                <a:ext cx="8991600" cy="5257800"/>
              </a:xfrm>
            </p:spPr>
            <p:txBody>
              <a:bodyPr/>
              <a:lstStyle/>
              <a:p>
                <a:pPr eaLnBrk="1" hangingPunct="1"/>
                <a:r>
                  <a:rPr lang="pt-BR" altLang="pt-BR" sz="2300" dirty="0" smtClean="0"/>
                  <a:t>Embora a pirâmide mostrada na figura anterior seja composta de J+1 níveis de resolução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altLang="pt-BR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t-BR" altLang="pt-BR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BR" altLang="pt-BR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sz="23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altLang="pt-BR" sz="23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pt-BR" altLang="pt-BR" sz="23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sz="23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altLang="pt-BR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BR" altLang="pt-B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BR" altLang="pt-BR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pt-BR" sz="23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altLang="pt-BR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altLang="pt-BR" sz="2300" dirty="0" smtClean="0"/>
                  <a:t>, a maioria das pirâmides de imagem é truncada em P+1 níveis, sendo </a:t>
                </a:r>
                <a14:m>
                  <m:oMath xmlns:m="http://schemas.openxmlformats.org/officeDocument/2006/math">
                    <m:r>
                      <a:rPr lang="pt-BR" altLang="pt-BR" sz="23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altLang="pt-BR" sz="2300" dirty="0" smtClean="0"/>
                  <a:t> e </a:t>
                </a:r>
                <a14:m>
                  <m:oMath xmlns:m="http://schemas.openxmlformats.org/officeDocument/2006/math">
                    <m:r>
                      <a:rPr lang="pt-BR" altLang="pt-BR" sz="23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altLang="pt-BR" sz="2300" dirty="0" smtClean="0"/>
                  <a:t>, ..., </a:t>
                </a:r>
                <a14:m>
                  <m:oMath xmlns:m="http://schemas.openxmlformats.org/officeDocument/2006/math">
                    <m:r>
                      <a:rPr lang="pt-BR" altLang="pt-BR" sz="23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</a:rPr>
                      <m:t>−2,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t-BR" altLang="pt-BR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altLang="pt-BR" sz="23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pt-BR" altLang="pt-BR" sz="2300" dirty="0" smtClean="0"/>
                  <a:t>. Isto é, normalmente nos limitamos a P aproximações de resolução reduzida da imagem original;</a:t>
                </a:r>
              </a:p>
              <a:p>
                <a:pPr eaLnBrk="1" hangingPunct="1"/>
                <a:r>
                  <a:rPr lang="pt-BR" altLang="pt-BR" sz="2300" dirty="0" smtClean="0"/>
                  <a:t>Uma aproximação 1x1 (único pixel) de uma imagem 512x512, por exemplo, é de pouco valor.</a:t>
                </a:r>
              </a:p>
              <a:p>
                <a:pPr eaLnBrk="1" hangingPunct="1"/>
                <a:r>
                  <a:rPr lang="pt-BR" altLang="pt-BR" sz="2300" dirty="0" smtClean="0"/>
                  <a:t>O número total de pixels em uma pirâmide de nível </a:t>
                </a:r>
                <a14:m>
                  <m:oMath xmlns:m="http://schemas.openxmlformats.org/officeDocument/2006/math">
                    <m:r>
                      <a:rPr lang="pt-BR" altLang="pt-BR" sz="23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altLang="pt-BR" sz="23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altLang="pt-BR" sz="2300" dirty="0" smtClean="0"/>
                  <a:t> para </a:t>
                </a:r>
                <a14:m>
                  <m:oMath xmlns:m="http://schemas.openxmlformats.org/officeDocument/2006/math">
                    <m:r>
                      <a:rPr lang="pt-BR" altLang="pt-BR" sz="23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altLang="pt-BR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pt-BR" altLang="pt-BR" sz="2300" dirty="0" smtClean="0"/>
                  <a:t> é</a:t>
                </a:r>
                <a:endParaRPr lang="pt-BR" altLang="pt-BR" sz="2300" dirty="0" smtClean="0"/>
              </a:p>
            </p:txBody>
          </p:sp>
        </mc:Choice>
        <mc:Fallback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5257800"/>
              </a:xfrm>
              <a:blipFill rotWithShape="0">
                <a:blip r:embed="rId2"/>
                <a:stretch>
                  <a:fillRect l="-542" t="-928" r="-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4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ilho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1179</TotalTime>
  <Words>486</Words>
  <Application>Microsoft Office PowerPoint</Application>
  <PresentationFormat>Apresentação na tela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Brilho</vt:lpstr>
      <vt:lpstr>Processamento com wavelets e multirresolução</vt:lpstr>
      <vt:lpstr>Introdução</vt:lpstr>
      <vt:lpstr>Introdução</vt:lpstr>
      <vt:lpstr>Motivação</vt:lpstr>
      <vt:lpstr>Ponto de vista Matemático</vt:lpstr>
      <vt:lpstr>Pirâmide de imagem</vt:lpstr>
      <vt:lpstr>Pirâmide de imagem</vt:lpstr>
      <vt:lpstr>Pirâmide de imagem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 Castelo</dc:creator>
  <cp:lastModifiedBy>Nielsen Castelo</cp:lastModifiedBy>
  <cp:revision>350</cp:revision>
  <cp:lastPrinted>2012-09-20T20:22:34Z</cp:lastPrinted>
  <dcterms:created xsi:type="dcterms:W3CDTF">1601-01-01T00:00:00Z</dcterms:created>
  <dcterms:modified xsi:type="dcterms:W3CDTF">2015-09-27T13:48:05Z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