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6"/>
  </p:notesMasterIdLst>
  <p:sldIdLst>
    <p:sldId id="256" r:id="rId2"/>
    <p:sldId id="257" r:id="rId3"/>
    <p:sldId id="258" r:id="rId4"/>
    <p:sldId id="259" r:id="rId5"/>
    <p:sldId id="260" r:id="rId6"/>
    <p:sldId id="261" r:id="rId7"/>
    <p:sldId id="358" r:id="rId8"/>
    <p:sldId id="359" r:id="rId9"/>
    <p:sldId id="263" r:id="rId10"/>
    <p:sldId id="357" r:id="rId11"/>
    <p:sldId id="330" r:id="rId12"/>
    <p:sldId id="331" r:id="rId13"/>
    <p:sldId id="332" r:id="rId14"/>
    <p:sldId id="333" r:id="rId15"/>
    <p:sldId id="262" r:id="rId16"/>
    <p:sldId id="264" r:id="rId17"/>
    <p:sldId id="265" r:id="rId18"/>
    <p:sldId id="267" r:id="rId19"/>
    <p:sldId id="268" r:id="rId20"/>
    <p:sldId id="360" r:id="rId21"/>
    <p:sldId id="335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61" r:id="rId39"/>
    <p:sldId id="285" r:id="rId40"/>
    <p:sldId id="362" r:id="rId41"/>
    <p:sldId id="336" r:id="rId42"/>
    <p:sldId id="363" r:id="rId43"/>
    <p:sldId id="367" r:id="rId44"/>
    <p:sldId id="287" r:id="rId45"/>
    <p:sldId id="343" r:id="rId46"/>
    <p:sldId id="288" r:id="rId47"/>
    <p:sldId id="337" r:id="rId48"/>
    <p:sldId id="289" r:id="rId49"/>
    <p:sldId id="290" r:id="rId50"/>
    <p:sldId id="349" r:id="rId51"/>
    <p:sldId id="291" r:id="rId52"/>
    <p:sldId id="292" r:id="rId53"/>
    <p:sldId id="345" r:id="rId54"/>
    <p:sldId id="346" r:id="rId55"/>
    <p:sldId id="347" r:id="rId56"/>
    <p:sldId id="348" r:id="rId57"/>
    <p:sldId id="293" r:id="rId58"/>
    <p:sldId id="369" r:id="rId59"/>
    <p:sldId id="370" r:id="rId60"/>
    <p:sldId id="294" r:id="rId61"/>
    <p:sldId id="295" r:id="rId62"/>
    <p:sldId id="296" r:id="rId63"/>
    <p:sldId id="297" r:id="rId64"/>
    <p:sldId id="350" r:id="rId65"/>
    <p:sldId id="298" r:id="rId66"/>
    <p:sldId id="364" r:id="rId67"/>
    <p:sldId id="299" r:id="rId68"/>
    <p:sldId id="300" r:id="rId69"/>
    <p:sldId id="301" r:id="rId70"/>
    <p:sldId id="338" r:id="rId71"/>
    <p:sldId id="302" r:id="rId72"/>
    <p:sldId id="303" r:id="rId73"/>
    <p:sldId id="304" r:id="rId74"/>
    <p:sldId id="305" r:id="rId75"/>
    <p:sldId id="307" r:id="rId76"/>
    <p:sldId id="339" r:id="rId77"/>
    <p:sldId id="309" r:id="rId78"/>
    <p:sldId id="310" r:id="rId79"/>
    <p:sldId id="326" r:id="rId80"/>
    <p:sldId id="344" r:id="rId81"/>
    <p:sldId id="311" r:id="rId82"/>
    <p:sldId id="312" r:id="rId83"/>
    <p:sldId id="313" r:id="rId84"/>
    <p:sldId id="314" r:id="rId85"/>
    <p:sldId id="315" r:id="rId86"/>
    <p:sldId id="316" r:id="rId87"/>
    <p:sldId id="320" r:id="rId88"/>
    <p:sldId id="351" r:id="rId89"/>
    <p:sldId id="317" r:id="rId90"/>
    <p:sldId id="321" r:id="rId91"/>
    <p:sldId id="322" r:id="rId92"/>
    <p:sldId id="323" r:id="rId93"/>
    <p:sldId id="324" r:id="rId94"/>
    <p:sldId id="325" r:id="rId95"/>
    <p:sldId id="318" r:id="rId96"/>
    <p:sldId id="327" r:id="rId97"/>
    <p:sldId id="353" r:id="rId98"/>
    <p:sldId id="319" r:id="rId99"/>
    <p:sldId id="328" r:id="rId100"/>
    <p:sldId id="329" r:id="rId101"/>
    <p:sldId id="365" r:id="rId102"/>
    <p:sldId id="366" r:id="rId103"/>
    <p:sldId id="355" r:id="rId104"/>
    <p:sldId id="356" r:id="rId105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9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7966-0329-45E8-8FD0-E62C63CEC07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38DBF-996E-44A2-9DC8-75C6277F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22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8DBF-996E-44A2-9DC8-75C6277FD3BD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37</a:t>
            </a:r>
          </a:p>
          <a:p>
            <a:r>
              <a:rPr lang="pt-BR" dirty="0"/>
              <a:t>35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8DBF-996E-44A2-9DC8-75C6277FD3BD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2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37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8DBF-996E-44A2-9DC8-75C6277FD3BD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1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shared.com/file/cT9BGUYV/clisp-249-win32-mingw-big.html" TargetMode="External"/><Relationship Id="rId2" Type="http://schemas.openxmlformats.org/officeDocument/2006/relationships/hyperlink" Target="http://ncdd.com.br/index.php?option=com_content&amp;view=article&amp;id=192:configurando-clisp&amp;catid=28:video-aula&amp;Itemid=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mi3cqsezAJ0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sp.org/" TargetMode="External"/><Relationship Id="rId2" Type="http://schemas.openxmlformats.org/officeDocument/2006/relationships/hyperlink" Target="http://www.cons.org/cmucl/credi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Paradigma de programação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 LISP</a:t>
            </a:r>
          </a:p>
          <a:p>
            <a:endParaRPr lang="pt-BR" dirty="0"/>
          </a:p>
          <a:p>
            <a:r>
              <a:rPr lang="pt-BR"/>
              <a:t>Slide 1</a:t>
            </a:r>
          </a:p>
          <a:p>
            <a:r>
              <a:rPr lang="pt-BR" dirty="0"/>
              <a:t>Nielsen Castelo Damasceno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44" y="562769"/>
            <a:ext cx="1219200" cy="561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99592" y="562769"/>
            <a:ext cx="1216824" cy="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180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alternativo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3196952"/>
          </a:xfrm>
        </p:spPr>
        <p:txBody>
          <a:bodyPr>
            <a:normAutofit/>
          </a:bodyPr>
          <a:lstStyle/>
          <a:p>
            <a:r>
              <a:rPr lang="pt-BR" dirty="0"/>
              <a:t>Portal:</a:t>
            </a:r>
            <a:r>
              <a:rPr lang="pt-BR" dirty="0">
                <a:hlinkClick r:id="rId2"/>
              </a:rPr>
              <a:t>http://ncdd.com.br/</a:t>
            </a:r>
            <a:r>
              <a:rPr lang="pt-BR" dirty="0" err="1">
                <a:hlinkClick r:id="rId2"/>
              </a:rPr>
              <a:t>index.php?option</a:t>
            </a:r>
            <a:r>
              <a:rPr lang="pt-BR" dirty="0">
                <a:hlinkClick r:id="rId2"/>
              </a:rPr>
              <a:t>=</a:t>
            </a:r>
            <a:r>
              <a:rPr lang="pt-BR" dirty="0" err="1">
                <a:hlinkClick r:id="rId2"/>
              </a:rPr>
              <a:t>com_content&amp;view</a:t>
            </a:r>
            <a:r>
              <a:rPr lang="pt-BR" dirty="0">
                <a:hlinkClick r:id="rId2"/>
              </a:rPr>
              <a:t>=</a:t>
            </a:r>
            <a:r>
              <a:rPr lang="pt-BR" dirty="0" err="1">
                <a:hlinkClick r:id="rId2"/>
              </a:rPr>
              <a:t>article&amp;id</a:t>
            </a:r>
            <a:r>
              <a:rPr lang="pt-BR" dirty="0">
                <a:hlinkClick r:id="rId2"/>
              </a:rPr>
              <a:t>=192:configurando-clisp&amp;catid=28:video-aula&amp;Itemid=53</a:t>
            </a:r>
            <a:endParaRPr lang="pt-BR" dirty="0"/>
          </a:p>
          <a:p>
            <a:r>
              <a:rPr lang="pt-BR" dirty="0"/>
              <a:t>Acesso: </a:t>
            </a:r>
            <a:r>
              <a:rPr lang="pt-BR" dirty="0">
                <a:hlinkClick r:id="rId3"/>
              </a:rPr>
              <a:t>http://www.4shared.com/file/cT9BGUYV/clisp-249-win32-mingw-big.html</a:t>
            </a:r>
            <a:endParaRPr lang="pt-BR" dirty="0"/>
          </a:p>
          <a:p>
            <a:r>
              <a:rPr lang="pt-BR" dirty="0"/>
              <a:t>Instalação: </a:t>
            </a:r>
            <a:r>
              <a:rPr lang="pt-BR" dirty="0">
                <a:hlinkClick r:id="rId4"/>
              </a:rPr>
              <a:t>http://youtu.be/mi3cqsezAJ0</a:t>
            </a:r>
            <a:endParaRPr lang="pt-BR" dirty="0"/>
          </a:p>
          <a:p>
            <a:r>
              <a:rPr lang="pt-BR" dirty="0"/>
              <a:t>Usuários Linux: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/>
              <a:t>clisp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0620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en-US" dirty="0"/>
              <a:t>&gt; #(NIL </a:t>
            </a:r>
            <a:r>
              <a:rPr lang="en-US" dirty="0" err="1"/>
              <a:t>NIL</a:t>
            </a:r>
            <a:r>
              <a:rPr lang="en-US" dirty="0"/>
              <a:t> </a:t>
            </a:r>
            <a:r>
              <a:rPr lang="en-US" dirty="0" err="1"/>
              <a:t>NIL</a:t>
            </a:r>
            <a:r>
              <a:rPr lang="en-US" dirty="0"/>
              <a:t> NIL) </a:t>
            </a:r>
          </a:p>
          <a:p>
            <a:r>
              <a:rPr lang="en-US" dirty="0"/>
              <a:t>&gt; #(a b c) </a:t>
            </a:r>
          </a:p>
          <a:p>
            <a:r>
              <a:rPr lang="en-US" dirty="0"/>
              <a:t>#(A B C)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2816"/>
            <a:ext cx="4829175" cy="857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84984"/>
            <a:ext cx="3785853" cy="4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51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Sort</a:t>
            </a:r>
            <a:r>
              <a:rPr lang="pt-BR" dirty="0"/>
              <a:t> (Outras funções)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5544616" cy="8640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861048"/>
            <a:ext cx="429990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67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Find</a:t>
            </a:r>
            <a:r>
              <a:rPr lang="pt-BR" dirty="0"/>
              <a:t> (Outras funções)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6218103" cy="57606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12976"/>
            <a:ext cx="4284500" cy="11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50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" y="1683014"/>
            <a:ext cx="8435280" cy="38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708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Sabendo que um projétil balístico se encontra no ar a uma velocidade nominal de 10 m/s se movimentando em um ângulo 20º em relação ao horizonte e subindo determine: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a) A velocidade na direção horizontal (eixo x)</a:t>
            </a:r>
          </a:p>
          <a:p>
            <a:pPr marL="0" indent="0">
              <a:buNone/>
            </a:pPr>
            <a:r>
              <a:rPr lang="pt-BR" dirty="0"/>
              <a:t>b) A velocidade na direção vertical (eixo y)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80757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68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Ola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1" y="1524000"/>
            <a:ext cx="8592318" cy="43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contato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24000"/>
            <a:ext cx="8734445" cy="44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3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contato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9906"/>
            <a:ext cx="8521448" cy="43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Terceiro contato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24000"/>
            <a:ext cx="8712968" cy="44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Interpretador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/>
              <a:t>Ver, avaliar e imprimir (</a:t>
            </a:r>
            <a:r>
              <a:rPr lang="pt-BR" dirty="0" err="1"/>
              <a:t>read-eval-print</a:t>
            </a:r>
            <a:r>
              <a:rPr lang="pt-BR" dirty="0"/>
              <a:t> loop).</a:t>
            </a:r>
          </a:p>
          <a:p>
            <a:r>
              <a:rPr lang="pt-BR" dirty="0"/>
              <a:t>Lê uma expressão a partir de um fonte de entrada (teclado ou arquivo).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Símbolo + denota a função de adição.</a:t>
            </a:r>
          </a:p>
          <a:p>
            <a:pPr marL="0" indent="0">
              <a:buNone/>
            </a:pPr>
            <a:r>
              <a:rPr lang="pt-BR" dirty="0"/>
              <a:t>(*45) é chamada a função de multiplicação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Saída: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40312"/>
            <a:ext cx="2432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481288"/>
            <a:ext cx="32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4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/>
              <a:t>entrar: </a:t>
            </a:r>
            <a:r>
              <a:rPr lang="pt-BR" dirty="0" err="1"/>
              <a:t>lisp</a:t>
            </a:r>
            <a:endParaRPr lang="pt-BR" dirty="0"/>
          </a:p>
          <a:p>
            <a:r>
              <a:rPr lang="pt-BR" dirty="0"/>
              <a:t>sair: (</a:t>
            </a:r>
            <a:r>
              <a:rPr lang="pt-BR" dirty="0" err="1"/>
              <a:t>quit</a:t>
            </a:r>
            <a:r>
              <a:rPr lang="pt-BR" dirty="0"/>
              <a:t>) ou (</a:t>
            </a:r>
            <a:r>
              <a:rPr lang="pt-BR" dirty="0" err="1"/>
              <a:t>exit</a:t>
            </a:r>
            <a:r>
              <a:rPr lang="pt-BR" dirty="0"/>
              <a:t>)</a:t>
            </a:r>
          </a:p>
          <a:p>
            <a:r>
              <a:rPr lang="pt-BR" dirty="0"/>
              <a:t>Usar com arquivo:  escreva um arquivo de texto simples com as expressões a avaliar,  dê a ele extensão .</a:t>
            </a:r>
            <a:r>
              <a:rPr lang="pt-BR" dirty="0" err="1"/>
              <a:t>lsp</a:t>
            </a:r>
            <a:r>
              <a:rPr lang="pt-BR" dirty="0"/>
              <a:t>,  e chame (</a:t>
            </a:r>
            <a:r>
              <a:rPr lang="pt-BR" dirty="0" err="1"/>
              <a:t>load</a:t>
            </a:r>
            <a:r>
              <a:rPr lang="pt-BR" dirty="0"/>
              <a:t> “</a:t>
            </a:r>
            <a:r>
              <a:rPr lang="pt-BR" dirty="0" err="1"/>
              <a:t>teste.lsp</a:t>
            </a:r>
            <a:r>
              <a:rPr lang="pt-BR" dirty="0"/>
              <a:t>”)</a:t>
            </a:r>
          </a:p>
          <a:p>
            <a:r>
              <a:rPr lang="pt-BR" dirty="0"/>
              <a:t>Usar sem arquivos: simplesmente tecle as expressões (ou formas) seguidas de ENTER</a:t>
            </a:r>
          </a:p>
          <a:p>
            <a:r>
              <a:rPr lang="pt-BR" dirty="0"/>
              <a:t>(</a:t>
            </a:r>
            <a:r>
              <a:rPr lang="pt-BR" dirty="0" err="1"/>
              <a:t>string-upcase</a:t>
            </a:r>
            <a:r>
              <a:rPr lang="pt-BR" dirty="0"/>
              <a:t> “</a:t>
            </a:r>
            <a:r>
              <a:rPr lang="pt-BR" dirty="0" err="1"/>
              <a:t>ola</a:t>
            </a:r>
            <a:r>
              <a:rPr lang="pt-BR" dirty="0"/>
              <a:t> pessoal”)</a:t>
            </a:r>
          </a:p>
          <a:p>
            <a:r>
              <a:rPr lang="pt-BR" dirty="0"/>
              <a:t>(reverse “</a:t>
            </a:r>
            <a:r>
              <a:rPr lang="pt-BR" dirty="0" err="1"/>
              <a:t>ola</a:t>
            </a:r>
            <a:r>
              <a:rPr lang="pt-BR" dirty="0"/>
              <a:t> pessoal”)</a:t>
            </a:r>
          </a:p>
          <a:p>
            <a:r>
              <a:rPr lang="pt-BR" dirty="0"/>
              <a:t>(</a:t>
            </a:r>
            <a:r>
              <a:rPr lang="pt-BR" dirty="0" err="1"/>
              <a:t>length</a:t>
            </a:r>
            <a:r>
              <a:rPr lang="pt-BR" dirty="0"/>
              <a:t> “</a:t>
            </a:r>
            <a:r>
              <a:rPr lang="pt-BR" dirty="0" err="1"/>
              <a:t>ola</a:t>
            </a:r>
            <a:r>
              <a:rPr lang="pt-BR" dirty="0"/>
              <a:t> pessoal”)</a:t>
            </a:r>
          </a:p>
        </p:txBody>
      </p:sp>
    </p:spTree>
    <p:extLst>
      <p:ext uri="{BB962C8B-B14F-4D97-AF65-F5344CB8AC3E}">
        <p14:creationId xmlns:p14="http://schemas.microsoft.com/office/powerpoint/2010/main" val="58530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/>
              <a:t>Além de interpretador, o Common </a:t>
            </a:r>
            <a:r>
              <a:rPr lang="pt-BR" dirty="0" err="1"/>
              <a:t>Lisp</a:t>
            </a:r>
            <a:r>
              <a:rPr lang="pt-BR" dirty="0"/>
              <a:t> prevê que seja compiladas funções ou arquivos LISP, para rodarem mais rápido. </a:t>
            </a:r>
          </a:p>
          <a:p>
            <a:r>
              <a:rPr lang="pt-BR" dirty="0"/>
              <a:t>Para  compilar  uma  função  </a:t>
            </a:r>
            <a:r>
              <a:rPr lang="pt-BR" dirty="0" err="1"/>
              <a:t>deriv</a:t>
            </a:r>
            <a:r>
              <a:rPr lang="pt-BR" dirty="0"/>
              <a:t>,  por  exemplo,  use:   (compile ’</a:t>
            </a:r>
            <a:r>
              <a:rPr lang="pt-BR" dirty="0" err="1"/>
              <a:t>deriv</a:t>
            </a:r>
            <a:r>
              <a:rPr lang="pt-BR" dirty="0"/>
              <a:t>). </a:t>
            </a:r>
          </a:p>
          <a:p>
            <a:r>
              <a:rPr lang="pt-BR" dirty="0"/>
              <a:t>Para compilar um arquivo </a:t>
            </a:r>
            <a:r>
              <a:rPr lang="pt-BR" dirty="0" err="1"/>
              <a:t>deriv.lsp</a:t>
            </a:r>
            <a:r>
              <a:rPr lang="pt-BR" dirty="0"/>
              <a:t>, por exemplo, use: (compile-file "</a:t>
            </a:r>
            <a:r>
              <a:rPr lang="pt-BR" dirty="0" err="1"/>
              <a:t>deriv.lsp</a:t>
            </a:r>
            <a:r>
              <a:rPr lang="pt-B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6249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</a:t>
            </a:r>
            <a:r>
              <a:rPr lang="pt-BR"/>
              <a:t>o primeiro programa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/>
              <a:t>Procure na internet uma versão do programa Torre de </a:t>
            </a:r>
            <a:r>
              <a:rPr lang="pt-BR" dirty="0" err="1"/>
              <a:t>Hanoi</a:t>
            </a:r>
            <a:r>
              <a:rPr lang="pt-BR" dirty="0"/>
              <a:t>. Pesquise no </a:t>
            </a:r>
            <a:r>
              <a:rPr lang="pt-BR" dirty="0" err="1"/>
              <a:t>google</a:t>
            </a:r>
            <a:r>
              <a:rPr lang="pt-BR" dirty="0"/>
              <a:t> </a:t>
            </a:r>
            <a:r>
              <a:rPr lang="pt-BR" dirty="0" err="1"/>
              <a:t>hanoi.lisp</a:t>
            </a:r>
            <a:r>
              <a:rPr lang="pt-BR" dirty="0"/>
              <a:t>.</a:t>
            </a:r>
          </a:p>
          <a:p>
            <a:r>
              <a:rPr lang="pt-BR" dirty="0"/>
              <a:t>Salve como </a:t>
            </a:r>
            <a:r>
              <a:rPr lang="pt-BR" dirty="0" err="1"/>
              <a:t>hanoi.lsp</a:t>
            </a:r>
            <a:r>
              <a:rPr lang="pt-BR" dirty="0"/>
              <a:t> no mesmo local onde foi instalado o </a:t>
            </a:r>
            <a:r>
              <a:rPr lang="pt-BR" dirty="0" err="1"/>
              <a:t>lisp</a:t>
            </a:r>
            <a:r>
              <a:rPr lang="pt-BR" dirty="0"/>
              <a:t>.</a:t>
            </a:r>
          </a:p>
          <a:p>
            <a:r>
              <a:rPr lang="pt-BR" dirty="0"/>
              <a:t>Lendo o programa: (</a:t>
            </a:r>
            <a:r>
              <a:rPr lang="pt-BR" dirty="0" err="1"/>
              <a:t>load</a:t>
            </a:r>
            <a:r>
              <a:rPr lang="pt-BR" dirty="0"/>
              <a:t> “</a:t>
            </a:r>
            <a:r>
              <a:rPr lang="pt-BR" dirty="0" err="1"/>
              <a:t>hanoi.lsp</a:t>
            </a:r>
            <a:r>
              <a:rPr lang="pt-BR" dirty="0"/>
              <a:t>”)</a:t>
            </a:r>
          </a:p>
          <a:p>
            <a:r>
              <a:rPr lang="pt-BR" dirty="0"/>
              <a:t>Executando o programa: (</a:t>
            </a:r>
            <a:r>
              <a:rPr lang="pt-BR" dirty="0" err="1"/>
              <a:t>towers</a:t>
            </a:r>
            <a:r>
              <a:rPr lang="pt-BR" dirty="0"/>
              <a:t> 4 1 3)</a:t>
            </a:r>
          </a:p>
        </p:txBody>
      </p:sp>
    </p:spTree>
    <p:extLst>
      <p:ext uri="{BB962C8B-B14F-4D97-AF65-F5344CB8AC3E}">
        <p14:creationId xmlns:p14="http://schemas.microsoft.com/office/powerpoint/2010/main" val="5544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sz="2800" dirty="0"/>
              <a:t>Qualquer objeto em LISP é um átomo ou uma lista. Assim as listas são compostas de átomos ou de listas e por sua vez os átomos são os menores componentes duma lista.</a:t>
            </a:r>
          </a:p>
          <a:p>
            <a:r>
              <a:rPr lang="pt-BR" sz="2800" dirty="0"/>
              <a:t> O primeiro elemento de uma lista deve ser uma função. As funções são símbolos aos quais se encontra associado um algoritmo legal em LISP.</a:t>
            </a:r>
          </a:p>
          <a:p>
            <a:r>
              <a:rPr lang="pt-BR" sz="2800" dirty="0"/>
              <a:t>Se o primeiro símbolo de uma lista não for uma função o programa </a:t>
            </a:r>
            <a:r>
              <a:rPr lang="pt-BR" sz="2800" i="1" dirty="0" err="1"/>
              <a:t>eval</a:t>
            </a:r>
            <a:r>
              <a:rPr lang="pt-BR" sz="2800" dirty="0"/>
              <a:t> produzirá um erro indicando isto.</a:t>
            </a:r>
          </a:p>
        </p:txBody>
      </p:sp>
    </p:spTree>
    <p:extLst>
      <p:ext uri="{BB962C8B-B14F-4D97-AF65-F5344CB8AC3E}">
        <p14:creationId xmlns:p14="http://schemas.microsoft.com/office/powerpoint/2010/main" val="48990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LISP vem de “list processing”.</a:t>
            </a:r>
          </a:p>
          <a:p>
            <a:r>
              <a:rPr lang="pt-BR" dirty="0"/>
              <a:t>John McCarthy criou LISP em 1960.</a:t>
            </a:r>
          </a:p>
          <a:p>
            <a:r>
              <a:rPr lang="pt-BR" dirty="0"/>
              <a:t>Cálculos simbólico e teórica de funções recursivas.</a:t>
            </a:r>
          </a:p>
          <a:p>
            <a:r>
              <a:rPr lang="pt-BR" dirty="0"/>
              <a:t>Programa que achava a derivada de uma função, usando símbolos x, y, etc.</a:t>
            </a:r>
          </a:p>
          <a:p>
            <a:r>
              <a:rPr lang="pt-BR" dirty="0"/>
              <a:t>Utilizar notação prefixo, também conhecida como notação polonesa.</a:t>
            </a:r>
          </a:p>
          <a:p>
            <a:r>
              <a:rPr lang="pt-BR" dirty="0"/>
              <a:t>Apropriada para aplicações não-numéricas e inclui facilidade de processamento de listas.</a:t>
            </a:r>
          </a:p>
          <a:p>
            <a:r>
              <a:rPr lang="pt-BR" dirty="0"/>
              <a:t>Pode-se escrever códigos muitos menores em relação a outras linguagens.</a:t>
            </a:r>
          </a:p>
        </p:txBody>
      </p:sp>
    </p:spTree>
    <p:extLst>
      <p:ext uri="{BB962C8B-B14F-4D97-AF65-F5344CB8AC3E}">
        <p14:creationId xmlns:p14="http://schemas.microsoft.com/office/powerpoint/2010/main" val="122889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da linguagem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/>
              <a:t>Átomos: números, símbolos, ou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Números: inteiros, razões, ponto ﬂutuante, complexos.</a:t>
            </a:r>
          </a:p>
          <a:p>
            <a:r>
              <a:rPr lang="pt-BR" dirty="0"/>
              <a:t>Razões: 2/3, -17/23, etc.</a:t>
            </a:r>
          </a:p>
          <a:p>
            <a:r>
              <a:rPr lang="pt-BR" dirty="0"/>
              <a:t>Ponto ﬂutuante: como se fosse real em Pascal.</a:t>
            </a:r>
          </a:p>
          <a:p>
            <a:r>
              <a:rPr lang="pt-BR" dirty="0"/>
              <a:t>Em  linguagens  Funcionais  toda  a  programação  é  realizada  por  meio  da aplicação de funções a argumentos.</a:t>
            </a:r>
          </a:p>
          <a:p>
            <a:r>
              <a:rPr lang="pt-BR" dirty="0"/>
              <a:t>Os  laços  de repetição  são  substituídos  por  chamadas  a  </a:t>
            </a:r>
            <a:r>
              <a:rPr lang="pt-BR" dirty="0">
                <a:solidFill>
                  <a:srgbClr val="FF0000"/>
                </a:solidFill>
              </a:rPr>
              <a:t>funções  recursivas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4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/>
              <a:t>Escreva um programa em C++ que execute a expressão </a:t>
            </a:r>
            <a:r>
              <a:rPr lang="pt-BR" dirty="0" err="1"/>
              <a:t>Lisp</a:t>
            </a:r>
            <a:r>
              <a:rPr lang="pt-BR" dirty="0"/>
              <a:t> a seguir:</a:t>
            </a:r>
          </a:p>
          <a:p>
            <a:pPr marL="0" indent="0">
              <a:buNone/>
            </a:pPr>
            <a:r>
              <a:rPr lang="pt-BR" dirty="0"/>
              <a:t>			(* (+ 3 4) 5 )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Passar funções como argumentos para fazer em C/C++ precisamos avançar um pouco mais dentro da linguagem.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068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da linguagem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/>
          </a:bodyPr>
          <a:lstStyle/>
          <a:p>
            <a:r>
              <a:rPr lang="pt-BR" dirty="0"/>
              <a:t>Qualquer linguagem de programação lida com duas espécies de objetos: dados e  procedimentos.  </a:t>
            </a:r>
          </a:p>
          <a:p>
            <a:r>
              <a:rPr lang="pt-BR" dirty="0"/>
              <a:t>Os  dados  são  os  objetos  que  pretendemos  manipular.  </a:t>
            </a:r>
          </a:p>
          <a:p>
            <a:r>
              <a:rPr lang="pt-BR" dirty="0"/>
              <a:t>Os procedimentos são descrições das regras para manipular esses dados.</a:t>
            </a:r>
          </a:p>
          <a:p>
            <a:r>
              <a:rPr lang="pt-BR" dirty="0"/>
              <a:t>Ex.: os números como  dados  e  as  operações  algébricas  como procedimentos.</a:t>
            </a:r>
          </a:p>
          <a:p>
            <a:r>
              <a:rPr lang="pt-BR" dirty="0"/>
              <a:t> A expressão (+ 1 2) é uma combinação dos elementos primitivos 1 e 2 através do procedimento +. </a:t>
            </a:r>
          </a:p>
        </p:txBody>
      </p:sp>
    </p:spTree>
    <p:extLst>
      <p:ext uri="{BB962C8B-B14F-4D97-AF65-F5344CB8AC3E}">
        <p14:creationId xmlns:p14="http://schemas.microsoft.com/office/powerpoint/2010/main" val="280953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Autofit/>
          </a:bodyPr>
          <a:lstStyle/>
          <a:p>
            <a:r>
              <a:rPr lang="pt-BR" sz="2800" dirty="0"/>
              <a:t>Converta  as  seguintes  expressões  da  notação  infixa  da  aritmética  para  a notação prefixa do </a:t>
            </a:r>
            <a:r>
              <a:rPr lang="pt-BR" sz="2800" dirty="0" err="1"/>
              <a:t>Lisp</a:t>
            </a:r>
            <a:r>
              <a:rPr lang="pt-BR" sz="2800" dirty="0"/>
              <a:t>: </a:t>
            </a:r>
          </a:p>
          <a:p>
            <a:r>
              <a:rPr lang="pt-BR" sz="2800" dirty="0"/>
              <a:t>1 + 2 - 3 </a:t>
            </a:r>
          </a:p>
          <a:p>
            <a:r>
              <a:rPr lang="pt-BR" sz="2800" dirty="0"/>
              <a:t>1 - 2 * 3 </a:t>
            </a:r>
          </a:p>
          <a:p>
            <a:r>
              <a:rPr lang="pt-BR" sz="2800" dirty="0"/>
              <a:t>1 * 2 - 3 </a:t>
            </a:r>
          </a:p>
          <a:p>
            <a:r>
              <a:rPr lang="pt-BR" sz="2800" dirty="0"/>
              <a:t>1 * 2 * 3 </a:t>
            </a:r>
          </a:p>
          <a:p>
            <a:r>
              <a:rPr lang="pt-BR" sz="2800" dirty="0"/>
              <a:t>(1 - 2) * 3 </a:t>
            </a:r>
          </a:p>
          <a:p>
            <a:r>
              <a:rPr lang="pt-BR" sz="2800" dirty="0"/>
              <a:t>(1 - 2) + 3 </a:t>
            </a:r>
          </a:p>
          <a:p>
            <a:r>
              <a:rPr lang="pt-BR" sz="2800" dirty="0"/>
              <a:t>1 - (2 + 3) </a:t>
            </a:r>
          </a:p>
          <a:p>
            <a:r>
              <a:rPr lang="pt-BR" sz="2800" dirty="0"/>
              <a:t>2 * 2 + 3 * 3 * 3 </a:t>
            </a:r>
          </a:p>
        </p:txBody>
      </p:sp>
    </p:spTree>
    <p:extLst>
      <p:ext uri="{BB962C8B-B14F-4D97-AF65-F5344CB8AC3E}">
        <p14:creationId xmlns:p14="http://schemas.microsoft.com/office/powerpoint/2010/main" val="354344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sz="2800" dirty="0"/>
              <a:t>Converta  as  seguintes  expressões  da  notação  prefixa  do  </a:t>
            </a:r>
            <a:r>
              <a:rPr lang="pt-BR" sz="2800" dirty="0" err="1"/>
              <a:t>Lisp</a:t>
            </a:r>
            <a:r>
              <a:rPr lang="pt-BR" sz="2800" dirty="0"/>
              <a:t>  para  a  notação infixa da aritmética: </a:t>
            </a:r>
          </a:p>
          <a:p>
            <a:pPr lvl="1"/>
            <a:r>
              <a:rPr lang="pt-BR" sz="2400" dirty="0"/>
              <a:t>(* (/ 1 2) 3) </a:t>
            </a:r>
          </a:p>
          <a:p>
            <a:pPr lvl="1"/>
            <a:r>
              <a:rPr lang="pt-BR" sz="2400" dirty="0"/>
              <a:t>(* 1 (- 2 3)) </a:t>
            </a:r>
          </a:p>
          <a:p>
            <a:pPr lvl="1"/>
            <a:r>
              <a:rPr lang="pt-BR" sz="2400" dirty="0"/>
              <a:t>(/ (+ 1 2) 3) </a:t>
            </a:r>
          </a:p>
          <a:p>
            <a:pPr lvl="1"/>
            <a:r>
              <a:rPr lang="pt-BR" sz="2400" dirty="0"/>
              <a:t>(/ (/ 1 2) 3) </a:t>
            </a:r>
          </a:p>
          <a:p>
            <a:pPr lvl="1"/>
            <a:r>
              <a:rPr lang="pt-BR" sz="2400" dirty="0"/>
              <a:t>(/ 1 (/ 2 3)) </a:t>
            </a:r>
          </a:p>
          <a:p>
            <a:pPr lvl="1"/>
            <a:r>
              <a:rPr lang="pt-BR" sz="2400" dirty="0"/>
              <a:t>(- (- 1 2) 3) </a:t>
            </a:r>
          </a:p>
          <a:p>
            <a:pPr lvl="1"/>
            <a:r>
              <a:rPr lang="pt-BR" sz="2400" dirty="0"/>
              <a:t>(- 1 2 3) </a:t>
            </a:r>
          </a:p>
        </p:txBody>
      </p:sp>
    </p:spTree>
    <p:extLst>
      <p:ext uri="{BB962C8B-B14F-4D97-AF65-F5344CB8AC3E}">
        <p14:creationId xmlns:p14="http://schemas.microsoft.com/office/powerpoint/2010/main" val="2591183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sz="2800" dirty="0"/>
              <a:t>Tal  como  em  matemática,  pode-se  definir  numa  linguagem  de  programação  a operação   de   elevar   um   número   ao   quadrado.</a:t>
            </a:r>
          </a:p>
          <a:p>
            <a:r>
              <a:rPr lang="pt-BR" sz="2800" dirty="0"/>
              <a:t>(* x x) sendo x o número, i.e.</a:t>
            </a:r>
          </a:p>
          <a:p>
            <a:r>
              <a:rPr lang="pt-BR" sz="2800" dirty="0"/>
              <a:t>&gt; (* 5 5) </a:t>
            </a:r>
          </a:p>
          <a:p>
            <a:r>
              <a:rPr lang="pt-BR" sz="2800" dirty="0"/>
              <a:t>25 </a:t>
            </a:r>
          </a:p>
          <a:p>
            <a:r>
              <a:rPr lang="pt-BR" sz="2800" dirty="0"/>
              <a:t>&gt; (* 6 6) </a:t>
            </a:r>
          </a:p>
          <a:p>
            <a:r>
              <a:rPr lang="pt-BR" sz="2800" dirty="0"/>
              <a:t>36 </a:t>
            </a:r>
          </a:p>
        </p:txBody>
      </p:sp>
    </p:spTree>
    <p:extLst>
      <p:ext uri="{BB962C8B-B14F-4D97-AF65-F5344CB8AC3E}">
        <p14:creationId xmlns:p14="http://schemas.microsoft.com/office/powerpoint/2010/main" val="3959252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08" y="1525072"/>
            <a:ext cx="89456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78796"/>
            <a:ext cx="8869573" cy="22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97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583779"/>
            <a:ext cx="7972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851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12776"/>
            <a:ext cx="79629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458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24001"/>
            <a:ext cx="5544616" cy="434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50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 de notação simbólica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Notação LISP: a função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+3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32856"/>
            <a:ext cx="2986553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25144"/>
            <a:ext cx="2904001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133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63272" cy="2764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884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1487"/>
            <a:ext cx="78867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141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472" y="533400"/>
            <a:ext cx="8558328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Definição de funções básicas e atribuições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2" y="1797520"/>
            <a:ext cx="8801003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584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8" y="1340768"/>
            <a:ext cx="8680000" cy="52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438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40693"/>
            <a:ext cx="66675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43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268760"/>
            <a:ext cx="5495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09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funções básicas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252663"/>
            <a:ext cx="82772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192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Definição de funções básicas pelo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8"/>
          </a:xfrm>
        </p:spPr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Lisp</a:t>
            </a:r>
            <a:r>
              <a:rPr lang="pt-BR" dirty="0"/>
              <a:t>, quase não existem limitações para a escrita de nomes.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26432"/>
            <a:ext cx="6552728" cy="14173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064" y="4581128"/>
            <a:ext cx="6178810" cy="14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4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Exercícios definição de funções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função que some três números. </a:t>
            </a:r>
          </a:p>
          <a:p>
            <a:r>
              <a:rPr lang="pt-BR" dirty="0"/>
              <a:t>Crie uma função que calcule o delta de uma equação do segundo grau. Delta = b 2  – 4*a*c</a:t>
            </a:r>
          </a:p>
          <a:p>
            <a:r>
              <a:rPr lang="pt-BR" dirty="0"/>
              <a:t>Crie uma função que calcule o quadrado de um número.</a:t>
            </a:r>
          </a:p>
          <a:p>
            <a:r>
              <a:rPr lang="pt-BR" dirty="0"/>
              <a:t>Defina a função a seguir em C++</a:t>
            </a:r>
          </a:p>
          <a:p>
            <a:r>
              <a:rPr lang="es-ES" dirty="0"/>
              <a:t>(</a:t>
            </a:r>
            <a:r>
              <a:rPr lang="es-ES" dirty="0" err="1"/>
              <a:t>defun</a:t>
            </a:r>
            <a:r>
              <a:rPr lang="es-ES" dirty="0"/>
              <a:t>  f  (x  y)</a:t>
            </a:r>
          </a:p>
          <a:p>
            <a:r>
              <a:rPr lang="es-ES" dirty="0"/>
              <a:t>     (+  (*  x  x)  (*  y  y)  (*  3  x  y)  )</a:t>
            </a:r>
          </a:p>
          <a:p>
            <a:r>
              <a:rPr lang="es-E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238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Exercícios definição de funções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Dado o seguinte exemplo: Ricardo aplicou R$ 15.000,00 a juros compostos de 8% ao mês. Que quantia terá após 6 meses de aplicação?</a:t>
                </a:r>
              </a:p>
              <a:p>
                <a:r>
                  <a:rPr lang="pt-BR" dirty="0"/>
                  <a:t>Faça um programa que calcula a quantia em reais para uma quantidade n de meses.</a:t>
                </a:r>
              </a:p>
              <a:p>
                <a:r>
                  <a:rPr lang="pt-BR" dirty="0"/>
                  <a:t>O usuário deverá entrar com o valor da aplicação, o juros do mês e a quantidade de mês.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𝑚𝑜𝑛𝑡𝑎𝑛𝑡𝑒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𝑐𝑎𝑝𝑖𝑡𝑎𝑙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𝑗𝑢𝑟𝑜𝑠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é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𝑚𝑒𝑟𝑜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𝑜𝑑𝑜𝑠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Para este exemplo o valor da quantia de Ricardo é aproximadamente R$ 23.803,11.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 r="-963" b="-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18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função chamada derivada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Saída: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60"/>
            <a:ext cx="4639386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2253914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40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Exercícios definição de funções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pt-BR" dirty="0"/>
              <a:t>Modifique o programa anterior para calcular o capital que, investido a juros composto de 4% ao mês, gera um montante de R$ 6.749,16 durante o período de 3 meses de aplicação.</a:t>
            </a:r>
          </a:p>
          <a:p>
            <a:r>
              <a:rPr lang="pt-BR" dirty="0"/>
              <a:t>O usuário deverá entrar com todos os parâmetros solicitados no problema.</a:t>
            </a:r>
          </a:p>
          <a:p>
            <a:r>
              <a:rPr lang="pt-BR" dirty="0"/>
              <a:t>Para este exemplo o capital inicial foi de, aproximadamente 6000.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208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Exercício: Lei de Coulomb (Atividade)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000372"/>
            <a:ext cx="3876691" cy="239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Espaço Reservado para Conteúdo 4"/>
          <p:cNvGraphicFramePr>
            <a:graphicFrameLocks noGrp="1" noChangeAspect="1"/>
          </p:cNvGraphicFramePr>
          <p:nvPr>
            <p:ph idx="1"/>
          </p:nvPr>
        </p:nvGraphicFramePr>
        <p:xfrm>
          <a:off x="1214414" y="1714488"/>
          <a:ext cx="2762248" cy="118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ção" r:id="rId4" imgW="914400" imgH="393480" progId="Equation.3">
                  <p:embed/>
                </p:oleObj>
              </mc:Choice>
              <mc:Fallback>
                <p:oleObj name="Equação" r:id="rId4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714488"/>
                        <a:ext cx="2762248" cy="1189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85720" y="3143248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Onde:</a:t>
            </a:r>
          </a:p>
          <a:p>
            <a:r>
              <a:rPr lang="pt-BR" dirty="0"/>
              <a:t>Q1 e Q2 são as cargas de cada partícula.</a:t>
            </a:r>
          </a:p>
          <a:p>
            <a:r>
              <a:rPr lang="pt-BR" dirty="0"/>
              <a:t>d é a distância entre as duas cargas.</a:t>
            </a:r>
          </a:p>
          <a:p>
            <a:r>
              <a:rPr lang="pt-BR" dirty="0"/>
              <a:t>K é uma constante de proporcionalidade chamada constante eletrostática.</a:t>
            </a:r>
          </a:p>
        </p:txBody>
      </p:sp>
    </p:spTree>
    <p:extLst>
      <p:ext uri="{BB962C8B-B14F-4D97-AF65-F5344CB8AC3E}">
        <p14:creationId xmlns:p14="http://schemas.microsoft.com/office/powerpoint/2010/main" val="3227314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Exercício: Circuito elétrico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260848"/>
          </a:xfrm>
        </p:spPr>
        <p:txBody>
          <a:bodyPr>
            <a:normAutofit/>
          </a:bodyPr>
          <a:lstStyle/>
          <a:p>
            <a:r>
              <a:rPr lang="pt-BR" dirty="0"/>
              <a:t>Considere o circuito elétrico simples de uma câmera fotográfica. Quando a chave está na posição A o capacitor se carrega, e quando está na posição B o capacitor se descarrega rapidamente fazendo o flash ascender.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24215"/>
            <a:ext cx="7056784" cy="360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5220072" y="406065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572000" y="40278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95582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Exercício: Circuito elétrico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/>
          </a:bodyPr>
          <a:lstStyle/>
          <a:p>
            <a:r>
              <a:rPr lang="pt-BR" dirty="0"/>
              <a:t>Faça um programa usando LISP que apresente os seguintes resultados:</a:t>
            </a:r>
          </a:p>
          <a:p>
            <a:pPr lvl="2" indent="-457200">
              <a:buFont typeface="+mj-lt"/>
              <a:buAutoNum type="alphaLcParenR"/>
            </a:pPr>
            <a:r>
              <a:rPr lang="pt-BR" sz="2400" dirty="0"/>
              <a:t>Sabendo que a resistência do filamento do flash é de 0,5</a:t>
            </a:r>
            <a:r>
              <a:rPr lang="el-GR" sz="2400" dirty="0"/>
              <a:t>Ω</a:t>
            </a:r>
            <a:r>
              <a:rPr lang="pt-BR" sz="2400" dirty="0"/>
              <a:t> e que o flash deve ter uma duração de 0,1 s, determine o valor da capacitância do capacitor C.</a:t>
            </a:r>
          </a:p>
          <a:p>
            <a:pPr lvl="2" indent="-457200">
              <a:buFont typeface="+mj-lt"/>
              <a:buAutoNum type="alphaLcParenR"/>
            </a:pPr>
            <a:r>
              <a:rPr lang="pt-BR" sz="2400" dirty="0"/>
              <a:t>Determine o valor de R para que o circuito leve 1s para carregar o capacitor.</a:t>
            </a:r>
          </a:p>
          <a:p>
            <a:pPr lvl="2" indent="-457200">
              <a:buFont typeface="+mj-lt"/>
              <a:buAutoNum type="alphaLcParenR"/>
            </a:pPr>
            <a:r>
              <a:rPr lang="pt-BR" sz="2400" dirty="0"/>
              <a:t>Determine a corrente inicial no ciclo de carga e de descarga.</a:t>
            </a:r>
          </a:p>
          <a:p>
            <a:pPr lvl="1" indent="-457200"/>
            <a:r>
              <a:rPr lang="pt-BR" sz="2600" dirty="0"/>
              <a:t>O programa deverá permitir ao usuário a possibilidade de alterar os parâmetros (Ex.: fonte, resistor, capacitor).</a:t>
            </a:r>
          </a:p>
          <a:p>
            <a:pPr lvl="2" indent="-457200">
              <a:buFont typeface="+mj-lt"/>
              <a:buAutoNum type="alphaLcParenR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60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r>
              <a:rPr lang="pt-BR" dirty="0"/>
              <a:t>A forma especial IF recebe três argumentos.</a:t>
            </a:r>
          </a:p>
          <a:p>
            <a:r>
              <a:rPr lang="pt-BR" dirty="0"/>
              <a:t>Após a avaliação do primeiro, apenas um dos outros dois é avaliado. </a:t>
            </a:r>
          </a:p>
          <a:p>
            <a:r>
              <a:rPr lang="pt-BR" dirty="0"/>
              <a:t>Em qualquer caso, o argumento escolhido é avaliado e tem seu valor retornado pela forma IF.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33056"/>
            <a:ext cx="2676812" cy="14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480" y="3933056"/>
            <a:ext cx="3571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29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Condicionais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10" y="4005064"/>
            <a:ext cx="5686786" cy="72008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16832"/>
            <a:ext cx="630894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02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condicionais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r>
              <a:rPr lang="pt-BR" dirty="0"/>
              <a:t>Implemente uma função chamada maior3 para retornar o maior entre três números.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4270500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Óptica (Atividade)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Faça um programa </a:t>
                </a:r>
                <a:r>
                  <a:rPr lang="pt-BR" dirty="0" err="1"/>
                  <a:t>Lisp</a:t>
                </a:r>
                <a:r>
                  <a:rPr lang="pt-BR" dirty="0"/>
                  <a:t> para resolver os problemas a seguir. </a:t>
                </a:r>
              </a:p>
              <a:p>
                <a:r>
                  <a:rPr lang="pt-BR" dirty="0"/>
                  <a:t>A velocidade da luz no vácuo é aproximadamente 300.000 km/s.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BR" dirty="0"/>
                  <a:t>A Terra dista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15.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pt-BR" dirty="0"/>
                  <a:t>Km do Sol. Qual o tempo de percurso da luz do sol até a terra?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BR" dirty="0"/>
                  <a:t>Qual a duração do percurso da luz de uma fonte até um objeto que está a 10 metros da mesma?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BR" dirty="0"/>
                  <a:t>Determine a distância da terra até a estrela Alfa-</a:t>
                </a:r>
                <a:r>
                  <a:rPr lang="pt-BR" dirty="0" err="1"/>
                  <a:t>Centauri</a:t>
                </a:r>
                <a:r>
                  <a:rPr lang="pt-BR" dirty="0"/>
                  <a:t>, sabendo que a luz de Alfa-</a:t>
                </a:r>
                <a:r>
                  <a:rPr lang="pt-BR" dirty="0" err="1"/>
                  <a:t>Centauri</a:t>
                </a:r>
                <a:r>
                  <a:rPr lang="pt-BR" dirty="0"/>
                  <a:t> chega até a Terra em quatro anos e meio.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667" t="-830" r="-1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99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69160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A forma especial COND tem um número qualquer de argumentos.</a:t>
            </a:r>
          </a:p>
          <a:p>
            <a:pPr algn="just"/>
            <a:r>
              <a:rPr lang="pt-BR" dirty="0"/>
              <a:t>Cada um deles é uma lista. Em cada um deles, o primeiro elemento da lista é um teste.</a:t>
            </a:r>
          </a:p>
          <a:p>
            <a:pPr algn="just"/>
            <a:r>
              <a:rPr lang="pt-BR" dirty="0"/>
              <a:t>Se o teste for verdadeiro, o segundo elemento da lista é avaliado e retornado.</a:t>
            </a:r>
          </a:p>
          <a:p>
            <a:pPr algn="just"/>
            <a:r>
              <a:rPr lang="pt-BR" dirty="0"/>
              <a:t>Os testes são avaliados em ordem, e o primeiro que der certo determina a resposta.</a:t>
            </a:r>
          </a:p>
          <a:p>
            <a:pPr algn="just"/>
            <a:r>
              <a:rPr lang="pt-BR" dirty="0"/>
              <a:t>Caso nenhum teste seja verificado, o resultado é NIL.</a:t>
            </a:r>
          </a:p>
          <a:p>
            <a:pPr algn="just"/>
            <a:r>
              <a:rPr lang="pt-BR" dirty="0"/>
              <a:t>É comum o uso do símbolo especial T no último teste, para garantir que “dali não passa” e deixar o programa mais claro.</a:t>
            </a:r>
          </a:p>
          <a:p>
            <a:pPr algn="just"/>
            <a:r>
              <a:rPr lang="pt-BR" dirty="0"/>
              <a:t>Seria como uma condição default dentro do COND.</a:t>
            </a:r>
          </a:p>
          <a:p>
            <a:pPr algn="just"/>
            <a:r>
              <a:rPr lang="pt-BR" dirty="0"/>
              <a:t>Pode ser visto como </a:t>
            </a:r>
            <a:r>
              <a:rPr lang="pt-BR" dirty="0" err="1"/>
              <a:t>swith</a:t>
            </a:r>
            <a:r>
              <a:rPr lang="pt-BR" dirty="0"/>
              <a:t>-case em C++. </a:t>
            </a:r>
          </a:p>
        </p:txBody>
      </p:sp>
    </p:spTree>
    <p:extLst>
      <p:ext uri="{BB962C8B-B14F-4D97-AF65-F5344CB8AC3E}">
        <p14:creationId xmlns:p14="http://schemas.microsoft.com/office/powerpoint/2010/main" val="2170812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Condicionais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/>
          <a:lstStyle/>
          <a:p>
            <a:r>
              <a:rPr lang="pt-BR" dirty="0"/>
              <a:t>Exemplo COND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2422062"/>
            <a:ext cx="3851487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63" y="2429619"/>
            <a:ext cx="51530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0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com LISP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Psiquiatra (1966)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PT" sz="3000" dirty="0"/>
              <a:t>Os homens são todos iguais.</a:t>
            </a:r>
            <a:br>
              <a:rPr lang="pt-PT" sz="3000" dirty="0"/>
            </a:br>
            <a:r>
              <a:rPr lang="pt-PT" sz="3000" b="1" dirty="0"/>
              <a:t>	DE QUE MANEIRA?</a:t>
            </a:r>
            <a:br>
              <a:rPr lang="pt-PT" sz="3000" dirty="0"/>
            </a:br>
            <a:r>
              <a:rPr lang="pt-PT" sz="3000" dirty="0"/>
              <a:t>	Eles estão sempre incomodando-nos sobre uma coisa ou outra.</a:t>
            </a:r>
            <a:br>
              <a:rPr lang="pt-PT" sz="3000" dirty="0"/>
            </a:br>
            <a:r>
              <a:rPr lang="pt-PT" sz="3000" dirty="0"/>
              <a:t>	</a:t>
            </a:r>
            <a:r>
              <a:rPr lang="pt-PT" sz="3000" b="1" dirty="0"/>
              <a:t>VOCÊ PODE PENSAR EM UM EXEMPLO ESPECÍFICO?</a:t>
            </a:r>
            <a:br>
              <a:rPr lang="pt-PT" sz="3000" dirty="0"/>
            </a:br>
            <a:r>
              <a:rPr lang="pt-PT" sz="3000" dirty="0"/>
              <a:t>	Bem, meu namorado me fez vir aqui.</a:t>
            </a:r>
            <a:br>
              <a:rPr lang="pt-PT" sz="3000" dirty="0"/>
            </a:br>
            <a:r>
              <a:rPr lang="pt-PT" sz="3000" b="1" dirty="0"/>
              <a:t>SEU NAMORADO FEZ VIR AQUI</a:t>
            </a:r>
            <a:endParaRPr lang="pt-BR" sz="3000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87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Condicionais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37" y="2060848"/>
            <a:ext cx="830241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4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lógicos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 err="1"/>
              <a:t>and</a:t>
            </a:r>
            <a:r>
              <a:rPr lang="pt-BR" dirty="0"/>
              <a:t> avalia os seus argumentos da esquerda para a direita até que um deles seja falso, devolvendo este valor. Se nenhum for falso o </a:t>
            </a:r>
            <a:r>
              <a:rPr lang="pt-BR" b="1" dirty="0" err="1"/>
              <a:t>and</a:t>
            </a:r>
            <a:r>
              <a:rPr lang="pt-BR" dirty="0"/>
              <a:t> devolve o valor do último argumento. </a:t>
            </a:r>
          </a:p>
          <a:p>
            <a:pPr algn="just"/>
            <a:r>
              <a:rPr lang="pt-BR" dirty="0"/>
              <a:t>O </a:t>
            </a:r>
            <a:r>
              <a:rPr lang="pt-BR" b="1" dirty="0" err="1"/>
              <a:t>or</a:t>
            </a:r>
            <a:r>
              <a:rPr lang="pt-BR" dirty="0"/>
              <a:t> avalia os seus argumentos da direita para </a:t>
            </a:r>
            <a:r>
              <a:rPr lang="pt-BR"/>
              <a:t>a esquerda </a:t>
            </a:r>
            <a:r>
              <a:rPr lang="pt-BR" dirty="0"/>
              <a:t>até que um deles seja verdade, devolvendo este valor. Se nenhum for verdade o </a:t>
            </a:r>
            <a:r>
              <a:rPr lang="pt-BR" b="1" dirty="0" err="1"/>
              <a:t>or</a:t>
            </a:r>
            <a:r>
              <a:rPr lang="pt-BR" dirty="0"/>
              <a:t> devolve o valor do primeiro argumento. </a:t>
            </a:r>
          </a:p>
          <a:p>
            <a:pPr algn="just"/>
            <a:r>
              <a:rPr lang="pt-BR" dirty="0"/>
              <a:t>O </a:t>
            </a:r>
            <a:r>
              <a:rPr lang="pt-BR" b="1" dirty="0" err="1"/>
              <a:t>not</a:t>
            </a:r>
            <a:r>
              <a:rPr lang="pt-BR" dirty="0"/>
              <a:t> avalia para  verdade se o seu argumento for falso  e  para  falso  em  caso contrário. </a:t>
            </a:r>
          </a:p>
        </p:txBody>
      </p:sp>
    </p:spTree>
    <p:extLst>
      <p:ext uri="{BB962C8B-B14F-4D97-AF65-F5344CB8AC3E}">
        <p14:creationId xmlns:p14="http://schemas.microsoft.com/office/powerpoint/2010/main" val="704706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lógicos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/>
          <a:lstStyle/>
          <a:p>
            <a:r>
              <a:rPr lang="pt-BR" dirty="0"/>
              <a:t>Qual o valor das seguintes expressões?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966933" cy="2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612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4369701" cy="12241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42" y="4221088"/>
            <a:ext cx="8397715" cy="209358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92381" y="3450195"/>
            <a:ext cx="8414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Comparando </a:t>
            </a:r>
            <a:r>
              <a:rPr lang="pt-BR" sz="2400" dirty="0" err="1"/>
              <a:t>strings</a:t>
            </a:r>
            <a:r>
              <a:rPr lang="pt-BR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9404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6" y="1628800"/>
            <a:ext cx="755164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6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/>
          </a:bodyPr>
          <a:lstStyle/>
          <a:p>
            <a:r>
              <a:rPr lang="pt-BR" sz="2800" dirty="0"/>
              <a:t>Observe que o caractere #\ é impresso. </a:t>
            </a:r>
            <a:r>
              <a:rPr lang="pt-PT" sz="2800" dirty="0"/>
              <a:t>Esta é também a maneira que você digitar um caractere para Lisp</a:t>
            </a: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7" y="3356992"/>
            <a:ext cx="2031945" cy="12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48880"/>
            <a:ext cx="5544616" cy="357360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57200" y="1681723"/>
            <a:ext cx="8414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Mais comparações com </a:t>
            </a:r>
            <a:r>
              <a:rPr lang="pt-BR" sz="2400" dirty="0" err="1"/>
              <a:t>string</a:t>
            </a:r>
            <a:r>
              <a:rPr lang="pt-BR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24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>
            <a:normAutofit/>
          </a:bodyPr>
          <a:lstStyle/>
          <a:p>
            <a:r>
              <a:rPr lang="pt-BR" dirty="0"/>
              <a:t>1º Escreva uma função que calcule o fatorial de um número.</a:t>
            </a:r>
          </a:p>
          <a:p>
            <a:r>
              <a:rPr lang="pt-BR" dirty="0"/>
              <a:t>2º Implemente uma função que retorne o sinal de um número n. O programa deve retornar + ou – (</a:t>
            </a:r>
            <a:r>
              <a:rPr lang="pt-BR" dirty="0" err="1"/>
              <a:t>string</a:t>
            </a:r>
            <a:r>
              <a:rPr lang="pt-BR" dirty="0"/>
              <a:t>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01008"/>
            <a:ext cx="4505325" cy="19621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50" y="3574635"/>
            <a:ext cx="3949313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717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 (Transcreva para LISP)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40767"/>
            <a:ext cx="5472608" cy="53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62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Atividade </a:t>
            </a:r>
            <a:r>
              <a:rPr lang="pt-BR" dirty="0"/>
              <a:t>(Transcreva para LISP)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52104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com LISP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MYCIN (1970)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3000" dirty="0"/>
              <a:t> um sistema pioneiro para diagnósticos médicos, foi um dos precursores dos sistemas especialistas.</a:t>
            </a:r>
          </a:p>
          <a:p>
            <a:pPr marL="0" indent="0">
              <a:buNone/>
            </a:pPr>
            <a:r>
              <a:rPr lang="pt-BR" dirty="0"/>
              <a:t>	Representa seu conhecimento sobre os sintomas e possíveis diagnósticos como um conjunto de regras da seguinte forma:</a:t>
            </a:r>
          </a:p>
          <a:p>
            <a:pPr marL="0" indent="0">
              <a:buNone/>
            </a:pPr>
            <a:r>
              <a:rPr lang="pt-BR" b="1" dirty="0"/>
              <a:t>	SE</a:t>
            </a:r>
            <a:r>
              <a:rPr lang="pt-BR" dirty="0"/>
              <a:t> a infecção é bacteriêmica primária</a:t>
            </a:r>
          </a:p>
          <a:p>
            <a:pPr marL="0" indent="0">
              <a:buNone/>
            </a:pPr>
            <a:r>
              <a:rPr lang="pt-BR" b="1" dirty="0"/>
              <a:t>	E</a:t>
            </a:r>
            <a:r>
              <a:rPr lang="pt-BR" dirty="0"/>
              <a:t> o local da cultura é um dos locais estéreis</a:t>
            </a:r>
          </a:p>
          <a:p>
            <a:pPr marL="0" indent="0">
              <a:buNone/>
            </a:pPr>
            <a:r>
              <a:rPr lang="pt-BR" b="1" dirty="0"/>
              <a:t>	E</a:t>
            </a:r>
            <a:r>
              <a:rPr lang="pt-BR" dirty="0"/>
              <a:t> suspeita-se que a porta de entrada é o trato </a:t>
            </a:r>
            <a:r>
              <a:rPr lang="pt-BR" dirty="0" err="1"/>
              <a:t>gastro-intestinal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	ENTÃO</a:t>
            </a:r>
            <a:r>
              <a:rPr lang="pt-BR" dirty="0"/>
              <a:t> há evidência sugerindo (0.7) que a infecção é </a:t>
            </a:r>
            <a:r>
              <a:rPr lang="pt-BR" dirty="0" err="1"/>
              <a:t>bacteróide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047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Lambda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>
            <a:normAutofit/>
          </a:bodyPr>
          <a:lstStyle/>
          <a:p>
            <a:r>
              <a:rPr lang="pt-BR" dirty="0"/>
              <a:t>Se você somente deseja criar uma função temporária e não deseja perder tempo dando-lhe um nome, lambda é justamente o que você precisa.  </a:t>
            </a:r>
          </a:p>
          <a:p>
            <a:r>
              <a:rPr lang="pt-BR" dirty="0"/>
              <a:t>Lambda pode ser vista como uma função sem nome. A sintaxe da lambda é igual à da </a:t>
            </a:r>
            <a:r>
              <a:rPr lang="pt-BR" dirty="0" err="1"/>
              <a:t>defun</a:t>
            </a:r>
            <a:r>
              <a:rPr lang="pt-BR" dirty="0"/>
              <a:t>, mas em que se omite o nome.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149080"/>
            <a:ext cx="638056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6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355699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Escrever  uma  função  que  calcula  a  seguinte  expressão: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=(1+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𝑦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3556992"/>
              </a:xfrm>
              <a:blipFill rotWithShape="0">
                <a:blip r:embed="rId2"/>
                <a:stretch>
                  <a:fillRect l="-650" t="-12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051720" y="2684819"/>
            <a:ext cx="4951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defun</a:t>
            </a:r>
            <a:r>
              <a:rPr lang="pt-BR" dirty="0"/>
              <a:t> f (x y)</a:t>
            </a:r>
          </a:p>
          <a:p>
            <a:r>
              <a:rPr lang="es-ES" dirty="0"/>
              <a:t> (+ (* (</a:t>
            </a:r>
            <a:r>
              <a:rPr lang="es-ES" dirty="0" err="1"/>
              <a:t>quadrado</a:t>
            </a:r>
            <a:r>
              <a:rPr lang="es-ES" dirty="0"/>
              <a:t> (+ 1 (* (</a:t>
            </a:r>
            <a:r>
              <a:rPr lang="es-ES" dirty="0" err="1"/>
              <a:t>quadrado</a:t>
            </a:r>
            <a:r>
              <a:rPr lang="es-ES" dirty="0"/>
              <a:t> x) y))) x) </a:t>
            </a:r>
          </a:p>
          <a:p>
            <a:r>
              <a:rPr lang="es-ES" dirty="0"/>
              <a:t>     (* (+ 1 (* (</a:t>
            </a:r>
            <a:r>
              <a:rPr lang="es-ES" dirty="0" err="1"/>
              <a:t>quadrado</a:t>
            </a:r>
            <a:r>
              <a:rPr lang="es-ES" dirty="0"/>
              <a:t> x) y)) y))) </a:t>
            </a:r>
            <a:endParaRPr lang="pt-BR" dirty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75480"/>
            <a:ext cx="426380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0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Variáveis locais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3556992"/>
          </a:xfrm>
        </p:spPr>
        <p:txBody>
          <a:bodyPr>
            <a:normAutofit/>
          </a:bodyPr>
          <a:lstStyle/>
          <a:p>
            <a:r>
              <a:rPr lang="pt-BR" dirty="0"/>
              <a:t>Mas como já vimos, não há necessidade de se definir uma função  f*  no ambiente pois podemos usar as lambdas diretamente. </a:t>
            </a:r>
          </a:p>
          <a:p>
            <a:r>
              <a:rPr lang="es-ES" dirty="0"/>
              <a:t>(</a:t>
            </a:r>
            <a:r>
              <a:rPr lang="es-ES" dirty="0" err="1"/>
              <a:t>defun</a:t>
            </a:r>
            <a:r>
              <a:rPr lang="es-ES" dirty="0"/>
              <a:t> f (x y) </a:t>
            </a:r>
          </a:p>
          <a:p>
            <a:r>
              <a:rPr lang="es-ES" dirty="0"/>
              <a:t>  ((lambda (</a:t>
            </a:r>
            <a:r>
              <a:rPr lang="es-ES" dirty="0" err="1"/>
              <a:t>temp</a:t>
            </a:r>
            <a:r>
              <a:rPr lang="es-ES" dirty="0"/>
              <a:t>) </a:t>
            </a:r>
          </a:p>
          <a:p>
            <a:r>
              <a:rPr lang="es-ES" dirty="0"/>
              <a:t>     (+ (* (</a:t>
            </a:r>
            <a:r>
              <a:rPr lang="es-ES" dirty="0" err="1"/>
              <a:t>quadrado</a:t>
            </a:r>
            <a:r>
              <a:rPr lang="es-ES" dirty="0"/>
              <a:t> </a:t>
            </a:r>
            <a:r>
              <a:rPr lang="es-ES" dirty="0" err="1"/>
              <a:t>temp</a:t>
            </a:r>
            <a:r>
              <a:rPr lang="es-ES" dirty="0"/>
              <a:t>) x) </a:t>
            </a:r>
          </a:p>
          <a:p>
            <a:r>
              <a:rPr lang="es-ES" dirty="0"/>
              <a:t>        (* </a:t>
            </a:r>
            <a:r>
              <a:rPr lang="es-ES" dirty="0" err="1"/>
              <a:t>temp</a:t>
            </a:r>
            <a:r>
              <a:rPr lang="es-ES" dirty="0"/>
              <a:t> y))) </a:t>
            </a:r>
          </a:p>
          <a:p>
            <a:r>
              <a:rPr lang="es-ES" dirty="0"/>
              <a:t>   (+ 1 (* (</a:t>
            </a:r>
            <a:r>
              <a:rPr lang="es-ES" dirty="0" err="1"/>
              <a:t>quadrado</a:t>
            </a:r>
            <a:r>
              <a:rPr lang="es-ES" dirty="0"/>
              <a:t> x) y))))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804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Variáveis locais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684784"/>
          </a:xfrm>
        </p:spPr>
        <p:txBody>
          <a:bodyPr>
            <a:normAutofit/>
          </a:bodyPr>
          <a:lstStyle/>
          <a:p>
            <a:r>
              <a:rPr lang="pt-BR" dirty="0"/>
              <a:t>Uma vez que não é muito conveniente separar os valores das variáveis, </a:t>
            </a:r>
            <a:r>
              <a:rPr lang="pt-BR" dirty="0" err="1"/>
              <a:t>Lisp</a:t>
            </a:r>
            <a:r>
              <a:rPr lang="pt-BR" dirty="0"/>
              <a:t> providencia uma forma especial designada  </a:t>
            </a:r>
            <a:r>
              <a:rPr lang="pt-BR" dirty="0" err="1"/>
              <a:t>let</a:t>
            </a:r>
            <a:r>
              <a:rPr lang="pt-BR" dirty="0"/>
              <a:t>  que é convertida para uma lambda. A sua sintaxe é: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5" y="3212976"/>
            <a:ext cx="3528392" cy="25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6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Variáveis locais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69" y="1916832"/>
            <a:ext cx="2976051" cy="21868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07" y="1035881"/>
            <a:ext cx="4164516" cy="30250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95" y="4453754"/>
            <a:ext cx="4667462" cy="16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9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Variáveis locais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Autofit/>
          </a:bodyPr>
          <a:lstStyle/>
          <a:p>
            <a:r>
              <a:rPr lang="pt-BR" dirty="0"/>
              <a:t>Qual o valor das seguintes expressões:</a:t>
            </a:r>
          </a:p>
          <a:p>
            <a:r>
              <a:rPr lang="pt-BR" dirty="0"/>
              <a:t>a)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b)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04864"/>
            <a:ext cx="3781425" cy="1619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062772"/>
            <a:ext cx="4832420" cy="20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20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Variáveis locais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Autofit/>
          </a:bodyPr>
          <a:lstStyle/>
          <a:p>
            <a:r>
              <a:rPr lang="pt-BR" dirty="0"/>
              <a:t>Qual o valor das seguintes expressões:</a:t>
            </a:r>
          </a:p>
          <a:p>
            <a:r>
              <a:rPr lang="pt-BR" dirty="0"/>
              <a:t>c)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21" y="2636912"/>
            <a:ext cx="836733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14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Combinações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3556992"/>
          </a:xfrm>
        </p:spPr>
        <p:txBody>
          <a:bodyPr>
            <a:normAutofit/>
          </a:bodyPr>
          <a:lstStyle/>
          <a:p>
            <a:r>
              <a:rPr lang="pt-BR" dirty="0"/>
              <a:t>Para  se  combinar  dados,  é  preciso  que  a  linguagem  possua  uma  “cola”  que  permita agrupar esses dados. Em </a:t>
            </a:r>
            <a:r>
              <a:rPr lang="pt-BR" dirty="0" err="1"/>
              <a:t>Lisp</a:t>
            </a:r>
            <a:r>
              <a:rPr lang="pt-BR" dirty="0"/>
              <a:t>, essa “cola” é implementada pela função  </a:t>
            </a:r>
            <a:r>
              <a:rPr lang="pt-BR" b="1" dirty="0"/>
              <a:t>cons</a:t>
            </a:r>
            <a:r>
              <a:rPr lang="pt-BR" dirty="0"/>
              <a:t>.</a:t>
            </a:r>
          </a:p>
          <a:p>
            <a:r>
              <a:rPr lang="pt-BR" dirty="0"/>
              <a:t>A função  </a:t>
            </a:r>
            <a:r>
              <a:rPr lang="pt-BR" dirty="0" err="1"/>
              <a:t>cons</a:t>
            </a:r>
            <a:r>
              <a:rPr lang="pt-BR" dirty="0"/>
              <a:t>  cria um novo objeto que consiste na aglomeração de dois outros objetos, argumentos do </a:t>
            </a:r>
            <a:r>
              <a:rPr lang="pt-BR" b="1" dirty="0"/>
              <a:t>cons</a:t>
            </a:r>
            <a:r>
              <a:rPr lang="pt-BR" dirty="0"/>
              <a:t>. O  </a:t>
            </a:r>
            <a:r>
              <a:rPr lang="pt-BR" b="1" dirty="0" err="1"/>
              <a:t>cons</a:t>
            </a:r>
            <a:r>
              <a:rPr lang="pt-BR" dirty="0"/>
              <a:t> é para o </a:t>
            </a:r>
            <a:r>
              <a:rPr lang="pt-BR" dirty="0" err="1"/>
              <a:t>Lisp</a:t>
            </a:r>
            <a:r>
              <a:rPr lang="pt-BR" dirty="0"/>
              <a:t> o mesmo que as tabelas (</a:t>
            </a:r>
            <a:r>
              <a:rPr lang="pt-BR" dirty="0" err="1"/>
              <a:t>arrays</a:t>
            </a:r>
            <a:r>
              <a:rPr lang="pt-BR" dirty="0"/>
              <a:t>) e estruturas (</a:t>
            </a:r>
            <a:r>
              <a:rPr lang="pt-BR" dirty="0" err="1"/>
              <a:t>structs</a:t>
            </a:r>
            <a:r>
              <a:rPr lang="pt-BR" dirty="0"/>
              <a:t>) são para as outras linguagens como Pascal ou C.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869160"/>
            <a:ext cx="5917163" cy="18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Combinações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3556992"/>
          </a:xfrm>
        </p:spPr>
        <p:txBody>
          <a:bodyPr>
            <a:normAutofit/>
          </a:bodyPr>
          <a:lstStyle/>
          <a:p>
            <a:r>
              <a:rPr lang="pt-BR" dirty="0"/>
              <a:t>Dada  uma  combinação  de  objetos  (um  “</a:t>
            </a:r>
            <a:r>
              <a:rPr lang="pt-BR" dirty="0" err="1"/>
              <a:t>cons</a:t>
            </a:r>
            <a:r>
              <a:rPr lang="pt-BR" dirty="0"/>
              <a:t>”)  podemos  obter  o  primeiro  elemento  da combinação usando a função  </a:t>
            </a:r>
            <a:r>
              <a:rPr lang="pt-BR" dirty="0" err="1"/>
              <a:t>car</a:t>
            </a:r>
            <a:r>
              <a:rPr lang="pt-BR" dirty="0"/>
              <a:t>  e o segundo usando a função  </a:t>
            </a:r>
            <a:r>
              <a:rPr lang="pt-BR" dirty="0" err="1"/>
              <a:t>cdr</a:t>
            </a:r>
            <a:r>
              <a:rPr lang="pt-BR" dirty="0"/>
              <a:t> 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674250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893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Construir uma lista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Em </a:t>
            </a:r>
            <a:r>
              <a:rPr lang="pt-BR" dirty="0" err="1"/>
              <a:t>clisp</a:t>
            </a:r>
            <a:r>
              <a:rPr lang="pt-BR" dirty="0"/>
              <a:t> existe uma função para construir listas:</a:t>
            </a:r>
          </a:p>
          <a:p>
            <a:r>
              <a:rPr lang="pt-BR" dirty="0"/>
              <a:t>(</a:t>
            </a:r>
            <a:r>
              <a:rPr lang="pt-BR" dirty="0" err="1"/>
              <a:t>list</a:t>
            </a:r>
            <a:r>
              <a:rPr lang="pt-BR" dirty="0"/>
              <a:t>  1  2  3  4  5  6  7  8  9  10  11  12  13)</a:t>
            </a:r>
          </a:p>
          <a:p>
            <a:r>
              <a:rPr lang="pt-BR" dirty="0"/>
              <a:t>produz o objeto</a:t>
            </a:r>
          </a:p>
          <a:p>
            <a:r>
              <a:rPr lang="pt-BR" dirty="0"/>
              <a:t>(1  2  3  4  5  6  7  8  9  10  11  12  13)</a:t>
            </a:r>
          </a:p>
          <a:p>
            <a:endParaRPr lang="pt-BR" dirty="0"/>
          </a:p>
          <a:p>
            <a:r>
              <a:rPr lang="pt-BR" dirty="0"/>
              <a:t>Execute</a:t>
            </a:r>
          </a:p>
          <a:p>
            <a:r>
              <a:rPr lang="pt-BR" dirty="0"/>
              <a:t>(</a:t>
            </a:r>
            <a:r>
              <a:rPr lang="pt-BR" dirty="0" err="1"/>
              <a:t>setq</a:t>
            </a:r>
            <a:r>
              <a:rPr lang="pt-BR" dirty="0"/>
              <a:t>  L  (</a:t>
            </a:r>
            <a:r>
              <a:rPr lang="pt-BR" dirty="0" err="1"/>
              <a:t>list</a:t>
            </a:r>
            <a:r>
              <a:rPr lang="pt-BR" dirty="0"/>
              <a:t>  1  2  3  4  5  6  7  8  9  10  11  12  13))</a:t>
            </a:r>
          </a:p>
          <a:p>
            <a:endParaRPr lang="pt-BR" dirty="0"/>
          </a:p>
          <a:p>
            <a:r>
              <a:rPr lang="pt-BR" dirty="0"/>
              <a:t>Você terá criado um símbolo, L associado a lista dos números naturais.</a:t>
            </a:r>
          </a:p>
          <a:p>
            <a:r>
              <a:rPr lang="pt-BR" dirty="0"/>
              <a:t>Você pode digitar L e </a:t>
            </a:r>
            <a:r>
              <a:rPr lang="pt-BR" dirty="0" err="1"/>
              <a:t>clisp</a:t>
            </a:r>
            <a:r>
              <a:rPr lang="pt-BR" dirty="0"/>
              <a:t> vai imprimir (1  2  3  4  5  6  7  8  9  10  11  12  13)</a:t>
            </a:r>
          </a:p>
        </p:txBody>
      </p:sp>
    </p:spTree>
    <p:extLst>
      <p:ext uri="{BB962C8B-B14F-4D97-AF65-F5344CB8AC3E}">
        <p14:creationId xmlns:p14="http://schemas.microsoft.com/office/powerpoint/2010/main" val="210668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LISP e C++ (código fatorial)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69" y="1988839"/>
            <a:ext cx="3802944" cy="42410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68" y="2204864"/>
            <a:ext cx="4422610" cy="19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07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r>
              <a:rPr lang="pt-BR" dirty="0"/>
              <a:t>Escreva a expressão a seguir no LISP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00982"/>
            <a:ext cx="4927277" cy="18040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55" y="4869160"/>
            <a:ext cx="8460014" cy="5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Car</a:t>
            </a:r>
            <a:r>
              <a:rPr lang="pt-BR" dirty="0"/>
              <a:t> e </a:t>
            </a:r>
            <a:r>
              <a:rPr lang="pt-BR" dirty="0" err="1"/>
              <a:t>cdr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r>
              <a:rPr lang="pt-BR" dirty="0"/>
              <a:t>Agora vem duas primitivas muito especiais: </a:t>
            </a:r>
            <a:r>
              <a:rPr lang="pt-BR" dirty="0" err="1"/>
              <a:t>car</a:t>
            </a:r>
            <a:r>
              <a:rPr lang="pt-BR" dirty="0"/>
              <a:t>,  </a:t>
            </a:r>
            <a:r>
              <a:rPr lang="pt-BR" dirty="0" err="1"/>
              <a:t>cdr</a:t>
            </a:r>
            <a:r>
              <a:rPr lang="pt-BR" dirty="0"/>
              <a:t>, experimente no </a:t>
            </a:r>
            <a:r>
              <a:rPr lang="pt-BR" dirty="0" err="1"/>
              <a:t>clisp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car</a:t>
            </a:r>
            <a:r>
              <a:rPr lang="pt-BR" dirty="0"/>
              <a:t>  L)  --&gt;  1</a:t>
            </a:r>
          </a:p>
          <a:p>
            <a:r>
              <a:rPr lang="pt-BR" dirty="0"/>
              <a:t>(</a:t>
            </a:r>
            <a:r>
              <a:rPr lang="pt-BR" dirty="0" err="1"/>
              <a:t>cdr</a:t>
            </a:r>
            <a:r>
              <a:rPr lang="pt-BR" dirty="0"/>
              <a:t>  L)  --&gt;  (2  3  4  5  6  7  8  9  10  11  12  13)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/>
              <a:t>car</a:t>
            </a:r>
            <a:r>
              <a:rPr lang="pt-BR" dirty="0"/>
              <a:t> indica qual é o primeiro elemento de uma lista, e </a:t>
            </a:r>
            <a:r>
              <a:rPr lang="pt-BR" dirty="0" err="1"/>
              <a:t>cdr</a:t>
            </a:r>
            <a:r>
              <a:rPr lang="pt-BR" dirty="0"/>
              <a:t> indica a lista que sobra tirando o primeiro elemento.</a:t>
            </a:r>
          </a:p>
          <a:p>
            <a:r>
              <a:rPr lang="pt-BR" dirty="0"/>
              <a:t>Execute: (</a:t>
            </a:r>
            <a:r>
              <a:rPr lang="pt-BR" dirty="0" err="1"/>
              <a:t>setq</a:t>
            </a:r>
            <a:r>
              <a:rPr lang="pt-BR" dirty="0"/>
              <a:t>  L  (</a:t>
            </a:r>
            <a:r>
              <a:rPr lang="pt-BR" dirty="0" err="1"/>
              <a:t>cdr</a:t>
            </a:r>
            <a:r>
              <a:rPr lang="pt-BR" dirty="0"/>
              <a:t>  L))</a:t>
            </a:r>
          </a:p>
          <a:p>
            <a:r>
              <a:rPr lang="pt-BR" dirty="0"/>
              <a:t>Agora você alterou L</a:t>
            </a:r>
          </a:p>
        </p:txBody>
      </p:sp>
    </p:spTree>
    <p:extLst>
      <p:ext uri="{BB962C8B-B14F-4D97-AF65-F5344CB8AC3E}">
        <p14:creationId xmlns:p14="http://schemas.microsoft.com/office/powerpoint/2010/main" val="4191942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Car</a:t>
            </a:r>
            <a:r>
              <a:rPr lang="pt-BR" dirty="0"/>
              <a:t> e </a:t>
            </a:r>
            <a:r>
              <a:rPr lang="pt-BR" dirty="0" err="1"/>
              <a:t>cdr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r>
              <a:rPr lang="pt-BR" dirty="0"/>
              <a:t>Experimente agora:</a:t>
            </a:r>
          </a:p>
          <a:p>
            <a:r>
              <a:rPr lang="pt-BR" dirty="0"/>
              <a:t>(</a:t>
            </a:r>
            <a:r>
              <a:rPr lang="pt-BR" dirty="0" err="1"/>
              <a:t>car</a:t>
            </a:r>
            <a:r>
              <a:rPr lang="pt-BR" dirty="0"/>
              <a:t>  (</a:t>
            </a:r>
            <a:r>
              <a:rPr lang="pt-BR" dirty="0" err="1"/>
              <a:t>cdr</a:t>
            </a:r>
            <a:r>
              <a:rPr lang="pt-BR" dirty="0"/>
              <a:t>  L))</a:t>
            </a:r>
          </a:p>
          <a:p>
            <a:r>
              <a:rPr lang="pt-BR" dirty="0"/>
              <a:t>(</a:t>
            </a:r>
            <a:r>
              <a:rPr lang="pt-BR" dirty="0" err="1"/>
              <a:t>car</a:t>
            </a:r>
            <a:r>
              <a:rPr lang="pt-BR" dirty="0"/>
              <a:t>  (</a:t>
            </a:r>
            <a:r>
              <a:rPr lang="pt-BR" dirty="0" err="1"/>
              <a:t>cdr</a:t>
            </a:r>
            <a:r>
              <a:rPr lang="pt-BR" dirty="0"/>
              <a:t>  (</a:t>
            </a:r>
            <a:r>
              <a:rPr lang="pt-BR" dirty="0" err="1"/>
              <a:t>cdr</a:t>
            </a:r>
            <a:r>
              <a:rPr lang="pt-BR" dirty="0"/>
              <a:t>  L)))</a:t>
            </a:r>
          </a:p>
          <a:p>
            <a:r>
              <a:rPr lang="pt-BR" dirty="0"/>
              <a:t>(</a:t>
            </a:r>
            <a:r>
              <a:rPr lang="pt-BR" dirty="0" err="1"/>
              <a:t>car</a:t>
            </a:r>
            <a:r>
              <a:rPr lang="pt-BR" dirty="0"/>
              <a:t>  (</a:t>
            </a:r>
            <a:r>
              <a:rPr lang="pt-BR" dirty="0" err="1"/>
              <a:t>cdr</a:t>
            </a:r>
            <a:r>
              <a:rPr lang="pt-BR" dirty="0"/>
              <a:t>  (</a:t>
            </a:r>
            <a:r>
              <a:rPr lang="pt-BR" dirty="0" err="1"/>
              <a:t>cdr</a:t>
            </a:r>
            <a:r>
              <a:rPr lang="pt-BR" dirty="0"/>
              <a:t>  (</a:t>
            </a:r>
            <a:r>
              <a:rPr lang="pt-BR" dirty="0" err="1"/>
              <a:t>cdr</a:t>
            </a:r>
            <a:r>
              <a:rPr lang="pt-BR" dirty="0"/>
              <a:t>  L))))</a:t>
            </a:r>
          </a:p>
          <a:p>
            <a:r>
              <a:rPr lang="pt-BR" dirty="0"/>
              <a:t>(</a:t>
            </a:r>
            <a:r>
              <a:rPr lang="pt-BR" dirty="0" err="1"/>
              <a:t>setq</a:t>
            </a:r>
            <a:r>
              <a:rPr lang="pt-BR" dirty="0"/>
              <a:t>  L  (</a:t>
            </a:r>
            <a:r>
              <a:rPr lang="pt-BR" dirty="0" err="1"/>
              <a:t>cdr</a:t>
            </a:r>
            <a:r>
              <a:rPr lang="pt-BR" dirty="0"/>
              <a:t>  (</a:t>
            </a:r>
            <a:r>
              <a:rPr lang="pt-BR" dirty="0" err="1"/>
              <a:t>cdr</a:t>
            </a:r>
            <a:r>
              <a:rPr lang="pt-BR" dirty="0"/>
              <a:t>  (</a:t>
            </a:r>
            <a:r>
              <a:rPr lang="pt-BR" dirty="0" err="1"/>
              <a:t>cdr</a:t>
            </a:r>
            <a:r>
              <a:rPr lang="pt-BR" dirty="0"/>
              <a:t>  L))))</a:t>
            </a:r>
          </a:p>
          <a:p>
            <a:endParaRPr lang="pt-BR" dirty="0"/>
          </a:p>
          <a:p>
            <a:r>
              <a:rPr lang="pt-BR" dirty="0"/>
              <a:t>Uma função que selecione o enésimo elemento de uma lista:</a:t>
            </a:r>
          </a:p>
          <a:p>
            <a:r>
              <a:rPr lang="pt-BR" dirty="0"/>
              <a:t>(</a:t>
            </a:r>
            <a:r>
              <a:rPr lang="pt-BR" dirty="0" err="1"/>
              <a:t>nth</a:t>
            </a:r>
            <a:r>
              <a:rPr lang="pt-BR" dirty="0"/>
              <a:t>  3  L)  --&gt;  4</a:t>
            </a:r>
          </a:p>
          <a:p>
            <a:r>
              <a:rPr lang="pt-BR" dirty="0"/>
              <a:t>(</a:t>
            </a:r>
            <a:r>
              <a:rPr lang="pt-BR" dirty="0" err="1"/>
              <a:t>nth</a:t>
            </a:r>
            <a:r>
              <a:rPr lang="pt-BR" dirty="0"/>
              <a:t>  0  L)  --&gt;  1</a:t>
            </a:r>
          </a:p>
          <a:p>
            <a:r>
              <a:rPr lang="pt-BR" dirty="0"/>
              <a:t>(</a:t>
            </a:r>
            <a:r>
              <a:rPr lang="pt-BR" dirty="0" err="1"/>
              <a:t>nth</a:t>
            </a:r>
            <a:r>
              <a:rPr lang="pt-BR" dirty="0"/>
              <a:t>  12  L)  --&gt;  13</a:t>
            </a:r>
          </a:p>
        </p:txBody>
      </p:sp>
    </p:spTree>
    <p:extLst>
      <p:ext uri="{BB962C8B-B14F-4D97-AF65-F5344CB8AC3E}">
        <p14:creationId xmlns:p14="http://schemas.microsoft.com/office/powerpoint/2010/main" val="12549386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3" y="1772816"/>
            <a:ext cx="911840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804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Crie uma função que retorna as raízes de uma equação do segundo grau para que retorne as partes real e imaginária das raízes, no caso de elas serem complexas. Suponha que os coeficientes sejam reais.</a:t>
            </a:r>
          </a:p>
        </p:txBody>
      </p:sp>
    </p:spTree>
    <p:extLst>
      <p:ext uri="{BB962C8B-B14F-4D97-AF65-F5344CB8AC3E}">
        <p14:creationId xmlns:p14="http://schemas.microsoft.com/office/powerpoint/2010/main" val="2140435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a função </a:t>
            </a:r>
            <a:r>
              <a:rPr lang="de-DE" dirty="0"/>
              <a:t>(defun  xxx  (x) (+  1  x))</a:t>
            </a:r>
          </a:p>
          <a:p>
            <a:r>
              <a:rPr lang="pt-BR" dirty="0"/>
              <a:t>Execute (</a:t>
            </a:r>
            <a:r>
              <a:rPr lang="pt-BR" dirty="0" err="1"/>
              <a:t>setf</a:t>
            </a:r>
            <a:r>
              <a:rPr lang="pt-BR" dirty="0"/>
              <a:t>  </a:t>
            </a:r>
            <a:r>
              <a:rPr lang="pt-BR" dirty="0" err="1"/>
              <a:t>xxx</a:t>
            </a:r>
            <a:r>
              <a:rPr lang="pt-BR" dirty="0"/>
              <a:t>  5)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31" y="2852936"/>
            <a:ext cx="6129781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8003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Progn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função serve para deﬁnir um bloco, ou seja, juntar duas ou mais funções para serem executadas sequencialmente, experimente:</a:t>
            </a:r>
          </a:p>
          <a:p>
            <a:r>
              <a:rPr lang="pt-BR" dirty="0"/>
              <a:t>(</a:t>
            </a:r>
            <a:r>
              <a:rPr lang="pt-BR" dirty="0" err="1"/>
              <a:t>progn</a:t>
            </a:r>
            <a:r>
              <a:rPr lang="pt-BR" dirty="0"/>
              <a:t> &lt;exp-1&gt; &lt;exp-2&gt; ... &lt;</a:t>
            </a:r>
            <a:r>
              <a:rPr lang="pt-BR" dirty="0" err="1"/>
              <a:t>exp</a:t>
            </a:r>
            <a:r>
              <a:rPr lang="pt-BR" dirty="0"/>
              <a:t>-n&gt;)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1335"/>
            <a:ext cx="6096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5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Progn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Progn</a:t>
            </a:r>
            <a:r>
              <a:rPr lang="pt-BR" dirty="0"/>
              <a:t>:  Executa qualquer número de expressões na sequência e retorna o valor da última.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03056"/>
            <a:ext cx="5124000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597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Repetição -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loop é a mais genérica forma de repetição. Ela recebe um conjunto de expressões que avalia sequencialmente, repetindo essa avaliação em ciclo até que seja avaliada a forma especial </a:t>
            </a:r>
            <a:r>
              <a:rPr lang="pt-BR" dirty="0" err="1"/>
              <a:t>return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212976"/>
            <a:ext cx="576064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712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Repetição - 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 forma  especial  do   é  um  pouco  mais  sofisticada  que  o  loop .  </a:t>
            </a:r>
          </a:p>
          <a:p>
            <a:r>
              <a:rPr lang="pt-BR" dirty="0"/>
              <a:t>Ela  permite  estabelecer variáveis,  inicializá-las  e  incrementá-las  automaticamente,  testar  condições  de  paragem com  indicação  do  valor  a  retornar  e  repetir  a  execução  de  código.  </a:t>
            </a:r>
          </a:p>
          <a:p>
            <a:r>
              <a:rPr lang="pt-BR" dirty="0"/>
              <a:t>Se  reescrevermos  o exemplo anterior usando a forma especial  do , obtemos: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12" y="4779964"/>
            <a:ext cx="4641431" cy="13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79964"/>
            <a:ext cx="2508523" cy="180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6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LISP e C++ (código fatorial)</a:t>
            </a: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pt-BR" dirty="0"/>
              <a:t>Resultado C++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Resultado </a:t>
            </a:r>
            <a:r>
              <a:rPr lang="pt-BR" dirty="0" err="1"/>
              <a:t>Lisp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115" y="4338484"/>
            <a:ext cx="4972924" cy="25195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554935"/>
            <a:ext cx="4596453" cy="27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337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2836912"/>
              </a:xfrm>
            </p:spPr>
            <p:txBody>
              <a:bodyPr>
                <a:normAutofit/>
              </a:bodyPr>
              <a:lstStyle/>
              <a:p>
                <a:r>
                  <a:rPr lang="pt-BR" sz="3200" dirty="0"/>
                  <a:t>Implemente a função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32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3200" b="0" i="1" smtClean="0">
                            <a:latin typeface="Cambria Math"/>
                          </a:rPr>
                          <m:t>=</m:t>
                        </m:r>
                        <m:r>
                          <a:rPr lang="pt-BR" sz="32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pt-BR" sz="32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pt-BR" sz="3200" i="1" smtClean="0">
                            <a:latin typeface="Cambria Math"/>
                          </a:rPr>
                          <m:t> </m:t>
                        </m:r>
                        <m:r>
                          <a:rPr lang="pt-BR" sz="3200" b="0" i="1" smtClean="0">
                            <a:latin typeface="Cambria Math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rad>
                        <m:r>
                          <a:rPr lang="pt-BR" sz="32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pt-BR" sz="3200" b="0" dirty="0"/>
              </a:p>
              <a:p>
                <a:r>
                  <a:rPr lang="pt-BR" sz="3200" dirty="0"/>
                  <a:t>Implemente uma função que gere a sequencia de Fibonacci. Chame a função de </a:t>
                </a:r>
                <a:r>
                  <a:rPr lang="pt-BR" sz="3200" i="1" dirty="0"/>
                  <a:t>gera-</a:t>
                </a:r>
                <a:r>
                  <a:rPr lang="pt-BR" sz="3200" i="1" dirty="0" err="1"/>
                  <a:t>fib</a:t>
                </a:r>
                <a:r>
                  <a:rPr lang="pt-BR" sz="3200" i="1" dirty="0"/>
                  <a:t>.</a:t>
                </a:r>
              </a:p>
              <a:p>
                <a:endParaRPr lang="pt-BR" sz="3200" b="0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2836912"/>
              </a:xfrm>
              <a:blipFill rotWithShape="0">
                <a:blip r:embed="rId2"/>
                <a:stretch>
                  <a:fillRect l="-1170" t="-1290" r="-1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568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Macros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Permitem definir formas sintáticas que simplificam formas combinadas.</a:t>
            </a:r>
          </a:p>
          <a:p>
            <a:r>
              <a:rPr lang="pt-BR" dirty="0"/>
              <a:t>As macros WHEN e UNLESS simplificam a combinação IF + PROGN</a:t>
            </a:r>
          </a:p>
          <a:p>
            <a:r>
              <a:rPr lang="pt-BR" dirty="0"/>
              <a:t>WHEN – analisa a expressão lógica (condição) e, se não for NIL, executa as expressões.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365104"/>
            <a:ext cx="5257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3875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Macros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UNLESS– analisa a expressão lógica (condição) e, se for NIL, executa as expressões.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631554"/>
            <a:ext cx="54102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1041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DOLIST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(DOLIST (variável  lista  resultado-opcional) corpo).</a:t>
            </a:r>
          </a:p>
          <a:p>
            <a:endParaRPr lang="pt-BR" dirty="0"/>
          </a:p>
          <a:p>
            <a:r>
              <a:rPr lang="pt-BR" dirty="0"/>
              <a:t>O corpo do loop é executado uma vez para cada valor de variável, que assume valores da lista.</a:t>
            </a:r>
          </a:p>
          <a:p>
            <a:endParaRPr lang="pt-BR" dirty="0"/>
          </a:p>
          <a:p>
            <a:r>
              <a:rPr lang="pt-BR" dirty="0"/>
              <a:t>No final DOLIST retorna o valor da expressão resultado-opcional, caso ela apareça, senão retorna NIL.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2001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DOLIST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838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34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DOTIMES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(DOTIMES (variável  numero  resultado-opcional) corpo ).</a:t>
            </a:r>
          </a:p>
          <a:p>
            <a:endParaRPr lang="pt-BR" dirty="0"/>
          </a:p>
          <a:p>
            <a:r>
              <a:rPr lang="pt-BR" dirty="0"/>
              <a:t>O corpo é executado uma vez para cada valor assumido por variável, que inicia em ZERO e vai até NUMERO.</a:t>
            </a:r>
          </a:p>
          <a:p>
            <a:endParaRPr lang="pt-BR" dirty="0"/>
          </a:p>
          <a:p>
            <a:r>
              <a:rPr lang="pt-BR" dirty="0"/>
              <a:t>Retorna NIL caso não exista resultado-opcional.</a:t>
            </a:r>
          </a:p>
          <a:p>
            <a:endParaRPr lang="pt-BR" dirty="0"/>
          </a:p>
          <a:p>
            <a:r>
              <a:rPr lang="pt-BR" dirty="0"/>
              <a:t>Execute: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5229200"/>
            <a:ext cx="574851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64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r>
              <a:rPr lang="pt-BR" dirty="0"/>
              <a:t>READ – função que não tem parâmetros. Quando é avaliada, retorna a próxima expressão inserida no teclado.</a:t>
            </a:r>
          </a:p>
          <a:p>
            <a:r>
              <a:rPr lang="pt-BR" dirty="0"/>
              <a:t>Retorna NIL caso não exista resultado-opcional.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en-US" dirty="0"/>
              <a:t>Entre com (a b c), </a:t>
            </a:r>
            <a:r>
              <a:rPr lang="en-US" dirty="0" err="1"/>
              <a:t>em</a:t>
            </a:r>
            <a:r>
              <a:rPr lang="en-US" dirty="0"/>
              <a:t> seguinda com (d e f)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550746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887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221459" cy="34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71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que retorna a média de quatros valores lidos a partir do teclado.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4904"/>
            <a:ext cx="5976664" cy="417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Função que recebe um argumento, o avalia e imprime esse resultado na saída padrão.</a:t>
            </a:r>
          </a:p>
          <a:p>
            <a:r>
              <a:rPr lang="pt-BR" dirty="0"/>
              <a:t>O primeiro argumento é a impressão e o segundo é o retorno.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84984"/>
            <a:ext cx="5685501" cy="14401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011067"/>
            <a:ext cx="5725699" cy="14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1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/>
              <a:t>CMUCL, a implementação do Common </a:t>
            </a:r>
            <a:r>
              <a:rPr lang="pt-BR" dirty="0" err="1"/>
              <a:t>Lisp</a:t>
            </a:r>
            <a:r>
              <a:rPr lang="pt-BR" dirty="0"/>
              <a:t> feita pela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, EUA.</a:t>
            </a:r>
          </a:p>
          <a:p>
            <a:r>
              <a:rPr lang="pt-BR" dirty="0"/>
              <a:t>Acesso: </a:t>
            </a:r>
            <a:r>
              <a:rPr lang="pt-BR" dirty="0">
                <a:hlinkClick r:id="rId2"/>
              </a:rPr>
              <a:t>http://www.cons.org/cmucl/credits.html</a:t>
            </a:r>
            <a:endParaRPr lang="pt-BR" dirty="0"/>
          </a:p>
          <a:p>
            <a:r>
              <a:rPr lang="pt-BR" dirty="0"/>
              <a:t>Instalação: faça o download do site e siga as instruções Nota: apenas para Unix/Linux.</a:t>
            </a:r>
          </a:p>
          <a:p>
            <a:r>
              <a:rPr lang="pt-BR" dirty="0"/>
              <a:t>Para Windows, há vários outros pacotes na Internet. Sugiro o GNU CLISP 2.49.</a:t>
            </a:r>
          </a:p>
          <a:p>
            <a:r>
              <a:rPr lang="pt-BR" dirty="0"/>
              <a:t>Acesso: </a:t>
            </a:r>
            <a:r>
              <a:rPr lang="pt-BR" dirty="0">
                <a:hlinkClick r:id="rId3"/>
              </a:rPr>
              <a:t>http://www.clisp.org/</a:t>
            </a:r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509120"/>
            <a:ext cx="3872285" cy="19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27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primeiro argumento do </a:t>
            </a:r>
            <a:r>
              <a:rPr lang="pt-BR" dirty="0" err="1"/>
              <a:t>format</a:t>
            </a:r>
            <a:r>
              <a:rPr lang="pt-BR" dirty="0"/>
              <a:t> é ou t, ou NIL ou um arquivo.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8" y="2100064"/>
            <a:ext cx="8911148" cy="21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450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 especifica que a saída deve ser dirigida para o terminal.</a:t>
            </a:r>
          </a:p>
          <a:p>
            <a:r>
              <a:rPr lang="pt-BR" dirty="0"/>
              <a:t>NIL especifica que não deve ser impresso nada, mas que </a:t>
            </a:r>
            <a:r>
              <a:rPr lang="pt-BR" dirty="0" err="1"/>
              <a:t>format</a:t>
            </a:r>
            <a:r>
              <a:rPr lang="pt-BR" dirty="0"/>
              <a:t> deve retornar um </a:t>
            </a:r>
            <a:r>
              <a:rPr lang="pt-BR" dirty="0" err="1"/>
              <a:t>string</a:t>
            </a:r>
            <a:r>
              <a:rPr lang="pt-BR" dirty="0"/>
              <a:t> com o conteúdo ao invés, uma  referência  a  um  arquivo  especifica  o  arquivo  para  onde  a  saída  vai  ser </a:t>
            </a:r>
            <a:r>
              <a:rPr lang="pt-BR" dirty="0" err="1"/>
              <a:t>redirigida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 segundo  argumento  é  um  </a:t>
            </a:r>
            <a:r>
              <a:rPr lang="pt-BR" dirty="0" err="1"/>
              <a:t>template</a:t>
            </a:r>
            <a:r>
              <a:rPr lang="pt-BR" dirty="0"/>
              <a:t>  de  formatação,  o  qual  é  um  </a:t>
            </a:r>
            <a:r>
              <a:rPr lang="pt-BR" dirty="0" err="1"/>
              <a:t>string</a:t>
            </a:r>
            <a:r>
              <a:rPr lang="pt-BR" dirty="0"/>
              <a:t>  contendo opcionalmente diretivas de formatação, de forma similar à Linguagem "C":  "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atom</a:t>
            </a:r>
            <a:r>
              <a:rPr lang="pt-BR" dirty="0"/>
              <a:t>: ~S~%</a:t>
            </a:r>
            <a:r>
              <a:rPr lang="pt-BR" dirty="0" err="1"/>
              <a:t>and</a:t>
            </a:r>
            <a:r>
              <a:rPr lang="pt-BR" dirty="0"/>
              <a:t> a </a:t>
            </a:r>
            <a:r>
              <a:rPr lang="pt-BR" dirty="0" err="1"/>
              <a:t>list</a:t>
            </a:r>
            <a:r>
              <a:rPr lang="pt-BR" dirty="0"/>
              <a:t>: ~S~%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:~D~%"</a:t>
            </a:r>
          </a:p>
        </p:txBody>
      </p:sp>
    </p:spTree>
    <p:extLst>
      <p:ext uri="{BB962C8B-B14F-4D97-AF65-F5344CB8AC3E}">
        <p14:creationId xmlns:p14="http://schemas.microsoft.com/office/powerpoint/2010/main" val="27763639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Há três diretivas de formatação:  ~S, ~D  e  ~%.:</a:t>
            </a:r>
          </a:p>
          <a:p>
            <a:r>
              <a:rPr lang="pt-BR" dirty="0"/>
              <a:t>A primeira, ~S , aceita qualquer objeto LISP e é substituída por uma representação passível de ser impressa deste objeto (a mesma produzida por </a:t>
            </a:r>
            <a:r>
              <a:rPr lang="pt-BR" dirty="0" err="1"/>
              <a:t>print</a:t>
            </a:r>
            <a:r>
              <a:rPr lang="pt-BR" dirty="0"/>
              <a:t>).</a:t>
            </a:r>
          </a:p>
          <a:p>
            <a:r>
              <a:rPr lang="pt-BR" dirty="0"/>
              <a:t>A segunda,  ~D , só aceita inteiros.</a:t>
            </a:r>
          </a:p>
          <a:p>
            <a:r>
              <a:rPr lang="pt-BR" dirty="0"/>
              <a:t>A terceira,  ~% , não aceita nada. Sempre é reposta por uma quebra de linha.</a:t>
            </a:r>
          </a:p>
          <a:p>
            <a:r>
              <a:rPr lang="pt-BR" dirty="0"/>
              <a:t>A  função  possui  algumas  funções  derivadas  que  também  realizam  a impressão dos dados, mas de uma forma diferente. Entre elas, podemos citar:</a:t>
            </a:r>
          </a:p>
        </p:txBody>
      </p:sp>
    </p:spTree>
    <p:extLst>
      <p:ext uri="{BB962C8B-B14F-4D97-AF65-F5344CB8AC3E}">
        <p14:creationId xmlns:p14="http://schemas.microsoft.com/office/powerpoint/2010/main" val="30929651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terpri</a:t>
            </a:r>
            <a:r>
              <a:rPr lang="pt-BR" dirty="0"/>
              <a:t> – imprime uma linha em branco (não recebe nenhum argumento).</a:t>
            </a:r>
          </a:p>
          <a:p>
            <a:r>
              <a:rPr lang="pt-BR" dirty="0"/>
              <a:t>prin1 – imprime o dado na linha corrente e inicia uma nova linha.</a:t>
            </a:r>
          </a:p>
          <a:p>
            <a:r>
              <a:rPr lang="pt-BR" dirty="0" err="1"/>
              <a:t>princ</a:t>
            </a:r>
            <a:r>
              <a:rPr lang="pt-BR" dirty="0"/>
              <a:t> – imprime o dado na linha corrente e não inicia nova linha.</a:t>
            </a:r>
          </a:p>
          <a:p>
            <a:r>
              <a:rPr lang="pt-BR" dirty="0" err="1"/>
              <a:t>print</a:t>
            </a:r>
            <a:r>
              <a:rPr lang="pt-BR" dirty="0"/>
              <a:t> – inicia nova linha e imprime o dado.</a:t>
            </a:r>
          </a:p>
        </p:txBody>
      </p:sp>
    </p:spTree>
    <p:extLst>
      <p:ext uri="{BB962C8B-B14F-4D97-AF65-F5344CB8AC3E}">
        <p14:creationId xmlns:p14="http://schemas.microsoft.com/office/powerpoint/2010/main" val="28337147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307965" cy="51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805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TERPRI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sem argumentos que insere um </a:t>
            </a:r>
            <a:r>
              <a:rPr lang="pt-BR" dirty="0" err="1"/>
              <a:t>caracter</a:t>
            </a:r>
            <a:r>
              <a:rPr lang="pt-BR" dirty="0"/>
              <a:t> </a:t>
            </a:r>
            <a:r>
              <a:rPr lang="pt-BR" dirty="0" err="1"/>
              <a:t>newline</a:t>
            </a:r>
            <a:r>
              <a:rPr lang="pt-BR" dirty="0"/>
              <a:t> na saída padrão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&gt; (concatena L1 L2)</a:t>
            </a:r>
          </a:p>
          <a:p>
            <a:r>
              <a:rPr lang="it-IT" dirty="0"/>
              <a:t>A lista resultante e </a:t>
            </a:r>
          </a:p>
          <a:p>
            <a:r>
              <a:rPr lang="it-IT" dirty="0"/>
              <a:t>(a b c d e f g)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801888"/>
            <a:ext cx="8835706" cy="16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955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Parâmetros opcionais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876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 definirmos  funções  que  têm  parâmetros  opcionais  temos  de  usar  um  qualificador especial  designado  &amp;</a:t>
            </a:r>
            <a:r>
              <a:rPr lang="pt-BR" dirty="0" err="1"/>
              <a:t>optional</a:t>
            </a:r>
            <a:r>
              <a:rPr lang="pt-BR" dirty="0"/>
              <a:t>   na  lista  de  parâmetros  formais. </a:t>
            </a:r>
          </a:p>
          <a:p>
            <a:r>
              <a:rPr lang="pt-BR" dirty="0"/>
              <a:t>Esse  qualificador  indica que  todos  os  parâmetros  que  se  lhe  seguem  são  opcionais  e  que,  se  os argumentos correspondentes  forem  omitidos,  eles  valem  </a:t>
            </a:r>
            <a:r>
              <a:rPr lang="pt-BR" dirty="0" err="1"/>
              <a:t>nil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(incremento 10)</a:t>
            </a:r>
          </a:p>
          <a:p>
            <a:r>
              <a:rPr lang="pt-BR" dirty="0"/>
              <a:t>(incremento 10 5)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0" y="3782566"/>
            <a:ext cx="8498032" cy="13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76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Global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6" y="1988840"/>
            <a:ext cx="843933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545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função </a:t>
            </a:r>
            <a:r>
              <a:rPr lang="pt-BR" dirty="0" err="1"/>
              <a:t>make-array</a:t>
            </a:r>
            <a:r>
              <a:rPr lang="pt-BR" dirty="0"/>
              <a:t> retorna uma nova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&gt; (</a:t>
            </a:r>
            <a:r>
              <a:rPr lang="pt-BR" dirty="0" err="1"/>
              <a:t>make-array</a:t>
            </a:r>
            <a:r>
              <a:rPr lang="pt-BR" dirty="0"/>
              <a:t>  ’(4  3  7))</a:t>
            </a:r>
          </a:p>
          <a:p>
            <a:endParaRPr lang="pt-BR" dirty="0"/>
          </a:p>
          <a:p>
            <a:r>
              <a:rPr lang="pt-BR" dirty="0"/>
              <a:t>Retorna uma </a:t>
            </a:r>
            <a:r>
              <a:rPr lang="pt-BR" dirty="0" err="1"/>
              <a:t>array</a:t>
            </a:r>
            <a:r>
              <a:rPr lang="pt-BR" dirty="0"/>
              <a:t> tridimensional onde o primeiro índice vai de 0 a 3, o segundo vai de 0 a 2, e o terceiro vai de 0 a 6.</a:t>
            </a:r>
          </a:p>
          <a:p>
            <a:r>
              <a:rPr lang="pt-BR" dirty="0"/>
              <a:t>A função </a:t>
            </a:r>
            <a:r>
              <a:rPr lang="pt-BR" i="1" dirty="0" err="1"/>
              <a:t>aref</a:t>
            </a:r>
            <a:r>
              <a:rPr lang="pt-BR" dirty="0"/>
              <a:t> recebe uma </a:t>
            </a:r>
            <a:r>
              <a:rPr lang="pt-BR" dirty="0" err="1"/>
              <a:t>array</a:t>
            </a:r>
            <a:r>
              <a:rPr lang="pt-BR" dirty="0"/>
              <a:t> e índices e retorna o elemento da </a:t>
            </a:r>
            <a:r>
              <a:rPr lang="pt-BR" dirty="0" err="1"/>
              <a:t>array</a:t>
            </a:r>
            <a:r>
              <a:rPr lang="pt-BR" dirty="0"/>
              <a:t> na posição especificada pelos índices.</a:t>
            </a:r>
          </a:p>
          <a:p>
            <a:r>
              <a:rPr lang="pt-BR" dirty="0"/>
              <a:t>Se a </a:t>
            </a:r>
            <a:r>
              <a:rPr lang="pt-BR" dirty="0" err="1"/>
              <a:t>variavel</a:t>
            </a:r>
            <a:r>
              <a:rPr lang="pt-BR" dirty="0"/>
              <a:t> </a:t>
            </a:r>
            <a:r>
              <a:rPr lang="pt-BR" i="1" dirty="0" err="1"/>
              <a:t>mat</a:t>
            </a:r>
            <a:r>
              <a:rPr lang="pt-BR" dirty="0"/>
              <a:t> contiver a </a:t>
            </a:r>
            <a:r>
              <a:rPr lang="pt-BR" dirty="0" err="1"/>
              <a:t>array</a:t>
            </a:r>
            <a:r>
              <a:rPr lang="pt-BR" dirty="0"/>
              <a:t> criada, a chamada (</a:t>
            </a:r>
            <a:r>
              <a:rPr lang="pt-BR" dirty="0" err="1"/>
              <a:t>aref</a:t>
            </a:r>
            <a:r>
              <a:rPr lang="pt-BR" dirty="0"/>
              <a:t>  </a:t>
            </a:r>
            <a:r>
              <a:rPr lang="pt-BR" dirty="0" err="1"/>
              <a:t>mat</a:t>
            </a:r>
            <a:r>
              <a:rPr lang="pt-BR" dirty="0"/>
              <a:t>  2  1  6) retorna o elemento indexado por 2, 1 e 6 (equivalente a algo como </a:t>
            </a:r>
            <a:r>
              <a:rPr lang="pt-BR" dirty="0" err="1"/>
              <a:t>mat</a:t>
            </a:r>
            <a:r>
              <a:rPr lang="pt-BR" dirty="0"/>
              <a:t>[2][1][6] em C.</a:t>
            </a:r>
          </a:p>
        </p:txBody>
      </p:sp>
    </p:spTree>
    <p:extLst>
      <p:ext uri="{BB962C8B-B14F-4D97-AF65-F5344CB8AC3E}">
        <p14:creationId xmlns:p14="http://schemas.microsoft.com/office/powerpoint/2010/main" val="22759934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Criar uma matriz unidimensional de cinco elementos.</a:t>
            </a:r>
          </a:p>
          <a:p>
            <a:endParaRPr lang="en-US" dirty="0"/>
          </a:p>
          <a:p>
            <a:endParaRPr lang="en-US" dirty="0"/>
          </a:p>
          <a:p>
            <a:r>
              <a:rPr lang="pt-PT" dirty="0"/>
              <a:t>Crie uma matriz bidimensional, 3 por 4, com quatro bits elementos.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04864"/>
            <a:ext cx="3902369" cy="4320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954016"/>
            <a:ext cx="7767344" cy="2670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814621"/>
            <a:ext cx="5195157" cy="3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29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2534</TotalTime>
  <Words>3595</Words>
  <Application>Microsoft Office PowerPoint</Application>
  <PresentationFormat>Apresentação na tela (4:3)</PresentationFormat>
  <Paragraphs>456</Paragraphs>
  <Slides>104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104</vt:i4>
      </vt:variant>
    </vt:vector>
  </HeadingPairs>
  <TitlesOfParts>
    <vt:vector size="109" baseType="lpstr">
      <vt:lpstr>Arial</vt:lpstr>
      <vt:lpstr>Calibri</vt:lpstr>
      <vt:lpstr>Cambria Math</vt:lpstr>
      <vt:lpstr>Brilho</vt:lpstr>
      <vt:lpstr>Equação</vt:lpstr>
      <vt:lpstr>Paradigma de programação</vt:lpstr>
      <vt:lpstr>Introdução</vt:lpstr>
      <vt:lpstr>Introdução</vt:lpstr>
      <vt:lpstr>Introdução</vt:lpstr>
      <vt:lpstr>Aplicações com LISP</vt:lpstr>
      <vt:lpstr>Aplicações com LISP</vt:lpstr>
      <vt:lpstr>LISP e C++ (código fatorial)</vt:lpstr>
      <vt:lpstr>LISP e C++ (código fatorial)</vt:lpstr>
      <vt:lpstr>Ambiente de programação</vt:lpstr>
      <vt:lpstr>Link alternativo</vt:lpstr>
      <vt:lpstr>Ola</vt:lpstr>
      <vt:lpstr>Primeiro contato</vt:lpstr>
      <vt:lpstr>Segundo contato</vt:lpstr>
      <vt:lpstr>Terceiro contato</vt:lpstr>
      <vt:lpstr>Interpretador</vt:lpstr>
      <vt:lpstr>Utilização</vt:lpstr>
      <vt:lpstr>Compilação</vt:lpstr>
      <vt:lpstr>Rodando o primeiro programa</vt:lpstr>
      <vt:lpstr>Conceitos básicos</vt:lpstr>
      <vt:lpstr>Elementos da linguagem</vt:lpstr>
      <vt:lpstr>Exercício</vt:lpstr>
      <vt:lpstr>Elementos da linguagem</vt:lpstr>
      <vt:lpstr>Exercício</vt:lpstr>
      <vt:lpstr>Exercício</vt:lpstr>
      <vt:lpstr>Definição de funções básicas</vt:lpstr>
      <vt:lpstr>Definição de funções básicas</vt:lpstr>
      <vt:lpstr>Definição de funções básicas</vt:lpstr>
      <vt:lpstr>Definição de funções básicas</vt:lpstr>
      <vt:lpstr>Definição de funções básicas</vt:lpstr>
      <vt:lpstr>Definição de funções básicas</vt:lpstr>
      <vt:lpstr>Definição de funções básicas</vt:lpstr>
      <vt:lpstr>Definição de funções básicas e atribuições</vt:lpstr>
      <vt:lpstr>Definição de funções básicas</vt:lpstr>
      <vt:lpstr>Definição de funções básicas</vt:lpstr>
      <vt:lpstr>Definição de funções básicas</vt:lpstr>
      <vt:lpstr>Definição de funções básicas</vt:lpstr>
      <vt:lpstr>Definição de funções básicas pelo usuário</vt:lpstr>
      <vt:lpstr>Exercícios definição de funções básicas</vt:lpstr>
      <vt:lpstr>Exercícios definição de funções básicas</vt:lpstr>
      <vt:lpstr>Exercícios definição de funções básicas</vt:lpstr>
      <vt:lpstr>Exercício: Lei de Coulomb (Atividade)</vt:lpstr>
      <vt:lpstr>Exercício: Circuito elétrico</vt:lpstr>
      <vt:lpstr>Exercício: Circuito elétrico</vt:lpstr>
      <vt:lpstr>Condicionais</vt:lpstr>
      <vt:lpstr>Condicionais</vt:lpstr>
      <vt:lpstr>Exercício condicionais</vt:lpstr>
      <vt:lpstr>Óptica (Atividade)</vt:lpstr>
      <vt:lpstr>Condicionais</vt:lpstr>
      <vt:lpstr>Condicionais</vt:lpstr>
      <vt:lpstr>Condicionais</vt:lpstr>
      <vt:lpstr>Operadores lógicos</vt:lpstr>
      <vt:lpstr>Operadores lógicos</vt:lpstr>
      <vt:lpstr>Strings</vt:lpstr>
      <vt:lpstr>Strings</vt:lpstr>
      <vt:lpstr>Strings</vt:lpstr>
      <vt:lpstr>Strings</vt:lpstr>
      <vt:lpstr>Exercícios</vt:lpstr>
      <vt:lpstr>Atividade (Transcreva para LISP)</vt:lpstr>
      <vt:lpstr>Atividade (Transcreva para LISP)</vt:lpstr>
      <vt:lpstr>Lambda</vt:lpstr>
      <vt:lpstr>Exercício</vt:lpstr>
      <vt:lpstr>Variáveis locais</vt:lpstr>
      <vt:lpstr>Variáveis locais</vt:lpstr>
      <vt:lpstr>Variáveis locais</vt:lpstr>
      <vt:lpstr>Variáveis locais</vt:lpstr>
      <vt:lpstr>Variáveis locais</vt:lpstr>
      <vt:lpstr>Combinações de dados</vt:lpstr>
      <vt:lpstr>Combinações de dados</vt:lpstr>
      <vt:lpstr>Construir uma lista</vt:lpstr>
      <vt:lpstr>Exercício</vt:lpstr>
      <vt:lpstr>Car e cdr</vt:lpstr>
      <vt:lpstr>Car e cdr</vt:lpstr>
      <vt:lpstr>Exercício</vt:lpstr>
      <vt:lpstr>Atividade 3</vt:lpstr>
      <vt:lpstr>Exercício</vt:lpstr>
      <vt:lpstr>Progn</vt:lpstr>
      <vt:lpstr>Progn</vt:lpstr>
      <vt:lpstr>Repetição - LOOP</vt:lpstr>
      <vt:lpstr>Repetição - Do</vt:lpstr>
      <vt:lpstr>Exercícios</vt:lpstr>
      <vt:lpstr>Macros</vt:lpstr>
      <vt:lpstr>Macros</vt:lpstr>
      <vt:lpstr>DOLIST</vt:lpstr>
      <vt:lpstr>DOLIST</vt:lpstr>
      <vt:lpstr>DOTIMES</vt:lpstr>
      <vt:lpstr>READ</vt:lpstr>
      <vt:lpstr>READ</vt:lpstr>
      <vt:lpstr>Exercício</vt:lpstr>
      <vt:lpstr>PRINT</vt:lpstr>
      <vt:lpstr>Format</vt:lpstr>
      <vt:lpstr>PRINT</vt:lpstr>
      <vt:lpstr>PRINT</vt:lpstr>
      <vt:lpstr>PRINT</vt:lpstr>
      <vt:lpstr>Exercício</vt:lpstr>
      <vt:lpstr>TERPRI</vt:lpstr>
      <vt:lpstr>Parâmetros opcionais</vt:lpstr>
      <vt:lpstr>Global</vt:lpstr>
      <vt:lpstr>Array</vt:lpstr>
      <vt:lpstr>Array</vt:lpstr>
      <vt:lpstr>Array</vt:lpstr>
      <vt:lpstr>Sort (Outras funções)</vt:lpstr>
      <vt:lpstr>Find (Outras funções)</vt:lpstr>
      <vt:lpstr>Exercício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de programação</dc:title>
  <dc:creator>Nielsen</dc:creator>
  <cp:lastModifiedBy>Nielsen</cp:lastModifiedBy>
  <cp:revision>404</cp:revision>
  <cp:lastPrinted>2014-02-12T16:52:51Z</cp:lastPrinted>
  <dcterms:created xsi:type="dcterms:W3CDTF">2013-03-05T12:35:32Z</dcterms:created>
  <dcterms:modified xsi:type="dcterms:W3CDTF">2019-02-17T14:04:15Z</dcterms:modified>
</cp:coreProperties>
</file>