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sldIdLst>
    <p:sldId id="277" r:id="rId3"/>
    <p:sldId id="309" r:id="rId4"/>
    <p:sldId id="312" r:id="rId5"/>
    <p:sldId id="310" r:id="rId6"/>
    <p:sldId id="311" r:id="rId7"/>
    <p:sldId id="313" r:id="rId8"/>
    <p:sldId id="324" r:id="rId9"/>
    <p:sldId id="359" r:id="rId10"/>
    <p:sldId id="360" r:id="rId11"/>
    <p:sldId id="361" r:id="rId12"/>
    <p:sldId id="325" r:id="rId13"/>
    <p:sldId id="363" r:id="rId14"/>
    <p:sldId id="364" r:id="rId15"/>
    <p:sldId id="365" r:id="rId16"/>
    <p:sldId id="326" r:id="rId17"/>
    <p:sldId id="327" r:id="rId18"/>
    <p:sldId id="362" r:id="rId19"/>
    <p:sldId id="366" r:id="rId20"/>
    <p:sldId id="306" r:id="rId21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CB6BBEF7-9717-4733-A929-535518E6EBF6}">
          <p14:sldIdLst>
            <p14:sldId id="277"/>
            <p14:sldId id="309"/>
          </p14:sldIdLst>
        </p14:section>
        <p14:section name="Sistemas de Informação" id="{16378913-E5ED-4281-BAF5-F1F938CB0BED}">
          <p14:sldIdLst>
            <p14:sldId id="312"/>
            <p14:sldId id="310"/>
            <p14:sldId id="311"/>
            <p14:sldId id="313"/>
            <p14:sldId id="324"/>
            <p14:sldId id="359"/>
            <p14:sldId id="360"/>
            <p14:sldId id="361"/>
            <p14:sldId id="325"/>
            <p14:sldId id="363"/>
            <p14:sldId id="364"/>
            <p14:sldId id="365"/>
            <p14:sldId id="326"/>
            <p14:sldId id="327"/>
            <p14:sldId id="362"/>
            <p14:sldId id="366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89876" autoAdjust="0"/>
  </p:normalViewPr>
  <p:slideViewPr>
    <p:cSldViewPr>
      <p:cViewPr varScale="1">
        <p:scale>
          <a:sx n="67" d="100"/>
          <a:sy n="67" d="100"/>
        </p:scale>
        <p:origin x="15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272"/>
    </p:cViewPr>
  </p:sorterViewPr>
  <p:notesViewPr>
    <p:cSldViewPr>
      <p:cViewPr varScale="1">
        <p:scale>
          <a:sx n="56" d="100"/>
          <a:sy n="56" d="100"/>
        </p:scale>
        <p:origin x="-2850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 latinLnBrk="0">
              <a:defRPr lang="pt-BR" sz="13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 latinLnBrk="0">
              <a:defRPr lang="pt-BR" sz="1300"/>
            </a:lvl1pPr>
          </a:lstStyle>
          <a:p>
            <a:fld id="{00F830A1-3891-4B82-A120-081866556DA0}" type="datetimeFigureOut">
              <a:pPr/>
              <a:t>05/02/2014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173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 latinLnBrk="0">
              <a:defRPr lang="pt-BR" sz="13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173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 latinLnBrk="0">
              <a:defRPr lang="pt-BR" sz="1300"/>
            </a:lvl1pPr>
          </a:lstStyle>
          <a:p>
            <a:fld id="{58CC9574-A819-4FE4-99A7-1E27AD09ADC2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94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000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9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05/02/2014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pt-BR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pt-BR"/>
              <a:t>Clique para editar o estilo do subtítulo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pt-BR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ídia com Legen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05/02/2014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pt-BR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pt-BR"/>
            </a:lvl1pPr>
          </a:lstStyle>
          <a:p>
            <a:pPr eaLnBrk="1" latinLnBrk="0" hangingPunct="1"/>
            <a:r>
              <a:rPr lang="pt-BR" smtClean="0"/>
              <a:t>Clique no ícone para adicionar mídia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pt-BR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pt-BR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05/02/2014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Texto Vertic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05/02/2014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pt-BR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    Clique para editar o título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05/02/2014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pt-BR" sz="3000" b="1" cap="all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pt-B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pt-BR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05/02/2014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: Ênfas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05/02/2014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pt-BR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pt-BR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pt-BR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05/02/2014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05/02/2014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: Ênfas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05/02/2014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pt-BR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pt-BR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com Texto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05/02/2014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pt-BR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pt-BR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pt-BR"/>
              <a:t>Clique para editar o estilo do subtítulo mestre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pt-BR" sz="2800">
                <a:solidFill>
                  <a:schemeClr val="bg1"/>
                </a:solidFill>
              </a:defRPr>
            </a:lvl1pPr>
            <a:lvl2pPr eaLnBrk="1" latinLnBrk="0" hangingPunct="1">
              <a:defRPr kumimoji="0" lang="pt-BR" sz="2800">
                <a:solidFill>
                  <a:schemeClr val="bg1"/>
                </a:solidFill>
              </a:defRPr>
            </a:lvl2pPr>
            <a:lvl3pPr eaLnBrk="1" latinLnBrk="0" hangingPunct="1">
              <a:defRPr kumimoji="0" lang="pt-BR" sz="2400">
                <a:solidFill>
                  <a:schemeClr val="bg1"/>
                </a:solidFill>
              </a:defRPr>
            </a:lvl3pPr>
            <a:lvl4pPr eaLnBrk="1" latinLnBrk="0" hangingPunct="1">
              <a:defRPr kumimoji="0" lang="pt-BR" sz="2000">
                <a:solidFill>
                  <a:schemeClr val="bg1"/>
                </a:solidFill>
              </a:defRPr>
            </a:lvl4pPr>
            <a:lvl5pPr eaLnBrk="1" latinLnBrk="0" hangingPunct="1">
              <a:defRPr kumimoji="0" lang="pt-BR" sz="2000">
                <a:solidFill>
                  <a:schemeClr val="bg1"/>
                </a:solidFill>
              </a:defRPr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pt-BR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05/02/2014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05/02/2014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cdd.com.b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76" y="1988840"/>
            <a:ext cx="7655768" cy="2685198"/>
          </a:xfrm>
        </p:spPr>
        <p:txBody>
          <a:bodyPr>
            <a:noAutofit/>
          </a:bodyPr>
          <a:lstStyle/>
          <a:p>
            <a:r>
              <a:rPr lang="pt-BR" sz="4400" dirty="0" smtClean="0"/>
              <a:t>Paradigma de programação</a:t>
            </a:r>
            <a:br>
              <a:rPr lang="pt-BR" sz="4400" dirty="0" smtClean="0"/>
            </a:br>
            <a:r>
              <a:rPr lang="pt-BR" sz="4400" dirty="0" smtClean="0"/>
              <a:t>DCA </a:t>
            </a:r>
            <a:r>
              <a:rPr lang="pt-BR" sz="4400" dirty="0"/>
              <a:t>0201</a:t>
            </a:r>
            <a:endParaRPr lang="pt-BR" sz="8800" b="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32" y="1444578"/>
            <a:ext cx="1872208" cy="13363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338" y="1444578"/>
            <a:ext cx="1846966" cy="133634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6702" y="1444579"/>
            <a:ext cx="1718279" cy="13363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554170" y="764840"/>
            <a:ext cx="2433654" cy="108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49" y="332744"/>
            <a:ext cx="1718239" cy="79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32" y="78027"/>
            <a:ext cx="1794570" cy="1366551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40257" y="84482"/>
            <a:ext cx="1584176" cy="120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7716">
            <a:off x="6436782" y="5063525"/>
            <a:ext cx="2624694" cy="12483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991269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Seguir recomendações de segurança.</a:t>
            </a:r>
          </a:p>
          <a:p>
            <a:r>
              <a:rPr lang="pt-BR" sz="2800" dirty="0"/>
              <a:t>Manusear os componentes com cuidado, de modo a aumentar sua vida útil.</a:t>
            </a:r>
          </a:p>
          <a:p>
            <a:r>
              <a:rPr lang="pt-BR" sz="2800" dirty="0"/>
              <a:t>Na dúvida chame o professor.</a:t>
            </a:r>
          </a:p>
          <a:p>
            <a:r>
              <a:rPr lang="pt-BR" sz="2800" dirty="0"/>
              <a:t>O aluno deve deixar a bancada do jeito que encontrou(Isso quer dizer... Arrumada</a:t>
            </a:r>
            <a:r>
              <a:rPr lang="pt-BR" sz="2800" dirty="0" smtClean="0"/>
              <a:t>!).</a:t>
            </a:r>
          </a:p>
          <a:p>
            <a:r>
              <a:rPr lang="pt-BR" sz="2800" dirty="0" smtClean="0"/>
              <a:t>Desligar seu computador sempre que finalizar a aula, caso contrário, será contabilizado menos 0,5 pontos.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901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908720"/>
            <a:ext cx="9001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800" dirty="0"/>
              <a:t>Principais paradigmas de programação</a:t>
            </a:r>
            <a:br>
              <a:rPr lang="pt-BR" sz="2800" dirty="0"/>
            </a:br>
            <a:r>
              <a:rPr lang="pt-BR" sz="2800" dirty="0"/>
              <a:t>* histórico.</a:t>
            </a:r>
            <a:br>
              <a:rPr lang="pt-BR" sz="2800" dirty="0"/>
            </a:br>
            <a:r>
              <a:rPr lang="pt-BR" sz="2800" dirty="0"/>
              <a:t>* tipos de linguagens.</a:t>
            </a:r>
            <a:br>
              <a:rPr lang="pt-BR" sz="2800" dirty="0"/>
            </a:br>
            <a:r>
              <a:rPr lang="pt-BR" sz="2800" dirty="0"/>
              <a:t>* comparação de linguagens.</a:t>
            </a:r>
            <a:br>
              <a:rPr lang="pt-BR" sz="2800" dirty="0"/>
            </a:br>
            <a:r>
              <a:rPr lang="pt-BR" sz="2800" dirty="0"/>
              <a:t>* ambientes de programação</a:t>
            </a:r>
            <a:r>
              <a:rPr lang="pt-BR" sz="28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800" dirty="0"/>
              <a:t>Programação funcional</a:t>
            </a:r>
            <a:br>
              <a:rPr lang="pt-BR" sz="2800" dirty="0"/>
            </a:br>
            <a:r>
              <a:rPr lang="pt-BR" sz="2800" dirty="0"/>
              <a:t>* uso da linguagem </a:t>
            </a:r>
            <a:r>
              <a:rPr lang="pt-BR" sz="2800" dirty="0" err="1"/>
              <a:t>Lisp</a:t>
            </a:r>
            <a:r>
              <a:rPr lang="pt-BR" sz="2800" dirty="0"/>
              <a:t>.</a:t>
            </a:r>
            <a:br>
              <a:rPr lang="pt-BR" sz="2800" dirty="0"/>
            </a:br>
            <a:r>
              <a:rPr lang="pt-BR" sz="2800" dirty="0"/>
              <a:t>* recursão e modularidade.</a:t>
            </a:r>
            <a:br>
              <a:rPr lang="pt-BR" sz="2800" dirty="0"/>
            </a:br>
            <a:r>
              <a:rPr lang="pt-BR" sz="2800" dirty="0"/>
              <a:t>* controle de fluxo.</a:t>
            </a:r>
            <a:br>
              <a:rPr lang="pt-BR" sz="2800" dirty="0"/>
            </a:br>
            <a:r>
              <a:rPr lang="pt-BR" sz="2800" dirty="0"/>
              <a:t>* avaliação de expressões e argumentos.</a:t>
            </a:r>
            <a:br>
              <a:rPr lang="pt-BR" sz="2800" dirty="0"/>
            </a:br>
            <a:r>
              <a:rPr lang="pt-BR" sz="2800" dirty="0"/>
              <a:t>* entrada e saída de dados.</a:t>
            </a:r>
            <a:br>
              <a:rPr lang="pt-BR" sz="2800" dirty="0"/>
            </a:br>
            <a:r>
              <a:rPr lang="pt-BR" sz="2800" dirty="0"/>
              <a:t>* uso de funções.</a:t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6783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999" y="1412776"/>
            <a:ext cx="9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800" dirty="0"/>
              <a:t>Programação lógica</a:t>
            </a:r>
            <a:br>
              <a:rPr lang="pt-BR" sz="2800" dirty="0"/>
            </a:br>
            <a:r>
              <a:rPr lang="pt-BR" sz="2800" dirty="0"/>
              <a:t>* uso da linguagem Prolog.</a:t>
            </a:r>
            <a:br>
              <a:rPr lang="pt-BR" sz="2800" dirty="0"/>
            </a:br>
            <a:r>
              <a:rPr lang="pt-BR" sz="2800" dirty="0"/>
              <a:t>* fatos, regras, inferência.</a:t>
            </a:r>
            <a:br>
              <a:rPr lang="pt-BR" sz="2800" dirty="0"/>
            </a:br>
            <a:r>
              <a:rPr lang="pt-BR" sz="2800" dirty="0"/>
              <a:t>* recursão, corte.</a:t>
            </a:r>
            <a:br>
              <a:rPr lang="pt-BR" sz="2800" dirty="0"/>
            </a:br>
            <a:r>
              <a:rPr lang="pt-BR" sz="2800" dirty="0"/>
              <a:t>* Execução de programas.</a:t>
            </a:r>
            <a:br>
              <a:rPr lang="pt-BR" sz="2800" dirty="0"/>
            </a:br>
            <a:r>
              <a:rPr lang="pt-BR" sz="2800" dirty="0"/>
              <a:t>* Listas, operadores, predicados.</a:t>
            </a:r>
            <a:br>
              <a:rPr lang="pt-BR" sz="2800" dirty="0"/>
            </a:br>
            <a:r>
              <a:rPr lang="pt-BR" sz="2800" dirty="0"/>
              <a:t>* Estruturas de </a:t>
            </a:r>
            <a:r>
              <a:rPr lang="pt-BR" sz="2800" dirty="0" smtClean="0"/>
              <a:t>controle.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0041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908720"/>
            <a:ext cx="9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800" dirty="0"/>
              <a:t>Programação orientada a objetos</a:t>
            </a:r>
            <a:br>
              <a:rPr lang="pt-BR" sz="2800" dirty="0"/>
            </a:br>
            <a:r>
              <a:rPr lang="pt-BR" sz="2800" dirty="0"/>
              <a:t>* uso das linguagens (C</a:t>
            </a:r>
            <a:r>
              <a:rPr lang="pt-BR" sz="2800" dirty="0" smtClean="0"/>
              <a:t>++)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* abstração de dados</a:t>
            </a:r>
            <a:br>
              <a:rPr lang="pt-BR" sz="2800" dirty="0"/>
            </a:br>
            <a:r>
              <a:rPr lang="pt-BR" sz="2800" dirty="0"/>
              <a:t>* classes e objetos</a:t>
            </a:r>
            <a:br>
              <a:rPr lang="pt-BR" sz="2800" dirty="0"/>
            </a:br>
            <a:r>
              <a:rPr lang="pt-BR" sz="2800" dirty="0"/>
              <a:t>* herança e hierarquia</a:t>
            </a:r>
            <a:br>
              <a:rPr lang="pt-BR" sz="2800" dirty="0"/>
            </a:br>
            <a:r>
              <a:rPr lang="pt-BR" sz="2800" dirty="0"/>
              <a:t>* polimorfismo</a:t>
            </a:r>
            <a:br>
              <a:rPr lang="pt-BR" sz="2800" dirty="0"/>
            </a:br>
            <a:r>
              <a:rPr lang="pt-BR" sz="2800" dirty="0"/>
              <a:t>* classes abstratas</a:t>
            </a:r>
            <a:br>
              <a:rPr lang="pt-BR" sz="2800" dirty="0"/>
            </a:br>
            <a:r>
              <a:rPr lang="pt-BR" sz="2800" dirty="0"/>
              <a:t>* interfaces</a:t>
            </a:r>
            <a:br>
              <a:rPr lang="pt-BR" sz="2800" dirty="0"/>
            </a:br>
            <a:r>
              <a:rPr lang="pt-BR" sz="2800" dirty="0"/>
              <a:t>* tratamento de </a:t>
            </a:r>
            <a:r>
              <a:rPr lang="pt-BR" sz="2800" dirty="0" err="1"/>
              <a:t>excessões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* sobrecarga</a:t>
            </a:r>
          </a:p>
        </p:txBody>
      </p:sp>
    </p:spTree>
    <p:extLst>
      <p:ext uri="{BB962C8B-B14F-4D97-AF65-F5344CB8AC3E}">
        <p14:creationId xmlns:p14="http://schemas.microsoft.com/office/powerpoint/2010/main" val="980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403" y="1484784"/>
            <a:ext cx="9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800" dirty="0"/>
              <a:t>Prática de programação</a:t>
            </a:r>
            <a:br>
              <a:rPr lang="pt-BR" sz="2800" dirty="0"/>
            </a:br>
            <a:r>
              <a:rPr lang="pt-BR" sz="2800" dirty="0" smtClean="0"/>
              <a:t>* Elaboração </a:t>
            </a:r>
            <a:r>
              <a:rPr lang="pt-BR" sz="2800" dirty="0"/>
              <a:t>de projetos de programação para fixação de conhecimentos.</a:t>
            </a:r>
          </a:p>
        </p:txBody>
      </p:sp>
    </p:spTree>
    <p:extLst>
      <p:ext uri="{BB962C8B-B14F-4D97-AF65-F5344CB8AC3E}">
        <p14:creationId xmlns:p14="http://schemas.microsoft.com/office/powerpoint/2010/main" val="426177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Conhecimentos importantes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5536" y="1398255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Matemática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Circuitos elétricos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Física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Programação básica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Métodos numéricos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40968"/>
            <a:ext cx="42957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50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utilizados na disciplina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1398255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Quadro branco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Data Show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52936"/>
            <a:ext cx="2762060" cy="21294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16" y="2996952"/>
            <a:ext cx="3345180" cy="2118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26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Materiais da disciplina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1398255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SIGAA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Meu portal (http://ncdd.com.br)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Mensagens e noticias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Consulte os livros da biblioteca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238" y="3068960"/>
            <a:ext cx="3524250" cy="293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24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 das avaliações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1398255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Unidade I – Projeto </a:t>
            </a:r>
            <a:r>
              <a:rPr lang="pt-BR" sz="2800" dirty="0" err="1" smtClean="0"/>
              <a:t>Lisp</a:t>
            </a:r>
            <a:endParaRPr lang="pt-BR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Unidade II – Projeto Prolog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Unidade III </a:t>
            </a:r>
            <a:r>
              <a:rPr lang="pt-BR" sz="2800" dirty="0"/>
              <a:t>–</a:t>
            </a:r>
            <a:r>
              <a:rPr lang="pt-BR" sz="2800" dirty="0" smtClean="0"/>
              <a:t> Projeto C++ e prova escrita (</a:t>
            </a:r>
            <a:r>
              <a:rPr lang="pt-BR" sz="2800" dirty="0" err="1" smtClean="0">
                <a:solidFill>
                  <a:srgbClr val="FF0000"/>
                </a:solidFill>
              </a:rPr>
              <a:t>Lisp</a:t>
            </a:r>
            <a:r>
              <a:rPr lang="pt-BR" sz="2800" dirty="0" smtClean="0">
                <a:solidFill>
                  <a:srgbClr val="FF0000"/>
                </a:solidFill>
              </a:rPr>
              <a:t> e Prolog</a:t>
            </a:r>
            <a:r>
              <a:rPr lang="pt-BR" sz="2800" dirty="0" smtClean="0"/>
              <a:t>).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Recuperação – Prova escrita (</a:t>
            </a:r>
            <a:r>
              <a:rPr lang="pt-BR" sz="2800" dirty="0" smtClean="0">
                <a:solidFill>
                  <a:srgbClr val="FF0000"/>
                </a:solidFill>
              </a:rPr>
              <a:t>Unidade I, II e III</a:t>
            </a:r>
            <a:r>
              <a:rPr lang="pt-BR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061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11761" y="3200400"/>
            <a:ext cx="5013506" cy="16764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Dúvidas</a:t>
            </a:r>
            <a:endParaRPr lang="pt-BR" sz="4800" dirty="0"/>
          </a:p>
        </p:txBody>
      </p:sp>
      <p:sp>
        <p:nvSpPr>
          <p:cNvPr id="5" name="Oval 1"/>
          <p:cNvSpPr/>
          <p:nvPr/>
        </p:nvSpPr>
        <p:spPr>
          <a:xfrm>
            <a:off x="179814" y="2928764"/>
            <a:ext cx="2057400" cy="205740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</a:gra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2"/>
          <p:cNvSpPr/>
          <p:nvPr/>
        </p:nvSpPr>
        <p:spPr>
          <a:xfrm>
            <a:off x="425142" y="3285728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900" dirty="0" smtClean="0">
                <a:solidFill>
                  <a:prstClr val="white"/>
                </a:solidFill>
              </a:rPr>
              <a:t>?</a:t>
            </a:r>
            <a:endParaRPr lang="pt-BR" sz="19900" dirty="0">
              <a:solidFill>
                <a:prstClr val="white"/>
              </a:solidFill>
            </a:endParaRPr>
          </a:p>
        </p:txBody>
      </p:sp>
      <p:sp>
        <p:nvSpPr>
          <p:cNvPr id="9" name="Oval 5">
            <a:hlinkClick r:id="rId2" action="ppaction://hlinksldjump"/>
          </p:cNvPr>
          <p:cNvSpPr/>
          <p:nvPr/>
        </p:nvSpPr>
        <p:spPr>
          <a:xfrm>
            <a:off x="8348600" y="162777"/>
            <a:ext cx="523557" cy="438205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prstClr val="white"/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8341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Professor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rmAutofit/>
          </a:bodyPr>
          <a:lstStyle/>
          <a:p>
            <a:r>
              <a:rPr lang="pt-BR" dirty="0" smtClean="0"/>
              <a:t>Nielsen Castelo Damasceno</a:t>
            </a:r>
          </a:p>
          <a:p>
            <a:r>
              <a:rPr lang="pt-BR" dirty="0" smtClean="0"/>
              <a:t>E-mail</a:t>
            </a:r>
            <a:r>
              <a:rPr lang="pt-BR" smtClean="0"/>
              <a:t>: nielsen@dca.ufrn.br</a:t>
            </a:r>
            <a:endParaRPr lang="pt-BR" dirty="0" smtClean="0"/>
          </a:p>
          <a:p>
            <a:r>
              <a:rPr lang="pt-BR" dirty="0" smtClean="0"/>
              <a:t>Web: </a:t>
            </a:r>
            <a:r>
              <a:rPr lang="pt-BR" dirty="0" smtClean="0">
                <a:hlinkClick r:id="rId2"/>
              </a:rPr>
              <a:t>http://ncdd.com.br</a:t>
            </a:r>
            <a:endParaRPr lang="pt-BR" dirty="0" smtClean="0"/>
          </a:p>
          <a:p>
            <a:r>
              <a:rPr lang="pt-BR" dirty="0" smtClean="0"/>
              <a:t>SIGAA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0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Disciplina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4056" y="2708920"/>
            <a:ext cx="81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Paradigma de programação</a:t>
            </a:r>
          </a:p>
          <a:p>
            <a:pPr algn="ctr"/>
            <a:r>
              <a:rPr lang="pt-BR" sz="4000" b="1" dirty="0" smtClean="0"/>
              <a:t>(CH Total 90)</a:t>
            </a:r>
          </a:p>
          <a:p>
            <a:pPr algn="ctr"/>
            <a:r>
              <a:rPr lang="pt-BR" sz="4000" b="1" dirty="0" smtClean="0"/>
              <a:t>6 CR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56090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496" y="1268760"/>
            <a:ext cx="9001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800" dirty="0"/>
              <a:t>Conhecer os principais paradigmas de programação </a:t>
            </a:r>
            <a:r>
              <a:rPr lang="pt-BR" sz="2800" dirty="0" smtClean="0"/>
              <a:t>existentes: imperativo</a:t>
            </a:r>
            <a:r>
              <a:rPr lang="pt-BR" sz="2800" dirty="0"/>
              <a:t>, funcional, lógico e orientado a objetos. </a:t>
            </a:r>
            <a:endParaRPr lang="pt-BR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sz="2800" dirty="0" smtClean="0"/>
              <a:t>Conhecer e aplicar </a:t>
            </a:r>
            <a:r>
              <a:rPr lang="pt-BR" sz="2800" dirty="0"/>
              <a:t>recursos de linguagens de programação para cada um </a:t>
            </a:r>
            <a:r>
              <a:rPr lang="pt-BR" sz="2800" dirty="0" smtClean="0"/>
              <a:t>destes paradigmas</a:t>
            </a:r>
            <a:r>
              <a:rPr lang="pt-BR" sz="2800" dirty="0"/>
              <a:t>, visando desenvolver senso crítico na escolha da </a:t>
            </a:r>
            <a:r>
              <a:rPr lang="pt-BR" sz="2800" dirty="0" smtClean="0"/>
              <a:t>linguagem adequada </a:t>
            </a:r>
            <a:r>
              <a:rPr lang="pt-BR" sz="2800" dirty="0"/>
              <a:t>em problemas de engenharia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742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Procedimentos de avaliação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5536" y="1398255"/>
            <a:ext cx="8280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Listas de </a:t>
            </a:r>
            <a:r>
              <a:rPr lang="pt-BR" sz="3200" dirty="0" smtClean="0"/>
              <a:t>exercícios</a:t>
            </a:r>
          </a:p>
          <a:p>
            <a:pPr algn="just"/>
            <a:r>
              <a:rPr lang="pt-BR" sz="3200" dirty="0" smtClean="0"/>
              <a:t>Seminários curtos</a:t>
            </a:r>
          </a:p>
          <a:p>
            <a:pPr algn="just"/>
            <a:r>
              <a:rPr lang="pt-BR" sz="3200" dirty="0" smtClean="0"/>
              <a:t>Trabalhos individuais</a:t>
            </a:r>
          </a:p>
          <a:p>
            <a:pPr algn="just"/>
            <a:r>
              <a:rPr lang="pt-BR" sz="3200" dirty="0" smtClean="0"/>
              <a:t>Simulações computacionais</a:t>
            </a:r>
          </a:p>
          <a:p>
            <a:pPr algn="just"/>
            <a:r>
              <a:rPr lang="pt-BR" sz="3200" dirty="0" smtClean="0"/>
              <a:t>Avaliação escrita</a:t>
            </a:r>
          </a:p>
        </p:txBody>
      </p:sp>
    </p:spTree>
    <p:extLst>
      <p:ext uri="{BB962C8B-B14F-4D97-AF65-F5344CB8AC3E}">
        <p14:creationId xmlns:p14="http://schemas.microsoft.com/office/powerpoint/2010/main" val="115688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4102">
            <a:off x="5108390" y="2895318"/>
            <a:ext cx="3676650" cy="23907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95536" y="1398255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Não será prorrogada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Resposta com lápis grafite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Colou = zerou</a:t>
            </a:r>
          </a:p>
        </p:txBody>
      </p:sp>
    </p:spTree>
    <p:extLst>
      <p:ext uri="{BB962C8B-B14F-4D97-AF65-F5344CB8AC3E}">
        <p14:creationId xmlns:p14="http://schemas.microsoft.com/office/powerpoint/2010/main" val="318124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1398255"/>
            <a:ext cx="8280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Entrega de trabalhos na data combinada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Cada dia de atraso contará menos 0,5 pontos do trabalho (contando FDS e feriados)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Não quer assistir aula, por favor, saia da sala para não atrapalhar os demais (Eu coloco sua presença no diário eletrônico)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Se eu pegar algum trabalho plagiado = ZERO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Lembre-se utilizo o plágios 2.5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7716">
            <a:off x="6032348" y="4453937"/>
            <a:ext cx="3129534" cy="1487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5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7716">
            <a:off x="5886774" y="4301205"/>
            <a:ext cx="3129534" cy="1487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536" y="1398255"/>
            <a:ext cx="82809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Trabalhos iguais  = notas divididas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Qualquer problema em sala de aula, por favor, vamos conversar e dialogar, caso contrário, levamos para a coordenação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Respeite seu colega e evite conversa paralelas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Relatórios entregues uma semana depois da realização da aula prática.</a:t>
            </a:r>
          </a:p>
        </p:txBody>
      </p:sp>
    </p:spTree>
    <p:extLst>
      <p:ext uri="{BB962C8B-B14F-4D97-AF65-F5344CB8AC3E}">
        <p14:creationId xmlns:p14="http://schemas.microsoft.com/office/powerpoint/2010/main" val="401668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7716">
            <a:off x="6032348" y="4885985"/>
            <a:ext cx="3129534" cy="1487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991269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Tópicos Obrigatórios</a:t>
            </a:r>
          </a:p>
          <a:p>
            <a:pPr lvl="1"/>
            <a:r>
              <a:rPr lang="pt-BR" sz="2400" dirty="0" smtClean="0"/>
              <a:t>Capa</a:t>
            </a:r>
          </a:p>
          <a:p>
            <a:pPr lvl="1"/>
            <a:r>
              <a:rPr lang="pt-BR" sz="2400" dirty="0" smtClean="0"/>
              <a:t>Introdução</a:t>
            </a:r>
          </a:p>
          <a:p>
            <a:pPr lvl="1"/>
            <a:r>
              <a:rPr lang="pt-BR" sz="2400" dirty="0" smtClean="0"/>
              <a:t>Fundamentação Teórica</a:t>
            </a:r>
          </a:p>
          <a:p>
            <a:pPr lvl="1"/>
            <a:r>
              <a:rPr lang="pt-BR" sz="2400" dirty="0" smtClean="0"/>
              <a:t>Atividade Realizada</a:t>
            </a:r>
          </a:p>
          <a:p>
            <a:pPr lvl="1"/>
            <a:r>
              <a:rPr lang="pt-BR" sz="2400" dirty="0" smtClean="0"/>
              <a:t>Conclusões</a:t>
            </a:r>
          </a:p>
          <a:p>
            <a:pPr lvl="1"/>
            <a:r>
              <a:rPr lang="pt-BR" sz="2400" dirty="0" smtClean="0"/>
              <a:t>Bibliografia</a:t>
            </a:r>
          </a:p>
          <a:p>
            <a:r>
              <a:rPr lang="pt-BR" sz="2800" dirty="0" smtClean="0"/>
              <a:t>A falta de algum desses tópicos implicará em redução da nota do relatório </a:t>
            </a:r>
            <a:r>
              <a:rPr lang="pt-BR" sz="2800" smtClean="0"/>
              <a:t>ou trabalho.</a:t>
            </a:r>
            <a:endParaRPr lang="pt-BR" sz="2800" dirty="0" smtClean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0182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ingPowerPoint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6122DDB-29A5-49A2-9495-AE133BD4F1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392</Words>
  <Application>Microsoft Office PowerPoint</Application>
  <PresentationFormat>Apresentação na tela (4:3)</PresentationFormat>
  <Paragraphs>83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Georgia</vt:lpstr>
      <vt:lpstr>IntroducingPowerPoint2010</vt:lpstr>
      <vt:lpstr>Paradigma de programação DCA 0201</vt:lpstr>
      <vt:lpstr>Professor</vt:lpstr>
      <vt:lpstr>Disciplina</vt:lpstr>
      <vt:lpstr>Objetivo geral</vt:lpstr>
      <vt:lpstr>Procedimentos de avaliação</vt:lpstr>
      <vt:lpstr>Avaliação</vt:lpstr>
      <vt:lpstr>Regras</vt:lpstr>
      <vt:lpstr>Regras</vt:lpstr>
      <vt:lpstr>Regras</vt:lpstr>
      <vt:lpstr>Regras</vt:lpstr>
      <vt:lpstr>Conteúdo</vt:lpstr>
      <vt:lpstr>Conteúdo</vt:lpstr>
      <vt:lpstr>Conteúdo</vt:lpstr>
      <vt:lpstr>Conteúdo</vt:lpstr>
      <vt:lpstr>Conhecimentos importantes</vt:lpstr>
      <vt:lpstr>Recursos utilizados na disciplina</vt:lpstr>
      <vt:lpstr>Materiais da disciplina</vt:lpstr>
      <vt:lpstr>Cronograma das avaliações</vt:lpstr>
      <vt:lpstr>Dúvidas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2011-05-06T13:39:30Z</dcterms:created>
  <dcterms:modified xsi:type="dcterms:W3CDTF">2014-02-05T18:24:33Z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