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2" r:id="rId4"/>
    <p:sldId id="259" r:id="rId5"/>
    <p:sldId id="260" r:id="rId6"/>
    <p:sldId id="262" r:id="rId7"/>
    <p:sldId id="263" r:id="rId8"/>
    <p:sldId id="309" r:id="rId9"/>
    <p:sldId id="308" r:id="rId10"/>
    <p:sldId id="303" r:id="rId11"/>
    <p:sldId id="304" r:id="rId12"/>
    <p:sldId id="305" r:id="rId13"/>
    <p:sldId id="306" r:id="rId14"/>
    <p:sldId id="307" r:id="rId15"/>
    <p:sldId id="264" r:id="rId16"/>
    <p:sldId id="265" r:id="rId17"/>
    <p:sldId id="266" r:id="rId18"/>
    <p:sldId id="272" r:id="rId19"/>
    <p:sldId id="267" r:id="rId20"/>
    <p:sldId id="268" r:id="rId21"/>
    <p:sldId id="269" r:id="rId22"/>
    <p:sldId id="270" r:id="rId23"/>
    <p:sldId id="271" r:id="rId24"/>
    <p:sldId id="273" r:id="rId25"/>
    <p:sldId id="274" r:id="rId26"/>
    <p:sldId id="310" r:id="rId27"/>
    <p:sldId id="311" r:id="rId28"/>
    <p:sldId id="315" r:id="rId29"/>
    <p:sldId id="316" r:id="rId30"/>
    <p:sldId id="312" r:id="rId31"/>
    <p:sldId id="295" r:id="rId32"/>
    <p:sldId id="296" r:id="rId33"/>
    <p:sldId id="297" r:id="rId34"/>
    <p:sldId id="276" r:id="rId35"/>
    <p:sldId id="278" r:id="rId36"/>
    <p:sldId id="320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8" r:id="rId53"/>
    <p:sldId id="299" r:id="rId54"/>
    <p:sldId id="300" r:id="rId55"/>
    <p:sldId id="317" r:id="rId56"/>
    <p:sldId id="301" r:id="rId57"/>
    <p:sldId id="319" r:id="rId58"/>
    <p:sldId id="318" r:id="rId59"/>
    <p:sldId id="321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FEE5D-C7A0-43B8-AB7A-6979372AA3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6CACC753-2E23-4A8E-95CD-4679B264B48D}">
      <dgm:prSet phldrT="[Texto]"/>
      <dgm:spPr/>
      <dgm:t>
        <a:bodyPr/>
        <a:lstStyle/>
        <a:p>
          <a:r>
            <a:rPr lang="pt-BR" dirty="0"/>
            <a:t>Base de dados</a:t>
          </a:r>
        </a:p>
      </dgm:t>
    </dgm:pt>
    <dgm:pt modelId="{57E23133-3149-4192-A9A6-6ACC164CB7AE}" type="parTrans" cxnId="{1397F0D9-CA6A-487D-A3B4-DE8A4F35EBE8}">
      <dgm:prSet/>
      <dgm:spPr/>
      <dgm:t>
        <a:bodyPr/>
        <a:lstStyle/>
        <a:p>
          <a:endParaRPr lang="pt-BR"/>
        </a:p>
      </dgm:t>
    </dgm:pt>
    <dgm:pt modelId="{D42768EA-8B05-4E9E-9323-DDF2458C115C}" type="sibTrans" cxnId="{1397F0D9-CA6A-487D-A3B4-DE8A4F35EBE8}">
      <dgm:prSet/>
      <dgm:spPr/>
      <dgm:t>
        <a:bodyPr/>
        <a:lstStyle/>
        <a:p>
          <a:endParaRPr lang="pt-BR"/>
        </a:p>
      </dgm:t>
    </dgm:pt>
    <dgm:pt modelId="{DE9A390A-7716-492D-9B73-1EAE230F19D7}">
      <dgm:prSet phldrT="[Texto]"/>
      <dgm:spPr/>
      <dgm:t>
        <a:bodyPr/>
        <a:lstStyle/>
        <a:p>
          <a:r>
            <a:rPr lang="pt-BR" dirty="0"/>
            <a:t>Coleção de fatos</a:t>
          </a:r>
        </a:p>
      </dgm:t>
    </dgm:pt>
    <dgm:pt modelId="{75EA383F-7533-4A0C-992B-F760722FF136}" type="parTrans" cxnId="{946532C4-C55F-4B5A-9ECE-18F93576EF92}">
      <dgm:prSet/>
      <dgm:spPr/>
      <dgm:t>
        <a:bodyPr/>
        <a:lstStyle/>
        <a:p>
          <a:endParaRPr lang="pt-BR"/>
        </a:p>
      </dgm:t>
    </dgm:pt>
    <dgm:pt modelId="{C71492F9-ACA6-4642-A185-67871EB83E14}" type="sibTrans" cxnId="{946532C4-C55F-4B5A-9ECE-18F93576EF92}">
      <dgm:prSet/>
      <dgm:spPr/>
      <dgm:t>
        <a:bodyPr/>
        <a:lstStyle/>
        <a:p>
          <a:endParaRPr lang="pt-BR"/>
        </a:p>
      </dgm:t>
    </dgm:pt>
    <dgm:pt modelId="{B1A32521-68E8-4742-8F7E-001BE8629ABC}">
      <dgm:prSet phldrT="[Texto]"/>
      <dgm:spPr/>
      <dgm:t>
        <a:bodyPr/>
        <a:lstStyle/>
        <a:p>
          <a:r>
            <a:rPr lang="pt-BR" dirty="0"/>
            <a:t>Relações lógicas</a:t>
          </a:r>
        </a:p>
      </dgm:t>
    </dgm:pt>
    <dgm:pt modelId="{DF424181-1B05-44D9-9627-694790CDA224}" type="parTrans" cxnId="{3967F383-A6B1-4169-BA97-A2CC891BB75E}">
      <dgm:prSet/>
      <dgm:spPr/>
      <dgm:t>
        <a:bodyPr/>
        <a:lstStyle/>
        <a:p>
          <a:endParaRPr lang="pt-BR"/>
        </a:p>
      </dgm:t>
    </dgm:pt>
    <dgm:pt modelId="{3E334E7A-FBFA-4CFE-90F1-07E38E6B19AE}" type="sibTrans" cxnId="{3967F383-A6B1-4169-BA97-A2CC891BB75E}">
      <dgm:prSet/>
      <dgm:spPr/>
      <dgm:t>
        <a:bodyPr/>
        <a:lstStyle/>
        <a:p>
          <a:endParaRPr lang="pt-BR"/>
        </a:p>
      </dgm:t>
    </dgm:pt>
    <dgm:pt modelId="{3D752F4F-D462-45E6-8842-FBF803259A1A}">
      <dgm:prSet phldrT="[Texto]"/>
      <dgm:spPr/>
      <dgm:t>
        <a:bodyPr/>
        <a:lstStyle/>
        <a:p>
          <a:r>
            <a:rPr lang="pt-BR" dirty="0"/>
            <a:t>regras</a:t>
          </a:r>
        </a:p>
      </dgm:t>
    </dgm:pt>
    <dgm:pt modelId="{5EE55FD2-CA84-4BA2-9D41-F730D4FEEF4C}" type="parTrans" cxnId="{96F800DD-513E-4A6E-A64C-E931F1D8441E}">
      <dgm:prSet/>
      <dgm:spPr/>
      <dgm:t>
        <a:bodyPr/>
        <a:lstStyle/>
        <a:p>
          <a:endParaRPr lang="pt-BR"/>
        </a:p>
      </dgm:t>
    </dgm:pt>
    <dgm:pt modelId="{1D19BB03-8087-4658-A6FF-AA0E7FEC1FCA}" type="sibTrans" cxnId="{96F800DD-513E-4A6E-A64C-E931F1D8441E}">
      <dgm:prSet/>
      <dgm:spPr/>
      <dgm:t>
        <a:bodyPr/>
        <a:lstStyle/>
        <a:p>
          <a:endParaRPr lang="pt-BR"/>
        </a:p>
      </dgm:t>
    </dgm:pt>
    <dgm:pt modelId="{38CDAFEB-84BA-4712-BF06-902F7242E395}" type="pres">
      <dgm:prSet presAssocID="{DABFEE5D-C7A0-43B8-AB7A-6979372AA39B}" presName="linear" presStyleCnt="0">
        <dgm:presLayoutVars>
          <dgm:animLvl val="lvl"/>
          <dgm:resizeHandles val="exact"/>
        </dgm:presLayoutVars>
      </dgm:prSet>
      <dgm:spPr/>
    </dgm:pt>
    <dgm:pt modelId="{B9432A60-6BA8-4DFE-AB74-D4A1E28224BD}" type="pres">
      <dgm:prSet presAssocID="{6CACC753-2E23-4A8E-95CD-4679B264B4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21B9C0-6C20-4105-80C8-57BCC07D04B4}" type="pres">
      <dgm:prSet presAssocID="{6CACC753-2E23-4A8E-95CD-4679B264B48D}" presName="childText" presStyleLbl="revTx" presStyleIdx="0" presStyleCnt="2">
        <dgm:presLayoutVars>
          <dgm:bulletEnabled val="1"/>
        </dgm:presLayoutVars>
      </dgm:prSet>
      <dgm:spPr/>
    </dgm:pt>
    <dgm:pt modelId="{85A3CE26-2376-471A-8407-4165347E10F0}" type="pres">
      <dgm:prSet presAssocID="{B1A32521-68E8-4742-8F7E-001BE8629AB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A7BCC6-DCEB-4C69-8BAB-E41D644FCAAC}" type="pres">
      <dgm:prSet presAssocID="{B1A32521-68E8-4742-8F7E-001BE8629AB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7B0D95E-E5E7-4323-A0A5-6A5328D9A698}" type="presOf" srcId="{3D752F4F-D462-45E6-8842-FBF803259A1A}" destId="{07A7BCC6-DCEB-4C69-8BAB-E41D644FCAAC}" srcOrd="0" destOrd="0" presId="urn:microsoft.com/office/officeart/2005/8/layout/vList2"/>
    <dgm:cxn modelId="{C394786F-D3D8-4FD3-A276-B6B030D4E67C}" type="presOf" srcId="{6CACC753-2E23-4A8E-95CD-4679B264B48D}" destId="{B9432A60-6BA8-4DFE-AB74-D4A1E28224BD}" srcOrd="0" destOrd="0" presId="urn:microsoft.com/office/officeart/2005/8/layout/vList2"/>
    <dgm:cxn modelId="{3967F383-A6B1-4169-BA97-A2CC891BB75E}" srcId="{DABFEE5D-C7A0-43B8-AB7A-6979372AA39B}" destId="{B1A32521-68E8-4742-8F7E-001BE8629ABC}" srcOrd="1" destOrd="0" parTransId="{DF424181-1B05-44D9-9627-694790CDA224}" sibTransId="{3E334E7A-FBFA-4CFE-90F1-07E38E6B19AE}"/>
    <dgm:cxn modelId="{E56D829B-F1F6-469E-BBCC-AF8D0A3E248A}" type="presOf" srcId="{B1A32521-68E8-4742-8F7E-001BE8629ABC}" destId="{85A3CE26-2376-471A-8407-4165347E10F0}" srcOrd="0" destOrd="0" presId="urn:microsoft.com/office/officeart/2005/8/layout/vList2"/>
    <dgm:cxn modelId="{A773C6B5-AC4F-461F-8CFB-12ABDFFC2628}" type="presOf" srcId="{DABFEE5D-C7A0-43B8-AB7A-6979372AA39B}" destId="{38CDAFEB-84BA-4712-BF06-902F7242E395}" srcOrd="0" destOrd="0" presId="urn:microsoft.com/office/officeart/2005/8/layout/vList2"/>
    <dgm:cxn modelId="{946532C4-C55F-4B5A-9ECE-18F93576EF92}" srcId="{6CACC753-2E23-4A8E-95CD-4679B264B48D}" destId="{DE9A390A-7716-492D-9B73-1EAE230F19D7}" srcOrd="0" destOrd="0" parTransId="{75EA383F-7533-4A0C-992B-F760722FF136}" sibTransId="{C71492F9-ACA6-4642-A185-67871EB83E14}"/>
    <dgm:cxn modelId="{1397F0D9-CA6A-487D-A3B4-DE8A4F35EBE8}" srcId="{DABFEE5D-C7A0-43B8-AB7A-6979372AA39B}" destId="{6CACC753-2E23-4A8E-95CD-4679B264B48D}" srcOrd="0" destOrd="0" parTransId="{57E23133-3149-4192-A9A6-6ACC164CB7AE}" sibTransId="{D42768EA-8B05-4E9E-9323-DDF2458C115C}"/>
    <dgm:cxn modelId="{96F800DD-513E-4A6E-A64C-E931F1D8441E}" srcId="{B1A32521-68E8-4742-8F7E-001BE8629ABC}" destId="{3D752F4F-D462-45E6-8842-FBF803259A1A}" srcOrd="0" destOrd="0" parTransId="{5EE55FD2-CA84-4BA2-9D41-F730D4FEEF4C}" sibTransId="{1D19BB03-8087-4658-A6FF-AA0E7FEC1FCA}"/>
    <dgm:cxn modelId="{C6A01AF8-1557-486E-B5B3-87EC7E0A6296}" type="presOf" srcId="{DE9A390A-7716-492D-9B73-1EAE230F19D7}" destId="{C021B9C0-6C20-4105-80C8-57BCC07D04B4}" srcOrd="0" destOrd="0" presId="urn:microsoft.com/office/officeart/2005/8/layout/vList2"/>
    <dgm:cxn modelId="{8440201A-5E46-4AD9-831B-8CCA86386673}" type="presParOf" srcId="{38CDAFEB-84BA-4712-BF06-902F7242E395}" destId="{B9432A60-6BA8-4DFE-AB74-D4A1E28224BD}" srcOrd="0" destOrd="0" presId="urn:microsoft.com/office/officeart/2005/8/layout/vList2"/>
    <dgm:cxn modelId="{2C900B65-C689-4618-B217-18EECD19B21F}" type="presParOf" srcId="{38CDAFEB-84BA-4712-BF06-902F7242E395}" destId="{C021B9C0-6C20-4105-80C8-57BCC07D04B4}" srcOrd="1" destOrd="0" presId="urn:microsoft.com/office/officeart/2005/8/layout/vList2"/>
    <dgm:cxn modelId="{AA58AFD4-D126-457D-9C12-40DBA7C12891}" type="presParOf" srcId="{38CDAFEB-84BA-4712-BF06-902F7242E395}" destId="{85A3CE26-2376-471A-8407-4165347E10F0}" srcOrd="2" destOrd="0" presId="urn:microsoft.com/office/officeart/2005/8/layout/vList2"/>
    <dgm:cxn modelId="{736371E8-97E9-4B8B-88E6-20BEE2C54674}" type="presParOf" srcId="{38CDAFEB-84BA-4712-BF06-902F7242E395}" destId="{07A7BCC6-DCEB-4C69-8BAB-E41D644FCA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32A60-6BA8-4DFE-AB74-D4A1E28224BD}">
      <dsp:nvSpPr>
        <dsp:cNvPr id="0" name=""/>
        <dsp:cNvSpPr/>
      </dsp:nvSpPr>
      <dsp:spPr>
        <a:xfrm>
          <a:off x="0" y="13068"/>
          <a:ext cx="5112568" cy="5615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Base de dados</a:t>
          </a:r>
        </a:p>
      </dsp:txBody>
      <dsp:txXfrm>
        <a:off x="27415" y="40483"/>
        <a:ext cx="5057738" cy="506769"/>
      </dsp:txXfrm>
    </dsp:sp>
    <dsp:sp modelId="{C021B9C0-6C20-4105-80C8-57BCC07D04B4}">
      <dsp:nvSpPr>
        <dsp:cNvPr id="0" name=""/>
        <dsp:cNvSpPr/>
      </dsp:nvSpPr>
      <dsp:spPr>
        <a:xfrm>
          <a:off x="0" y="574668"/>
          <a:ext cx="511256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2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/>
            <a:t>Coleção de fatos</a:t>
          </a:r>
        </a:p>
      </dsp:txBody>
      <dsp:txXfrm>
        <a:off x="0" y="574668"/>
        <a:ext cx="5112568" cy="397440"/>
      </dsp:txXfrm>
    </dsp:sp>
    <dsp:sp modelId="{85A3CE26-2376-471A-8407-4165347E10F0}">
      <dsp:nvSpPr>
        <dsp:cNvPr id="0" name=""/>
        <dsp:cNvSpPr/>
      </dsp:nvSpPr>
      <dsp:spPr>
        <a:xfrm>
          <a:off x="0" y="972108"/>
          <a:ext cx="5112568" cy="561599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Relações lógicas</a:t>
          </a:r>
        </a:p>
      </dsp:txBody>
      <dsp:txXfrm>
        <a:off x="27415" y="999523"/>
        <a:ext cx="5057738" cy="506769"/>
      </dsp:txXfrm>
    </dsp:sp>
    <dsp:sp modelId="{07A7BCC6-DCEB-4C69-8BAB-E41D644FCAAC}">
      <dsp:nvSpPr>
        <dsp:cNvPr id="0" name=""/>
        <dsp:cNvSpPr/>
      </dsp:nvSpPr>
      <dsp:spPr>
        <a:xfrm>
          <a:off x="0" y="1533707"/>
          <a:ext cx="511256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2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/>
            <a:t>regras</a:t>
          </a:r>
        </a:p>
      </dsp:txBody>
      <dsp:txXfrm>
        <a:off x="0" y="1533707"/>
        <a:ext cx="5112568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Paradigma de programação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 Prolog</a:t>
            </a:r>
          </a:p>
          <a:p>
            <a:endParaRPr lang="pt-BR" dirty="0"/>
          </a:p>
          <a:p>
            <a:r>
              <a:rPr lang="pt-BR"/>
              <a:t>Slide 2</a:t>
            </a:r>
            <a:endParaRPr lang="pt-BR" dirty="0"/>
          </a:p>
          <a:p>
            <a:r>
              <a:rPr lang="pt-BR" dirty="0"/>
              <a:t>Nielsen Castelo Damasceno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44" y="562769"/>
            <a:ext cx="1219200" cy="561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99592" y="562769"/>
            <a:ext cx="1216824" cy="5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2" y="5257800"/>
            <a:ext cx="2128838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0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itchFamily="34" charset="0"/>
                <a:cs typeface="Arial" pitchFamily="34" charset="0"/>
              </a:rPr>
              <a:t>Um fato expressa alguma verdade sobre um relacionamento. Por exemplo:</a:t>
            </a: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Robinho É HOMEM.</a:t>
            </a:r>
          </a:p>
          <a:p>
            <a:pPr marL="109728" indent="0">
              <a:buNone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r>
              <a:rPr lang="pt-BR" sz="2800" dirty="0">
                <a:latin typeface="Arial" pitchFamily="34" charset="0"/>
                <a:cs typeface="Arial" pitchFamily="34" charset="0"/>
              </a:rPr>
              <a:t>É um fato que define que o indivíduo ROBINHO pertence à classe HOMEM.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pt-BR" dirty="0"/>
              <a:t>Fatos (Base de dados)</a:t>
            </a:r>
          </a:p>
        </p:txBody>
      </p:sp>
    </p:spTree>
    <p:extLst>
      <p:ext uri="{BB962C8B-B14F-4D97-AF65-F5344CB8AC3E}">
        <p14:creationId xmlns:p14="http://schemas.microsoft.com/office/powerpoint/2010/main" val="11818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Uma regra, por outro lado, expressa um relacionamento entre fatos. </a:t>
            </a: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Um relacionamento em uma regra é verdadeiro se os outros relacionamentos nessa regra também o são. Por exemplo: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 ROBINHO É UM HOMEM, ELE É MORTAL.</a:t>
            </a:r>
          </a:p>
          <a:p>
            <a:pPr marL="109728" indent="0" algn="ctr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109728" indent="0" algn="just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Uma conclusão possível a partir desse fato e dessa regra é que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ROBINHO É MORTAL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 algn="ctr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/>
              <a:t>Regras</a:t>
            </a:r>
            <a:br>
              <a:rPr lang="pt-BR" sz="36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829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Permite obter informações que podem ser deduzidas de um programa. Através do fatos e regras estabelecida.</a:t>
            </a: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Em PROLOG, esse fato e essa regra são expressos da seguinte forma:</a:t>
            </a:r>
          </a:p>
          <a:p>
            <a:pPr marL="109728" indent="0" algn="ctr">
              <a:buNone/>
            </a:pPr>
            <a:r>
              <a:rPr lang="pt-BR" sz="2800" i="1" dirty="0">
                <a:latin typeface="Arial" pitchFamily="34" charset="0"/>
                <a:cs typeface="Arial" pitchFamily="34" charset="0"/>
              </a:rPr>
              <a:t>homem(</a:t>
            </a:r>
            <a:r>
              <a:rPr lang="pt-BR" sz="2800" i="1" dirty="0" err="1">
                <a:latin typeface="Arial" pitchFamily="34" charset="0"/>
                <a:cs typeface="Arial" pitchFamily="34" charset="0"/>
              </a:rPr>
              <a:t>robinho</a:t>
            </a:r>
            <a:r>
              <a:rPr lang="pt-BR" sz="2800" i="1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109728" indent="0" algn="ctr">
              <a:buNone/>
            </a:pPr>
            <a:r>
              <a:rPr lang="pt-BR" sz="2800" i="1" dirty="0">
                <a:latin typeface="Arial" pitchFamily="34" charset="0"/>
                <a:cs typeface="Arial" pitchFamily="34" charset="0"/>
              </a:rPr>
              <a:t>mortal(X):-homem(X).</a:t>
            </a:r>
          </a:p>
          <a:p>
            <a:pPr marL="109728" indent="0" algn="ctr">
              <a:buNone/>
            </a:pPr>
            <a:endParaRPr lang="pt-BR" sz="2800" i="1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 a consulta: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É ROBINHO UM MORTAL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expressa e respondida da forma que segue:</a:t>
            </a:r>
          </a:p>
          <a:p>
            <a:pPr marL="109728" indent="0">
              <a:buNone/>
            </a:pPr>
            <a:r>
              <a:rPr lang="pt-BR" sz="2400" i="1" dirty="0">
                <a:latin typeface="Arial" pitchFamily="34" charset="0"/>
                <a:cs typeface="Arial" pitchFamily="34" charset="0"/>
              </a:rPr>
              <a:t>?-mortal(</a:t>
            </a:r>
            <a:r>
              <a:rPr lang="pt-BR" sz="2400" i="1" dirty="0" err="1">
                <a:latin typeface="Arial" pitchFamily="34" charset="0"/>
                <a:cs typeface="Arial" pitchFamily="34" charset="0"/>
              </a:rPr>
              <a:t>robinho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).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/>
              <a:t>Consulta</a:t>
            </a:r>
            <a:br>
              <a:rPr lang="pt-BR" sz="36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5903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Abra o SWI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prolog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e implemente os fatos abaixo: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Realize a consulta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/>
              <a:t>Exercício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57782"/>
            <a:ext cx="5613481" cy="10064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453" y="5074753"/>
            <a:ext cx="4398566" cy="14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>
            <a:normAutofit/>
          </a:bodyPr>
          <a:lstStyle/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Uma árvore genealógica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Realize a consulta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/>
              <a:t>Exercício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86" y="1916832"/>
            <a:ext cx="2849634" cy="177344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64" y="4404535"/>
            <a:ext cx="75819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1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Fatos (Base de dados)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97144"/>
            <a:ext cx="8388146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81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Fatos (Base de dados)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/>
          <a:lstStyle/>
          <a:p>
            <a:r>
              <a:rPr lang="pt-BR" dirty="0"/>
              <a:t>Nomes de relações e objetos iniciam-se com letra minúscula.</a:t>
            </a:r>
          </a:p>
          <a:p>
            <a:r>
              <a:rPr lang="pt-BR" dirty="0"/>
              <a:t>Perceba que a resposta “não” em Prolog não significa necessariamente que o fato não é verdadeiro, mas simplesmente que Prolog não consegue provar o fato a partir de seu banco de dados.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57232"/>
            <a:ext cx="3310365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14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 variáveis em Prolog servem para responder questões mais elaboradas, por exemplo “Do que Maria gosta?” ou então “Quem mora em Atenas?”.</a:t>
            </a:r>
          </a:p>
          <a:p>
            <a:r>
              <a:rPr lang="pt-BR" sz="2800" dirty="0"/>
              <a:t>Variáveis distinguem-se dos objetos por terem nomes iniciados com letra MAIÚSCULA ou  </a:t>
            </a:r>
            <a:r>
              <a:rPr lang="pt-BR" sz="2800" dirty="0" err="1"/>
              <a:t>underscore</a:t>
            </a:r>
            <a:r>
              <a:rPr lang="pt-BR" sz="2800" dirty="0"/>
              <a:t> (_) , seguidos de qualquer caractere alfanumérico.</a:t>
            </a:r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9966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Inteiros - qualquer número que não contenha um ponto (.) será considerado um inteiro. </a:t>
            </a:r>
          </a:p>
          <a:p>
            <a:r>
              <a:rPr lang="pt-BR" dirty="0"/>
              <a:t>Caracteres ASCII entre aspas duplas são considerados inteiros.</a:t>
            </a:r>
          </a:p>
          <a:p>
            <a:r>
              <a:rPr lang="pt-BR" dirty="0"/>
              <a:t>Ex.: 1, 6, -3, “a”(interpretado como 97), ...;</a:t>
            </a:r>
          </a:p>
          <a:p>
            <a:r>
              <a:rPr lang="pt-BR" dirty="0"/>
              <a:t>Números em ponto flutuante - qualquer número com um ponto e pelo menos uma casa decimal. Ex.: 5.3 (correto), 7.8 (correto), 7. (incorreto);</a:t>
            </a:r>
          </a:p>
          <a:p>
            <a:r>
              <a:rPr lang="pt-BR" dirty="0"/>
              <a:t>Listas - sequencia de elementos ordenados. Uma lista é declarada entre colchetes e os elementos devem ser separados por vírgula. </a:t>
            </a:r>
          </a:p>
          <a:p>
            <a:r>
              <a:rPr lang="pt-BR" dirty="0"/>
              <a:t>Pode-se separar a cabeça (1o. elemento) do corpo (demais elementos) de uma lista utilizando |. Ex.: [ a, b, c], [a | b, c ], ...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26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4" y="1524000"/>
            <a:ext cx="8681226" cy="459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4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r>
              <a:rPr lang="pt-BR" dirty="0"/>
              <a:t>Paradigma declarativo ou descritivo, neste, deve-se implementar uma descrição do problema e não um conjunto de instruções.</a:t>
            </a:r>
          </a:p>
          <a:p>
            <a:r>
              <a:rPr lang="pt-BR" dirty="0"/>
              <a:t>Baseada no calculo de predicados.</a:t>
            </a:r>
          </a:p>
          <a:p>
            <a:r>
              <a:rPr lang="pt-BR" dirty="0"/>
              <a:t>Foi criado em 1972 por </a:t>
            </a:r>
            <a:r>
              <a:rPr lang="pt-BR" dirty="0" err="1"/>
              <a:t>Colmerauer</a:t>
            </a:r>
            <a:r>
              <a:rPr lang="pt-BR" dirty="0"/>
              <a:t> e Roussel.</a:t>
            </a:r>
          </a:p>
          <a:p>
            <a:r>
              <a:rPr lang="pt-BR" dirty="0"/>
              <a:t>Um programa Prolog não possui código para manipular a memória ou realizar desvios condicionais.</a:t>
            </a:r>
          </a:p>
          <a:p>
            <a:r>
              <a:rPr lang="pt-BR" dirty="0"/>
              <a:t>Aplicações na computação simbólica, na compreensão de linguagem natural ou sistemas especialista.</a:t>
            </a:r>
          </a:p>
        </p:txBody>
      </p:sp>
    </p:spTree>
    <p:extLst>
      <p:ext uri="{BB962C8B-B14F-4D97-AF65-F5344CB8AC3E}">
        <p14:creationId xmlns:p14="http://schemas.microsoft.com/office/powerpoint/2010/main" val="122889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Questões mais complexas como “Será que Pedro gosta de Maria e Maria gosta de Pedro?” </a:t>
            </a:r>
          </a:p>
          <a:p>
            <a:r>
              <a:rPr lang="pt-BR" dirty="0"/>
              <a:t>Podem ser feitas com conjunções. Este problema consiste de duas metas separadas que Prolog deve tentar satisfazer, e existe uma notação para isto na linguagem.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8"/>
            <a:ext cx="434586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6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pergunta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signiﬁca “Pedro gosta de Maria e Maria gosta de Pedro?”.   A vırgula é pronunciada “e” e serve para separar um número qualquer de metas diferentes que devem ser satisfeitas para responder a uma pergunta, o que se chama de conjunção.</a:t>
            </a:r>
          </a:p>
          <a:p>
            <a:r>
              <a:rPr lang="pt-BR" dirty="0"/>
              <a:t>Prolog tentará satisfazer as metas uma a uma.  No caso em questão, a resposta será “não” pois embora a primeira meta seja um fato, a segunda não pode ser provada.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7132170" cy="8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9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340768"/>
            <a:ext cx="8784976" cy="513623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Conjunções combinadas com variáveis podem responder a perguntas bastante interessantes, por exemplo: “Há algo de que ambos Maria e Pedro gostam?”.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Prolog tenta satisfazer a primeira meta; caso consiga, manterá uma marca no banco de dados no ponto onde houve uniﬁcação e tenta a segunda meta.</a:t>
            </a:r>
          </a:p>
          <a:p>
            <a:r>
              <a:rPr lang="pt-BR" dirty="0"/>
              <a:t>Se a segunda meta é também satisfeita, Prolog coloca uma outra marca para a segunda meta.</a:t>
            </a:r>
          </a:p>
          <a:p>
            <a:r>
              <a:rPr lang="pt-BR" dirty="0"/>
              <a:t>Se a segunda meta falhar, Prolog tentará </a:t>
            </a:r>
            <a:r>
              <a:rPr lang="pt-BR" dirty="0" err="1"/>
              <a:t>ressatisfazer</a:t>
            </a:r>
            <a:r>
              <a:rPr lang="pt-BR" dirty="0"/>
              <a:t> a meta anterior (neste caso, a primeira) a partir da marca desta meta. </a:t>
            </a:r>
          </a:p>
          <a:p>
            <a:r>
              <a:rPr lang="pt-BR" dirty="0"/>
              <a:t>Este processo é chamado de “</a:t>
            </a:r>
            <a:r>
              <a:rPr lang="pt-BR" i="1" dirty="0" err="1"/>
              <a:t>backtracking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276872"/>
            <a:ext cx="4807449" cy="10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regra é uma aﬁrmação geral sobre objetos e seus relacionamentos. </a:t>
            </a:r>
          </a:p>
          <a:p>
            <a:r>
              <a:rPr lang="pt-BR" dirty="0"/>
              <a:t>Por exemplo, suponha que queremos representar a seguinte dependência entre fatos:</a:t>
            </a:r>
          </a:p>
          <a:p>
            <a:r>
              <a:rPr lang="pt-BR" dirty="0"/>
              <a:t>Pedro gosta de todo mundo que gosta de vinho, o que pode ser reescrito como: Pedro gosta de X se X gosta de vinho.</a:t>
            </a:r>
          </a:p>
          <a:p>
            <a:r>
              <a:rPr lang="pt-BR" dirty="0"/>
              <a:t>Em Prolog, regras consistem de uma cabeça e um corpo. </a:t>
            </a:r>
          </a:p>
        </p:txBody>
      </p:sp>
    </p:spTree>
    <p:extLst>
      <p:ext uri="{BB962C8B-B14F-4D97-AF65-F5344CB8AC3E}">
        <p14:creationId xmlns:p14="http://schemas.microsoft.com/office/powerpoint/2010/main" val="833692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76800"/>
          </a:xfrm>
        </p:spPr>
        <p:txBody>
          <a:bodyPr>
            <a:normAutofit/>
          </a:bodyPr>
          <a:lstStyle/>
          <a:p>
            <a:r>
              <a:rPr lang="pt-BR" dirty="0"/>
              <a:t>A cabeça e o corpo são conectados pelo símbolo “:-” formado por dois pontos e hífen. </a:t>
            </a:r>
          </a:p>
          <a:p>
            <a:r>
              <a:rPr lang="pt-BR" dirty="0"/>
              <a:t>O “:-” </a:t>
            </a:r>
            <a:r>
              <a:rPr lang="pt-BR" dirty="0" err="1"/>
              <a:t>procuncia-se</a:t>
            </a:r>
            <a:r>
              <a:rPr lang="pt-BR" dirty="0"/>
              <a:t> “se”. O exemplo anterior seria escrito como: gosta(</a:t>
            </a:r>
            <a:r>
              <a:rPr lang="pt-BR" dirty="0" err="1"/>
              <a:t>pedro</a:t>
            </a:r>
            <a:r>
              <a:rPr lang="pt-BR" dirty="0"/>
              <a:t>, X) :- gosta(X, vinho).</a:t>
            </a:r>
          </a:p>
          <a:p>
            <a:r>
              <a:rPr lang="pt-BR" dirty="0"/>
              <a:t>Regras também terminam com ponto </a:t>
            </a:r>
            <a:r>
              <a:rPr lang="pt-BR" dirty="0" err="1"/>
              <a:t>ﬁnal</a:t>
            </a:r>
            <a:r>
              <a:rPr lang="pt-BR" dirty="0"/>
              <a:t>. </a:t>
            </a:r>
          </a:p>
          <a:p>
            <a:r>
              <a:rPr lang="pt-BR" dirty="0"/>
              <a:t>A cabeça desta regra é gosta(</a:t>
            </a:r>
            <a:r>
              <a:rPr lang="pt-BR" dirty="0" err="1"/>
              <a:t>pedro</a:t>
            </a:r>
            <a:r>
              <a:rPr lang="pt-BR" dirty="0"/>
              <a:t>, X).</a:t>
            </a:r>
          </a:p>
          <a:p>
            <a:r>
              <a:rPr lang="pt-BR" dirty="0"/>
              <a:t>A cabeça de uma regra descreve o que está sendo deﬁnido.</a:t>
            </a:r>
          </a:p>
          <a:p>
            <a:r>
              <a:rPr lang="pt-BR" dirty="0"/>
              <a:t>O corpo é uma conjunção de metas que devem ser satisfeitas para que a cabeça seja considerada verdadeira.</a:t>
            </a:r>
          </a:p>
        </p:txBody>
      </p:sp>
    </p:spTree>
    <p:extLst>
      <p:ext uri="{BB962C8B-B14F-4D97-AF65-F5344CB8AC3E}">
        <p14:creationId xmlns:p14="http://schemas.microsoft.com/office/powerpoint/2010/main" val="14188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Pedro gosta de qualquer um que goste de vinho e de chocolate.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Pedro gosta de mulheres que gostam de vinho.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65" y="1700808"/>
            <a:ext cx="73056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01008"/>
            <a:ext cx="6000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998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com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 consulta  com  variáveis  pode ter  mais  de  uma  resposta.  Nesse  caso,  o sistema  apresentará  a  primeira  resposta  e  ficará  aguardando  até  que  seja pressionado  </a:t>
            </a:r>
            <a:r>
              <a:rPr lang="pt-BR" dirty="0" err="1"/>
              <a:t>enter</a:t>
            </a:r>
            <a:r>
              <a:rPr lang="pt-BR" dirty="0"/>
              <a:t>,  que  termina  a  consulta,  ou  ponto-e-vírgula,  que  faz  com que a próxima resposta possível, se houver, seja apresentada.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221088"/>
            <a:ext cx="4413153" cy="19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8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Em Prolog existem dois tipos de comentários, estes são identificados pelos símbolos “%” e “/* */”. </a:t>
            </a:r>
          </a:p>
          <a:p>
            <a:r>
              <a:rPr lang="pt-BR" dirty="0"/>
              <a:t>O símbolo % expressa que tudo aquilo que estiver entre ele e o  final da linha deve ser tratado como comentário.</a:t>
            </a:r>
          </a:p>
          <a:p>
            <a:r>
              <a:rPr lang="pt-BR" dirty="0"/>
              <a:t>Os símbolos /* */ indicam que tudo que estiver entre /* e */ será tratado como comentário.</a:t>
            </a:r>
          </a:p>
        </p:txBody>
      </p:sp>
    </p:spTree>
    <p:extLst>
      <p:ext uri="{BB962C8B-B14F-4D97-AF65-F5344CB8AC3E}">
        <p14:creationId xmlns:p14="http://schemas.microsoft.com/office/powerpoint/2010/main" val="2133968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regra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709120"/>
          </a:xfrm>
        </p:spPr>
        <p:txBody>
          <a:bodyPr>
            <a:normAutofit/>
          </a:bodyPr>
          <a:lstStyle/>
          <a:p>
            <a:r>
              <a:rPr lang="pt-BR" dirty="0"/>
              <a:t>Regras nos permitem definir novas relações em termos de outras relações já existentes. Por exemplo, a regra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80928"/>
            <a:ext cx="6405871" cy="23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0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regra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709120"/>
          </a:xfrm>
        </p:spPr>
        <p:txBody>
          <a:bodyPr>
            <a:normAutofit/>
          </a:bodyPr>
          <a:lstStyle/>
          <a:p>
            <a:r>
              <a:rPr lang="pt-BR" dirty="0"/>
              <a:t>define a relação avô em termos da relação pai, ou seja, estabelece que X é avô de Y se X tem um filho Z que é pai de Y. Com essa regra, podemos agora realizar consultas tais como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2190" y="5807005"/>
            <a:ext cx="8682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Fatos  e  regras  são  tipos de  cláusulas  e  um  conjunto  de  cláusulas  constitui um programa lógico.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924944"/>
            <a:ext cx="3312368" cy="24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02004"/>
              </p:ext>
            </p:extLst>
          </p:nvPr>
        </p:nvGraphicFramePr>
        <p:xfrm>
          <a:off x="251520" y="1772817"/>
          <a:ext cx="8640960" cy="1629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7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83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Marcos é médico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Maria é estudante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Marcos é médico e Maria é estudante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P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q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p ^ q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61048"/>
            <a:ext cx="3024336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04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As estruturas são termos mais complexos seguido de componentes separadas por vírgula e colocadas entre parênteses.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363" y="3356992"/>
            <a:ext cx="51149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25" y="4221088"/>
            <a:ext cx="67056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5085184"/>
            <a:ext cx="73056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702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As estruturas podem ser desenhadas como árvores, onde o </a:t>
            </a:r>
            <a:r>
              <a:rPr lang="pt-BR" dirty="0" err="1"/>
              <a:t>funtor</a:t>
            </a:r>
            <a:r>
              <a:rPr lang="pt-BR" dirty="0"/>
              <a:t> </a:t>
            </a:r>
            <a:r>
              <a:rPr lang="pt-BR" dirty="0" err="1"/>
              <a:t>ﬁca</a:t>
            </a:r>
            <a:r>
              <a:rPr lang="pt-BR" dirty="0"/>
              <a:t> na raiz e os componentes são seus </a:t>
            </a:r>
            <a:r>
              <a:rPr lang="pt-BR" dirty="0" err="1"/>
              <a:t>ﬁlhos</a:t>
            </a:r>
            <a:r>
              <a:rPr lang="pt-B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7"/>
            <a:ext cx="6704433" cy="22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597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Frases da língua portuguesa podem ter suas sintaxes representadas por estruturas em Prolog. </a:t>
            </a:r>
          </a:p>
          <a:p>
            <a:r>
              <a:rPr lang="pt-BR" dirty="0"/>
              <a:t>Um tipo de sentença muito simples, consistindo de sujeito</a:t>
            </a:r>
          </a:p>
          <a:p>
            <a:r>
              <a:rPr lang="pt-BR" dirty="0"/>
              <a:t>e predicado (não confundir com predicado Prolog!)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3943"/>
            <a:ext cx="6276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58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332856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“Pedro ama Maria”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20602"/>
            <a:ext cx="81438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032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Igualdade e Unificação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Em Prolog, igualdade signiﬁca uniﬁcação.  Existe um predicado </a:t>
            </a:r>
            <a:r>
              <a:rPr lang="pt-BR" dirty="0" err="1"/>
              <a:t>inﬁxo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-deﬁnido = para a igualdade, mas em geral seu uso pode ser substituído pelo uso de variáveis de mesmo nome. </a:t>
            </a:r>
          </a:p>
          <a:p>
            <a:endParaRPr lang="pt-BR" dirty="0"/>
          </a:p>
          <a:p>
            <a:r>
              <a:rPr lang="pt-BR" dirty="0"/>
              <a:t>Se não existisse, o predicado = poderia ser deﬁnido por apenas um fato: X = X.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976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Prolog tem uma série de predicados pré-deﬁnidos para aritmética, que podem ser divididos entre comparação e cálculo.</a:t>
            </a:r>
          </a:p>
          <a:p>
            <a:r>
              <a:rPr lang="pt-BR" dirty="0"/>
              <a:t>Os predicados de comparação são </a:t>
            </a:r>
            <a:r>
              <a:rPr lang="pt-BR" dirty="0" err="1"/>
              <a:t>inﬁxos</a:t>
            </a:r>
            <a:r>
              <a:rPr lang="pt-BR" dirty="0"/>
              <a:t> e comparam apenas números ou variáveis instanciadas a números. São eles: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407190"/>
            <a:ext cx="26670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335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39"/>
            <a:ext cx="6192688" cy="28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77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Considere o seguinte banco de dados contendo os príncipes de Gales nos séculos 9 e 10, e os anos em que reinaram. Os nomes estão em galês.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5760640" cy="38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Quem foi o príncipe em um dado ano? A seguinte regra tenciona responder isto.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45000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932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34908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Testando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92912"/>
            <a:ext cx="6277800" cy="279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81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 usuário interage com o programa através de consultas.</a:t>
            </a:r>
          </a:p>
          <a:p>
            <a:pPr lvl="1"/>
            <a:r>
              <a:rPr lang="pt-BR" sz="2800" dirty="0"/>
              <a:t>homem(</a:t>
            </a:r>
            <a:r>
              <a:rPr lang="pt-BR" sz="2800" dirty="0" err="1"/>
              <a:t>pedro</a:t>
            </a:r>
            <a:r>
              <a:rPr lang="pt-BR" sz="2800" dirty="0"/>
              <a:t>).</a:t>
            </a:r>
          </a:p>
          <a:p>
            <a:pPr lvl="1"/>
            <a:r>
              <a:rPr lang="pt-BR" sz="2800" dirty="0"/>
              <a:t>homem(</a:t>
            </a:r>
            <a:r>
              <a:rPr lang="pt-BR" sz="2800" dirty="0" err="1"/>
              <a:t>joao</a:t>
            </a:r>
            <a:r>
              <a:rPr lang="pt-BR" sz="2800" dirty="0"/>
              <a:t>).</a:t>
            </a:r>
          </a:p>
          <a:p>
            <a:pPr lvl="1"/>
            <a:r>
              <a:rPr lang="pt-BR" sz="2800" dirty="0"/>
              <a:t>mulher(</a:t>
            </a:r>
            <a:r>
              <a:rPr lang="pt-BR" sz="2800" dirty="0" err="1"/>
              <a:t>maria</a:t>
            </a:r>
            <a:r>
              <a:rPr lang="pt-BR" sz="2800" dirty="0"/>
              <a:t>).</a:t>
            </a:r>
          </a:p>
          <a:p>
            <a:pPr lvl="1"/>
            <a:r>
              <a:rPr lang="pt-BR" sz="2800" dirty="0"/>
              <a:t>mulher(</a:t>
            </a:r>
            <a:r>
              <a:rPr lang="pt-BR" sz="2800" dirty="0" err="1"/>
              <a:t>teresa</a:t>
            </a:r>
            <a:r>
              <a:rPr lang="pt-B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09736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aritmético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Autofit/>
          </a:bodyPr>
          <a:lstStyle/>
          <a:p>
            <a:r>
              <a:rPr lang="pt-BR" sz="2800" dirty="0"/>
              <a:t>Para cálculos aritméticos, o predicado especial </a:t>
            </a:r>
            <a:r>
              <a:rPr lang="pt-BR" sz="2800" dirty="0" err="1"/>
              <a:t>pré-deﬁnido</a:t>
            </a:r>
            <a:r>
              <a:rPr lang="pt-BR" sz="2800" dirty="0"/>
              <a:t> </a:t>
            </a:r>
            <a:r>
              <a:rPr lang="pt-BR" sz="2800" b="1" i="1" dirty="0" err="1"/>
              <a:t>is</a:t>
            </a:r>
            <a:r>
              <a:rPr lang="pt-BR" sz="2800" dirty="0"/>
              <a:t> deve ser usado.</a:t>
            </a:r>
          </a:p>
          <a:p>
            <a:r>
              <a:rPr lang="pt-BR" sz="2800" dirty="0"/>
              <a:t>O seu papel é transformar uma estrutura envolvendo operadores aritméticos no resultado desta expressão.</a:t>
            </a:r>
          </a:p>
          <a:p>
            <a:r>
              <a:rPr lang="pt-BR" sz="2800" dirty="0"/>
              <a:t>O operado </a:t>
            </a:r>
            <a:r>
              <a:rPr lang="pt-BR" sz="2800" b="1" i="1" dirty="0" err="1"/>
              <a:t>is</a:t>
            </a:r>
            <a:r>
              <a:rPr lang="pt-BR" sz="2800" dirty="0"/>
              <a:t> é </a:t>
            </a:r>
            <a:r>
              <a:rPr lang="pt-BR" sz="2800" dirty="0" err="1"/>
              <a:t>inﬁxo</a:t>
            </a:r>
            <a:r>
              <a:rPr lang="pt-BR" sz="2800" dirty="0"/>
              <a:t>, e de seu lado direito deve sempre aparecer uma expressão aritmética envolvendo apenas números ou varáveis instanciadas com números. </a:t>
            </a:r>
          </a:p>
        </p:txBody>
      </p:sp>
    </p:spTree>
    <p:extLst>
      <p:ext uri="{BB962C8B-B14F-4D97-AF65-F5344CB8AC3E}">
        <p14:creationId xmlns:p14="http://schemas.microsoft.com/office/powerpoint/2010/main" val="2142730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56184"/>
            <a:ext cx="8712968" cy="4349080"/>
          </a:xfrm>
        </p:spPr>
        <p:txBody>
          <a:bodyPr>
            <a:normAutofit/>
          </a:bodyPr>
          <a:lstStyle/>
          <a:p>
            <a:r>
              <a:rPr lang="pt-BR" dirty="0"/>
              <a:t>Considere o seguinte banco de dados sobre a população e a área de diversos países em 1976. Pop é população e </a:t>
            </a:r>
            <a:r>
              <a:rPr lang="pt-BR" dirty="0" err="1"/>
              <a:t>area</a:t>
            </a:r>
            <a:r>
              <a:rPr lang="pt-BR" dirty="0"/>
              <a:t> é a área de um país em milhões de quilômetro quadrado.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130208"/>
            <a:ext cx="3828556" cy="3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50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pt-BR" dirty="0"/>
              <a:t>Para calcular a densidade populacional de um país, escrevemos a seguinte regra, que divide a população pela área: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71" y="2562865"/>
            <a:ext cx="3490521" cy="41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43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pt-BR" dirty="0"/>
              <a:t>Testando.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08002"/>
            <a:ext cx="5329430" cy="392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076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232248"/>
          </a:xfrm>
        </p:spPr>
        <p:txBody>
          <a:bodyPr>
            <a:normAutofit lnSpcReduction="10000"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A Figura a seguir exibe a árvore genealógica de uma família, nesta é possível observar que existem diversos tipos de relação, por exemplo, bob é pai de </a:t>
            </a:r>
            <a:r>
              <a:rPr lang="pt-BR" dirty="0" err="1"/>
              <a:t>pat</a:t>
            </a:r>
            <a:r>
              <a:rPr lang="pt-BR" dirty="0"/>
              <a:t>, </a:t>
            </a:r>
            <a:r>
              <a:rPr lang="pt-BR" dirty="0" err="1"/>
              <a:t>pam</a:t>
            </a:r>
            <a:r>
              <a:rPr lang="pt-BR" dirty="0"/>
              <a:t> é avó de </a:t>
            </a:r>
            <a:r>
              <a:rPr lang="pt-BR" dirty="0" err="1"/>
              <a:t>ann</a:t>
            </a:r>
            <a:r>
              <a:rPr lang="pt-BR" dirty="0"/>
              <a:t>, </a:t>
            </a:r>
            <a:r>
              <a:rPr lang="pt-BR" dirty="0" err="1"/>
              <a:t>ann</a:t>
            </a:r>
            <a:r>
              <a:rPr lang="pt-BR" dirty="0"/>
              <a:t> é irmã de </a:t>
            </a:r>
            <a:r>
              <a:rPr lang="pt-BR" dirty="0" err="1"/>
              <a:t>pat</a:t>
            </a:r>
            <a:r>
              <a:rPr lang="pt-BR" dirty="0"/>
              <a:t>, </a:t>
            </a:r>
            <a:r>
              <a:rPr lang="pt-BR" dirty="0" err="1"/>
              <a:t>jim</a:t>
            </a:r>
            <a:r>
              <a:rPr lang="pt-BR" dirty="0"/>
              <a:t> é filho de </a:t>
            </a:r>
            <a:r>
              <a:rPr lang="pt-BR" dirty="0" err="1"/>
              <a:t>pat</a:t>
            </a:r>
            <a:r>
              <a:rPr lang="pt-BR" dirty="0"/>
              <a:t>, entre outras.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grpSp>
        <p:nvGrpSpPr>
          <p:cNvPr id="32" name="Grupo 31"/>
          <p:cNvGrpSpPr/>
          <p:nvPr/>
        </p:nvGrpSpPr>
        <p:grpSpPr>
          <a:xfrm>
            <a:off x="2699792" y="3071914"/>
            <a:ext cx="3816424" cy="3597446"/>
            <a:chOff x="4283968" y="3140968"/>
            <a:chExt cx="3816424" cy="3597446"/>
          </a:xfrm>
        </p:grpSpPr>
        <p:sp>
          <p:nvSpPr>
            <p:cNvPr id="4" name="Elipse 3"/>
            <p:cNvSpPr/>
            <p:nvPr/>
          </p:nvSpPr>
          <p:spPr>
            <a:xfrm>
              <a:off x="4283968" y="3140968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/>
                <a:t>Pam</a:t>
              </a:r>
              <a:endParaRPr lang="pt-BR" sz="1400" b="1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6228184" y="3140968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Tom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7236296" y="4149080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Liz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5292080" y="4016545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Bob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4409337" y="4973960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Ann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444208" y="5007959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Pat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389168" y="5931046"/>
              <a:ext cx="864096" cy="80736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Jim</a:t>
              </a:r>
            </a:p>
          </p:txBody>
        </p:sp>
        <p:cxnSp>
          <p:nvCxnSpPr>
            <p:cNvPr id="12" name="Conector de seta reta 11"/>
            <p:cNvCxnSpPr>
              <a:endCxn id="8" idx="1"/>
            </p:cNvCxnSpPr>
            <p:nvPr/>
          </p:nvCxnSpPr>
          <p:spPr>
            <a:xfrm>
              <a:off x="5004048" y="3789040"/>
              <a:ext cx="414576" cy="3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6" idx="5"/>
              <a:endCxn id="7" idx="1"/>
            </p:cNvCxnSpPr>
            <p:nvPr/>
          </p:nvCxnSpPr>
          <p:spPr>
            <a:xfrm>
              <a:off x="6965736" y="3830100"/>
              <a:ext cx="397104" cy="437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8" idx="5"/>
              <a:endCxn id="10" idx="1"/>
            </p:cNvCxnSpPr>
            <p:nvPr/>
          </p:nvCxnSpPr>
          <p:spPr>
            <a:xfrm>
              <a:off x="6029632" y="4705677"/>
              <a:ext cx="541120" cy="4205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10" idx="3"/>
              <a:endCxn id="11" idx="7"/>
            </p:cNvCxnSpPr>
            <p:nvPr/>
          </p:nvCxnSpPr>
          <p:spPr>
            <a:xfrm flipH="1">
              <a:off x="6126720" y="5697091"/>
              <a:ext cx="444032" cy="352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>
              <a:off x="5034028" y="4702551"/>
              <a:ext cx="444032" cy="352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6" idx="3"/>
              <a:endCxn id="8" idx="7"/>
            </p:cNvCxnSpPr>
            <p:nvPr/>
          </p:nvCxnSpPr>
          <p:spPr>
            <a:xfrm flipH="1">
              <a:off x="6029632" y="3830100"/>
              <a:ext cx="325096" cy="30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08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232248"/>
          </a:xfrm>
        </p:spPr>
        <p:txBody>
          <a:bodyPr>
            <a:normAutofit lnSpcReduction="10000"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Para se representar estas relações em Prolog, inicialmente pode-se criar a relação genitor(</a:t>
            </a:r>
            <a:r>
              <a:rPr lang="pt-BR" dirty="0" err="1"/>
              <a:t>x,y</a:t>
            </a:r>
            <a:r>
              <a:rPr lang="pt-BR" dirty="0"/>
              <a:t>), significando que “x” é genitor de “y”. Então, podemos inserir na janela de edição do programa os seguintes fatos:</a:t>
            </a:r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340253"/>
            <a:ext cx="496482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76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Fazendo perguntas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Consultas mais interessantes são possíveis, por exemplo, pode-se indagar quem são os genitores de um determinado sujeito, ou quem são os filhos de deste na base de fatos do exemplo.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16" y="2313016"/>
            <a:ext cx="4170600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532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3610744" cy="525658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r>
              <a:rPr lang="pt-BR" dirty="0"/>
              <a:t>Para isso, pode-se digitar no </a:t>
            </a:r>
            <a:r>
              <a:rPr lang="pt-BR" i="1" dirty="0" err="1"/>
              <a:t>prompt</a:t>
            </a:r>
            <a:r>
              <a:rPr lang="pt-BR" dirty="0"/>
              <a:t> de comandos as seguintes perguntas: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70595"/>
            <a:ext cx="45529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762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r>
              <a:rPr lang="pt-BR" dirty="0"/>
              <a:t>Agora desejamos saber quem são os avós de determinado sujeito, apesar de não existir um fato que determine esta relação.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77120"/>
            <a:ext cx="6203313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8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 lnSpcReduction="10000"/>
          </a:bodyPr>
          <a:lstStyle/>
          <a:p>
            <a:pPr algn="just"/>
            <a:endParaRPr lang="pt-BR" dirty="0"/>
          </a:p>
          <a:p>
            <a:r>
              <a:rPr lang="pt-BR" dirty="0"/>
              <a:t>A consulta pode ser interpretada como “Y” é genitor de </a:t>
            </a:r>
            <a:r>
              <a:rPr lang="pt-BR" dirty="0" err="1"/>
              <a:t>jim</a:t>
            </a:r>
            <a:r>
              <a:rPr lang="pt-BR" dirty="0"/>
              <a:t> e X é genitor de “Y”, ou seja, essa consulta busca quem é o pai do pai de um sujeito. </a:t>
            </a:r>
          </a:p>
          <a:p>
            <a:r>
              <a:rPr lang="pt-BR" dirty="0"/>
              <a:t>Note que as cláusulas estão separadas por uma vírgula (,), para o SWI-Prolog a vírgula representa uma conjunção.</a:t>
            </a:r>
          </a:p>
          <a:p>
            <a:r>
              <a:rPr lang="pt-BR" dirty="0"/>
              <a:t>Enquanto um ponto e vírgula (;) representa uma disjunção.</a:t>
            </a:r>
          </a:p>
          <a:p>
            <a:r>
              <a:rPr lang="pt-BR" dirty="0">
                <a:solidFill>
                  <a:srgbClr val="FF0000"/>
                </a:solidFill>
              </a:rPr>
              <a:t>Então, uma sequencia de cláusulas separadas por vírgula só será satisfeita se e somente se todas as cláusulas forem satisfeitas.</a:t>
            </a:r>
          </a:p>
          <a:p>
            <a:r>
              <a:rPr lang="pt-BR" dirty="0">
                <a:solidFill>
                  <a:srgbClr val="FF0000"/>
                </a:solidFill>
              </a:rPr>
              <a:t>Do mesmo modo, pode-se afirmar que uma sequencia de cláusulas separadas por ponto e vírgula será satisfeita se ao menos uma cláusula for satisfeita.</a:t>
            </a:r>
          </a:p>
        </p:txBody>
      </p:sp>
    </p:spTree>
    <p:extLst>
      <p:ext uri="{BB962C8B-B14F-4D97-AF65-F5344CB8AC3E}">
        <p14:creationId xmlns:p14="http://schemas.microsoft.com/office/powerpoint/2010/main" val="201048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76800"/>
          </a:xfrm>
        </p:spPr>
        <p:txBody>
          <a:bodyPr>
            <a:normAutofit/>
          </a:bodyPr>
          <a:lstStyle/>
          <a:p>
            <a:r>
              <a:rPr lang="pt-BR" sz="2800" dirty="0"/>
              <a:t>Existem versões livres e comerciais criadas para os principais sistemas operacionais.</a:t>
            </a:r>
          </a:p>
          <a:p>
            <a:r>
              <a:rPr lang="pt-BR" sz="2800" dirty="0"/>
              <a:t>Vamos utilizar o SWI Prolog (versão gratuita).</a:t>
            </a:r>
          </a:p>
          <a:p>
            <a:r>
              <a:rPr lang="pt-BR" sz="2800" dirty="0"/>
              <a:t>Utilizado nas plataformas Windows, Linux e </a:t>
            </a:r>
            <a:r>
              <a:rPr lang="pt-BR" sz="2800" dirty="0" err="1"/>
              <a:t>MacOS</a:t>
            </a:r>
            <a:r>
              <a:rPr lang="pt-BR" sz="2800" dirty="0"/>
              <a:t>.</a:t>
            </a:r>
          </a:p>
          <a:p>
            <a:r>
              <a:rPr lang="pt-BR" sz="2800" dirty="0"/>
              <a:t>Faça o download no site:  </a:t>
            </a:r>
            <a:r>
              <a:rPr lang="pt-BR" sz="2800" dirty="0">
                <a:hlinkClick r:id="rId2"/>
              </a:rPr>
              <a:t>http://www.swi-prolog.org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4293096"/>
            <a:ext cx="359092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186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r>
              <a:rPr lang="pt-BR" dirty="0"/>
              <a:t>Um outro conectivo importante é a negação.</a:t>
            </a:r>
          </a:p>
          <a:p>
            <a:r>
              <a:rPr lang="pt-BR" dirty="0"/>
              <a:t>Para exemplificar serão definidos os predicados homem(x) e mulher(x).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2767612" cy="23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331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r>
              <a:rPr lang="pt-BR" dirty="0"/>
              <a:t>Pergunta: Quem é a mãe de bob? Ou seja, que é o genitor de bob que é mulher?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Poderia fazer a mesma pergunta assim: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17040"/>
            <a:ext cx="5489747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085184"/>
            <a:ext cx="546421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292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r>
              <a:rPr lang="pt-BR" dirty="0"/>
              <a:t>Digite os fatos: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Pergunte ao </a:t>
            </a:r>
            <a:r>
              <a:rPr lang="pt-BR" dirty="0" err="1"/>
              <a:t>prolog</a:t>
            </a:r>
            <a:r>
              <a:rPr lang="pt-BR" dirty="0"/>
              <a:t>: Arthur é avo de </a:t>
            </a:r>
            <a:r>
              <a:rPr lang="pt-BR" dirty="0" err="1"/>
              <a:t>xico</a:t>
            </a:r>
            <a:r>
              <a:rPr lang="pt-BR" dirty="0"/>
              <a:t> e </a:t>
            </a:r>
            <a:r>
              <a:rPr lang="pt-BR" dirty="0" err="1"/>
              <a:t>ricardo</a:t>
            </a:r>
            <a:r>
              <a:rPr lang="pt-BR" dirty="0"/>
              <a:t>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16832"/>
            <a:ext cx="5428500" cy="27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17232"/>
            <a:ext cx="7725375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1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r>
              <a:rPr lang="pt-BR" dirty="0"/>
              <a:t>Faça um programa que verifica se o número passado é positivo ou negativo.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4132173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97152"/>
            <a:ext cx="2787585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5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r>
              <a:rPr lang="pt-BR" dirty="0"/>
              <a:t>Faça um programa que retorna o dobro de seu valor.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132856"/>
            <a:ext cx="5119200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6" y="5301207"/>
            <a:ext cx="2836797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0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2232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Implemente em Prolog o exemplo clássico para determinar se todo homem é mortal e se Sócrates é um homem, então Sócrates é mortal.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372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2232248"/>
          </a:xfrm>
        </p:spPr>
        <p:txBody>
          <a:bodyPr>
            <a:normAutofit/>
          </a:bodyPr>
          <a:lstStyle/>
          <a:p>
            <a:r>
              <a:rPr lang="pt-BR" dirty="0"/>
              <a:t>Faça um programa que retorna o signo a partir do dia e mês.</a:t>
            </a:r>
          </a:p>
          <a:p>
            <a:r>
              <a:rPr lang="pt-BR" dirty="0"/>
              <a:t>Sugestão de consulta: signo(</a:t>
            </a:r>
            <a:r>
              <a:rPr lang="pt-BR" dirty="0" err="1"/>
              <a:t>dia,mes,signo</a:t>
            </a:r>
            <a:r>
              <a:rPr lang="pt-BR" dirty="0"/>
              <a:t>).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56" y="3284984"/>
            <a:ext cx="3699188" cy="151216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924944"/>
            <a:ext cx="3156553" cy="34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2232248"/>
          </a:xfrm>
        </p:spPr>
        <p:txBody>
          <a:bodyPr>
            <a:normAutofit/>
          </a:bodyPr>
          <a:lstStyle/>
          <a:p>
            <a:r>
              <a:rPr lang="pt-BR" dirty="0"/>
              <a:t>Faça um programa que retorna o signo a partir do dia e mês.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1" y="2278782"/>
            <a:ext cx="89725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06" y="5345832"/>
            <a:ext cx="369918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2232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Dado um conjunto de animais determinar a cadeira alimentar de um animal qualquer.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79725"/>
            <a:ext cx="5616624" cy="180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78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0364" y="1628800"/>
            <a:ext cx="8363272" cy="33123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Faça um programa que calcule o máximo divisor comum (MDC). Dado dois inteiros positivos A e B, o seu máximo divisor comum, C, é o maior número que divide A e B sem deixar resto.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Exemplos: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717032"/>
            <a:ext cx="2592288" cy="152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8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1336"/>
            <a:ext cx="8739791" cy="49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22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Hello World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38970"/>
            <a:ext cx="8500023" cy="31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5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comando enviado para o interpretador deve obrigatoriamente ser finalizado pelo caractere ponto (.).</a:t>
            </a:r>
          </a:p>
          <a:p>
            <a:r>
              <a:rPr lang="pt-BR" dirty="0"/>
              <a:t>?- </a:t>
            </a:r>
            <a:r>
              <a:rPr lang="pt-BR" dirty="0" err="1"/>
              <a:t>write</a:t>
            </a:r>
            <a:r>
              <a:rPr lang="pt-BR" dirty="0"/>
              <a:t>(teste) não resultará em uma impressão.</a:t>
            </a:r>
          </a:p>
          <a:p>
            <a:r>
              <a:rPr lang="pt-BR" dirty="0"/>
              <a:t>?- </a:t>
            </a:r>
            <a:r>
              <a:rPr lang="pt-BR" dirty="0" err="1"/>
              <a:t>write</a:t>
            </a:r>
            <a:r>
              <a:rPr lang="pt-BR" dirty="0"/>
              <a:t>(teste). resultará  na impressão da </a:t>
            </a:r>
            <a:r>
              <a:rPr lang="pt-BR" dirty="0" err="1"/>
              <a:t>string</a:t>
            </a:r>
            <a:r>
              <a:rPr lang="pt-BR" dirty="0"/>
              <a:t> ‘Teste’.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256"/>
            <a:ext cx="665874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47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/>
          </p:nvPr>
        </p:nvGraphicFramePr>
        <p:xfrm>
          <a:off x="1907704" y="1916832"/>
          <a:ext cx="511256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313184" y="1600200"/>
            <a:ext cx="857929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Esta descrição do problema é avaliada por um interpretador, o qual utilizando um “motor de inferência” que realiza deduções em busca de conclusões válidas para consultas realizadas pelos usuários.</a:t>
            </a:r>
          </a:p>
        </p:txBody>
      </p:sp>
    </p:spTree>
    <p:extLst>
      <p:ext uri="{BB962C8B-B14F-4D97-AF65-F5344CB8AC3E}">
        <p14:creationId xmlns:p14="http://schemas.microsoft.com/office/powerpoint/2010/main" val="1059611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2283</TotalTime>
  <Words>2165</Words>
  <Application>Microsoft Office PowerPoint</Application>
  <PresentationFormat>Apresentação na tela (4:3)</PresentationFormat>
  <Paragraphs>265</Paragraphs>
  <Slides>59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2" baseType="lpstr">
      <vt:lpstr>Arial</vt:lpstr>
      <vt:lpstr>Calibri</vt:lpstr>
      <vt:lpstr>Brilho</vt:lpstr>
      <vt:lpstr>Paradigma de programação</vt:lpstr>
      <vt:lpstr>Introdução</vt:lpstr>
      <vt:lpstr>Introdução</vt:lpstr>
      <vt:lpstr>Introdução</vt:lpstr>
      <vt:lpstr>Ambiente de programação</vt:lpstr>
      <vt:lpstr>Ambiente de programação</vt:lpstr>
      <vt:lpstr>Hello World</vt:lpstr>
      <vt:lpstr>Ambiente de programação</vt:lpstr>
      <vt:lpstr>Introdução</vt:lpstr>
      <vt:lpstr>Fatos (Base de dados)</vt:lpstr>
      <vt:lpstr>Regras </vt:lpstr>
      <vt:lpstr>Consulta </vt:lpstr>
      <vt:lpstr>Exercício</vt:lpstr>
      <vt:lpstr>Exercício</vt:lpstr>
      <vt:lpstr>Fatos (Base de dados)</vt:lpstr>
      <vt:lpstr>Fatos (Base de dados)</vt:lpstr>
      <vt:lpstr>Variáveis</vt:lpstr>
      <vt:lpstr>Variáveis</vt:lpstr>
      <vt:lpstr>Variáveis</vt:lpstr>
      <vt:lpstr>Conjunções</vt:lpstr>
      <vt:lpstr>Conjunções</vt:lpstr>
      <vt:lpstr>Conjunções</vt:lpstr>
      <vt:lpstr>Regras</vt:lpstr>
      <vt:lpstr>Regras</vt:lpstr>
      <vt:lpstr>Regras</vt:lpstr>
      <vt:lpstr>Consulta com variáveis</vt:lpstr>
      <vt:lpstr>Comentários</vt:lpstr>
      <vt:lpstr>Aplicando a regra</vt:lpstr>
      <vt:lpstr>Aplicando a regra</vt:lpstr>
      <vt:lpstr>Estruturas</vt:lpstr>
      <vt:lpstr>Estruturas</vt:lpstr>
      <vt:lpstr>Estruturas</vt:lpstr>
      <vt:lpstr>Estruturas</vt:lpstr>
      <vt:lpstr>Igualdade e Unificação</vt:lpstr>
      <vt:lpstr>Aritmética</vt:lpstr>
      <vt:lpstr>Aritmética</vt:lpstr>
      <vt:lpstr>Exemplo</vt:lpstr>
      <vt:lpstr>Exemplo</vt:lpstr>
      <vt:lpstr>Exemplo</vt:lpstr>
      <vt:lpstr>Cálculo aritmético</vt:lpstr>
      <vt:lpstr>Exemplo</vt:lpstr>
      <vt:lpstr>Exemplo</vt:lpstr>
      <vt:lpstr>Exemplo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Atividade 1</vt:lpstr>
      <vt:lpstr>Atividade 1</vt:lpstr>
      <vt:lpstr>Atividade 2</vt:lpstr>
      <vt:lpstr>Atividade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de programação</dc:title>
  <dc:creator>Nielsen</dc:creator>
  <cp:lastModifiedBy>Nielsen</cp:lastModifiedBy>
  <cp:revision>467</cp:revision>
  <dcterms:created xsi:type="dcterms:W3CDTF">2013-03-05T12:35:32Z</dcterms:created>
  <dcterms:modified xsi:type="dcterms:W3CDTF">2019-02-13T00:33:53Z</dcterms:modified>
</cp:coreProperties>
</file>