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Paradigma de programação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Introdução Prolog</a:t>
            </a:r>
          </a:p>
          <a:p>
            <a:endParaRPr lang="pt-BR" dirty="0" smtClean="0"/>
          </a:p>
          <a:p>
            <a:r>
              <a:rPr lang="pt-BR" smtClean="0"/>
              <a:t>Slide 3</a:t>
            </a:r>
          </a:p>
          <a:p>
            <a:endParaRPr lang="pt-BR" dirty="0"/>
          </a:p>
          <a:p>
            <a:r>
              <a:rPr lang="pt-BR" dirty="0" smtClean="0"/>
              <a:t>Nielsen Castelo Damasceno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44" y="562769"/>
            <a:ext cx="1219200" cy="561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99592" y="562769"/>
            <a:ext cx="1216824" cy="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18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Recursividade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Observação (</a:t>
            </a:r>
            <a:r>
              <a:rPr lang="pt-BR" dirty="0" smtClean="0">
                <a:solidFill>
                  <a:srgbClr val="FF0000"/>
                </a:solidFill>
              </a:rPr>
              <a:t>Cuidado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Prolog n</a:t>
            </a:r>
            <a:r>
              <a:rPr lang="pt-BR" dirty="0"/>
              <a:t>ã</a:t>
            </a:r>
            <a:r>
              <a:rPr lang="pt-BR" dirty="0" smtClean="0"/>
              <a:t>o conseguir</a:t>
            </a:r>
            <a:r>
              <a:rPr lang="pt-BR" dirty="0"/>
              <a:t>á</a:t>
            </a:r>
            <a:r>
              <a:rPr lang="pt-BR" dirty="0" smtClean="0"/>
              <a:t> </a:t>
            </a:r>
            <a:r>
              <a:rPr lang="pt-BR" dirty="0"/>
              <a:t>inferir nada a partir </a:t>
            </a:r>
            <a:r>
              <a:rPr lang="pt-BR" dirty="0" smtClean="0"/>
              <a:t>destas deﬁnições, pois entrar</a:t>
            </a:r>
            <a:r>
              <a:rPr lang="pt-BR" dirty="0"/>
              <a:t>á</a:t>
            </a:r>
            <a:r>
              <a:rPr lang="pt-BR" dirty="0" smtClean="0"/>
              <a:t> </a:t>
            </a:r>
            <a:r>
              <a:rPr lang="pt-BR" dirty="0"/>
              <a:t>num loop </a:t>
            </a:r>
            <a:r>
              <a:rPr lang="pt-BR" dirty="0" smtClean="0"/>
              <a:t>infinito.</a:t>
            </a:r>
          </a:p>
          <a:p>
            <a:r>
              <a:rPr lang="pt-BR" dirty="0" smtClean="0"/>
              <a:t>Sempre colocar os fatos antes das regras.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139627" cy="11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7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Juntando listas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predicado </a:t>
            </a:r>
            <a:r>
              <a:rPr lang="pt-BR" dirty="0" err="1"/>
              <a:t>append</a:t>
            </a:r>
            <a:r>
              <a:rPr lang="pt-BR" dirty="0"/>
              <a:t> </a:t>
            </a:r>
            <a:r>
              <a:rPr lang="pt-BR" dirty="0" smtClean="0"/>
              <a:t> é </a:t>
            </a:r>
            <a:r>
              <a:rPr lang="pt-BR" dirty="0"/>
              <a:t>usado para juntar </a:t>
            </a:r>
            <a:r>
              <a:rPr lang="pt-BR" dirty="0" smtClean="0"/>
              <a:t>listas </a:t>
            </a:r>
            <a:r>
              <a:rPr lang="pt-BR" dirty="0"/>
              <a:t>formando </a:t>
            </a:r>
            <a:r>
              <a:rPr lang="pt-BR" dirty="0" smtClean="0"/>
              <a:t>outra lista.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77048"/>
            <a:ext cx="6752311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9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Read</a:t>
            </a:r>
            <a:r>
              <a:rPr lang="pt-BR" dirty="0" smtClean="0"/>
              <a:t>/Write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seguinte predicado </a:t>
            </a:r>
            <a:r>
              <a:rPr lang="pt-BR" dirty="0" smtClean="0"/>
              <a:t>lê </a:t>
            </a:r>
            <a:r>
              <a:rPr lang="pt-BR" dirty="0"/>
              <a:t>um </a:t>
            </a:r>
            <a:r>
              <a:rPr lang="pt-BR" dirty="0" smtClean="0"/>
              <a:t>número </a:t>
            </a:r>
            <a:r>
              <a:rPr lang="pt-BR" dirty="0"/>
              <a:t>do dispositivo de entrada e é</a:t>
            </a:r>
            <a:r>
              <a:rPr lang="pt-BR" dirty="0" smtClean="0"/>
              <a:t> satisfeito quando </a:t>
            </a:r>
            <a:r>
              <a:rPr lang="pt-BR" dirty="0"/>
              <a:t>o </a:t>
            </a:r>
            <a:r>
              <a:rPr lang="pt-BR" dirty="0" smtClean="0"/>
              <a:t>número </a:t>
            </a:r>
            <a:r>
              <a:rPr lang="pt-BR" dirty="0"/>
              <a:t>lido é</a:t>
            </a:r>
            <a:r>
              <a:rPr lang="pt-BR" dirty="0" smtClean="0"/>
              <a:t> </a:t>
            </a:r>
            <a:r>
              <a:rPr lang="pt-BR" dirty="0"/>
              <a:t>menor que 50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Observe o </a:t>
            </a:r>
            <a:r>
              <a:rPr lang="pt-BR" dirty="0" err="1"/>
              <a:t>prompt</a:t>
            </a:r>
            <a:r>
              <a:rPr lang="pt-BR" dirty="0"/>
              <a:t> ’|:’ usado por Prolog para indicar que </a:t>
            </a:r>
            <a:r>
              <a:rPr lang="pt-BR" dirty="0" smtClean="0"/>
              <a:t>está </a:t>
            </a:r>
            <a:r>
              <a:rPr lang="pt-BR" dirty="0"/>
              <a:t>esperando </a:t>
            </a:r>
            <a:r>
              <a:rPr lang="pt-BR" dirty="0" smtClean="0"/>
              <a:t>um termo</a:t>
            </a:r>
            <a:r>
              <a:rPr lang="pt-BR" dirty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2115000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583214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4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Read</a:t>
            </a:r>
            <a:r>
              <a:rPr lang="pt-BR" dirty="0" smtClean="0"/>
              <a:t>/Write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</a:t>
            </a:r>
            <a:r>
              <a:rPr lang="pt-BR" dirty="0"/>
              <a:t>de </a:t>
            </a:r>
            <a:r>
              <a:rPr lang="pt-BR" dirty="0" err="1"/>
              <a:t>write</a:t>
            </a:r>
            <a:r>
              <a:rPr lang="pt-BR" dirty="0"/>
              <a:t>, existe </a:t>
            </a:r>
            <a:r>
              <a:rPr lang="pt-BR" dirty="0" smtClean="0"/>
              <a:t>em Prolog </a:t>
            </a:r>
            <a:r>
              <a:rPr lang="pt-BR" dirty="0"/>
              <a:t>o predicado </a:t>
            </a:r>
            <a:r>
              <a:rPr lang="pt-BR" dirty="0" err="1" smtClean="0"/>
              <a:t>pré-deﬁnido</a:t>
            </a:r>
            <a:r>
              <a:rPr lang="pt-BR" dirty="0" smtClean="0"/>
              <a:t> </a:t>
            </a:r>
            <a:r>
              <a:rPr lang="pt-BR" dirty="0" err="1"/>
              <a:t>nl</a:t>
            </a:r>
            <a:r>
              <a:rPr lang="pt-BR" dirty="0"/>
              <a:t>, sem </a:t>
            </a:r>
            <a:r>
              <a:rPr lang="pt-BR" dirty="0" smtClean="0"/>
              <a:t>argumento</a:t>
            </a:r>
            <a:r>
              <a:rPr lang="pt-BR" dirty="0"/>
              <a:t>, que causa </a:t>
            </a:r>
            <a:r>
              <a:rPr lang="pt-BR" dirty="0" smtClean="0"/>
              <a:t>mudança de linha </a:t>
            </a:r>
            <a:r>
              <a:rPr lang="pt-BR" dirty="0"/>
              <a:t>na </a:t>
            </a:r>
            <a:r>
              <a:rPr lang="pt-BR" dirty="0" smtClean="0"/>
              <a:t>impress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(</a:t>
            </a:r>
            <a:r>
              <a:rPr lang="pt-BR" dirty="0" err="1"/>
              <a:t>newline</a:t>
            </a:r>
            <a:r>
              <a:rPr lang="pt-BR" dirty="0"/>
              <a:t>).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3160"/>
            <a:ext cx="7326551" cy="16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1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Read</a:t>
            </a:r>
            <a:r>
              <a:rPr lang="pt-BR" dirty="0" smtClean="0"/>
              <a:t>/Write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\n </a:t>
            </a:r>
            <a:r>
              <a:rPr lang="pt-BR" dirty="0"/>
              <a:t>- cria uma nova linha</a:t>
            </a:r>
            <a:r>
              <a:rPr lang="pt-BR" dirty="0" smtClean="0"/>
              <a:t>;</a:t>
            </a:r>
          </a:p>
          <a:p>
            <a:r>
              <a:rPr lang="pt-BR" dirty="0" smtClean="0"/>
              <a:t>\l </a:t>
            </a:r>
            <a:r>
              <a:rPr lang="pt-BR" dirty="0"/>
              <a:t>- criar um separador de linha, o resultado </a:t>
            </a:r>
            <a:r>
              <a:rPr lang="pt-BR" dirty="0" smtClean="0"/>
              <a:t>é igual </a:t>
            </a:r>
            <a:r>
              <a:rPr lang="pt-BR" dirty="0"/>
              <a:t>ao produzido por </a:t>
            </a:r>
            <a:r>
              <a:rPr lang="pt-BR" dirty="0" smtClean="0"/>
              <a:t>\n;</a:t>
            </a:r>
          </a:p>
          <a:p>
            <a:r>
              <a:rPr lang="pt-BR" dirty="0" smtClean="0"/>
              <a:t>\r </a:t>
            </a:r>
            <a:r>
              <a:rPr lang="pt-BR" dirty="0"/>
              <a:t>- retorna ao início da linha</a:t>
            </a:r>
            <a:r>
              <a:rPr lang="pt-BR" dirty="0" smtClean="0"/>
              <a:t>;</a:t>
            </a:r>
          </a:p>
          <a:p>
            <a:r>
              <a:rPr lang="pt-BR" dirty="0" smtClean="0"/>
              <a:t>\t </a:t>
            </a:r>
            <a:r>
              <a:rPr lang="pt-BR" dirty="0"/>
              <a:t>- </a:t>
            </a:r>
            <a:r>
              <a:rPr lang="pt-BR" dirty="0" smtClean="0"/>
              <a:t>tabulação;</a:t>
            </a:r>
          </a:p>
          <a:p>
            <a:r>
              <a:rPr lang="pt-BR" dirty="0" smtClean="0"/>
              <a:t>\% </a:t>
            </a:r>
            <a:r>
              <a:rPr lang="pt-BR" dirty="0"/>
              <a:t>- imprime o símbolo </a:t>
            </a:r>
            <a:r>
              <a:rPr lang="pt-BR" dirty="0" smtClean="0"/>
              <a:t>%;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/>
              <a:t>w</a:t>
            </a:r>
            <a:r>
              <a:rPr lang="pt-BR" dirty="0" err="1" smtClean="0"/>
              <a:t>ritef</a:t>
            </a:r>
            <a:r>
              <a:rPr lang="pt-BR" dirty="0" smtClean="0"/>
              <a:t>(formato, argumentos)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%w é um item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Argumentos pode ser uma lista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5013176"/>
            <a:ext cx="329233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Corte de fluxo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Há um </a:t>
            </a:r>
            <a:r>
              <a:rPr lang="pt-BR" dirty="0"/>
              <a:t>elemento </a:t>
            </a:r>
            <a:r>
              <a:rPr lang="pt-BR" dirty="0" smtClean="0"/>
              <a:t>para controle </a:t>
            </a:r>
            <a:r>
              <a:rPr lang="pt-BR" dirty="0"/>
              <a:t>do </a:t>
            </a:r>
            <a:r>
              <a:rPr lang="pt-BR" dirty="0" smtClean="0"/>
              <a:t>fluxo </a:t>
            </a:r>
            <a:r>
              <a:rPr lang="pt-BR" dirty="0"/>
              <a:t>denominado de corte, representado por </a:t>
            </a:r>
            <a:r>
              <a:rPr lang="pt-BR" dirty="0" smtClean="0"/>
              <a:t>“!”.</a:t>
            </a:r>
          </a:p>
          <a:p>
            <a:r>
              <a:rPr lang="pt-BR" dirty="0" smtClean="0"/>
              <a:t>Prolog </a:t>
            </a:r>
            <a:r>
              <a:rPr lang="pt-BR" dirty="0"/>
              <a:t>utiliza encadeamento para </a:t>
            </a:r>
            <a:r>
              <a:rPr lang="pt-BR" dirty="0" smtClean="0"/>
              <a:t>trás </a:t>
            </a:r>
            <a:r>
              <a:rPr lang="pt-BR" dirty="0"/>
              <a:t>sempre que </a:t>
            </a:r>
            <a:r>
              <a:rPr lang="pt-BR" dirty="0" smtClean="0"/>
              <a:t>necessário </a:t>
            </a:r>
            <a:r>
              <a:rPr lang="pt-BR" dirty="0"/>
              <a:t>para </a:t>
            </a:r>
            <a:r>
              <a:rPr lang="pt-BR" dirty="0" smtClean="0"/>
              <a:t>satisfazer uma </a:t>
            </a:r>
            <a:r>
              <a:rPr lang="pt-BR" dirty="0"/>
              <a:t>meta</a:t>
            </a:r>
            <a:r>
              <a:rPr lang="pt-BR" dirty="0" smtClean="0"/>
              <a:t>.</a:t>
            </a:r>
          </a:p>
          <a:p>
            <a:r>
              <a:rPr lang="pt-BR" dirty="0"/>
              <a:t>Sejam dados dois </a:t>
            </a:r>
            <a:r>
              <a:rPr lang="pt-BR" dirty="0" smtClean="0"/>
              <a:t>números X </a:t>
            </a:r>
            <a:r>
              <a:rPr lang="pt-BR" dirty="0"/>
              <a:t>e Y , </a:t>
            </a:r>
            <a:r>
              <a:rPr lang="pt-BR" dirty="0" smtClean="0"/>
              <a:t>é desejado </a:t>
            </a:r>
            <a:r>
              <a:rPr lang="pt-BR" dirty="0"/>
              <a:t>saber qual </a:t>
            </a:r>
            <a:r>
              <a:rPr lang="pt-BR" dirty="0" smtClean="0"/>
              <a:t>é </a:t>
            </a:r>
            <a:r>
              <a:rPr lang="pt-BR" dirty="0"/>
              <a:t>o valor </a:t>
            </a:r>
            <a:r>
              <a:rPr lang="pt-BR" dirty="0" smtClean="0"/>
              <a:t>máximo </a:t>
            </a:r>
            <a:r>
              <a:rPr lang="pt-BR" dirty="0"/>
              <a:t>destes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Escreva um programa com as </a:t>
            </a:r>
            <a:r>
              <a:rPr lang="pt-BR" dirty="0"/>
              <a:t>seguintes </a:t>
            </a:r>
            <a:r>
              <a:rPr lang="pt-BR" dirty="0" smtClean="0"/>
              <a:t>regras:</a:t>
            </a:r>
          </a:p>
          <a:p>
            <a:pPr lvl="1"/>
            <a:r>
              <a:rPr lang="pt-BR" dirty="0" err="1" smtClean="0"/>
              <a:t>maximo</a:t>
            </a:r>
            <a:r>
              <a:rPr lang="pt-BR" dirty="0" smtClean="0"/>
              <a:t>(X,Y), significando </a:t>
            </a:r>
            <a:r>
              <a:rPr lang="pt-BR" dirty="0"/>
              <a:t>que </a:t>
            </a:r>
            <a:r>
              <a:rPr lang="pt-BR" dirty="0" smtClean="0"/>
              <a:t>“x” é o máximo valor </a:t>
            </a:r>
            <a:r>
              <a:rPr lang="pt-BR" dirty="0"/>
              <a:t>se x </a:t>
            </a:r>
            <a:r>
              <a:rPr lang="pt-BR" dirty="0" smtClean="0"/>
              <a:t>é </a:t>
            </a:r>
            <a:r>
              <a:rPr lang="pt-BR" dirty="0"/>
              <a:t>maior ou igual a y, y </a:t>
            </a:r>
            <a:r>
              <a:rPr lang="pt-BR" dirty="0" smtClean="0"/>
              <a:t>é </a:t>
            </a:r>
            <a:r>
              <a:rPr lang="pt-BR" dirty="0"/>
              <a:t>o maior valor se y </a:t>
            </a:r>
            <a:r>
              <a:rPr lang="pt-BR" dirty="0" smtClean="0"/>
              <a:t>é </a:t>
            </a:r>
            <a:r>
              <a:rPr lang="pt-BR" dirty="0"/>
              <a:t>maior </a:t>
            </a:r>
            <a:r>
              <a:rPr lang="pt-BR" dirty="0" smtClean="0"/>
              <a:t>que x.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5373216"/>
            <a:ext cx="4278356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21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Corte de fluxo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Estas </a:t>
            </a:r>
            <a:r>
              <a:rPr lang="pt-BR" dirty="0"/>
              <a:t>regras computam a </a:t>
            </a:r>
            <a:r>
              <a:rPr lang="pt-BR" dirty="0" smtClean="0"/>
              <a:t>relação </a:t>
            </a:r>
            <a:r>
              <a:rPr lang="pt-BR" dirty="0"/>
              <a:t>de maneira correta, </a:t>
            </a:r>
            <a:r>
              <a:rPr lang="pt-BR" dirty="0" smtClean="0"/>
              <a:t>porém</a:t>
            </a:r>
            <a:r>
              <a:rPr lang="pt-BR" dirty="0"/>
              <a:t>, elas </a:t>
            </a:r>
            <a:r>
              <a:rPr lang="pt-BR" dirty="0" smtClean="0"/>
              <a:t>são </a:t>
            </a:r>
            <a:r>
              <a:rPr lang="pt-BR" dirty="0"/>
              <a:t>exclusivas, ou </a:t>
            </a:r>
            <a:r>
              <a:rPr lang="pt-BR" dirty="0" smtClean="0"/>
              <a:t>seja, quando </a:t>
            </a:r>
            <a:r>
              <a:rPr lang="pt-BR" dirty="0"/>
              <a:t>a primeira </a:t>
            </a:r>
            <a:r>
              <a:rPr lang="pt-BR" dirty="0" smtClean="0"/>
              <a:t>obtém </a:t>
            </a:r>
            <a:r>
              <a:rPr lang="pt-BR" dirty="0"/>
              <a:t>sucesso a segunda </a:t>
            </a:r>
            <a:r>
              <a:rPr lang="pt-BR" dirty="0" smtClean="0"/>
              <a:t>irá </a:t>
            </a:r>
            <a:r>
              <a:rPr lang="pt-BR" dirty="0"/>
              <a:t>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Porém</a:t>
            </a:r>
            <a:r>
              <a:rPr lang="pt-BR" dirty="0"/>
              <a:t>, Prolog sempre executa </a:t>
            </a:r>
            <a:r>
              <a:rPr lang="pt-BR" dirty="0" smtClean="0"/>
              <a:t>as duas </a:t>
            </a:r>
            <a:r>
              <a:rPr lang="pt-BR" dirty="0"/>
              <a:t>regras, utilizando encadeamento para </a:t>
            </a:r>
            <a:r>
              <a:rPr lang="pt-BR" dirty="0" smtClean="0"/>
              <a:t>trás</a:t>
            </a:r>
            <a:r>
              <a:rPr lang="pt-BR" dirty="0"/>
              <a:t>, o que para esta </a:t>
            </a:r>
            <a:r>
              <a:rPr lang="pt-BR" dirty="0" smtClean="0"/>
              <a:t>relação </a:t>
            </a:r>
            <a:r>
              <a:rPr lang="pt-BR" dirty="0"/>
              <a:t>resulta </a:t>
            </a:r>
            <a:r>
              <a:rPr lang="pt-BR" dirty="0" smtClean="0"/>
              <a:t>apenas em ineficiência</a:t>
            </a:r>
            <a:r>
              <a:rPr lang="pt-BR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85176"/>
            <a:ext cx="530238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3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Implemente um programa que determina se um determinado dia faz parte de um dia da semana ou final de semana. Lembre-se que não existe um dia que seja semana e fim de semana.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465165"/>
            <a:ext cx="78676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6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Consulta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461293" cy="18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7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Implemente um programa que diga se um número é positivo, negativou ou zero, de forma eficiente.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812107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4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em LISP, as listas </a:t>
            </a:r>
            <a:r>
              <a:rPr lang="pt-BR" dirty="0" smtClean="0"/>
              <a:t>s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estruturas de dados importantes em </a:t>
            </a:r>
            <a:r>
              <a:rPr lang="pt-BR" dirty="0" smtClean="0"/>
              <a:t>Prolog.</a:t>
            </a:r>
          </a:p>
          <a:p>
            <a:r>
              <a:rPr lang="pt-BR" dirty="0"/>
              <a:t>Em Prolog, uma lista </a:t>
            </a:r>
            <a:r>
              <a:rPr lang="pt-BR" dirty="0" smtClean="0"/>
              <a:t>é </a:t>
            </a:r>
            <a:r>
              <a:rPr lang="pt-BR" dirty="0"/>
              <a:t>ou uma lista vazia ou uma estrutura com dois </a:t>
            </a:r>
            <a:r>
              <a:rPr lang="pt-BR" dirty="0" smtClean="0"/>
              <a:t>componentes</a:t>
            </a:r>
            <a:r>
              <a:rPr lang="pt-BR" dirty="0"/>
              <a:t>:  a </a:t>
            </a:r>
            <a:r>
              <a:rPr lang="pt-BR" dirty="0" smtClean="0"/>
              <a:t>cabeça </a:t>
            </a:r>
            <a:r>
              <a:rPr lang="pt-BR" dirty="0"/>
              <a:t>e a cauda</a:t>
            </a:r>
            <a:r>
              <a:rPr lang="pt-BR" dirty="0" smtClean="0"/>
              <a:t>.</a:t>
            </a:r>
          </a:p>
          <a:p>
            <a:r>
              <a:rPr lang="pt-BR" dirty="0"/>
              <a:t>A lista vazia é</a:t>
            </a:r>
            <a:r>
              <a:rPr lang="pt-BR" dirty="0" smtClean="0"/>
              <a:t> </a:t>
            </a:r>
            <a:r>
              <a:rPr lang="pt-BR" dirty="0"/>
              <a:t>escrita como [ </a:t>
            </a:r>
            <a:r>
              <a:rPr lang="pt-BR" dirty="0" smtClean="0"/>
              <a:t>].</a:t>
            </a:r>
          </a:p>
          <a:p>
            <a:r>
              <a:rPr lang="pt-BR" dirty="0"/>
              <a:t>O </a:t>
            </a:r>
            <a:r>
              <a:rPr lang="pt-BR" dirty="0" smtClean="0"/>
              <a:t>“</a:t>
            </a:r>
            <a:r>
              <a:rPr lang="pt-BR" dirty="0" err="1" smtClean="0"/>
              <a:t>funtor</a:t>
            </a:r>
            <a:r>
              <a:rPr lang="pt-BR" dirty="0" smtClean="0"/>
              <a:t>” usado </a:t>
            </a:r>
            <a:r>
              <a:rPr lang="pt-BR" dirty="0"/>
              <a:t>para representar a estrutura de lista </a:t>
            </a:r>
            <a:r>
              <a:rPr lang="pt-BR" dirty="0" smtClean="0"/>
              <a:t>é o </a:t>
            </a:r>
            <a:r>
              <a:rPr lang="pt-BR" dirty="0"/>
              <a:t>ponto </a:t>
            </a:r>
            <a:r>
              <a:rPr lang="pt-BR" dirty="0" smtClean="0"/>
              <a:t>“.”</a:t>
            </a:r>
          </a:p>
          <a:p>
            <a:r>
              <a:rPr lang="pt-BR" dirty="0"/>
              <a:t> Assim, uma lista que em LISP seria representada como</a:t>
            </a:r>
          </a:p>
          <a:p>
            <a:r>
              <a:rPr lang="pt-BR" dirty="0"/>
              <a:t>(a .  (b .  (c .  ()))) em Prolog </a:t>
            </a:r>
            <a:r>
              <a:rPr lang="pt-BR" dirty="0" smtClean="0"/>
              <a:t>tornará </a:t>
            </a:r>
            <a:r>
              <a:rPr lang="pt-BR" dirty="0"/>
              <a:t>.(a, .(b, .(c, [ ])))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08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Implemente um programa que </a:t>
            </a:r>
            <a:r>
              <a:rPr lang="pt-BR" dirty="0" smtClean="0"/>
              <a:t>classifique </a:t>
            </a:r>
            <a:r>
              <a:rPr lang="pt-BR" dirty="0"/>
              <a:t>se uma pessoa </a:t>
            </a:r>
            <a:r>
              <a:rPr lang="pt-BR" dirty="0" smtClean="0"/>
              <a:t>é considerada: </a:t>
            </a:r>
          </a:p>
          <a:p>
            <a:pPr lvl="1"/>
            <a:r>
              <a:rPr lang="pt-BR" dirty="0" smtClean="0"/>
              <a:t>criança </a:t>
            </a:r>
            <a:r>
              <a:rPr lang="pt-BR" dirty="0"/>
              <a:t>(idade &lt;= 12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adolescente </a:t>
            </a:r>
            <a:r>
              <a:rPr lang="pt-BR" dirty="0"/>
              <a:t>(12 &lt; idade &lt;= 18 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adulto </a:t>
            </a:r>
            <a:r>
              <a:rPr lang="pt-BR" dirty="0"/>
              <a:t>(18 &lt; idade &lt;= </a:t>
            </a:r>
            <a:r>
              <a:rPr lang="pt-BR" dirty="0" smtClean="0"/>
              <a:t>65)</a:t>
            </a:r>
          </a:p>
          <a:p>
            <a:pPr lvl="1"/>
            <a:r>
              <a:rPr lang="pt-BR" dirty="0" smtClean="0"/>
              <a:t>idoso </a:t>
            </a:r>
            <a:r>
              <a:rPr lang="pt-BR" dirty="0"/>
              <a:t>(65 &lt; idade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51520" y="450912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Utilize cortes para melhorar a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eficiência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do programa</a:t>
            </a:r>
          </a:p>
        </p:txBody>
      </p:sp>
    </p:spTree>
    <p:extLst>
      <p:ext uri="{BB962C8B-B14F-4D97-AF65-F5344CB8AC3E}">
        <p14:creationId xmlns:p14="http://schemas.microsoft.com/office/powerpoint/2010/main" val="18732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Implemente um programa que forneça o signo de uma pessoa, </a:t>
            </a:r>
            <a:r>
              <a:rPr lang="pt-BR" dirty="0" smtClean="0"/>
              <a:t>mediante a </a:t>
            </a:r>
            <a:r>
              <a:rPr lang="pt-BR" dirty="0"/>
              <a:t>uma consulta do tipo </a:t>
            </a:r>
            <a:r>
              <a:rPr lang="pt-BR" dirty="0" err="1"/>
              <a:t>dataNascimento</a:t>
            </a:r>
            <a:r>
              <a:rPr lang="pt-BR" dirty="0"/>
              <a:t>(DD,MM, Signo).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1520" y="450912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Utilize cortes para melhorar a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eficiência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do programa</a:t>
            </a:r>
          </a:p>
        </p:txBody>
      </p:sp>
    </p:spTree>
    <p:extLst>
      <p:ext uri="{BB962C8B-B14F-4D97-AF65-F5344CB8AC3E}">
        <p14:creationId xmlns:p14="http://schemas.microsoft.com/office/powerpoint/2010/main" val="340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Implemente um programa para determinar quais tipos sanguíneos </a:t>
            </a:r>
            <a:r>
              <a:rPr lang="pt-BR" dirty="0" smtClean="0"/>
              <a:t>podem </a:t>
            </a:r>
            <a:r>
              <a:rPr lang="pt-BR" dirty="0"/>
              <a:t>doar/receber sangue de quais </a:t>
            </a:r>
            <a:r>
              <a:rPr lang="pt-BR" dirty="0" smtClean="0"/>
              <a:t>tipos. </a:t>
            </a:r>
            <a:endParaRPr lang="pt-BR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89128"/>
            <a:ext cx="7328337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7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Implemente um </a:t>
            </a:r>
            <a:r>
              <a:rPr lang="pt-BR" dirty="0" smtClean="0"/>
              <a:t>sistema de diagnóstico médico. </a:t>
            </a:r>
          </a:p>
          <a:p>
            <a:r>
              <a:rPr lang="pt-BR" dirty="0" smtClean="0"/>
              <a:t>Sugestão de fatos.</a:t>
            </a:r>
            <a:endParaRPr lang="pt-BR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3184"/>
            <a:ext cx="4734097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 smtClean="0"/>
              <a:t>Dado os fatos desejamos realizar uma seleção dos filmes clássicos, ou seja, lançados até 1985.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8341033" cy="25896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8" y="5517232"/>
            <a:ext cx="811572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/>
              <a:t>Suponha ainda que a locadora desejasse apenas os nomes e os gêneros dos </a:t>
            </a:r>
            <a:r>
              <a:rPr lang="pt-BR" dirty="0" smtClean="0"/>
              <a:t>filmes </a:t>
            </a:r>
            <a:r>
              <a:rPr lang="pt-BR" dirty="0"/>
              <a:t>clássicos.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8341033" cy="25896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66" y="5842766"/>
            <a:ext cx="7869994" cy="5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pt-BR" dirty="0" smtClean="0"/>
              <a:t>Escreva a expressão a seguir no Prolog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60848"/>
            <a:ext cx="5343526" cy="18880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73" y="4409542"/>
            <a:ext cx="4722332" cy="14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condicional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348498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Embora não seja considerado um estilo declarativo puro, é possível criar em </a:t>
            </a:r>
            <a:r>
              <a:rPr lang="pt-BR" dirty="0" smtClean="0"/>
              <a:t>Prolog </a:t>
            </a:r>
            <a:r>
              <a:rPr lang="pt-BR" dirty="0"/>
              <a:t>um predicado </a:t>
            </a:r>
            <a:r>
              <a:rPr lang="pt-BR" dirty="0" smtClean="0"/>
              <a:t>para implementar </a:t>
            </a:r>
            <a:r>
              <a:rPr lang="pt-BR" dirty="0"/>
              <a:t>a estrutura condicional </a:t>
            </a:r>
            <a:r>
              <a:rPr lang="pt-BR" dirty="0" err="1"/>
              <a:t>if-then-else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en-US" dirty="0"/>
              <a:t>?- if(8 mod 2 =:= 0, write(par), write(</a:t>
            </a:r>
            <a:r>
              <a:rPr lang="en-US" dirty="0" err="1"/>
              <a:t>ímpar</a:t>
            </a:r>
            <a:r>
              <a:rPr lang="en-US" dirty="0"/>
              <a:t>)).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96952"/>
            <a:ext cx="7762076" cy="11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Recursividade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640960" cy="4781128"/>
              </a:xfrm>
            </p:spPr>
            <p:txBody>
              <a:bodyPr>
                <a:noAutofit/>
              </a:bodyPr>
              <a:lstStyle/>
              <a:p>
                <a:r>
                  <a:rPr lang="pt-BR" sz="2800" dirty="0" smtClean="0"/>
                  <a:t>A recursividade é um princípio que nos permite obter a solução de um problema  </a:t>
                </a:r>
                <a:r>
                  <a:rPr lang="pt-BR" sz="2800" dirty="0"/>
                  <a:t>a  partir  da  solução  de  uma  instância  menor  dele  mesmo.  Para  aplicar </a:t>
                </a:r>
                <a:r>
                  <a:rPr lang="pt-BR" sz="2800" dirty="0" smtClean="0"/>
                  <a:t>esse  </a:t>
                </a:r>
                <a:r>
                  <a:rPr lang="pt-BR" sz="2800" dirty="0"/>
                  <a:t>princípio,  devemos  assumir  como  hipótese  que  a  </a:t>
                </a:r>
                <a:r>
                  <a:rPr lang="pt-BR" sz="2800" dirty="0" smtClean="0"/>
                  <a:t>solução  </a:t>
                </a:r>
                <a:r>
                  <a:rPr lang="pt-BR" sz="2800" dirty="0"/>
                  <a:t>da  instância </a:t>
                </a:r>
                <a:r>
                  <a:rPr lang="pt-BR" sz="2800" dirty="0" smtClean="0"/>
                  <a:t>menor </a:t>
                </a:r>
                <a:r>
                  <a:rPr lang="pt-BR" sz="2800" dirty="0"/>
                  <a:t>é conhecida</a:t>
                </a:r>
                <a:r>
                  <a:rPr lang="pt-BR" sz="2800" dirty="0" smtClean="0"/>
                  <a:t>.</a:t>
                </a:r>
              </a:p>
              <a:p>
                <a:r>
                  <a:rPr lang="pt-BR" sz="2800" dirty="0"/>
                  <a:t>Por exemplo, suponha que desejamos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pt-BR" sz="2800" dirty="0" smtClean="0"/>
                  <a:t> </a:t>
                </a:r>
                <a:r>
                  <a:rPr lang="pt-BR" sz="2800" dirty="0"/>
                  <a:t>. Uma </a:t>
                </a:r>
                <a:r>
                  <a:rPr lang="pt-BR" sz="2800" dirty="0" smtClean="0"/>
                  <a:t>instância </a:t>
                </a:r>
                <a:r>
                  <a:rPr lang="pt-BR" sz="2800" dirty="0"/>
                  <a:t>menor desse problema </a:t>
                </a:r>
                <a:r>
                  <a:rPr lang="pt-BR" sz="2800" dirty="0" smtClean="0"/>
                  <a:t>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sz="2800" dirty="0" smtClean="0"/>
                  <a:t> e</a:t>
                </a:r>
                <a:r>
                  <a:rPr lang="pt-BR" sz="2800" dirty="0"/>
                  <a:t>, para </a:t>
                </a:r>
                <a:r>
                  <a:rPr lang="pt-BR" sz="2800" dirty="0" smtClean="0"/>
                  <a:t>essa instância</a:t>
                </a:r>
                <a:r>
                  <a:rPr lang="pt-BR" sz="2800" dirty="0"/>
                  <a:t>, "sabemos" que a </a:t>
                </a:r>
                <a:r>
                  <a:rPr lang="pt-BR" sz="2800" dirty="0" smtClean="0"/>
                  <a:t>solução </a:t>
                </a:r>
                <a:r>
                  <a:rPr lang="pt-BR" sz="2800" dirty="0"/>
                  <a:t>é 1024. Então, como 2  ×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sz="2800" dirty="0" smtClean="0"/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pt-BR" sz="2800" dirty="0" smtClean="0"/>
                  <a:t> </a:t>
                </a:r>
                <a:r>
                  <a:rPr lang="pt-BR" sz="2800" dirty="0"/>
                  <a:t>, concluímos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pt-BR" sz="2800" dirty="0"/>
                  <a:t> </a:t>
                </a:r>
                <a:r>
                  <a:rPr lang="pt-BR" sz="2800" dirty="0" smtClean="0"/>
                  <a:t>=  </a:t>
                </a:r>
                <a:r>
                  <a:rPr lang="pt-BR" sz="2800" dirty="0"/>
                  <a:t>2  ×  1024  =  2048. 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640960" cy="4781128"/>
              </a:xfrm>
              <a:blipFill rotWithShape="0">
                <a:blip r:embed="rId2"/>
                <a:stretch>
                  <a:fillRect l="-917" t="-1403" r="-1834"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8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Recursividade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632848" cy="45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Basta colocar </a:t>
            </a:r>
            <a:r>
              <a:rPr lang="pt-BR" dirty="0"/>
              <a:t>os elementos separados por </a:t>
            </a:r>
            <a:r>
              <a:rPr lang="pt-BR" dirty="0" smtClean="0"/>
              <a:t>vírgulas </a:t>
            </a:r>
            <a:r>
              <a:rPr lang="pt-BR" dirty="0"/>
              <a:t>entre colchetes:  [a, b, c].</a:t>
            </a:r>
          </a:p>
          <a:p>
            <a:r>
              <a:rPr lang="pt-BR" dirty="0"/>
              <a:t>Qualquer termo pode ser componente de uma lista, por exemplo, </a:t>
            </a:r>
            <a:r>
              <a:rPr lang="pt-BR" dirty="0" smtClean="0"/>
              <a:t>variáveis ou </a:t>
            </a:r>
            <a:r>
              <a:rPr lang="pt-BR" dirty="0"/>
              <a:t>outras listas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2" y="3573016"/>
            <a:ext cx="6736236" cy="14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Predicados recursivos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1520" y="177281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 definição de um predicado recursivo é composta por duas partes: 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base</a:t>
            </a:r>
            <a:r>
              <a:rPr lang="pt-BR" sz="2400" dirty="0"/>
              <a:t>: resolve diretamente a instância mais simples do problema.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passo</a:t>
            </a:r>
            <a:r>
              <a:rPr lang="pt-BR" sz="2400" dirty="0"/>
              <a:t>: resolve instâncias maiores, usando o princípio de recursividade.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29956"/>
            <a:ext cx="799147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Predicados recursivos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1520" y="1440597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Um modo de entender o funcionamento dos predicados recursivos é desenhar </a:t>
            </a:r>
            <a:r>
              <a:rPr lang="pt-BR" sz="2400" dirty="0" smtClean="0"/>
              <a:t>o </a:t>
            </a:r>
            <a:r>
              <a:rPr lang="pt-BR" sz="2400" dirty="0"/>
              <a:t>fluxo de execução.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71594"/>
            <a:ext cx="4032448" cy="46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Predicados recursivos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2" y="1772816"/>
            <a:ext cx="8388176" cy="230023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55576" y="465313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?- </a:t>
            </a:r>
            <a:r>
              <a:rPr lang="pt-BR" dirty="0" err="1"/>
              <a:t>fat</a:t>
            </a:r>
            <a:r>
              <a:rPr lang="pt-BR" dirty="0"/>
              <a:t>(3,R).</a:t>
            </a:r>
          </a:p>
        </p:txBody>
      </p:sp>
    </p:spTree>
    <p:extLst>
      <p:ext uri="{BB962C8B-B14F-4D97-AF65-F5344CB8AC3E}">
        <p14:creationId xmlns:p14="http://schemas.microsoft.com/office/powerpoint/2010/main" val="11419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Predicados recursivos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68760"/>
            <a:ext cx="4680520" cy="54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dirty="0" smtClean="0"/>
              <a:t>s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processadas dividindo-as </a:t>
            </a:r>
            <a:r>
              <a:rPr lang="pt-BR" dirty="0" smtClean="0"/>
              <a:t>em cabeça </a:t>
            </a:r>
            <a:r>
              <a:rPr lang="pt-BR" dirty="0"/>
              <a:t>e cauda (exceto a lista vazia</a:t>
            </a:r>
            <a:r>
              <a:rPr lang="pt-BR" dirty="0" smtClean="0"/>
              <a:t>). É </a:t>
            </a:r>
            <a:r>
              <a:rPr lang="pt-BR" dirty="0"/>
              <a:t>exatamente como o </a:t>
            </a:r>
            <a:r>
              <a:rPr lang="pt-BR" dirty="0" err="1"/>
              <a:t>car</a:t>
            </a:r>
            <a:r>
              <a:rPr lang="pt-BR" dirty="0"/>
              <a:t> e o </a:t>
            </a:r>
            <a:r>
              <a:rPr lang="pt-BR" dirty="0" err="1"/>
              <a:t>cdr</a:t>
            </a:r>
            <a:r>
              <a:rPr lang="pt-BR" dirty="0"/>
              <a:t> em LISP. </a:t>
            </a: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036496" cy="270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3928"/>
            <a:ext cx="8229600" cy="990600"/>
          </a:xfrm>
        </p:spPr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Prolog também tem uma notação especial, mais intuitiva, para indicar .(X, Y) usando a barra vertical “|”: [X|Y].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7200800" cy="8640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654059"/>
            <a:ext cx="5112568" cy="28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Pesquisando na Listas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Suponha que tenhamos uma lista de cores </a:t>
            </a:r>
            <a:r>
              <a:rPr lang="pt-BR" sz="2800" dirty="0" smtClean="0"/>
              <a:t>preferidas.</a:t>
            </a:r>
          </a:p>
          <a:p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Solução:</a:t>
            </a:r>
          </a:p>
          <a:p>
            <a:r>
              <a:rPr lang="pt-BR" sz="2800" dirty="0"/>
              <a:t>A maneira </a:t>
            </a:r>
            <a:r>
              <a:rPr lang="pt-BR" sz="2800" dirty="0" smtClean="0"/>
              <a:t>de fazer </a:t>
            </a:r>
            <a:r>
              <a:rPr lang="pt-BR" sz="2800" dirty="0"/>
              <a:t>isto em Prolog </a:t>
            </a:r>
            <a:r>
              <a:rPr lang="pt-BR" sz="2800" dirty="0" smtClean="0"/>
              <a:t>é </a:t>
            </a:r>
            <a:r>
              <a:rPr lang="pt-BR" sz="2800" dirty="0"/>
              <a:t>ver se a cor </a:t>
            </a:r>
            <a:r>
              <a:rPr lang="pt-BR" sz="2800" dirty="0" smtClean="0"/>
              <a:t>est</a:t>
            </a:r>
            <a:r>
              <a:rPr lang="pt-BR" sz="2800" dirty="0"/>
              <a:t>á</a:t>
            </a:r>
            <a:r>
              <a:rPr lang="pt-BR" sz="2800" dirty="0" smtClean="0"/>
              <a:t> na cabeça </a:t>
            </a:r>
            <a:r>
              <a:rPr lang="pt-BR" sz="2800" dirty="0"/>
              <a:t>da lista; se estiver, </a:t>
            </a:r>
            <a:r>
              <a:rPr lang="pt-BR" sz="2800" dirty="0" smtClean="0"/>
              <a:t>ﬁcamos satisfeitos; se n</a:t>
            </a:r>
            <a:r>
              <a:rPr lang="pt-BR" sz="2800" dirty="0"/>
              <a:t>ã</a:t>
            </a:r>
            <a:r>
              <a:rPr lang="pt-BR" sz="2800" dirty="0" smtClean="0"/>
              <a:t>o </a:t>
            </a:r>
            <a:r>
              <a:rPr lang="pt-BR" sz="2800" dirty="0"/>
              <a:t>estiver, procuramos na cauda da </a:t>
            </a:r>
            <a:r>
              <a:rPr lang="pt-BR" sz="2800" dirty="0" smtClean="0"/>
              <a:t>lista.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4440558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Pesquisando na Listas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</a:t>
            </a:r>
            <a:r>
              <a:rPr lang="pt-BR" dirty="0"/>
              <a:t>um fato que X é</a:t>
            </a:r>
            <a:r>
              <a:rPr lang="pt-BR" dirty="0" smtClean="0"/>
              <a:t> </a:t>
            </a:r>
            <a:r>
              <a:rPr lang="pt-BR" dirty="0"/>
              <a:t>membro de Y se X for igual </a:t>
            </a:r>
            <a:r>
              <a:rPr lang="pt-BR" dirty="0" smtClean="0"/>
              <a:t> a cabeça </a:t>
            </a:r>
            <a:r>
              <a:rPr lang="pt-BR" dirty="0"/>
              <a:t>de </a:t>
            </a:r>
            <a:r>
              <a:rPr lang="pt-BR" dirty="0" smtClean="0"/>
              <a:t>Y.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ou, simplificando, 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492896"/>
            <a:ext cx="4824537" cy="74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09120"/>
            <a:ext cx="349538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Pesquisando na Listas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X é </a:t>
            </a:r>
            <a:r>
              <a:rPr lang="pt-BR" dirty="0"/>
              <a:t>membro de Y se X é</a:t>
            </a:r>
            <a:r>
              <a:rPr lang="pt-BR" dirty="0" smtClean="0"/>
              <a:t> </a:t>
            </a:r>
            <a:r>
              <a:rPr lang="pt-BR" dirty="0"/>
              <a:t>membro da </a:t>
            </a:r>
            <a:r>
              <a:rPr lang="pt-BR" dirty="0" smtClean="0"/>
              <a:t>cauda de </a:t>
            </a:r>
            <a:r>
              <a:rPr lang="pt-BR" dirty="0"/>
              <a:t>Y. Aqui </a:t>
            </a:r>
            <a:r>
              <a:rPr lang="pt-BR" dirty="0" smtClean="0"/>
              <a:t>entrar</a:t>
            </a:r>
            <a:r>
              <a:rPr lang="pt-BR" dirty="0"/>
              <a:t>á</a:t>
            </a:r>
            <a:r>
              <a:rPr lang="pt-BR" dirty="0" smtClean="0"/>
              <a:t> recurs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para veriﬁcar se X </a:t>
            </a:r>
            <a:r>
              <a:rPr lang="pt-BR" dirty="0" smtClean="0"/>
              <a:t>est</a:t>
            </a:r>
            <a:r>
              <a:rPr lang="pt-BR" dirty="0"/>
              <a:t>á</a:t>
            </a:r>
            <a:r>
              <a:rPr lang="pt-BR" dirty="0" smtClean="0"/>
              <a:t> </a:t>
            </a:r>
            <a:r>
              <a:rPr lang="pt-BR" dirty="0"/>
              <a:t>na cauda.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ou, simplificando, 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636912"/>
            <a:ext cx="6079417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53136"/>
            <a:ext cx="4942173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8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Pesquisando na Listas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Escreva os fatos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41360"/>
            <a:ext cx="4752000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76872"/>
            <a:ext cx="8507288" cy="11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2369</TotalTime>
  <Words>981</Words>
  <Application>Microsoft Office PowerPoint</Application>
  <PresentationFormat>Apresentação na tela (4:3)</PresentationFormat>
  <Paragraphs>134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Wingdings</vt:lpstr>
      <vt:lpstr>Brilho</vt:lpstr>
      <vt:lpstr>Paradigma de programação</vt:lpstr>
      <vt:lpstr>Listas</vt:lpstr>
      <vt:lpstr>Listas</vt:lpstr>
      <vt:lpstr>Listas</vt:lpstr>
      <vt:lpstr>Listas</vt:lpstr>
      <vt:lpstr>Pesquisando na Listas</vt:lpstr>
      <vt:lpstr>Pesquisando na Listas</vt:lpstr>
      <vt:lpstr>Pesquisando na Listas</vt:lpstr>
      <vt:lpstr>Pesquisando na Listas</vt:lpstr>
      <vt:lpstr>Recursividade</vt:lpstr>
      <vt:lpstr>Juntando listas</vt:lpstr>
      <vt:lpstr>Read/Write</vt:lpstr>
      <vt:lpstr>Read/Write</vt:lpstr>
      <vt:lpstr>Read/Write</vt:lpstr>
      <vt:lpstr>Corte de fluxo</vt:lpstr>
      <vt:lpstr>Corte de fluxo</vt:lpstr>
      <vt:lpstr>Exercício</vt:lpstr>
      <vt:lpstr>Exercício</vt:lpstr>
      <vt:lpstr>Exercício</vt:lpstr>
      <vt:lpstr>Exercício</vt:lpstr>
      <vt:lpstr>Exercício</vt:lpstr>
      <vt:lpstr>Atividade</vt:lpstr>
      <vt:lpstr>Atividade</vt:lpstr>
      <vt:lpstr>Exercício</vt:lpstr>
      <vt:lpstr>Exercício</vt:lpstr>
      <vt:lpstr>Exercício</vt:lpstr>
      <vt:lpstr>Estrutura condicional</vt:lpstr>
      <vt:lpstr>Recursividade</vt:lpstr>
      <vt:lpstr>Recursividade</vt:lpstr>
      <vt:lpstr> Predicados recursivos </vt:lpstr>
      <vt:lpstr> Predicados recursivos </vt:lpstr>
      <vt:lpstr> Predicados recursivos </vt:lpstr>
      <vt:lpstr> Predicados recursivos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de programação</dc:title>
  <dc:creator>Nielsen</dc:creator>
  <cp:lastModifiedBy>Nielsen Castelo</cp:lastModifiedBy>
  <cp:revision>524</cp:revision>
  <cp:lastPrinted>2013-03-20T17:25:56Z</cp:lastPrinted>
  <dcterms:created xsi:type="dcterms:W3CDTF">2013-03-05T12:35:32Z</dcterms:created>
  <dcterms:modified xsi:type="dcterms:W3CDTF">2014-03-17T16:35:25Z</dcterms:modified>
</cp:coreProperties>
</file>