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8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BCB"/>
    <a:srgbClr val="DBE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58F-AEA0-4E41-B7C1-45D9194146C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83B7-205B-486E-B4EE-06ADF22E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2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58F-AEA0-4E41-B7C1-45D9194146C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83B7-205B-486E-B4EE-06ADF22E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58F-AEA0-4E41-B7C1-45D9194146C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83B7-205B-486E-B4EE-06ADF22E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58F-AEA0-4E41-B7C1-45D9194146C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83B7-205B-486E-B4EE-06ADF22E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58F-AEA0-4E41-B7C1-45D9194146C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83B7-205B-486E-B4EE-06ADF22E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58F-AEA0-4E41-B7C1-45D9194146C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83B7-205B-486E-B4EE-06ADF22E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6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58F-AEA0-4E41-B7C1-45D9194146C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83B7-205B-486E-B4EE-06ADF22E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9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58F-AEA0-4E41-B7C1-45D9194146C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83B7-205B-486E-B4EE-06ADF22E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5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58F-AEA0-4E41-B7C1-45D9194146C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83B7-205B-486E-B4EE-06ADF22E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58F-AEA0-4E41-B7C1-45D9194146C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83B7-205B-486E-B4EE-06ADF22E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9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058F-AEA0-4E41-B7C1-45D9194146C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83B7-205B-486E-B4EE-06ADF22E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058F-AEA0-4E41-B7C1-45D9194146C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83B7-205B-486E-B4EE-06ADF22E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E6EBC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6620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Eras Light ITC" panose="020B0402030504020804" pitchFamily="34" charset="0"/>
              </a:rPr>
              <a:t>Modeling Tree Growth Using Vector Calculus</a:t>
            </a:r>
            <a:endParaRPr lang="en-US" dirty="0">
              <a:latin typeface="Eras Light ITC" panose="020B04020305040208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077492" y="4011560"/>
            <a:ext cx="353961" cy="3736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60201" y="2558004"/>
            <a:ext cx="7203313" cy="4560425"/>
          </a:xfrm>
          <a:custGeom>
            <a:avLst/>
            <a:gdLst>
              <a:gd name="connsiteX0" fmla="*/ 0 w 6609144"/>
              <a:gd name="connsiteY0" fmla="*/ 3993266 h 3993266"/>
              <a:gd name="connsiteX1" fmla="*/ 1736202 w 6609144"/>
              <a:gd name="connsiteY1" fmla="*/ 2801074 h 3993266"/>
              <a:gd name="connsiteX2" fmla="*/ 3565002 w 6609144"/>
              <a:gd name="connsiteY2" fmla="*/ 2685327 h 3993266"/>
              <a:gd name="connsiteX3" fmla="*/ 4687746 w 6609144"/>
              <a:gd name="connsiteY3" fmla="*/ 821803 h 3993266"/>
              <a:gd name="connsiteX4" fmla="*/ 6609144 w 6609144"/>
              <a:gd name="connsiteY4" fmla="*/ 0 h 399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9144" h="3993266">
                <a:moveTo>
                  <a:pt x="0" y="3993266"/>
                </a:moveTo>
                <a:cubicBezTo>
                  <a:pt x="571017" y="3506165"/>
                  <a:pt x="1142035" y="3019064"/>
                  <a:pt x="1736202" y="2801074"/>
                </a:cubicBezTo>
                <a:cubicBezTo>
                  <a:pt x="2330369" y="2583084"/>
                  <a:pt x="3073078" y="3015205"/>
                  <a:pt x="3565002" y="2685327"/>
                </a:cubicBezTo>
                <a:cubicBezTo>
                  <a:pt x="4056926" y="2355448"/>
                  <a:pt x="4180389" y="1269357"/>
                  <a:pt x="4687746" y="821803"/>
                </a:cubicBezTo>
                <a:cubicBezTo>
                  <a:pt x="5195103" y="374249"/>
                  <a:pt x="6331352" y="221848"/>
                  <a:pt x="6609144" y="0"/>
                </a:cubicBezTo>
              </a:path>
            </a:pathLst>
          </a:custGeom>
          <a:noFill/>
          <a:ln w="44132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8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6"/>
    </mc:Choice>
    <mc:Fallback>
      <p:transition spd="slow" advTm="292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A tree is planted in the yard.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5798917" y="3171464"/>
            <a:ext cx="69449" cy="6944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6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9"/>
    </mc:Choice>
    <mc:Fallback>
      <p:transition spd="slow" advTm="253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28395"/>
            <a:ext cx="532435" cy="5440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First, the tree grows for a year to get its bearings.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5798917" y="3171464"/>
            <a:ext cx="69449" cy="6944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4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6"/>
    </mc:Choice>
    <mc:Fallback>
      <p:transition spd="slow" advTm="404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28395"/>
            <a:ext cx="532435" cy="54401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Next, the tree analyzes the sunniness of its current area.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5798917" y="3171464"/>
            <a:ext cx="69449" cy="6944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5729468" y="1944545"/>
            <a:ext cx="1273216" cy="891251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Hmm</a:t>
            </a:r>
            <a:r>
              <a:rPr lang="en-U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6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74"/>
    </mc:Choice>
    <mc:Fallback>
      <p:transition spd="slow" advTm="497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28395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By finding the gradient vectors at a number of points on its border.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5798917" y="3171464"/>
            <a:ext cx="69449" cy="6944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5729468" y="1944545"/>
            <a:ext cx="1273216" cy="891251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175" y="2176041"/>
            <a:ext cx="1073239" cy="4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6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91"/>
    </mc:Choice>
    <mc:Fallback>
      <p:transition spd="slow" advTm="519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28395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It identifies the point at which the dot product of the normal vectors of its boundary and the gradient vectors is largest.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5798917" y="3171464"/>
            <a:ext cx="69449" cy="6944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5592494" y="2999779"/>
            <a:ext cx="69449" cy="6944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5729468" y="1944545"/>
            <a:ext cx="1273216" cy="891251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66" y="2223482"/>
            <a:ext cx="1053295" cy="40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6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79"/>
    </mc:Choice>
    <mc:Fallback>
      <p:transition spd="slow" advTm="727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34183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Draws a line between the center and that point.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5798917" y="3171464"/>
            <a:ext cx="69449" cy="6944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5592494" y="2999779"/>
            <a:ext cx="69449" cy="6944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5602665" y="3009949"/>
            <a:ext cx="230977" cy="196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27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6"/>
    </mc:Choice>
    <mc:Fallback>
      <p:transition spd="slow" advTm="145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34183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And finds a new center point based on its new radius for this year.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5798917" y="3171464"/>
            <a:ext cx="69449" cy="6944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5592494" y="2999779"/>
            <a:ext cx="69449" cy="6944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5602665" y="3009949"/>
            <a:ext cx="230977" cy="196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5685100" y="3069214"/>
            <a:ext cx="69449" cy="6944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8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37"/>
    </mc:Choice>
    <mc:Fallback>
      <p:transition spd="slow" advTm="363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34183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Then the tree grows, making sure to grow a little bit in each direction and maintain a minimum distance from its old border.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5798917" y="3171464"/>
            <a:ext cx="69449" cy="6944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5592494" y="2999779"/>
            <a:ext cx="69449" cy="6944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5602665" y="3009949"/>
            <a:ext cx="230977" cy="196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5685100" y="3069214"/>
            <a:ext cx="69449" cy="6944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89630" y="2627453"/>
            <a:ext cx="891251" cy="94912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26"/>
    </mc:Choice>
    <mc:Fallback>
      <p:transition spd="slow" advTm="342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34183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And repeats the whole process from the new center point.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5673525" y="3069214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89630" y="2627453"/>
            <a:ext cx="891251" cy="94912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11"/>
    </mc:Choice>
    <mc:Fallback>
      <p:transition spd="slow" advTm="231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34183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And repeats the whole process from the new center point.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5673525" y="3069214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89630" y="2627453"/>
            <a:ext cx="891251" cy="94912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7"/>
    </mc:Choice>
    <mc:Fallback>
      <p:transition spd="slow" advTm="111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E6EBC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58947" y="3784922"/>
            <a:ext cx="868101" cy="8362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6620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Eras Light ITC" panose="020B0402030504020804" pitchFamily="34" charset="0"/>
              </a:rPr>
              <a:t>Modeling Tree Growth Using Vector Calculus</a:t>
            </a:r>
            <a:endParaRPr lang="en-US" dirty="0">
              <a:latin typeface="Eras Light ITC" panose="020B04020305040208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077492" y="4011560"/>
            <a:ext cx="353961" cy="3736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60201" y="2558004"/>
            <a:ext cx="7203313" cy="4560425"/>
          </a:xfrm>
          <a:custGeom>
            <a:avLst/>
            <a:gdLst>
              <a:gd name="connsiteX0" fmla="*/ 0 w 6609144"/>
              <a:gd name="connsiteY0" fmla="*/ 3993266 h 3993266"/>
              <a:gd name="connsiteX1" fmla="*/ 1736202 w 6609144"/>
              <a:gd name="connsiteY1" fmla="*/ 2801074 h 3993266"/>
              <a:gd name="connsiteX2" fmla="*/ 3565002 w 6609144"/>
              <a:gd name="connsiteY2" fmla="*/ 2685327 h 3993266"/>
              <a:gd name="connsiteX3" fmla="*/ 4687746 w 6609144"/>
              <a:gd name="connsiteY3" fmla="*/ 821803 h 3993266"/>
              <a:gd name="connsiteX4" fmla="*/ 6609144 w 6609144"/>
              <a:gd name="connsiteY4" fmla="*/ 0 h 399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9144" h="3993266">
                <a:moveTo>
                  <a:pt x="0" y="3993266"/>
                </a:moveTo>
                <a:cubicBezTo>
                  <a:pt x="571017" y="3506165"/>
                  <a:pt x="1142035" y="3019064"/>
                  <a:pt x="1736202" y="2801074"/>
                </a:cubicBezTo>
                <a:cubicBezTo>
                  <a:pt x="2330369" y="2583084"/>
                  <a:pt x="3073078" y="3015205"/>
                  <a:pt x="3565002" y="2685327"/>
                </a:cubicBezTo>
                <a:cubicBezTo>
                  <a:pt x="4056926" y="2355448"/>
                  <a:pt x="4180389" y="1269357"/>
                  <a:pt x="4687746" y="821803"/>
                </a:cubicBezTo>
                <a:cubicBezTo>
                  <a:pt x="5195103" y="374249"/>
                  <a:pt x="6331352" y="221848"/>
                  <a:pt x="6609144" y="0"/>
                </a:cubicBezTo>
              </a:path>
            </a:pathLst>
          </a:custGeom>
          <a:noFill/>
          <a:ln w="44132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8"/>
    </mc:Choice>
    <mc:Fallback>
      <p:transition spd="slow" advTm="27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34183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And repeats the whole process from the new center point.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5673525" y="3069214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89630" y="2627453"/>
            <a:ext cx="891251" cy="94912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5316637" y="2793349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1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9"/>
    </mc:Choice>
    <mc:Fallback>
      <p:transition spd="slow" advTm="103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34183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And repeats the whole process from the new center point.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19970" y="2796951"/>
            <a:ext cx="394066" cy="301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5673525" y="3069214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89630" y="2627453"/>
            <a:ext cx="891251" cy="94912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5316637" y="2793349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38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4"/>
    </mc:Choice>
    <mc:Fallback>
      <p:transition spd="slow" advTm="95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34183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And repeats the whole process from a new center point.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19970" y="2796951"/>
            <a:ext cx="394066" cy="301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5673525" y="3069214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89630" y="2627453"/>
            <a:ext cx="891251" cy="94912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5316637" y="2793349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445887" y="2887874"/>
            <a:ext cx="69449" cy="6944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2"/>
    </mc:Choice>
    <mc:Fallback>
      <p:transition spd="slow" advTm="132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34183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Forever.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19970" y="2796951"/>
            <a:ext cx="394066" cy="301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5673525" y="3069214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89630" y="2627453"/>
            <a:ext cx="891251" cy="94912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5316637" y="2793349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445887" y="2887874"/>
            <a:ext cx="69449" cy="6944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10897" y="2060297"/>
            <a:ext cx="1587660" cy="1668682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6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1"/>
    </mc:Choice>
    <mc:Fallback>
      <p:transition spd="slow" advTm="101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34183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Forever.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89630" y="2627453"/>
            <a:ext cx="891251" cy="94912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445887" y="2887874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10897" y="2060297"/>
            <a:ext cx="1587660" cy="1668682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7"/>
    </mc:Choice>
    <mc:Fallback>
      <p:transition spd="slow" advTm="907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34183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Forever.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89630" y="2627453"/>
            <a:ext cx="891251" cy="94912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769981" y="3200386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10897" y="2060297"/>
            <a:ext cx="1587660" cy="1668682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5"/>
    </mc:Choice>
    <mc:Fallback>
      <p:transition spd="slow" advTm="86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34183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Forever.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89630" y="2627453"/>
            <a:ext cx="891251" cy="94912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769981" y="3200386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10897" y="2060297"/>
            <a:ext cx="1587660" cy="1668682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16416" y="1446834"/>
            <a:ext cx="2465408" cy="247698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5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7"/>
    </mc:Choice>
    <mc:Fallback>
      <p:transition spd="slow" advTm="807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34183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Forever.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89630" y="2627453"/>
            <a:ext cx="891251" cy="94912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769981" y="3200386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10897" y="2060297"/>
            <a:ext cx="1587660" cy="1668682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16416" y="1446834"/>
            <a:ext cx="2465408" cy="247698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8005" y="324091"/>
            <a:ext cx="4120587" cy="4051139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7"/>
    </mc:Choice>
    <mc:Fallback>
      <p:transition spd="slow" advTm="597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34183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Forever.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89630" y="2627453"/>
            <a:ext cx="891251" cy="94912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769981" y="3200386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10897" y="2060297"/>
            <a:ext cx="1587660" cy="1668682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16416" y="1446834"/>
            <a:ext cx="2465408" cy="247698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8005" y="324091"/>
            <a:ext cx="4120587" cy="4051139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8332" y="-474559"/>
            <a:ext cx="5210536" cy="5117939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9"/>
    </mc:Choice>
    <mc:Fallback>
      <p:transition spd="slow" advTm="339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67423" y="2934183"/>
            <a:ext cx="532435" cy="54401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Forever.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89630" y="2627453"/>
            <a:ext cx="891251" cy="94912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769981" y="3200386"/>
            <a:ext cx="69449" cy="694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10897" y="2060297"/>
            <a:ext cx="1587660" cy="1668682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16416" y="1446834"/>
            <a:ext cx="2465408" cy="2476983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8005" y="324091"/>
            <a:ext cx="4120587" cy="4051139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8332" y="-474559"/>
            <a:ext cx="5210536" cy="5117939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4011" y="-960699"/>
            <a:ext cx="6551272" cy="587994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13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5"/>
    </mc:Choice>
    <mc:Fallback>
      <p:transition spd="slow" advTm="34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E6EBC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512386" y="3640924"/>
            <a:ext cx="1479507" cy="14750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6620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Eras Light ITC" panose="020B0402030504020804" pitchFamily="34" charset="0"/>
              </a:rPr>
              <a:t>Modeling Tree Growth Using Vector Calculus</a:t>
            </a:r>
            <a:endParaRPr lang="en-US" dirty="0">
              <a:latin typeface="Eras Light ITC" panose="020B04020305040208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077492" y="4011560"/>
            <a:ext cx="353961" cy="3736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60201" y="2558004"/>
            <a:ext cx="7203313" cy="4560425"/>
          </a:xfrm>
          <a:custGeom>
            <a:avLst/>
            <a:gdLst>
              <a:gd name="connsiteX0" fmla="*/ 0 w 6609144"/>
              <a:gd name="connsiteY0" fmla="*/ 3993266 h 3993266"/>
              <a:gd name="connsiteX1" fmla="*/ 1736202 w 6609144"/>
              <a:gd name="connsiteY1" fmla="*/ 2801074 h 3993266"/>
              <a:gd name="connsiteX2" fmla="*/ 3565002 w 6609144"/>
              <a:gd name="connsiteY2" fmla="*/ 2685327 h 3993266"/>
              <a:gd name="connsiteX3" fmla="*/ 4687746 w 6609144"/>
              <a:gd name="connsiteY3" fmla="*/ 821803 h 3993266"/>
              <a:gd name="connsiteX4" fmla="*/ 6609144 w 6609144"/>
              <a:gd name="connsiteY4" fmla="*/ 0 h 399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9144" h="3993266">
                <a:moveTo>
                  <a:pt x="0" y="3993266"/>
                </a:moveTo>
                <a:cubicBezTo>
                  <a:pt x="571017" y="3506165"/>
                  <a:pt x="1142035" y="3019064"/>
                  <a:pt x="1736202" y="2801074"/>
                </a:cubicBezTo>
                <a:cubicBezTo>
                  <a:pt x="2330369" y="2583084"/>
                  <a:pt x="3073078" y="3015205"/>
                  <a:pt x="3565002" y="2685327"/>
                </a:cubicBezTo>
                <a:cubicBezTo>
                  <a:pt x="4056926" y="2355448"/>
                  <a:pt x="4180389" y="1269357"/>
                  <a:pt x="4687746" y="821803"/>
                </a:cubicBezTo>
                <a:cubicBezTo>
                  <a:pt x="5195103" y="374249"/>
                  <a:pt x="6331352" y="221848"/>
                  <a:pt x="6609144" y="0"/>
                </a:cubicBezTo>
              </a:path>
            </a:pathLst>
          </a:custGeom>
          <a:noFill/>
          <a:ln w="44132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70522" y="3784922"/>
            <a:ext cx="856526" cy="8362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77492" y="4011560"/>
            <a:ext cx="353961" cy="3736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6"/>
    </mc:Choice>
    <mc:Fallback>
      <p:transition spd="slow" advTm="25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Eras Light ITC" panose="020B0402030504020804" pitchFamily="34" charset="0"/>
                <a:ea typeface="PMingLiU" panose="02020500000000000000" pitchFamily="18" charset="-120"/>
              </a:rPr>
              <a:t>Results:</a:t>
            </a:r>
            <a:endParaRPr lang="en-US" sz="6000" dirty="0">
              <a:latin typeface="Eras Light ITC" panose="020B04020305040208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47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48"/>
    </mc:Choice>
    <mc:Fallback>
      <p:transition spd="slow" advTm="344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E6EBC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291786" y="3414535"/>
            <a:ext cx="2233914" cy="229178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2386" y="3640924"/>
            <a:ext cx="1479507" cy="14750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6620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Eras Light ITC" panose="020B0402030504020804" pitchFamily="34" charset="0"/>
              </a:rPr>
              <a:t>Modeling Tree Growth Using Vector Calculus</a:t>
            </a:r>
            <a:endParaRPr lang="en-US" dirty="0">
              <a:latin typeface="Eras Light ITC" panose="020B04020305040208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077492" y="4011560"/>
            <a:ext cx="353961" cy="3736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60201" y="2558004"/>
            <a:ext cx="7203313" cy="4560425"/>
          </a:xfrm>
          <a:custGeom>
            <a:avLst/>
            <a:gdLst>
              <a:gd name="connsiteX0" fmla="*/ 0 w 6609144"/>
              <a:gd name="connsiteY0" fmla="*/ 3993266 h 3993266"/>
              <a:gd name="connsiteX1" fmla="*/ 1736202 w 6609144"/>
              <a:gd name="connsiteY1" fmla="*/ 2801074 h 3993266"/>
              <a:gd name="connsiteX2" fmla="*/ 3565002 w 6609144"/>
              <a:gd name="connsiteY2" fmla="*/ 2685327 h 3993266"/>
              <a:gd name="connsiteX3" fmla="*/ 4687746 w 6609144"/>
              <a:gd name="connsiteY3" fmla="*/ 821803 h 3993266"/>
              <a:gd name="connsiteX4" fmla="*/ 6609144 w 6609144"/>
              <a:gd name="connsiteY4" fmla="*/ 0 h 399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9144" h="3993266">
                <a:moveTo>
                  <a:pt x="0" y="3993266"/>
                </a:moveTo>
                <a:cubicBezTo>
                  <a:pt x="571017" y="3506165"/>
                  <a:pt x="1142035" y="3019064"/>
                  <a:pt x="1736202" y="2801074"/>
                </a:cubicBezTo>
                <a:cubicBezTo>
                  <a:pt x="2330369" y="2583084"/>
                  <a:pt x="3073078" y="3015205"/>
                  <a:pt x="3565002" y="2685327"/>
                </a:cubicBezTo>
                <a:cubicBezTo>
                  <a:pt x="4056926" y="2355448"/>
                  <a:pt x="4180389" y="1269357"/>
                  <a:pt x="4687746" y="821803"/>
                </a:cubicBezTo>
                <a:cubicBezTo>
                  <a:pt x="5195103" y="374249"/>
                  <a:pt x="6331352" y="221848"/>
                  <a:pt x="6609144" y="0"/>
                </a:cubicBezTo>
              </a:path>
            </a:pathLst>
          </a:custGeom>
          <a:noFill/>
          <a:ln w="44132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70522" y="3784922"/>
            <a:ext cx="856526" cy="8362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77492" y="4011560"/>
            <a:ext cx="353961" cy="3736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6"/>
    </mc:Choice>
    <mc:Fallback>
      <p:transition spd="slow" advTm="44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E6EBC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Eras Light ITC" panose="020B0402030504020804" pitchFamily="34" charset="0"/>
                <a:ea typeface="PMingLiU" panose="02020500000000000000" pitchFamily="18" charset="-120"/>
              </a:rPr>
              <a:t>Linnea Laux and Louise Nielsen</a:t>
            </a:r>
            <a:br>
              <a:rPr lang="en-US" sz="6000" dirty="0" smtClean="0">
                <a:latin typeface="Eras Light ITC" panose="020B0402030504020804" pitchFamily="34" charset="0"/>
                <a:ea typeface="PMingLiU" panose="02020500000000000000" pitchFamily="18" charset="-120"/>
              </a:rPr>
            </a:br>
            <a:r>
              <a:rPr lang="en-US" sz="6000" dirty="0" smtClean="0">
                <a:latin typeface="Eras Light ITC" panose="020B0402030504020804" pitchFamily="34" charset="0"/>
                <a:ea typeface="PMingLiU" panose="02020500000000000000" pitchFamily="18" charset="-120"/>
              </a:rPr>
              <a:t/>
            </a:r>
            <a:br>
              <a:rPr lang="en-US" sz="6000" dirty="0" smtClean="0">
                <a:latin typeface="Eras Light ITC" panose="020B0402030504020804" pitchFamily="34" charset="0"/>
                <a:ea typeface="PMingLiU" panose="02020500000000000000" pitchFamily="18" charset="-120"/>
              </a:rPr>
            </a:br>
            <a:r>
              <a:rPr lang="en-US" sz="6000" dirty="0" smtClean="0">
                <a:latin typeface="Eras Light ITC" panose="020B0402030504020804" pitchFamily="34" charset="0"/>
                <a:ea typeface="PMingLiU" panose="02020500000000000000" pitchFamily="18" charset="-120"/>
              </a:rPr>
              <a:t>Linearity II 2016</a:t>
            </a:r>
            <a:endParaRPr lang="en-US" sz="6000" dirty="0">
              <a:latin typeface="Eras Light ITC" panose="020B04020305040208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20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21"/>
    </mc:Choice>
    <mc:Fallback>
      <p:transition spd="slow" advTm="502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Eras Light ITC" panose="020B0402030504020804" pitchFamily="34" charset="0"/>
                <a:ea typeface="PMingLiU" panose="02020500000000000000" pitchFamily="18" charset="-120"/>
              </a:rPr>
              <a:t>Simple Explanation:</a:t>
            </a:r>
            <a:endParaRPr lang="en-US" sz="6000" dirty="0">
              <a:latin typeface="Eras Light ITC" panose="020B04020305040208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185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0"/>
    </mc:Choice>
    <mc:Fallback>
      <p:transition spd="slow" advTm="243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98" y="0"/>
            <a:ext cx="3530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3ds Light" panose="02000503020000020004" pitchFamily="50" charset="0"/>
              </a:rPr>
              <a:t>We start with a yard. </a:t>
            </a:r>
          </a:p>
          <a:p>
            <a:r>
              <a:rPr lang="en-US" sz="2800" dirty="0" smtClean="0">
                <a:latin typeface="3ds Light" panose="02000503020000020004" pitchFamily="50" charset="0"/>
              </a:rPr>
              <a:t>Parts of it are sunny.</a:t>
            </a:r>
            <a:endParaRPr lang="en-US" sz="2800" dirty="0">
              <a:latin typeface="3ds Light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1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19"/>
    </mc:Choice>
    <mc:Fallback>
      <p:transition spd="slow" advTm="231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97" y="0"/>
            <a:ext cx="3622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3ds Light" panose="02000503020000020004" pitchFamily="50" charset="0"/>
              </a:rPr>
              <a:t>We start with a yard. </a:t>
            </a:r>
          </a:p>
          <a:p>
            <a:r>
              <a:rPr lang="en-US" sz="2800" dirty="0" smtClean="0">
                <a:latin typeface="3ds Light" panose="02000503020000020004" pitchFamily="50" charset="0"/>
              </a:rPr>
              <a:t>Parts of it are sunny.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62302" y="6251133"/>
            <a:ext cx="272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3ds Light" panose="02000503020000020004" pitchFamily="50" charset="0"/>
              </a:rPr>
              <a:t>Parts are shady.</a:t>
            </a:r>
            <a:endParaRPr lang="en-US" sz="2800" dirty="0">
              <a:solidFill>
                <a:schemeClr val="bg1"/>
              </a:solidFill>
              <a:latin typeface="3ds Light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0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1"/>
    </mc:Choice>
    <mc:Fallback>
      <p:transition spd="slow" advTm="127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97" y="0"/>
            <a:ext cx="3680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3ds Light" panose="02000503020000020004" pitchFamily="50" charset="0"/>
              </a:rPr>
              <a:t>We start with a yard. </a:t>
            </a:r>
          </a:p>
          <a:p>
            <a:r>
              <a:rPr lang="en-US" sz="2800" dirty="0" smtClean="0">
                <a:latin typeface="3ds Light" panose="02000503020000020004" pitchFamily="50" charset="0"/>
              </a:rPr>
              <a:t>Parts of it are sunny.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9286" y="2698830"/>
            <a:ext cx="3414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3ds Light" panose="02000503020000020004" pitchFamily="50" charset="0"/>
              </a:rPr>
              <a:t>Other parts are in between. </a:t>
            </a:r>
            <a:endParaRPr lang="en-US" sz="2800" dirty="0">
              <a:latin typeface="3ds Light" panose="0200050302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62302" y="6251133"/>
            <a:ext cx="272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3ds Light" panose="02000503020000020004" pitchFamily="50" charset="0"/>
              </a:rPr>
              <a:t>Parts are shady.</a:t>
            </a:r>
            <a:endParaRPr lang="en-US" sz="2800" dirty="0">
              <a:solidFill>
                <a:schemeClr val="bg1"/>
              </a:solidFill>
              <a:latin typeface="3ds Light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4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6"/>
    </mc:Choice>
    <mc:Fallback>
      <p:transition spd="slow" advTm="253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275</Words>
  <Application>Microsoft Office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PMingLiU</vt:lpstr>
      <vt:lpstr>3ds Light</vt:lpstr>
      <vt:lpstr>Arial</vt:lpstr>
      <vt:lpstr>Calibri</vt:lpstr>
      <vt:lpstr>Calibri Light</vt:lpstr>
      <vt:lpstr>Eras Light ITC</vt:lpstr>
      <vt:lpstr>Office Theme</vt:lpstr>
      <vt:lpstr>Modeling Tree Growth Using Vector Calculus</vt:lpstr>
      <vt:lpstr>Modeling Tree Growth Using Vector Calculus</vt:lpstr>
      <vt:lpstr>Modeling Tree Growth Using Vector Calculus</vt:lpstr>
      <vt:lpstr>Modeling Tree Growth Using Vector Calculus</vt:lpstr>
      <vt:lpstr>Linnea Laux and Louise Nielsen  Linearity II 2016</vt:lpstr>
      <vt:lpstr>Simple Explanation: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</vt:lpstr>
    </vt:vector>
  </TitlesOfParts>
  <Company>Olin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Tree Growth Using Vector Calculus</dc:title>
  <dc:creator>Linnea Laux</dc:creator>
  <cp:lastModifiedBy>Linnea Laux</cp:lastModifiedBy>
  <cp:revision>13</cp:revision>
  <dcterms:created xsi:type="dcterms:W3CDTF">2016-12-15T05:28:13Z</dcterms:created>
  <dcterms:modified xsi:type="dcterms:W3CDTF">2016-12-15T07:03:58Z</dcterms:modified>
</cp:coreProperties>
</file>