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T Interphases" charset="1" panose="02000503020000020004"/>
      <p:regular r:id="rId17"/>
    </p:embeddedFont>
    <p:embeddedFont>
      <p:font typeface="TT Interphases Bold" charset="1" panose="0200080306000002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github.com/nielshn/UTS-Prak-41425078_41425079_41425080"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https://archive.ics.uci.edu/dataset/697/predict+students+dropout+and+academic+success"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88068" y="1028700"/>
            <a:ext cx="7571232" cy="8229600"/>
          </a:xfrm>
          <a:custGeom>
            <a:avLst/>
            <a:gdLst/>
            <a:ahLst/>
            <a:cxnLst/>
            <a:rect r="r" b="b" t="t" l="l"/>
            <a:pathLst>
              <a:path h="8229600" w="7571232">
                <a:moveTo>
                  <a:pt x="0" y="0"/>
                </a:moveTo>
                <a:lnTo>
                  <a:pt x="7571232" y="0"/>
                </a:lnTo>
                <a:lnTo>
                  <a:pt x="75712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912167"/>
            <a:ext cx="6790112" cy="2843666"/>
          </a:xfrm>
          <a:prstGeom prst="rect">
            <a:avLst/>
          </a:prstGeom>
        </p:spPr>
        <p:txBody>
          <a:bodyPr anchor="t" rtlCol="false" tIns="0" lIns="0" bIns="0" rIns="0">
            <a:spAutoFit/>
          </a:bodyPr>
          <a:lstStyle/>
          <a:p>
            <a:pPr algn="l">
              <a:lnSpc>
                <a:spcPts val="10730"/>
              </a:lnSpc>
            </a:pPr>
            <a:r>
              <a:rPr lang="en-US" sz="12334" spc="-604">
                <a:solidFill>
                  <a:srgbClr val="000000"/>
                </a:solidFill>
                <a:latin typeface="TT Interphases"/>
                <a:ea typeface="TT Interphases"/>
                <a:cs typeface="TT Interphases"/>
                <a:sym typeface="TT Interphases"/>
              </a:rPr>
              <a:t>Data Science</a:t>
            </a:r>
          </a:p>
        </p:txBody>
      </p:sp>
      <p:sp>
        <p:nvSpPr>
          <p:cNvPr name="Freeform 4" id="4"/>
          <p:cNvSpPr/>
          <p:nvPr/>
        </p:nvSpPr>
        <p:spPr>
          <a:xfrm flipH="false" flipV="false" rot="0">
            <a:off x="4269296" y="3138067"/>
            <a:ext cx="1543050" cy="1543050"/>
          </a:xfrm>
          <a:custGeom>
            <a:avLst/>
            <a:gdLst/>
            <a:ahLst/>
            <a:cxnLst/>
            <a:rect r="r" b="b" t="t" l="l"/>
            <a:pathLst>
              <a:path h="1543050" w="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9063228"/>
            <a:ext cx="7162948" cy="195072"/>
          </a:xfrm>
          <a:prstGeom prst="rect">
            <a:avLst/>
          </a:prstGeom>
        </p:spPr>
        <p:txBody>
          <a:bodyPr anchor="t" rtlCol="false" tIns="0" lIns="0" bIns="0" rIns="0">
            <a:spAutoFit/>
          </a:bodyPr>
          <a:lstStyle/>
          <a:p>
            <a:pPr algn="l">
              <a:lnSpc>
                <a:spcPts val="1479"/>
              </a:lnSpc>
            </a:pPr>
            <a:r>
              <a:rPr lang="en-US" sz="1700" spc="-83" u="sng">
                <a:solidFill>
                  <a:srgbClr val="000000"/>
                </a:solidFill>
                <a:latin typeface="TT Interphases"/>
                <a:ea typeface="TT Interphases"/>
                <a:cs typeface="TT Interphases"/>
                <a:sym typeface="TT Interphases"/>
                <a:hlinkClick r:id="rId6" tooltip="https://github.com/nielshn/UTS-Prak-41425078_41425079_41425080"/>
              </a:rPr>
              <a:t>https://github.com/nielshn/UTS-Prak-41425078_41425079_41425080</a:t>
            </a:r>
          </a:p>
        </p:txBody>
      </p:sp>
      <p:sp>
        <p:nvSpPr>
          <p:cNvPr name="TextBox 6" id="6"/>
          <p:cNvSpPr txBox="true"/>
          <p:nvPr/>
        </p:nvSpPr>
        <p:spPr>
          <a:xfrm rot="0">
            <a:off x="1028700" y="6946333"/>
            <a:ext cx="8391713" cy="678516"/>
          </a:xfrm>
          <a:prstGeom prst="rect">
            <a:avLst/>
          </a:prstGeom>
        </p:spPr>
        <p:txBody>
          <a:bodyPr anchor="t" rtlCol="false" tIns="0" lIns="0" bIns="0" rIns="0">
            <a:spAutoFit/>
          </a:bodyPr>
          <a:lstStyle/>
          <a:p>
            <a:pPr algn="l">
              <a:lnSpc>
                <a:spcPts val="4989"/>
              </a:lnSpc>
            </a:pPr>
            <a:r>
              <a:rPr lang="en-US" sz="5735" spc="-281">
                <a:solidFill>
                  <a:srgbClr val="000000"/>
                </a:solidFill>
                <a:latin typeface="TT Interphases"/>
                <a:ea typeface="TT Interphases"/>
                <a:cs typeface="TT Interphases"/>
                <a:sym typeface="TT Interphases"/>
              </a:rPr>
              <a:t>Kelompok - 26</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336862"/>
            <a:ext cx="6978478" cy="105461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Kesimpulan</a:t>
            </a:r>
          </a:p>
        </p:txBody>
      </p:sp>
      <p:sp>
        <p:nvSpPr>
          <p:cNvPr name="TextBox 3" id="3"/>
          <p:cNvSpPr txBox="true"/>
          <p:nvPr/>
        </p:nvSpPr>
        <p:spPr>
          <a:xfrm rot="0">
            <a:off x="1028700" y="3033773"/>
            <a:ext cx="11198253" cy="4294749"/>
          </a:xfrm>
          <a:prstGeom prst="rect">
            <a:avLst/>
          </a:prstGeom>
        </p:spPr>
        <p:txBody>
          <a:bodyPr anchor="t" rtlCol="false" tIns="0" lIns="0" bIns="0" rIns="0">
            <a:spAutoFit/>
          </a:bodyPr>
          <a:lstStyle/>
          <a:p>
            <a:pPr algn="l">
              <a:lnSpc>
                <a:spcPts val="4339"/>
              </a:lnSpc>
            </a:pPr>
            <a:r>
              <a:rPr lang="en-US" sz="3099" spc="-151">
                <a:solidFill>
                  <a:srgbClr val="000000"/>
                </a:solidFill>
                <a:latin typeface="TT Interphases"/>
                <a:ea typeface="TT Interphases"/>
                <a:cs typeface="TT Interphases"/>
                <a:sym typeface="TT Interphases"/>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 Elementum facilisi enim in id neque viverra convallis curabitur. Taciti vulputate consequat varius tellus nullam neque. Eu habitasse semper placerat tempus accumsan, adipiscing netus.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361435" cy="361435"/>
          </a:xfrm>
          <a:custGeom>
            <a:avLst/>
            <a:gdLst/>
            <a:ahLst/>
            <a:cxnLst/>
            <a:rect r="r" b="b" t="t" l="l"/>
            <a:pathLst>
              <a:path h="361435" w="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99665" y="1028700"/>
            <a:ext cx="8259635" cy="8229600"/>
          </a:xfrm>
          <a:custGeom>
            <a:avLst/>
            <a:gdLst/>
            <a:ahLst/>
            <a:cxnLst/>
            <a:rect r="r" b="b" t="t" l="l"/>
            <a:pathLst>
              <a:path h="8229600" w="8259635">
                <a:moveTo>
                  <a:pt x="0" y="0"/>
                </a:moveTo>
                <a:lnTo>
                  <a:pt x="8259635" y="0"/>
                </a:lnTo>
                <a:lnTo>
                  <a:pt x="8259635"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7718033"/>
            <a:ext cx="228600" cy="2286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9864"/>
            </a:solidFill>
          </p:spPr>
        </p:sp>
        <p:sp>
          <p:nvSpPr>
            <p:cNvPr name="TextBox 6" id="6"/>
            <p:cNvSpPr txBox="true"/>
            <p:nvPr/>
          </p:nvSpPr>
          <p:spPr>
            <a:xfrm>
              <a:off x="76200" y="133350"/>
              <a:ext cx="660400" cy="603250"/>
            </a:xfrm>
            <a:prstGeom prst="rect">
              <a:avLst/>
            </a:prstGeom>
          </p:spPr>
          <p:txBody>
            <a:bodyPr anchor="ctr" rtlCol="false" tIns="50800" lIns="50800" bIns="50800" rIns="50800"/>
            <a:lstStyle/>
            <a:p>
              <a:pPr algn="ctr">
                <a:lnSpc>
                  <a:spcPts val="1827"/>
                </a:lnSpc>
              </a:pPr>
            </a:p>
          </p:txBody>
        </p:sp>
      </p:grpSp>
      <p:sp>
        <p:nvSpPr>
          <p:cNvPr name="TextBox 7" id="7"/>
          <p:cNvSpPr txBox="true"/>
          <p:nvPr/>
        </p:nvSpPr>
        <p:spPr>
          <a:xfrm rot="0">
            <a:off x="1028700" y="4000357"/>
            <a:ext cx="8332616" cy="1745348"/>
          </a:xfrm>
          <a:prstGeom prst="rect">
            <a:avLst/>
          </a:prstGeom>
        </p:spPr>
        <p:txBody>
          <a:bodyPr anchor="t" rtlCol="false" tIns="0" lIns="0" bIns="0" rIns="0">
            <a:spAutoFit/>
          </a:bodyPr>
          <a:lstStyle/>
          <a:p>
            <a:pPr algn="l">
              <a:lnSpc>
                <a:spcPts val="12524"/>
              </a:lnSpc>
            </a:pPr>
            <a:r>
              <a:rPr lang="en-US" sz="14395" spc="-705">
                <a:solidFill>
                  <a:srgbClr val="000000"/>
                </a:solidFill>
                <a:latin typeface="TT Interphases"/>
                <a:ea typeface="TT Interphases"/>
                <a:cs typeface="TT Interphases"/>
                <a:sym typeface="TT Interphases"/>
              </a:rPr>
              <a:t>Thank You</a:t>
            </a:r>
          </a:p>
        </p:txBody>
      </p:sp>
      <p:sp>
        <p:nvSpPr>
          <p:cNvPr name="TextBox 8" id="8"/>
          <p:cNvSpPr txBox="true"/>
          <p:nvPr/>
        </p:nvSpPr>
        <p:spPr>
          <a:xfrm rot="0">
            <a:off x="1566219" y="1108262"/>
            <a:ext cx="2033411" cy="259461"/>
          </a:xfrm>
          <a:prstGeom prst="rect">
            <a:avLst/>
          </a:prstGeom>
        </p:spPr>
        <p:txBody>
          <a:bodyPr anchor="t" rtlCol="false" tIns="0" lIns="0" bIns="0" rIns="0">
            <a:spAutoFit/>
          </a:bodyPr>
          <a:lstStyle/>
          <a:p>
            <a:pPr algn="l">
              <a:lnSpc>
                <a:spcPts val="1827"/>
              </a:lnSpc>
            </a:pPr>
            <a:r>
              <a:rPr lang="en-US" sz="2100" spc="-102">
                <a:solidFill>
                  <a:srgbClr val="000000"/>
                </a:solidFill>
                <a:latin typeface="TT Interphases"/>
                <a:ea typeface="TT Interphases"/>
                <a:cs typeface="TT Interphases"/>
                <a:sym typeface="TT Interphases"/>
              </a:rPr>
              <a:t>Borcelle</a:t>
            </a:r>
          </a:p>
        </p:txBody>
      </p:sp>
      <p:sp>
        <p:nvSpPr>
          <p:cNvPr name="TextBox 9" id="9"/>
          <p:cNvSpPr txBox="true"/>
          <p:nvPr/>
        </p:nvSpPr>
        <p:spPr>
          <a:xfrm rot="0">
            <a:off x="1566219" y="7708508"/>
            <a:ext cx="2411694" cy="266319"/>
          </a:xfrm>
          <a:prstGeom prst="rect">
            <a:avLst/>
          </a:prstGeom>
        </p:spPr>
        <p:txBody>
          <a:bodyPr anchor="t" rtlCol="false" tIns="0" lIns="0" bIns="0" rIns="0">
            <a:spAutoFit/>
          </a:bodyPr>
          <a:lstStyle/>
          <a:p>
            <a:pPr algn="l">
              <a:lnSpc>
                <a:spcPts val="2193"/>
              </a:lnSpc>
            </a:pPr>
            <a:r>
              <a:rPr lang="en-US" sz="1700" spc="-51">
                <a:solidFill>
                  <a:srgbClr val="000000"/>
                </a:solidFill>
                <a:latin typeface="TT Interphases"/>
                <a:ea typeface="TT Interphases"/>
                <a:cs typeface="TT Interphases"/>
                <a:sym typeface="TT Interphases"/>
              </a:rPr>
              <a:t>+123-456-7890</a:t>
            </a:r>
          </a:p>
        </p:txBody>
      </p:sp>
      <p:sp>
        <p:nvSpPr>
          <p:cNvPr name="TextBox 10" id="10"/>
          <p:cNvSpPr txBox="true"/>
          <p:nvPr/>
        </p:nvSpPr>
        <p:spPr>
          <a:xfrm rot="0">
            <a:off x="1566219" y="8991981"/>
            <a:ext cx="3011896" cy="266319"/>
          </a:xfrm>
          <a:prstGeom prst="rect">
            <a:avLst/>
          </a:prstGeom>
        </p:spPr>
        <p:txBody>
          <a:bodyPr anchor="t" rtlCol="false" tIns="0" lIns="0" bIns="0" rIns="0">
            <a:spAutoFit/>
          </a:bodyPr>
          <a:lstStyle/>
          <a:p>
            <a:pPr algn="l">
              <a:lnSpc>
                <a:spcPts val="2193"/>
              </a:lnSpc>
            </a:pPr>
            <a:r>
              <a:rPr lang="en-US" sz="1700" spc="-51">
                <a:solidFill>
                  <a:srgbClr val="000000"/>
                </a:solidFill>
                <a:latin typeface="TT Interphases"/>
                <a:ea typeface="TT Interphases"/>
                <a:cs typeface="TT Interphases"/>
                <a:sym typeface="TT Interphases"/>
              </a:rPr>
              <a:t>www.reallygreatsite.com</a:t>
            </a:r>
          </a:p>
        </p:txBody>
      </p:sp>
      <p:sp>
        <p:nvSpPr>
          <p:cNvPr name="TextBox 11" id="11"/>
          <p:cNvSpPr txBox="true"/>
          <p:nvPr/>
        </p:nvSpPr>
        <p:spPr>
          <a:xfrm rot="0">
            <a:off x="1566219" y="8350245"/>
            <a:ext cx="2790756" cy="266319"/>
          </a:xfrm>
          <a:prstGeom prst="rect">
            <a:avLst/>
          </a:prstGeom>
        </p:spPr>
        <p:txBody>
          <a:bodyPr anchor="t" rtlCol="false" tIns="0" lIns="0" bIns="0" rIns="0">
            <a:spAutoFit/>
          </a:bodyPr>
          <a:lstStyle/>
          <a:p>
            <a:pPr algn="l">
              <a:lnSpc>
                <a:spcPts val="2193"/>
              </a:lnSpc>
            </a:pPr>
            <a:r>
              <a:rPr lang="en-US" sz="1700" spc="-51">
                <a:solidFill>
                  <a:srgbClr val="000000"/>
                </a:solidFill>
                <a:latin typeface="TT Interphases"/>
                <a:ea typeface="TT Interphases"/>
                <a:cs typeface="TT Interphases"/>
                <a:sym typeface="TT Interphases"/>
              </a:rPr>
              <a:t>hello@reallygreatsite.com</a:t>
            </a:r>
          </a:p>
        </p:txBody>
      </p:sp>
      <p:grpSp>
        <p:nvGrpSpPr>
          <p:cNvPr name="Group 12" id="12"/>
          <p:cNvGrpSpPr/>
          <p:nvPr/>
        </p:nvGrpSpPr>
        <p:grpSpPr>
          <a:xfrm rot="0">
            <a:off x="1028700" y="8373867"/>
            <a:ext cx="228600" cy="2286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79E3"/>
            </a:solidFill>
          </p:spPr>
        </p:sp>
        <p:sp>
          <p:nvSpPr>
            <p:cNvPr name="TextBox 14" id="14"/>
            <p:cNvSpPr txBox="true"/>
            <p:nvPr/>
          </p:nvSpPr>
          <p:spPr>
            <a:xfrm>
              <a:off x="76200" y="133350"/>
              <a:ext cx="660400" cy="603250"/>
            </a:xfrm>
            <a:prstGeom prst="rect">
              <a:avLst/>
            </a:prstGeom>
          </p:spPr>
          <p:txBody>
            <a:bodyPr anchor="ctr" rtlCol="false" tIns="50800" lIns="50800" bIns="50800" rIns="50800"/>
            <a:lstStyle/>
            <a:p>
              <a:pPr algn="ctr">
                <a:lnSpc>
                  <a:spcPts val="1827"/>
                </a:lnSpc>
              </a:pPr>
            </a:p>
          </p:txBody>
        </p:sp>
      </p:grpSp>
      <p:grpSp>
        <p:nvGrpSpPr>
          <p:cNvPr name="Group 15" id="15"/>
          <p:cNvGrpSpPr/>
          <p:nvPr/>
        </p:nvGrpSpPr>
        <p:grpSpPr>
          <a:xfrm rot="0">
            <a:off x="1028700" y="9029700"/>
            <a:ext cx="228600" cy="22860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9842"/>
            </a:solidFill>
          </p:spPr>
        </p:sp>
        <p:sp>
          <p:nvSpPr>
            <p:cNvPr name="TextBox 17" id="17"/>
            <p:cNvSpPr txBox="true"/>
            <p:nvPr/>
          </p:nvSpPr>
          <p:spPr>
            <a:xfrm>
              <a:off x="76200" y="133350"/>
              <a:ext cx="660400" cy="603250"/>
            </a:xfrm>
            <a:prstGeom prst="rect">
              <a:avLst/>
            </a:prstGeom>
          </p:spPr>
          <p:txBody>
            <a:bodyPr anchor="ctr" rtlCol="false" tIns="50800" lIns="50800" bIns="50800" rIns="50800"/>
            <a:lstStyle/>
            <a:p>
              <a:pPr algn="ctr">
                <a:lnSpc>
                  <a:spcPts val="1827"/>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45076"/>
            <a:ext cx="5645730" cy="5245396"/>
          </a:xfrm>
          <a:custGeom>
            <a:avLst/>
            <a:gdLst/>
            <a:ahLst/>
            <a:cxnLst/>
            <a:rect r="r" b="b" t="t" l="l"/>
            <a:pathLst>
              <a:path h="5245396" w="5645730">
                <a:moveTo>
                  <a:pt x="0" y="0"/>
                </a:moveTo>
                <a:lnTo>
                  <a:pt x="5645730" y="0"/>
                </a:lnTo>
                <a:lnTo>
                  <a:pt x="5645730" y="5245396"/>
                </a:lnTo>
                <a:lnTo>
                  <a:pt x="0" y="52453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035449" y="1028700"/>
            <a:ext cx="1223851" cy="847795"/>
          </a:xfrm>
          <a:custGeom>
            <a:avLst/>
            <a:gdLst/>
            <a:ahLst/>
            <a:cxnLst/>
            <a:rect r="r" b="b" t="t" l="l"/>
            <a:pathLst>
              <a:path h="847795" w="1223851">
                <a:moveTo>
                  <a:pt x="1223851" y="0"/>
                </a:moveTo>
                <a:lnTo>
                  <a:pt x="0" y="0"/>
                </a:lnTo>
                <a:lnTo>
                  <a:pt x="0" y="847795"/>
                </a:lnTo>
                <a:lnTo>
                  <a:pt x="1223851" y="847795"/>
                </a:lnTo>
                <a:lnTo>
                  <a:pt x="12238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589749" y="2743656"/>
            <a:ext cx="6234058"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Latar Belakang</a:t>
            </a:r>
          </a:p>
        </p:txBody>
      </p:sp>
      <p:sp>
        <p:nvSpPr>
          <p:cNvPr name="TextBox 5" id="5"/>
          <p:cNvSpPr txBox="true"/>
          <p:nvPr/>
        </p:nvSpPr>
        <p:spPr>
          <a:xfrm rot="0">
            <a:off x="8165963" y="5089241"/>
            <a:ext cx="9356874" cy="3437685"/>
          </a:xfrm>
          <a:prstGeom prst="rect">
            <a:avLst/>
          </a:prstGeom>
        </p:spPr>
        <p:txBody>
          <a:bodyPr anchor="t" rtlCol="false" tIns="0" lIns="0" bIns="0" rIns="0">
            <a:spAutoFit/>
          </a:bodyPr>
          <a:lstStyle/>
          <a:p>
            <a:pPr algn="l" marL="614831" indent="-307416" lvl="1">
              <a:lnSpc>
                <a:spcPts val="3986"/>
              </a:lnSpc>
              <a:buFont typeface="Arial"/>
              <a:buChar char="•"/>
            </a:pPr>
            <a:r>
              <a:rPr lang="en-US" b="true" sz="2847" spc="-139">
                <a:solidFill>
                  <a:srgbClr val="000000"/>
                </a:solidFill>
                <a:latin typeface="TT Interphases Bold"/>
                <a:ea typeface="TT Interphases Bold"/>
                <a:cs typeface="TT Interphases Bold"/>
                <a:sym typeface="TT Interphases Bold"/>
              </a:rPr>
              <a:t>Analisis data digunakan untuk memahami faktor-faktor yang memengaruhi keberhasilan akademik mahasiswa.</a:t>
            </a:r>
          </a:p>
          <a:p>
            <a:pPr algn="l" marL="614831" indent="-307416" lvl="1">
              <a:lnSpc>
                <a:spcPts val="3986"/>
              </a:lnSpc>
              <a:buFont typeface="Arial"/>
              <a:buChar char="•"/>
            </a:pPr>
            <a:r>
              <a:rPr lang="en-US" b="true" sz="2847" spc="-139">
                <a:solidFill>
                  <a:srgbClr val="000000"/>
                </a:solidFill>
                <a:latin typeface="TT Interphases Bold"/>
                <a:ea typeface="TT Interphases Bold"/>
                <a:cs typeface="TT Interphases Bold"/>
                <a:sym typeface="TT Interphases Bold"/>
              </a:rPr>
              <a:t>Permasalahan dropout masih menjadi tantangan di pendidikan tinggi.</a:t>
            </a:r>
          </a:p>
          <a:p>
            <a:pPr algn="l" marL="614831" indent="-307416" lvl="1">
              <a:lnSpc>
                <a:spcPts val="3986"/>
              </a:lnSpc>
              <a:buFont typeface="Arial"/>
              <a:buChar char="•"/>
            </a:pPr>
            <a:r>
              <a:rPr lang="en-US" b="true" sz="2847" spc="-139">
                <a:solidFill>
                  <a:srgbClr val="000000"/>
                </a:solidFill>
                <a:latin typeface="TT Interphases Bold"/>
                <a:ea typeface="TT Interphases Bold"/>
                <a:cs typeface="TT Interphases Bold"/>
                <a:sym typeface="TT Interphases Bold"/>
              </a:rPr>
              <a:t>P</a:t>
            </a:r>
            <a:r>
              <a:rPr lang="en-US" b="true" sz="2847" spc="-139">
                <a:solidFill>
                  <a:srgbClr val="000000"/>
                </a:solidFill>
                <a:latin typeface="TT Interphases Bold"/>
                <a:ea typeface="TT Interphases Bold"/>
                <a:cs typeface="TT Interphases Bold"/>
                <a:sym typeface="TT Interphases Bold"/>
              </a:rPr>
              <a:t>endekatan data science dapat membantu mendeteksi pola akademik mahasiswa secara lebih objektif.</a:t>
            </a:r>
          </a:p>
          <a:p>
            <a:pPr algn="l">
              <a:lnSpc>
                <a:spcPts val="398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29974" y="3147267"/>
            <a:ext cx="6629326" cy="6111033"/>
          </a:xfrm>
          <a:custGeom>
            <a:avLst/>
            <a:gdLst/>
            <a:ahLst/>
            <a:cxnLst/>
            <a:rect r="r" b="b" t="t" l="l"/>
            <a:pathLst>
              <a:path h="6111033" w="6629326">
                <a:moveTo>
                  <a:pt x="0" y="0"/>
                </a:moveTo>
                <a:lnTo>
                  <a:pt x="6629326" y="0"/>
                </a:lnTo>
                <a:lnTo>
                  <a:pt x="6629326" y="6111033"/>
                </a:lnTo>
                <a:lnTo>
                  <a:pt x="0" y="6111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130731" y="-184836"/>
            <a:ext cx="969594" cy="3396666"/>
          </a:xfrm>
          <a:custGeom>
            <a:avLst/>
            <a:gdLst/>
            <a:ahLst/>
            <a:cxnLst/>
            <a:rect r="r" b="b" t="t" l="l"/>
            <a:pathLst>
              <a:path h="3396666" w="969594">
                <a:moveTo>
                  <a:pt x="0" y="0"/>
                </a:moveTo>
                <a:lnTo>
                  <a:pt x="969594" y="0"/>
                </a:lnTo>
                <a:lnTo>
                  <a:pt x="969594" y="3396666"/>
                </a:lnTo>
                <a:lnTo>
                  <a:pt x="0" y="33966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734845"/>
            <a:ext cx="9601274" cy="105461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Rumusan Masalah</a:t>
            </a:r>
          </a:p>
        </p:txBody>
      </p:sp>
      <p:sp>
        <p:nvSpPr>
          <p:cNvPr name="TextBox 5" id="5"/>
          <p:cNvSpPr txBox="true"/>
          <p:nvPr/>
        </p:nvSpPr>
        <p:spPr>
          <a:xfrm rot="0">
            <a:off x="1028700" y="4818155"/>
            <a:ext cx="7417574" cy="4171950"/>
          </a:xfrm>
          <a:prstGeom prst="rect">
            <a:avLst/>
          </a:prstGeom>
        </p:spPr>
        <p:txBody>
          <a:bodyPr anchor="t" rtlCol="false" tIns="0" lIns="0" bIns="0" rIns="0">
            <a:spAutoFit/>
          </a:bodyPr>
          <a:lstStyle/>
          <a:p>
            <a:pPr algn="l" marL="651251" indent="-325625" lvl="1">
              <a:lnSpc>
                <a:spcPts val="4223"/>
              </a:lnSpc>
              <a:buFont typeface="Arial"/>
              <a:buChar char="•"/>
            </a:pPr>
            <a:r>
              <a:rPr lang="en-US" sz="3016" spc="-147">
                <a:solidFill>
                  <a:srgbClr val="000000"/>
                </a:solidFill>
                <a:latin typeface="TT Interphases"/>
                <a:ea typeface="TT Interphases"/>
                <a:cs typeface="TT Interphases"/>
                <a:sym typeface="TT Interphases"/>
              </a:rPr>
              <a:t>Apakah terdapat perbedaan signifikan nilai akademik antar kelompok mahasiswa?</a:t>
            </a:r>
          </a:p>
          <a:p>
            <a:pPr algn="l" marL="651251" indent="-325625" lvl="1">
              <a:lnSpc>
                <a:spcPts val="4223"/>
              </a:lnSpc>
              <a:buFont typeface="Arial"/>
              <a:buChar char="•"/>
            </a:pPr>
            <a:r>
              <a:rPr lang="en-US" sz="3016" spc="-147">
                <a:solidFill>
                  <a:srgbClr val="000000"/>
                </a:solidFill>
                <a:latin typeface="TT Interphases"/>
                <a:ea typeface="TT Interphases"/>
                <a:cs typeface="TT Interphases"/>
                <a:sym typeface="TT Interphases"/>
              </a:rPr>
              <a:t>Bagaimana hubungan antara dua fitur numerik dalam dataset mahasiswa?</a:t>
            </a:r>
          </a:p>
          <a:p>
            <a:pPr algn="l" marL="651251" indent="-325625" lvl="1">
              <a:lnSpc>
                <a:spcPts val="4223"/>
              </a:lnSpc>
              <a:buFont typeface="Arial"/>
              <a:buChar char="•"/>
            </a:pPr>
            <a:r>
              <a:rPr lang="en-US" sz="3016" spc="-147">
                <a:solidFill>
                  <a:srgbClr val="000000"/>
                </a:solidFill>
                <a:latin typeface="TT Interphases"/>
                <a:ea typeface="TT Interphases"/>
                <a:cs typeface="TT Interphases"/>
                <a:sym typeface="TT Interphases"/>
              </a:rPr>
              <a:t>Bagaimana penerapan teknik preprocessing dapat meningkatkan keandalan hasil analisis statistik?</a:t>
            </a:r>
          </a:p>
          <a:p>
            <a:pPr algn="l">
              <a:lnSpc>
                <a:spcPts val="422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506416"/>
            <a:ext cx="6730928" cy="5751884"/>
          </a:xfrm>
          <a:custGeom>
            <a:avLst/>
            <a:gdLst/>
            <a:ahLst/>
            <a:cxnLst/>
            <a:rect r="r" b="b" t="t" l="l"/>
            <a:pathLst>
              <a:path h="5751884" w="6730928">
                <a:moveTo>
                  <a:pt x="0" y="0"/>
                </a:moveTo>
                <a:lnTo>
                  <a:pt x="6730928" y="0"/>
                </a:lnTo>
                <a:lnTo>
                  <a:pt x="6730928" y="5751884"/>
                </a:lnTo>
                <a:lnTo>
                  <a:pt x="0" y="575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41589" y="2515305"/>
            <a:ext cx="729305" cy="566206"/>
          </a:xfrm>
          <a:custGeom>
            <a:avLst/>
            <a:gdLst/>
            <a:ahLst/>
            <a:cxnLst/>
            <a:rect r="r" b="b" t="t" l="l"/>
            <a:pathLst>
              <a:path h="566206" w="729305">
                <a:moveTo>
                  <a:pt x="0" y="0"/>
                </a:moveTo>
                <a:lnTo>
                  <a:pt x="729305" y="0"/>
                </a:lnTo>
                <a:lnTo>
                  <a:pt x="729305" y="566206"/>
                </a:lnTo>
                <a:lnTo>
                  <a:pt x="0" y="566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670894" y="1035790"/>
            <a:ext cx="7639639" cy="105461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Tujuan Penelitian</a:t>
            </a:r>
          </a:p>
        </p:txBody>
      </p:sp>
      <p:sp>
        <p:nvSpPr>
          <p:cNvPr name="TextBox 5" id="5"/>
          <p:cNvSpPr txBox="true"/>
          <p:nvPr/>
        </p:nvSpPr>
        <p:spPr>
          <a:xfrm rot="0">
            <a:off x="8197498" y="3014836"/>
            <a:ext cx="9061802" cy="3812924"/>
          </a:xfrm>
          <a:prstGeom prst="rect">
            <a:avLst/>
          </a:prstGeom>
        </p:spPr>
        <p:txBody>
          <a:bodyPr anchor="t" rtlCol="false" tIns="0" lIns="0" bIns="0" rIns="0">
            <a:spAutoFit/>
          </a:bodyPr>
          <a:lstStyle/>
          <a:p>
            <a:pPr algn="l" marL="679431" indent="-339715" lvl="1">
              <a:lnSpc>
                <a:spcPts val="4405"/>
              </a:lnSpc>
              <a:buAutoNum type="arabicPeriod" startAt="1"/>
            </a:pPr>
            <a:r>
              <a:rPr lang="en-US" sz="3146" spc="-154">
                <a:solidFill>
                  <a:srgbClr val="000000"/>
                </a:solidFill>
                <a:latin typeface="TT Interphases"/>
                <a:ea typeface="TT Interphases"/>
                <a:cs typeface="TT Interphases"/>
                <a:sym typeface="TT Interphases"/>
              </a:rPr>
              <a:t>Mengetahui perbedaan signifikan nilai akademik antar kelompok mahasiswa.</a:t>
            </a:r>
          </a:p>
          <a:p>
            <a:pPr algn="l" marL="679431" indent="-339715" lvl="1">
              <a:lnSpc>
                <a:spcPts val="4405"/>
              </a:lnSpc>
              <a:buAutoNum type="arabicPeriod" startAt="1"/>
            </a:pPr>
            <a:r>
              <a:rPr lang="en-US" sz="3146" spc="-154">
                <a:solidFill>
                  <a:srgbClr val="000000"/>
                </a:solidFill>
                <a:latin typeface="TT Interphases"/>
                <a:ea typeface="TT Interphases"/>
                <a:cs typeface="TT Interphases"/>
                <a:sym typeface="TT Interphases"/>
              </a:rPr>
              <a:t>Menganalisis hubungan antar fitur numerik menggunakan metode korelasi non-parametrik.</a:t>
            </a:r>
          </a:p>
          <a:p>
            <a:pPr algn="l" marL="679431" indent="-339715" lvl="1">
              <a:lnSpc>
                <a:spcPts val="4405"/>
              </a:lnSpc>
              <a:buAutoNum type="arabicPeriod" startAt="1"/>
            </a:pPr>
            <a:r>
              <a:rPr lang="en-US" sz="3146" spc="-154">
                <a:solidFill>
                  <a:srgbClr val="000000"/>
                </a:solidFill>
                <a:latin typeface="TT Interphases"/>
                <a:ea typeface="TT Interphases"/>
                <a:cs typeface="TT Interphases"/>
                <a:sym typeface="TT Interphases"/>
              </a:rPr>
              <a:t>Menerapkan teknik data preprocessing lanjutan untuk meningkatkan kualitas hasil analisis statistik.</a:t>
            </a:r>
          </a:p>
          <a:p>
            <a:pPr algn="l">
              <a:lnSpc>
                <a:spcPts val="4405"/>
              </a:lnSpc>
            </a:pPr>
          </a:p>
        </p:txBody>
      </p:sp>
      <p:sp>
        <p:nvSpPr>
          <p:cNvPr name="Freeform 6" id="6"/>
          <p:cNvSpPr/>
          <p:nvPr/>
        </p:nvSpPr>
        <p:spPr>
          <a:xfrm flipH="true" flipV="true" rot="0">
            <a:off x="16822619" y="1028700"/>
            <a:ext cx="436681" cy="339023"/>
          </a:xfrm>
          <a:custGeom>
            <a:avLst/>
            <a:gdLst/>
            <a:ahLst/>
            <a:cxnLst/>
            <a:rect r="r" b="b" t="t" l="l"/>
            <a:pathLst>
              <a:path h="339023" w="436681">
                <a:moveTo>
                  <a:pt x="436681" y="339023"/>
                </a:moveTo>
                <a:lnTo>
                  <a:pt x="0" y="339023"/>
                </a:lnTo>
                <a:lnTo>
                  <a:pt x="0" y="0"/>
                </a:lnTo>
                <a:lnTo>
                  <a:pt x="436681" y="0"/>
                </a:lnTo>
                <a:lnTo>
                  <a:pt x="436681" y="339023"/>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6219" y="2008224"/>
            <a:ext cx="5822265" cy="3630976"/>
          </a:xfrm>
          <a:custGeom>
            <a:avLst/>
            <a:gdLst/>
            <a:ahLst/>
            <a:cxnLst/>
            <a:rect r="r" b="b" t="t" l="l"/>
            <a:pathLst>
              <a:path h="3630976" w="5822265">
                <a:moveTo>
                  <a:pt x="0" y="0"/>
                </a:moveTo>
                <a:lnTo>
                  <a:pt x="5822265" y="0"/>
                </a:lnTo>
                <a:lnTo>
                  <a:pt x="5822265" y="3630977"/>
                </a:lnTo>
                <a:lnTo>
                  <a:pt x="0" y="3630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16392" y="8600730"/>
            <a:ext cx="735454" cy="437261"/>
          </a:xfrm>
          <a:custGeom>
            <a:avLst/>
            <a:gdLst/>
            <a:ahLst/>
            <a:cxnLst/>
            <a:rect r="r" b="b" t="t" l="l"/>
            <a:pathLst>
              <a:path h="437261" w="735454">
                <a:moveTo>
                  <a:pt x="0" y="0"/>
                </a:moveTo>
                <a:lnTo>
                  <a:pt x="735454" y="0"/>
                </a:lnTo>
                <a:lnTo>
                  <a:pt x="735454" y="437261"/>
                </a:lnTo>
                <a:lnTo>
                  <a:pt x="0" y="437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430412"/>
            <a:ext cx="6234058"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Data Collection</a:t>
            </a:r>
          </a:p>
        </p:txBody>
      </p:sp>
      <p:sp>
        <p:nvSpPr>
          <p:cNvPr name="TextBox 5" id="5"/>
          <p:cNvSpPr txBox="true"/>
          <p:nvPr/>
        </p:nvSpPr>
        <p:spPr>
          <a:xfrm rot="0">
            <a:off x="8634793" y="1619037"/>
            <a:ext cx="8396315" cy="4066078"/>
          </a:xfrm>
          <a:prstGeom prst="rect">
            <a:avLst/>
          </a:prstGeom>
        </p:spPr>
        <p:txBody>
          <a:bodyPr anchor="t" rtlCol="false" tIns="0" lIns="0" bIns="0" rIns="0">
            <a:spAutoFit/>
          </a:bodyPr>
          <a:lstStyle/>
          <a:p>
            <a:pPr algn="l" marL="564168" indent="-282084" lvl="1">
              <a:lnSpc>
                <a:spcPts val="3658"/>
              </a:lnSpc>
              <a:buFont typeface="Arial"/>
              <a:buChar char="•"/>
            </a:pPr>
            <a:r>
              <a:rPr lang="en-US" b="true" sz="2613" spc="-128">
                <a:solidFill>
                  <a:srgbClr val="000000"/>
                </a:solidFill>
                <a:latin typeface="TT Interphases Bold"/>
                <a:ea typeface="TT Interphases Bold"/>
                <a:cs typeface="TT Interphases Bold"/>
                <a:sym typeface="TT Interphases Bold"/>
              </a:rPr>
              <a:t>Dataset: Predict Students Dropout and Academic Success</a:t>
            </a:r>
          </a:p>
          <a:p>
            <a:pPr algn="l" marL="564168" indent="-282084" lvl="1">
              <a:lnSpc>
                <a:spcPts val="3658"/>
              </a:lnSpc>
              <a:buFont typeface="Arial"/>
              <a:buChar char="•"/>
            </a:pPr>
            <a:r>
              <a:rPr lang="en-US" b="true" sz="2613" spc="-128">
                <a:solidFill>
                  <a:srgbClr val="000000"/>
                </a:solidFill>
                <a:latin typeface="TT Interphases Bold"/>
                <a:ea typeface="TT Interphases Bold"/>
                <a:cs typeface="TT Interphases Bold"/>
                <a:sym typeface="TT Interphases Bold"/>
              </a:rPr>
              <a:t>Sumber: UCI Machine Learning Repository</a:t>
            </a:r>
          </a:p>
          <a:p>
            <a:pPr algn="l" marL="564168" indent="-282084" lvl="1">
              <a:lnSpc>
                <a:spcPts val="3658"/>
              </a:lnSpc>
              <a:buFont typeface="Arial"/>
              <a:buChar char="•"/>
            </a:pPr>
            <a:r>
              <a:rPr lang="en-US" b="true" sz="2613" spc="-128">
                <a:solidFill>
                  <a:srgbClr val="000000"/>
                </a:solidFill>
                <a:latin typeface="TT Interphases Bold"/>
                <a:ea typeface="TT Interphases Bold"/>
                <a:cs typeface="TT Interphases Bold"/>
                <a:sym typeface="TT Interphases Bold"/>
              </a:rPr>
              <a:t>Jumlah Data: 4.424 baris, 37 fitur</a:t>
            </a:r>
          </a:p>
          <a:p>
            <a:pPr algn="l" marL="564168" indent="-282084" lvl="1">
              <a:lnSpc>
                <a:spcPts val="3658"/>
              </a:lnSpc>
              <a:buFont typeface="Arial"/>
              <a:buChar char="•"/>
            </a:pPr>
            <a:r>
              <a:rPr lang="en-US" b="true" sz="2613" spc="-128">
                <a:solidFill>
                  <a:srgbClr val="000000"/>
                </a:solidFill>
                <a:latin typeface="TT Interphases Bold"/>
                <a:ea typeface="TT Interphases Bold"/>
                <a:cs typeface="TT Interphases Bold"/>
                <a:sym typeface="TT Interphases Bold"/>
              </a:rPr>
              <a:t>Kategori Data: Demografis, pendidikan, administrasi, dan performa akademik mahasiswa.</a:t>
            </a:r>
          </a:p>
          <a:p>
            <a:pPr algn="l" marL="564168" indent="-282084" lvl="1">
              <a:lnSpc>
                <a:spcPts val="3658"/>
              </a:lnSpc>
              <a:buFont typeface="Arial"/>
              <a:buChar char="•"/>
            </a:pPr>
            <a:r>
              <a:rPr lang="en-US" b="true" sz="2613" spc="-128">
                <a:solidFill>
                  <a:srgbClr val="000000"/>
                </a:solidFill>
                <a:latin typeface="TT Interphases Bold"/>
                <a:ea typeface="TT Interphases Bold"/>
                <a:cs typeface="TT Interphases Bold"/>
                <a:sym typeface="TT Interphases Bold"/>
              </a:rPr>
              <a:t>Alasan pemilihan: kredibel, terbuka, lengkap, dan relevan dengan analisis akademik.</a:t>
            </a:r>
          </a:p>
          <a:p>
            <a:pPr algn="l">
              <a:lnSpc>
                <a:spcPts val="3658"/>
              </a:lnSpc>
            </a:pPr>
          </a:p>
        </p:txBody>
      </p:sp>
      <p:sp>
        <p:nvSpPr>
          <p:cNvPr name="TextBox 6" id="6"/>
          <p:cNvSpPr txBox="true"/>
          <p:nvPr/>
        </p:nvSpPr>
        <p:spPr>
          <a:xfrm rot="0">
            <a:off x="9144000" y="6273442"/>
            <a:ext cx="6472978" cy="871220"/>
          </a:xfrm>
          <a:prstGeom prst="rect">
            <a:avLst/>
          </a:prstGeom>
        </p:spPr>
        <p:txBody>
          <a:bodyPr anchor="t" rtlCol="false" tIns="0" lIns="0" bIns="0" rIns="0">
            <a:spAutoFit/>
          </a:bodyPr>
          <a:lstStyle/>
          <a:p>
            <a:pPr algn="l">
              <a:lnSpc>
                <a:spcPts val="2380"/>
              </a:lnSpc>
            </a:pPr>
            <a:r>
              <a:rPr lang="en-US" b="true" sz="1700" spc="-83" u="sng">
                <a:solidFill>
                  <a:srgbClr val="000000"/>
                </a:solidFill>
                <a:latin typeface="TT Interphases Bold"/>
                <a:ea typeface="TT Interphases Bold"/>
                <a:cs typeface="TT Interphases Bold"/>
                <a:sym typeface="TT Interphases Bold"/>
                <a:hlinkClick r:id="rId6" tooltip="https://archive.ics.uci.edu/dataset/697/predict+students+dropout+and+academic+success"/>
              </a:rPr>
              <a:t>https://archive.ics.uci.edu/dataset/697/predict+students+dropout+and+academic+success</a:t>
            </a:r>
          </a:p>
          <a:p>
            <a:pPr algn="l">
              <a:lnSpc>
                <a:spcPts val="238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25596" y="1028700"/>
            <a:ext cx="3549311" cy="2077960"/>
          </a:xfrm>
          <a:custGeom>
            <a:avLst/>
            <a:gdLst/>
            <a:ahLst/>
            <a:cxnLst/>
            <a:rect r="r" b="b" t="t" l="l"/>
            <a:pathLst>
              <a:path h="2077960" w="3549311">
                <a:moveTo>
                  <a:pt x="0" y="0"/>
                </a:moveTo>
                <a:lnTo>
                  <a:pt x="3549312" y="0"/>
                </a:lnTo>
                <a:lnTo>
                  <a:pt x="3549312" y="2077960"/>
                </a:lnTo>
                <a:lnTo>
                  <a:pt x="0" y="2077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4166166"/>
            <a:ext cx="4273073" cy="4685877"/>
          </a:xfrm>
          <a:custGeom>
            <a:avLst/>
            <a:gdLst/>
            <a:ahLst/>
            <a:cxnLst/>
            <a:rect r="r" b="b" t="t" l="l"/>
            <a:pathLst>
              <a:path h="4685877" w="4273073">
                <a:moveTo>
                  <a:pt x="0" y="0"/>
                </a:moveTo>
                <a:lnTo>
                  <a:pt x="4273073" y="0"/>
                </a:lnTo>
                <a:lnTo>
                  <a:pt x="4273073" y="4685877"/>
                </a:lnTo>
                <a:lnTo>
                  <a:pt x="0" y="4685877"/>
                </a:lnTo>
                <a:lnTo>
                  <a:pt x="0" y="0"/>
                </a:lnTo>
                <a:close/>
              </a:path>
            </a:pathLst>
          </a:custGeom>
          <a:blipFill>
            <a:blip r:embed="rId4"/>
            <a:stretch>
              <a:fillRect l="0" t="0" r="0" b="0"/>
            </a:stretch>
          </a:blipFill>
        </p:spPr>
      </p:sp>
      <p:sp>
        <p:nvSpPr>
          <p:cNvPr name="Freeform 4" id="4"/>
          <p:cNvSpPr/>
          <p:nvPr/>
        </p:nvSpPr>
        <p:spPr>
          <a:xfrm flipH="false" flipV="false" rot="0">
            <a:off x="6693544" y="4379990"/>
            <a:ext cx="4132441" cy="3189787"/>
          </a:xfrm>
          <a:custGeom>
            <a:avLst/>
            <a:gdLst/>
            <a:ahLst/>
            <a:cxnLst/>
            <a:rect r="r" b="b" t="t" l="l"/>
            <a:pathLst>
              <a:path h="3189787" w="4132441">
                <a:moveTo>
                  <a:pt x="0" y="0"/>
                </a:moveTo>
                <a:lnTo>
                  <a:pt x="4132441" y="0"/>
                </a:lnTo>
                <a:lnTo>
                  <a:pt x="4132441" y="3189787"/>
                </a:lnTo>
                <a:lnTo>
                  <a:pt x="0" y="3189787"/>
                </a:lnTo>
                <a:lnTo>
                  <a:pt x="0" y="0"/>
                </a:lnTo>
                <a:close/>
              </a:path>
            </a:pathLst>
          </a:custGeom>
          <a:blipFill>
            <a:blip r:embed="rId5"/>
            <a:stretch>
              <a:fillRect l="0" t="0" r="0" b="0"/>
            </a:stretch>
          </a:blipFill>
        </p:spPr>
      </p:sp>
      <p:sp>
        <p:nvSpPr>
          <p:cNvPr name="Freeform 5" id="5"/>
          <p:cNvSpPr/>
          <p:nvPr/>
        </p:nvSpPr>
        <p:spPr>
          <a:xfrm flipH="false" flipV="false" rot="0">
            <a:off x="12478936" y="4241172"/>
            <a:ext cx="2734258" cy="2247022"/>
          </a:xfrm>
          <a:custGeom>
            <a:avLst/>
            <a:gdLst/>
            <a:ahLst/>
            <a:cxnLst/>
            <a:rect r="r" b="b" t="t" l="l"/>
            <a:pathLst>
              <a:path h="2247022" w="2734258">
                <a:moveTo>
                  <a:pt x="0" y="0"/>
                </a:moveTo>
                <a:lnTo>
                  <a:pt x="2734259" y="0"/>
                </a:lnTo>
                <a:lnTo>
                  <a:pt x="2734259" y="2247022"/>
                </a:lnTo>
                <a:lnTo>
                  <a:pt x="0" y="2247022"/>
                </a:lnTo>
                <a:lnTo>
                  <a:pt x="0" y="0"/>
                </a:lnTo>
                <a:close/>
              </a:path>
            </a:pathLst>
          </a:custGeom>
          <a:blipFill>
            <a:blip r:embed="rId6"/>
            <a:stretch>
              <a:fillRect l="0" t="0" r="0" b="0"/>
            </a:stretch>
          </a:blipFill>
        </p:spPr>
      </p:sp>
      <p:sp>
        <p:nvSpPr>
          <p:cNvPr name="Freeform 6" id="6"/>
          <p:cNvSpPr/>
          <p:nvPr/>
        </p:nvSpPr>
        <p:spPr>
          <a:xfrm flipH="false" flipV="false" rot="0">
            <a:off x="13316217" y="6726319"/>
            <a:ext cx="3613092" cy="3279274"/>
          </a:xfrm>
          <a:custGeom>
            <a:avLst/>
            <a:gdLst/>
            <a:ahLst/>
            <a:cxnLst/>
            <a:rect r="r" b="b" t="t" l="l"/>
            <a:pathLst>
              <a:path h="3279274" w="3613092">
                <a:moveTo>
                  <a:pt x="0" y="0"/>
                </a:moveTo>
                <a:lnTo>
                  <a:pt x="3613093" y="0"/>
                </a:lnTo>
                <a:lnTo>
                  <a:pt x="3613093" y="3279274"/>
                </a:lnTo>
                <a:lnTo>
                  <a:pt x="0" y="3279274"/>
                </a:lnTo>
                <a:lnTo>
                  <a:pt x="0" y="0"/>
                </a:lnTo>
                <a:close/>
              </a:path>
            </a:pathLst>
          </a:custGeom>
          <a:blipFill>
            <a:blip r:embed="rId7"/>
            <a:stretch>
              <a:fillRect l="0" t="0" r="0" b="0"/>
            </a:stretch>
          </a:blipFill>
        </p:spPr>
      </p:sp>
      <p:sp>
        <p:nvSpPr>
          <p:cNvPr name="TextBox 7" id="7"/>
          <p:cNvSpPr txBox="true"/>
          <p:nvPr/>
        </p:nvSpPr>
        <p:spPr>
          <a:xfrm rot="0">
            <a:off x="1028700" y="1276350"/>
            <a:ext cx="9797285" cy="979537"/>
          </a:xfrm>
          <a:prstGeom prst="rect">
            <a:avLst/>
          </a:prstGeom>
        </p:spPr>
        <p:txBody>
          <a:bodyPr anchor="t" rtlCol="false" tIns="0" lIns="0" bIns="0" rIns="0">
            <a:spAutoFit/>
          </a:bodyPr>
          <a:lstStyle/>
          <a:p>
            <a:pPr algn="l">
              <a:lnSpc>
                <a:spcPts val="7009"/>
              </a:lnSpc>
            </a:pPr>
            <a:r>
              <a:rPr lang="en-US" sz="8057" spc="-394">
                <a:solidFill>
                  <a:srgbClr val="000000"/>
                </a:solidFill>
                <a:latin typeface="TT Interphases"/>
                <a:ea typeface="TT Interphases"/>
                <a:cs typeface="TT Interphases"/>
                <a:sym typeface="TT Interphases"/>
              </a:rPr>
              <a:t> Data Visualization</a:t>
            </a:r>
          </a:p>
        </p:txBody>
      </p:sp>
      <p:sp>
        <p:nvSpPr>
          <p:cNvPr name="TextBox 8" id="8"/>
          <p:cNvSpPr txBox="true"/>
          <p:nvPr/>
        </p:nvSpPr>
        <p:spPr>
          <a:xfrm rot="0">
            <a:off x="1028700" y="3565920"/>
            <a:ext cx="4273073" cy="28067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Melihat distribusi akasamik</a:t>
            </a:r>
          </a:p>
        </p:txBody>
      </p:sp>
      <p:sp>
        <p:nvSpPr>
          <p:cNvPr name="TextBox 9" id="9"/>
          <p:cNvSpPr txBox="true"/>
          <p:nvPr/>
        </p:nvSpPr>
        <p:spPr>
          <a:xfrm rot="0">
            <a:off x="1028700" y="3078085"/>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Histogram</a:t>
            </a:r>
          </a:p>
        </p:txBody>
      </p:sp>
      <p:sp>
        <p:nvSpPr>
          <p:cNvPr name="TextBox 10" id="10"/>
          <p:cNvSpPr txBox="true"/>
          <p:nvPr/>
        </p:nvSpPr>
        <p:spPr>
          <a:xfrm rot="0">
            <a:off x="7007463" y="3565920"/>
            <a:ext cx="4273073"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Mendeteksi outlier dan membandingkan kelompok</a:t>
            </a:r>
          </a:p>
        </p:txBody>
      </p:sp>
      <p:sp>
        <p:nvSpPr>
          <p:cNvPr name="TextBox 11" id="11"/>
          <p:cNvSpPr txBox="true"/>
          <p:nvPr/>
        </p:nvSpPr>
        <p:spPr>
          <a:xfrm rot="0">
            <a:off x="7007463" y="3078085"/>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Boxplot</a:t>
            </a:r>
          </a:p>
        </p:txBody>
      </p:sp>
      <p:sp>
        <p:nvSpPr>
          <p:cNvPr name="TextBox 12" id="12"/>
          <p:cNvSpPr txBox="true"/>
          <p:nvPr/>
        </p:nvSpPr>
        <p:spPr>
          <a:xfrm rot="0">
            <a:off x="12986227" y="3565920"/>
            <a:ext cx="4273073" cy="28067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Melihat hubungan antar fitur numerik</a:t>
            </a:r>
          </a:p>
        </p:txBody>
      </p:sp>
      <p:sp>
        <p:nvSpPr>
          <p:cNvPr name="TextBox 13" id="13"/>
          <p:cNvSpPr txBox="true"/>
          <p:nvPr/>
        </p:nvSpPr>
        <p:spPr>
          <a:xfrm rot="0">
            <a:off x="12986227" y="3078085"/>
            <a:ext cx="2779525"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Scatter Plot &amp; Heatmap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642370"/>
            <a:ext cx="7195906" cy="4644630"/>
          </a:xfrm>
          <a:custGeom>
            <a:avLst/>
            <a:gdLst/>
            <a:ahLst/>
            <a:cxnLst/>
            <a:rect r="r" b="b" t="t" l="l"/>
            <a:pathLst>
              <a:path h="4644630" w="7195906">
                <a:moveTo>
                  <a:pt x="0" y="0"/>
                </a:moveTo>
                <a:lnTo>
                  <a:pt x="7195906" y="0"/>
                </a:lnTo>
                <a:lnTo>
                  <a:pt x="7195906" y="4644630"/>
                </a:lnTo>
                <a:lnTo>
                  <a:pt x="0" y="464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644660"/>
            <a:ext cx="7577855"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Data Preprocessing</a:t>
            </a:r>
          </a:p>
        </p:txBody>
      </p:sp>
      <p:sp>
        <p:nvSpPr>
          <p:cNvPr name="TextBox 4" id="4"/>
          <p:cNvSpPr txBox="true"/>
          <p:nvPr/>
        </p:nvSpPr>
        <p:spPr>
          <a:xfrm rot="0">
            <a:off x="11673321" y="1487959"/>
            <a:ext cx="5585979" cy="146177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Malesuada erat adipiscing nunc nibh natoque, sapien hendrerit. Facilisis volutpat fringilla penatibus potenti eget luctus ornare. Semper iaculis pharetra sociosqu interdum; sagittis nulla aenean dolor. Nunc egestas justo; rutrum ut sociosqu mauris. Sodales enim finibus, eu neque hac nulla maximus diam et.</a:t>
            </a:r>
          </a:p>
        </p:txBody>
      </p:sp>
      <p:sp>
        <p:nvSpPr>
          <p:cNvPr name="TextBox 5" id="5"/>
          <p:cNvSpPr txBox="true"/>
          <p:nvPr/>
        </p:nvSpPr>
        <p:spPr>
          <a:xfrm rot="0">
            <a:off x="11673321" y="1000125"/>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01</a:t>
            </a:r>
          </a:p>
        </p:txBody>
      </p:sp>
      <p:sp>
        <p:nvSpPr>
          <p:cNvPr name="TextBox 6" id="6"/>
          <p:cNvSpPr txBox="true"/>
          <p:nvPr/>
        </p:nvSpPr>
        <p:spPr>
          <a:xfrm rot="0">
            <a:off x="11673321" y="4642245"/>
            <a:ext cx="5585979" cy="146177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Malesuada erat adipiscing nunc nibh natoque, sapien hendrerit. Facilisis volutpat fringilla penatibus potenti eget luctus ornare. Semper iaculis pharetra sociosqu interdum; sagittis nulla aenean dolor. Nunc egestas justo; rutrum ut sociosqu mauris. Sodales enim finibus, eu neque hac nulla maximus diam et.</a:t>
            </a:r>
          </a:p>
        </p:txBody>
      </p:sp>
      <p:sp>
        <p:nvSpPr>
          <p:cNvPr name="TextBox 7" id="7"/>
          <p:cNvSpPr txBox="true"/>
          <p:nvPr/>
        </p:nvSpPr>
        <p:spPr>
          <a:xfrm rot="0">
            <a:off x="11673321" y="4154410"/>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02</a:t>
            </a:r>
          </a:p>
        </p:txBody>
      </p:sp>
      <p:sp>
        <p:nvSpPr>
          <p:cNvPr name="TextBox 8" id="8"/>
          <p:cNvSpPr txBox="true"/>
          <p:nvPr/>
        </p:nvSpPr>
        <p:spPr>
          <a:xfrm rot="0">
            <a:off x="11673321" y="7796530"/>
            <a:ext cx="5585979" cy="146177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Malesuada erat adipiscing nunc nibh natoque, sapien hendrerit. Facilisis volutpat fringilla penatibus potenti eget luctus ornare. Semper iaculis pharetra sociosqu interdum; sagittis nulla aenean dolor. Nunc egestas justo; rutrum ut sociosqu mauris. Sodales enim finibus, eu neque hac nulla maximus diam et.</a:t>
            </a:r>
          </a:p>
        </p:txBody>
      </p:sp>
      <p:sp>
        <p:nvSpPr>
          <p:cNvPr name="TextBox 9" id="9"/>
          <p:cNvSpPr txBox="true"/>
          <p:nvPr/>
        </p:nvSpPr>
        <p:spPr>
          <a:xfrm rot="0">
            <a:off x="11673321" y="7308696"/>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79829" y="1028700"/>
            <a:ext cx="5779471" cy="4550020"/>
          </a:xfrm>
          <a:custGeom>
            <a:avLst/>
            <a:gdLst/>
            <a:ahLst/>
            <a:cxnLst/>
            <a:rect r="r" b="b" t="t" l="l"/>
            <a:pathLst>
              <a:path h="4550020" w="5779471">
                <a:moveTo>
                  <a:pt x="0" y="0"/>
                </a:moveTo>
                <a:lnTo>
                  <a:pt x="5779471" y="0"/>
                </a:lnTo>
                <a:lnTo>
                  <a:pt x="5779471" y="4550020"/>
                </a:lnTo>
                <a:lnTo>
                  <a:pt x="0" y="4550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807070"/>
            <a:ext cx="8473720" cy="105461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Statistical Analysis</a:t>
            </a:r>
          </a:p>
        </p:txBody>
      </p:sp>
      <p:sp>
        <p:nvSpPr>
          <p:cNvPr name="TextBox 4" id="4"/>
          <p:cNvSpPr txBox="true"/>
          <p:nvPr/>
        </p:nvSpPr>
        <p:spPr>
          <a:xfrm rot="0">
            <a:off x="1028700" y="6910705"/>
            <a:ext cx="10528681" cy="234759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 Elementum facilisi enim in id neque viverra convallis curabitur. Taciti vulputate consequat varius tellus nullam neque. Eu habitasse semper placerat tempus accumsan, adipiscing netus.</a:t>
            </a:r>
          </a:p>
          <a:p>
            <a:pPr algn="l">
              <a:lnSpc>
                <a:spcPts val="2380"/>
              </a:lnSpc>
            </a:pPr>
          </a:p>
          <a:p>
            <a:pPr algn="l">
              <a:lnSpc>
                <a:spcPts val="2380"/>
              </a:lnSpc>
            </a:pPr>
            <a:r>
              <a:rPr lang="en-US" sz="1700" spc="-83">
                <a:solidFill>
                  <a:srgbClr val="000000"/>
                </a:solidFill>
                <a:latin typeface="TT Interphases"/>
                <a:ea typeface="TT Interphases"/>
                <a:cs typeface="TT Interphases"/>
                <a:sym typeface="TT Interphases"/>
              </a:rPr>
              <a:t>Malesuada erat adipiscing nunc nibh natoque, sapien hendrerit. Facilisis volutpat fringilla penatibus potenti eget luctus ornare. Semper iaculis pharetra sociosqu interdum; sagittis nulla aenean dolor. Nunc egestas justo; rutrum ut sociosqu mauris. Sodales enim finibus, eu neque hac nulla maximus diam et.</a:t>
            </a:r>
          </a:p>
        </p:txBody>
      </p:sp>
      <p:sp>
        <p:nvSpPr>
          <p:cNvPr name="TextBox 5" id="5"/>
          <p:cNvSpPr txBox="true"/>
          <p:nvPr/>
        </p:nvSpPr>
        <p:spPr>
          <a:xfrm rot="0">
            <a:off x="12476510" y="6910705"/>
            <a:ext cx="4782790" cy="2347595"/>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 Elementum facilisi enim in id neque viverra convallis curabitur.</a:t>
            </a:r>
          </a:p>
        </p:txBody>
      </p:sp>
      <p:sp>
        <p:nvSpPr>
          <p:cNvPr name="Freeform 6" id="6"/>
          <p:cNvSpPr/>
          <p:nvPr/>
        </p:nvSpPr>
        <p:spPr>
          <a:xfrm flipH="false" flipV="false" rot="-5400000">
            <a:off x="8253798" y="-184836"/>
            <a:ext cx="969594" cy="3396666"/>
          </a:xfrm>
          <a:custGeom>
            <a:avLst/>
            <a:gdLst/>
            <a:ahLst/>
            <a:cxnLst/>
            <a:rect r="r" b="b" t="t" l="l"/>
            <a:pathLst>
              <a:path h="3396666" w="969594">
                <a:moveTo>
                  <a:pt x="0" y="0"/>
                </a:moveTo>
                <a:lnTo>
                  <a:pt x="969594" y="0"/>
                </a:lnTo>
                <a:lnTo>
                  <a:pt x="969594" y="3396666"/>
                </a:lnTo>
                <a:lnTo>
                  <a:pt x="0" y="33966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52749" y="1051112"/>
            <a:ext cx="6841804" cy="5174892"/>
          </a:xfrm>
          <a:custGeom>
            <a:avLst/>
            <a:gdLst/>
            <a:ahLst/>
            <a:cxnLst/>
            <a:rect r="r" b="b" t="t" l="l"/>
            <a:pathLst>
              <a:path h="5174892" w="6841804">
                <a:moveTo>
                  <a:pt x="0" y="0"/>
                </a:moveTo>
                <a:lnTo>
                  <a:pt x="6841803" y="0"/>
                </a:lnTo>
                <a:lnTo>
                  <a:pt x="6841803" y="5174892"/>
                </a:lnTo>
                <a:lnTo>
                  <a:pt x="0" y="51748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376223"/>
            <a:ext cx="6978478"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Hasil dan Pembahasan</a:t>
            </a:r>
          </a:p>
        </p:txBody>
      </p:sp>
      <p:sp>
        <p:nvSpPr>
          <p:cNvPr name="TextBox 4" id="4"/>
          <p:cNvSpPr txBox="true"/>
          <p:nvPr/>
        </p:nvSpPr>
        <p:spPr>
          <a:xfrm rot="0">
            <a:off x="1028700" y="3071873"/>
            <a:ext cx="6142033" cy="234759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 Elementum facilisi enim in id neque viverra convallis curabitur. Taciti vulputate consequat varius tellus nullam neque. Eu habitasse semper placerat tempus accumsan, adipiscing netus.</a:t>
            </a:r>
          </a:p>
        </p:txBody>
      </p:sp>
      <p:sp>
        <p:nvSpPr>
          <p:cNvPr name="TextBox 5" id="5"/>
          <p:cNvSpPr txBox="true"/>
          <p:nvPr/>
        </p:nvSpPr>
        <p:spPr>
          <a:xfrm rot="0">
            <a:off x="10452749" y="7501255"/>
            <a:ext cx="6806551" cy="1757045"/>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 Elementum facilisi enim in id neque viverra convallis curabitur.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DAG180tAT58</dc:identifier>
  <dcterms:modified xsi:type="dcterms:W3CDTF">2011-08-01T06:04:30Z</dcterms:modified>
  <cp:revision>1</cp:revision>
  <dc:title>Presentasi_UTS_Prak_26</dc:title>
</cp:coreProperties>
</file>