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sldIdLst>
    <p:sldId id="256" r:id="rId2"/>
    <p:sldId id="257" r:id="rId3"/>
    <p:sldId id="263" r:id="rId4"/>
    <p:sldId id="267" r:id="rId5"/>
    <p:sldId id="258" r:id="rId6"/>
    <p:sldId id="262" r:id="rId7"/>
    <p:sldId id="264" r:id="rId8"/>
    <p:sldId id="265" r:id="rId9"/>
    <p:sldId id="266" r:id="rId10"/>
    <p:sldId id="260" r:id="rId11"/>
    <p:sldId id="26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DEB8-B20E-45CA-81CB-78FFE230F05B}" type="datetimeFigureOut">
              <a:rPr lang="nl-NL" smtClean="0"/>
              <a:t>24-10-2019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5E19-1C5F-4FCD-B01D-7AC55A65F7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34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r="7985"/>
          <a:stretch/>
        </p:blipFill>
        <p:spPr>
          <a:xfrm>
            <a:off x="0" y="2066255"/>
            <a:ext cx="9144000" cy="3883025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264160"/>
            <a:ext cx="2910840" cy="1601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 dirty="0"/>
              <a:t>Klantlogo</a:t>
            </a:r>
          </a:p>
        </p:txBody>
      </p:sp>
      <p:sp>
        <p:nvSpPr>
          <p:cNvPr id="6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6150223"/>
            <a:ext cx="5570790" cy="456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2400" b="0" i="0" u="none" strike="noStrike" kern="1200" cap="none" spc="0" normalizeH="0" baseline="0" dirty="0">
                <a:ln>
                  <a:noFill/>
                </a:ln>
                <a:solidFill>
                  <a:srgbClr val="FF3300"/>
                </a:solidFill>
                <a:effectLst>
                  <a:outerShdw blurRad="101600" dist="50800" dir="60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defRPr>
            </a:lvl1pPr>
            <a:lvl2pPr>
              <a:defRPr sz="2400">
                <a:latin typeface="Roboto" pitchFamily="2" charset="0"/>
                <a:ea typeface="Roboto" pitchFamily="2" charset="0"/>
              </a:defRPr>
            </a:lvl2pPr>
            <a:lvl3pPr>
              <a:defRPr sz="2400">
                <a:latin typeface="Roboto" pitchFamily="2" charset="0"/>
                <a:ea typeface="Roboto" pitchFamily="2" charset="0"/>
              </a:defRPr>
            </a:lvl3pPr>
            <a:lvl4pPr>
              <a:defRPr sz="2400">
                <a:latin typeface="Roboto" pitchFamily="2" charset="0"/>
                <a:ea typeface="Roboto" pitchFamily="2" charset="0"/>
              </a:defRPr>
            </a:lvl4pPr>
            <a:lvl5pPr>
              <a:defRPr sz="2400">
                <a:latin typeface="Roboto" pitchFamily="2" charset="0"/>
                <a:ea typeface="Roboto" pitchFamily="2" charset="0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Onderwerp van de presentatie</a:t>
            </a:r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45555" y="6218145"/>
            <a:ext cx="1603029" cy="3319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nl-NL" sz="18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5pPr marL="1828755" indent="0">
              <a:buNone/>
              <a:defRPr/>
            </a:lvl5pPr>
          </a:lstStyle>
          <a:p>
            <a:pPr lvl="0"/>
            <a:r>
              <a:rPr lang="nl-NL" dirty="0">
                <a:latin typeface="Roboto" pitchFamily="2" charset="0"/>
                <a:ea typeface="Roboto" pitchFamily="2" charset="0"/>
              </a:rPr>
              <a:t>01-01-1900</a:t>
            </a:r>
            <a:endParaRPr lang="nl-NL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565893" y="169608"/>
            <a:ext cx="1852613" cy="5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Agenda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2" y="1069975"/>
            <a:ext cx="5776874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Agendapunt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44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0403" y="1069975"/>
            <a:ext cx="5776873" cy="41211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lvl1pPr>
            <a:lvl2pPr marL="742950" marR="0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100" baseline="0"/>
            </a:lvl2pPr>
            <a:lvl3pPr>
              <a:defRPr sz="1100"/>
            </a:lvl3pPr>
            <a:lvl4pPr>
              <a:defRPr sz="1100"/>
            </a:lvl4pPr>
          </a:lstStyle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2</a:t>
            </a:r>
          </a:p>
          <a:p>
            <a:pPr marL="1142971" marR="0" lvl="2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</a:t>
            </a:r>
          </a:p>
          <a:p>
            <a:pPr marL="1600160" marR="0" lvl="3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Subpunt</a:t>
            </a: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2.1.1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nl-NL" alt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Punt 3</a:t>
            </a:r>
          </a:p>
          <a:p>
            <a:pPr marL="742950" marR="0" lvl="1" indent="-284163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Arial" panose="020B0604020202020204" pitchFamily="34" charset="0"/>
              <a:buChar char="►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nl-NL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kumimoji="0" lang="en-US" altLang="nl-NL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/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6" y="246369"/>
            <a:ext cx="6557963" cy="53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Onderwerp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1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/>
          </p:cNvSpPr>
          <p:nvPr>
            <p:ph type="pic" sz="quarter" idx="11"/>
          </p:nvPr>
        </p:nvSpPr>
        <p:spPr>
          <a:xfrm>
            <a:off x="1614707" y="940098"/>
            <a:ext cx="5832872" cy="489010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75557" y="225392"/>
            <a:ext cx="6326981" cy="56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FF0000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Titel van de afbeelding</a:t>
            </a:r>
          </a:p>
        </p:txBody>
      </p:sp>
      <p:sp>
        <p:nvSpPr>
          <p:cNvPr id="6" name="Tijdelijke aanduiding voor dianummer 11"/>
          <p:cNvSpPr txBox="1">
            <a:spLocks/>
          </p:cNvSpPr>
          <p:nvPr userDrawn="1"/>
        </p:nvSpPr>
        <p:spPr>
          <a:xfrm>
            <a:off x="660400" y="6177280"/>
            <a:ext cx="373523" cy="507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B7D6EC-DD39-4BFE-A01A-463B0C428C5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3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ragenr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>
          <a:xfrm>
            <a:off x="0" y="2066400"/>
            <a:ext cx="9144000" cy="3884400"/>
          </a:xfrm>
          <a:prstGeom prst="rect">
            <a:avLst/>
          </a:prstGeom>
          <a:ln w="22225">
            <a:solidFill>
              <a:srgbClr val="FF3300">
                <a:alpha val="88000"/>
              </a:srgbClr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593908" y="621110"/>
            <a:ext cx="4197614" cy="74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Zijn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er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 nog </a:t>
            </a:r>
            <a:r>
              <a:rPr kumimoji="0" lang="en-US" alt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vragen</a:t>
            </a:r>
            <a:r>
              <a:rPr kumimoji="0" lang="en-US" alt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?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3940224" y="43017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A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412653" y="2574578"/>
            <a:ext cx="2378869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Roboto" pitchFamily="2" charset="0"/>
              </a:rPr>
              <a:t>V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11234" y="3317478"/>
            <a:ext cx="237886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nl-NL" sz="9600" b="1" i="1" u="none" strike="noStrike" kern="1200" cap="none" spc="0" normalizeH="0" baseline="0" noProof="0" dirty="0">
                <a:ln>
                  <a:noFill/>
                </a:ln>
                <a:solidFill>
                  <a:srgbClr val="96A9A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872109" y="3438178"/>
            <a:ext cx="4860131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Vragen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kumimoji="0" lang="en-US" altLang="nl-NL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Calibri" panose="020F0502020204030204" pitchFamily="34" charset="0"/>
              </a:rPr>
              <a:t>Antwoorden</a:t>
            </a:r>
            <a:endParaRPr kumimoji="0" lang="en-US" altLang="nl-NL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370702"/>
            <a:ext cx="2956954" cy="13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 (contactgegevens)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52503" y="1112090"/>
            <a:ext cx="3008785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naam@enshore.nl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52502" y="1634768"/>
            <a:ext cx="2738438" cy="3906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06-12345678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646972" y="2104260"/>
            <a:ext cx="216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8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www.enshore.nl</a:t>
            </a:r>
          </a:p>
          <a:p>
            <a:endParaRPr lang="nl-NL" sz="18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2" y="526838"/>
            <a:ext cx="4113213" cy="453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3030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 bwMode="auto">
          <a:xfrm>
            <a:off x="0" y="5949280"/>
            <a:ext cx="91440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</p:cxnSp>
      <p:cxnSp>
        <p:nvCxnSpPr>
          <p:cNvPr id="8" name="Rechte verbindingslijn 7"/>
          <p:cNvCxnSpPr/>
          <p:nvPr userDrawn="1"/>
        </p:nvCxnSpPr>
        <p:spPr bwMode="auto">
          <a:xfrm flipV="1">
            <a:off x="0" y="836713"/>
            <a:ext cx="9144000" cy="1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algn="tl" rotWithShape="0">
              <a:prstClr val="black">
                <a:alpha val="70000"/>
              </a:prstClr>
            </a:outerShdw>
          </a:effectLst>
        </p:spPr>
      </p:cxnSp>
      <p:sp>
        <p:nvSpPr>
          <p:cNvPr id="12" name="Ovaal 14"/>
          <p:cNvSpPr>
            <a:spLocks noChangeArrowheads="1"/>
          </p:cNvSpPr>
          <p:nvPr userDrawn="1"/>
        </p:nvSpPr>
        <p:spPr bwMode="auto">
          <a:xfrm>
            <a:off x="8400410" y="260350"/>
            <a:ext cx="468312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Ovaal 15"/>
          <p:cNvSpPr>
            <a:spLocks noChangeArrowheads="1"/>
          </p:cNvSpPr>
          <p:nvPr userDrawn="1"/>
        </p:nvSpPr>
        <p:spPr bwMode="auto">
          <a:xfrm>
            <a:off x="7825736" y="260350"/>
            <a:ext cx="466725" cy="425450"/>
          </a:xfrm>
          <a:prstGeom prst="ellipse">
            <a:avLst/>
          </a:prstGeom>
          <a:solidFill>
            <a:srgbClr val="8A8A8A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al 16"/>
          <p:cNvSpPr>
            <a:spLocks noChangeArrowheads="1"/>
          </p:cNvSpPr>
          <p:nvPr userDrawn="1"/>
        </p:nvSpPr>
        <p:spPr bwMode="auto">
          <a:xfrm>
            <a:off x="7249473" y="260350"/>
            <a:ext cx="466725" cy="425450"/>
          </a:xfrm>
          <a:prstGeom prst="ellipse">
            <a:avLst/>
          </a:prstGeom>
          <a:solidFill>
            <a:srgbClr val="8A8A8A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0" y="6120098"/>
            <a:ext cx="1298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Ovaal 17"/>
          <p:cNvSpPr>
            <a:spLocks noChangeArrowheads="1"/>
          </p:cNvSpPr>
          <p:nvPr userDrawn="1"/>
        </p:nvSpPr>
        <p:spPr bwMode="auto">
          <a:xfrm>
            <a:off x="670029" y="6218204"/>
            <a:ext cx="466725" cy="425450"/>
          </a:xfrm>
          <a:prstGeom prst="ellipse">
            <a:avLst/>
          </a:prstGeom>
          <a:solidFill>
            <a:srgbClr val="8A8A8A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8" r:id="rId4"/>
    <p:sldLayoutId id="2147483663" r:id="rId5"/>
    <p:sldLayoutId id="2147483669" r:id="rId6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iels.maneschijn@enshore.n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OyP5u7KaY" TargetMode="External"/><Relationship Id="rId2" Type="http://schemas.openxmlformats.org/officeDocument/2006/relationships/hyperlink" Target="https://www.youtube.com/watch?v=-h61tkB5pa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lsmaneschijn/lotl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oT-Groningen/" TargetMode="External"/><Relationship Id="rId2" Type="http://schemas.openxmlformats.org/officeDocument/2006/relationships/hyperlink" Target="https://www.meetup.com/DomoticaGrun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IoT for Dummies!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891131" y="6218145"/>
            <a:ext cx="1857454" cy="331941"/>
          </a:xfrm>
        </p:spPr>
        <p:txBody>
          <a:bodyPr/>
          <a:lstStyle/>
          <a:p>
            <a:r>
              <a:rPr lang="nl-NL" dirty="0"/>
              <a:t>Niels &amp; Michaël</a:t>
            </a:r>
          </a:p>
        </p:txBody>
      </p:sp>
      <p:pic>
        <p:nvPicPr>
          <p:cNvPr id="3074" name="Picture 2" descr="Afbeeldingsresultaat voor realtime hanze">
            <a:extLst>
              <a:ext uri="{FF2B5EF4-FFF2-40B4-BE49-F238E27FC236}">
                <a16:creationId xmlns:a16="http://schemas.microsoft.com/office/drawing/2014/main" id="{2131D3EB-CB1E-4C77-AF2C-A15E8C2207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2" b="224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6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52503" y="1112090"/>
            <a:ext cx="3574940" cy="390679"/>
          </a:xfrm>
        </p:spPr>
        <p:txBody>
          <a:bodyPr/>
          <a:lstStyle/>
          <a:p>
            <a:r>
              <a:rPr lang="nl-NL" dirty="0">
                <a:hlinkClick r:id="rId2"/>
              </a:rPr>
              <a:t>niels.maneschijn@enshore.nl</a:t>
            </a:r>
            <a:r>
              <a:rPr lang="nl-NL" dirty="0"/>
              <a:t>	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06-13671431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Niels Maneschijn</a:t>
            </a:r>
          </a:p>
        </p:txBody>
      </p:sp>
    </p:spTree>
    <p:extLst>
      <p:ext uri="{BB962C8B-B14F-4D97-AF65-F5344CB8AC3E}">
        <p14:creationId xmlns:p14="http://schemas.microsoft.com/office/powerpoint/2010/main" val="138736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Doel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 is een microcontroller?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Aan de slag!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8067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Werkende buienradarlamp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Startpunt voor je eigen projecten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Niet: Arduino basics, elektronica etc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</p:spTree>
    <p:extLst>
      <p:ext uri="{BB962C8B-B14F-4D97-AF65-F5344CB8AC3E}">
        <p14:creationId xmlns:p14="http://schemas.microsoft.com/office/powerpoint/2010/main" val="29863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https://www.youtube.com/watch?v=-h61tkB5paA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https://www.youtube.com/watch?v=yWOyP5u7KaY</a:t>
            </a: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Don’t tease me bro!</a:t>
            </a:r>
          </a:p>
        </p:txBody>
      </p:sp>
      <p:pic>
        <p:nvPicPr>
          <p:cNvPr id="1028" name="Picture 4" descr="https://hackster.imgix.net/uploads/image/file/93560/MedAlert.png?auto=compress%2Cformat&amp;w=740&amp;h=555&amp;fit=max">
            <a:extLst>
              <a:ext uri="{FF2B5EF4-FFF2-40B4-BE49-F238E27FC236}">
                <a16:creationId xmlns:a16="http://schemas.microsoft.com/office/drawing/2014/main" id="{DD3A9166-B178-4613-8B0D-641A9915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08" y="1777041"/>
            <a:ext cx="4233854" cy="39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B73E6-294C-46D2-8481-0CD86CED0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559" y="2686879"/>
            <a:ext cx="1548313" cy="2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Raspberry Pi vs Arduino vs ESP8266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Pi: linux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Arduino: headless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trike="sngStrike" dirty="0"/>
              <a:t>ESP8266: wifi adapter voor Arduino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ESP8266: Arduino compatible met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Nadelen ESP8266: 3,3V, geen USB, moeilijk flashen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Wat is een microcontroller?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27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4915008" cy="22253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ESP8266 op Wemos D1 mini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WS2812b Neopixels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pic>
        <p:nvPicPr>
          <p:cNvPr id="1026" name="Picture 2" descr="Afbeeldingsresultaat voor wemos d1 pinout">
            <a:extLst>
              <a:ext uri="{FF2B5EF4-FFF2-40B4-BE49-F238E27FC236}">
                <a16:creationId xmlns:a16="http://schemas.microsoft.com/office/drawing/2014/main" id="{9299B4E3-78EE-416F-ADE0-723DCE3F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" y="1611867"/>
            <a:ext cx="4624221" cy="19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ws2812 6 pin">
            <a:extLst>
              <a:ext uri="{FF2B5EF4-FFF2-40B4-BE49-F238E27FC236}">
                <a16:creationId xmlns:a16="http://schemas.microsoft.com/office/drawing/2014/main" id="{35F6E163-A8A8-45CD-8176-DF8F2370A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30" y="3920550"/>
            <a:ext cx="4278702" cy="1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beeldingsresultaat voor neopixel">
            <a:extLst>
              <a:ext uri="{FF2B5EF4-FFF2-40B4-BE49-F238E27FC236}">
                <a16:creationId xmlns:a16="http://schemas.microsoft.com/office/drawing/2014/main" id="{AD527CAE-418B-4EE2-833A-0D64A57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3940176"/>
            <a:ext cx="115351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neopixel">
            <a:extLst>
              <a:ext uri="{FF2B5EF4-FFF2-40B4-BE49-F238E27FC236}">
                <a16:creationId xmlns:a16="http://schemas.microsoft.com/office/drawing/2014/main" id="{317274CA-C9EC-4A7F-B49D-11C95F41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6" y="3940175"/>
            <a:ext cx="923745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neopixel">
            <a:extLst>
              <a:ext uri="{FF2B5EF4-FFF2-40B4-BE49-F238E27FC236}">
                <a16:creationId xmlns:a16="http://schemas.microsoft.com/office/drawing/2014/main" id="{302C2550-0473-4726-8D0A-603A6FE7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85" y="3940176"/>
            <a:ext cx="86402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eopixel">
            <a:extLst>
              <a:ext uri="{FF2B5EF4-FFF2-40B4-BE49-F238E27FC236}">
                <a16:creationId xmlns:a16="http://schemas.microsoft.com/office/drawing/2014/main" id="{51C61E6E-EF4A-4ADC-A1DB-6A68E081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28" y="2028211"/>
            <a:ext cx="1645304" cy="16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beeldingsresultaat voor neopixel">
            <a:extLst>
              <a:ext uri="{FF2B5EF4-FFF2-40B4-BE49-F238E27FC236}">
                <a16:creationId xmlns:a16="http://schemas.microsoft.com/office/drawing/2014/main" id="{B6DBBE4D-E916-458E-ABF2-6C8D3CB8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4" y="4868917"/>
            <a:ext cx="1165565" cy="8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fbeeldingsresultaat voor neopixel">
            <a:extLst>
              <a:ext uri="{FF2B5EF4-FFF2-40B4-BE49-F238E27FC236}">
                <a16:creationId xmlns:a16="http://schemas.microsoft.com/office/drawing/2014/main" id="{AB9267F8-D393-4CFE-BD71-98CE2DB94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47" y="4868918"/>
            <a:ext cx="1078950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fbeeldingsresultaat voor neopixel">
            <a:extLst>
              <a:ext uri="{FF2B5EF4-FFF2-40B4-BE49-F238E27FC236}">
                <a16:creationId xmlns:a16="http://schemas.microsoft.com/office/drawing/2014/main" id="{72FB1F9C-0C80-40C2-8287-3EE65ED0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51" y="4868917"/>
            <a:ext cx="1069332" cy="8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fbeeldingsresultaat voor neopixel">
            <a:extLst>
              <a:ext uri="{FF2B5EF4-FFF2-40B4-BE49-F238E27FC236}">
                <a16:creationId xmlns:a16="http://schemas.microsoft.com/office/drawing/2014/main" id="{FBE35D32-1886-4761-82B4-37EF84A9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2" y="3937223"/>
            <a:ext cx="1069332" cy="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649311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Arduino framework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C++ zonder de scherpste randjes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Volgorde van functies maakt niet uit, geen makefiles etc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Hardware abstractie (zelfde code op verschillende chips)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Talloze libraries voor diverse sensoren e.d.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PlatformIO (Visual Studio Code plugin)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Volwaardiger IDE dan Arduino IDE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Beter library management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Makkelijk extra libs ophalen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Syntax highlighting, syntax checking en ctrl-doorklikken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Debug terminal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Builden voor meerdere platformen tegelijk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NeoPixelBus library voor LEDs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WifiManager library voor instellen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NTPClient voor internettijd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02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https://github.com/nielsmaneschijn/lotlr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Hello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Buienradar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Hue 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(OTA: over the air (netwerk) firmware update)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Aan de slag!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9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640403" y="1069975"/>
            <a:ext cx="7735846" cy="41211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Home automation: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MQTT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Home Assistant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Node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Sonoff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Standaard firmwares: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Tasmota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ESPEasy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ESP-LED-MQTT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Shoppen: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banggood.com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/>
              <a:t>aliexpress.com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Watchdog timer: yield() of delay()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Local heroes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https://www.meetup.com/DomoticaGrunn/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https://www.meetup.com/IoT-Groningen/</a:t>
            </a:r>
            <a:endParaRPr lang="nl-NL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Wrap-up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396571"/>
      </p:ext>
    </p:extLst>
  </p:cSld>
  <p:clrMapOvr>
    <a:masterClrMapping/>
  </p:clrMapOvr>
</p:sld>
</file>

<file path=ppt/theme/theme1.xml><?xml version="1.0" encoding="utf-8"?>
<a:theme xmlns:a="http://schemas.openxmlformats.org/drawingml/2006/main" name="Enshore bedrijfspresentatie 16:9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10149</TotalTime>
  <Words>293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Enshore bedrijfspresentatie 16:9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Cedee</dc:creator>
  <cp:lastModifiedBy>Niels Maneschijn</cp:lastModifiedBy>
  <cp:revision>49</cp:revision>
  <dcterms:created xsi:type="dcterms:W3CDTF">2016-12-30T09:13:51Z</dcterms:created>
  <dcterms:modified xsi:type="dcterms:W3CDTF">2019-10-29T13:34:54Z</dcterms:modified>
</cp:coreProperties>
</file>