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2" r:id="rId2"/>
    <p:sldMasterId id="2147483736" r:id="rId3"/>
    <p:sldMasterId id="2147483748" r:id="rId4"/>
    <p:sldMasterId id="2147483752" r:id="rId5"/>
    <p:sldMasterId id="2147483756" r:id="rId6"/>
    <p:sldMasterId id="2147483766" r:id="rId7"/>
  </p:sldMasterIdLst>
  <p:notesMasterIdLst>
    <p:notesMasterId r:id="rId32"/>
  </p:notesMasterIdLst>
  <p:sldIdLst>
    <p:sldId id="1357" r:id="rId8"/>
    <p:sldId id="1429" r:id="rId9"/>
    <p:sldId id="1391" r:id="rId10"/>
    <p:sldId id="470" r:id="rId11"/>
    <p:sldId id="471" r:id="rId12"/>
    <p:sldId id="473" r:id="rId13"/>
    <p:sldId id="474" r:id="rId14"/>
    <p:sldId id="475" r:id="rId15"/>
    <p:sldId id="481" r:id="rId16"/>
    <p:sldId id="482" r:id="rId17"/>
    <p:sldId id="483" r:id="rId18"/>
    <p:sldId id="484" r:id="rId19"/>
    <p:sldId id="485" r:id="rId20"/>
    <p:sldId id="1438" r:id="rId21"/>
    <p:sldId id="1439" r:id="rId22"/>
    <p:sldId id="1428" r:id="rId23"/>
    <p:sldId id="1430" r:id="rId24"/>
    <p:sldId id="1373" r:id="rId25"/>
    <p:sldId id="1443" r:id="rId26"/>
    <p:sldId id="1442" r:id="rId27"/>
    <p:sldId id="1444" r:id="rId28"/>
    <p:sldId id="1440" r:id="rId29"/>
    <p:sldId id="1427" r:id="rId30"/>
    <p:sldId id="1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6FF"/>
    <a:srgbClr val="264751"/>
    <a:srgbClr val="3B4358"/>
    <a:srgbClr val="EB7D31"/>
    <a:srgbClr val="EB7D93"/>
    <a:srgbClr val="263547"/>
    <a:srgbClr val="2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5"/>
    <p:restoredTop sz="93719"/>
  </p:normalViewPr>
  <p:slideViewPr>
    <p:cSldViewPr snapToGrid="0" snapToObjects="1">
      <p:cViewPr varScale="1">
        <p:scale>
          <a:sx n="93" d="100"/>
          <a:sy n="93" d="100"/>
        </p:scale>
        <p:origin x="132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C5E25-8F92-2646-9BA7-ACD09AA86FD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BF0E-ECAD-4A43-9799-FB73EDFBC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11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8D4E6-F64F-4999-AC2A-A008E685C04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Arial" pitchFamily="34" charset="0"/>
              </a:rPr>
              <a:pPr marL="0" marR="0" lvl="0" indent="0" algn="r" defTabSz="457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8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8D4E6-F64F-4999-AC2A-A008E685C04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Arial" pitchFamily="34" charset="0"/>
              </a:rPr>
              <a:pPr marL="0" marR="0" lvl="0" indent="0" algn="r" defTabSz="457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E9E0-DD09-44BD-8AFA-33745B45D5A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7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E9E0-DD09-44BD-8AFA-33745B45D5A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7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E9E0-DD09-44BD-8AFA-33745B45D5A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  <a:cs typeface="Geneva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FE295-B72E-FE41-A19E-9E7737C218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9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>
            <a:extLst>
              <a:ext uri="{FF2B5EF4-FFF2-40B4-BE49-F238E27FC236}">
                <a16:creationId xmlns:a16="http://schemas.microsoft.com/office/drawing/2014/main" id="{AC16DEE6-68E6-4FA0-B038-682991BE18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AF533FB-0B6A-4595-B62F-909FBD3A9F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0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90B364-7B51-4B21-B667-5A84DB779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B7285-BD15-421B-8E8D-0ADC3F5A3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9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3A543E-C437-4744-80FD-CC5C6C8467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4903F-F252-4D5D-A4AE-499DA56D4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35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6"/>
            <a:ext cx="7772400" cy="147002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6400800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7AB759-530A-46AC-842F-B07144F002F9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8A0A-4898-40BF-9009-4DA7E611EAC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22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8"/>
            <a:ext cx="8229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B6232-AB33-4513-9527-F98CEC472D23}" type="datetimeFigureOut">
              <a:rPr lang="en-GB" smtClean="0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A139-7ABE-46A1-B082-C2C77667394C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3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D916-7149-4247-856D-87DAB39295C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F840-035C-411F-BA81-AF7A8ED78138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7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492898"/>
            <a:ext cx="4038600" cy="3633267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36" y="2492898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09641-23CB-4E80-A5B0-5F03D2E94610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A264-F771-4264-8DF0-4BB7F0DA3C6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4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1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3068959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344" y="234888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362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4E03-F40B-4399-AC2E-A4C6E9D600B3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BDDC-0BFC-44A0-A4BA-47C3E99EB1A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0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8F7DA-80EC-4CF7-AB7B-078F533B953B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E6293-7DA2-4D9E-8605-5715E69AF2C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1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E269B-21F6-4A71-848B-6E891C314B7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89173-A1D5-421E-B384-2A426DF314C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57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7" y="1186830"/>
            <a:ext cx="3008313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3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420889"/>
            <a:ext cx="3008313" cy="3705275"/>
          </a:xfrm>
        </p:spPr>
        <p:txBody>
          <a:bodyPr/>
          <a:lstStyle>
            <a:lvl1pPr marL="0" indent="0">
              <a:buNone/>
              <a:defRPr sz="2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648B1-3911-4AC2-8E3A-DF4A70CC86E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D388-5704-4C64-A883-D899E857066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E25C12-FD48-483A-974F-1137BFF8D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DEEEC-9FC2-426D-8B91-720E2562A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09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AA9A3-945F-42AF-BCAE-8459AEA5886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E2F5-7E8D-47B8-82FB-3832A72B6B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8105-8845-4543-9ED8-9E57E8E42CB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F8E4D-CDF4-4B1F-BD52-35BFB528DB8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96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6794"/>
            <a:ext cx="2057400" cy="4569371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6794"/>
            <a:ext cx="6019800" cy="4569371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6883-B614-42E6-9595-363FA777B03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5344-E335-44E9-ACDC-CB482645048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2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6"/>
            <a:ext cx="7772400" cy="147002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6400800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7AB759-530A-46AC-842F-B07144F002F9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8A0A-4898-40BF-9009-4DA7E611EAC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690670"/>
      </p:ext>
    </p:extLst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8"/>
            <a:ext cx="8229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B6232-AB33-4513-9527-F98CEC472D23}" type="datetimeFigureOut">
              <a:rPr lang="en-GB" smtClean="0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A139-7ABE-46A1-B082-C2C77667394C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584277"/>
      </p:ext>
    </p:extLst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D916-7149-4247-856D-87DAB39295C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F840-035C-411F-BA81-AF7A8ED78138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866568"/>
      </p:ext>
    </p:extLst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492898"/>
            <a:ext cx="4038600" cy="3633267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36" y="2492898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09641-23CB-4E80-A5B0-5F03D2E94610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A264-F771-4264-8DF0-4BB7F0DA3C6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19041"/>
      </p:ext>
    </p:extLst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1" y="1268760"/>
            <a:ext cx="5842992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1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3068959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344" y="234888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362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4E03-F40B-4399-AC2E-A4C6E9D600B3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BDDC-0BFC-44A0-A4BA-47C3E99EB1A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188612"/>
      </p:ext>
    </p:extLst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8F7DA-80EC-4CF7-AB7B-078F533B953B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E6293-7DA2-4D9E-8605-5715E69AF2C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629239"/>
      </p:ext>
    </p:extLst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E269B-21F6-4A71-848B-6E891C314B7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89173-A1D5-421E-B384-2A426DF314C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551318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EC011B-7C36-456F-B0F7-6E11D97B9F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6DDCD-963E-406C-99D5-6D5104F96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501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7" y="1186830"/>
            <a:ext cx="3008313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3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420889"/>
            <a:ext cx="3008313" cy="3705275"/>
          </a:xfrm>
        </p:spPr>
        <p:txBody>
          <a:bodyPr/>
          <a:lstStyle>
            <a:lvl1pPr marL="0" indent="0">
              <a:buNone/>
              <a:defRPr sz="2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648B1-3911-4AC2-8E3A-DF4A70CC86E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D388-5704-4C64-A883-D899E857066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581504"/>
      </p:ext>
    </p:extLst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AA9A3-945F-42AF-BCAE-8459AEA5886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E2F5-7E8D-47B8-82FB-3832A72B6B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98715"/>
      </p:ext>
    </p:extLst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8105-8845-4543-9ED8-9E57E8E42CB7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F8E4D-CDF4-4B1F-BD52-35BFB528DB8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449859"/>
      </p:ext>
    </p:extLst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6794"/>
            <a:ext cx="2057400" cy="4569371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6794"/>
            <a:ext cx="6019800" cy="4569371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6883-B614-42E6-9595-363FA777B038}" type="datetimeFigureOut">
              <a:rPr lang="en-GB"/>
              <a:pPr/>
              <a:t>01/12/2021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5344-E335-44E9-ACDC-CB482645048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86234"/>
      </p:ext>
    </p:extLst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rr connections bottom.jpg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15196"/>
          <a:stretch/>
        </p:blipFill>
        <p:spPr>
          <a:xfrm>
            <a:off x="0" y="2030400"/>
            <a:ext cx="9144000" cy="482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570" y="1828814"/>
            <a:ext cx="8096738" cy="1470025"/>
          </a:xfrm>
        </p:spPr>
        <p:txBody>
          <a:bodyPr lIns="0" tIns="0" rIns="0" bIns="0" anchor="b" anchorCtr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570" y="3464171"/>
            <a:ext cx="8096738" cy="1752600"/>
          </a:xfrm>
        </p:spPr>
        <p:txBody>
          <a:bodyPr lIns="0" tIns="0" rIns="0" bIns="0" anchor="t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62" y="640724"/>
            <a:ext cx="3458246" cy="1001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8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847"/>
            <a:ext cx="8229600" cy="4054230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5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5" y="5996806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52626"/>
      </p:ext>
    </p:extLst>
  </p:cSld>
  <p:clrMapOvr>
    <a:masterClrMapping/>
  </p:clrMapOvr>
  <p:transition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57205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4644014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5" y="5996806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61495"/>
      </p:ext>
    </p:extLst>
  </p:cSld>
  <p:clrMapOvr>
    <a:masterClrMapping/>
  </p:clrMapOvr>
  <p:transition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rr connections bottom.jpg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15196"/>
          <a:stretch/>
        </p:blipFill>
        <p:spPr>
          <a:xfrm>
            <a:off x="0" y="2030400"/>
            <a:ext cx="9144000" cy="482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570" y="1828812"/>
            <a:ext cx="8096738" cy="1470025"/>
          </a:xfrm>
        </p:spPr>
        <p:txBody>
          <a:bodyPr lIns="0" tIns="0" rIns="0" bIns="0" anchor="b" anchorCtr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570" y="3464171"/>
            <a:ext cx="8096738" cy="1752600"/>
          </a:xfrm>
        </p:spPr>
        <p:txBody>
          <a:bodyPr lIns="0" tIns="0" rIns="0" bIns="0" anchor="t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62" y="640722"/>
            <a:ext cx="3458246" cy="1001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847"/>
            <a:ext cx="8229600" cy="4054230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5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4" y="5996804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57204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4644013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4" y="5996804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360BC0-EC2C-4289-9AEC-8A3C0B4313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DAA7A-09F9-49E0-B4F2-0E660E062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379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rr connections bottom.jpg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15196"/>
          <a:stretch/>
        </p:blipFill>
        <p:spPr>
          <a:xfrm>
            <a:off x="0" y="2030400"/>
            <a:ext cx="9144000" cy="482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570" y="1828804"/>
            <a:ext cx="8096738" cy="1470025"/>
          </a:xfrm>
        </p:spPr>
        <p:txBody>
          <a:bodyPr lIns="0" tIns="0" rIns="0" bIns="0" anchor="b" anchorCtr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570" y="3464171"/>
            <a:ext cx="8096738" cy="1752600"/>
          </a:xfrm>
        </p:spPr>
        <p:txBody>
          <a:bodyPr lIns="0" tIns="0" rIns="0" bIns="0" anchor="t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62" y="640714"/>
            <a:ext cx="3458246" cy="1001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2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99847"/>
            <a:ext cx="8229600" cy="4054230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5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5" y="5996796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42650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57200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4644009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E67F38"/>
              </a:solidFill>
              <a:latin typeface="Century Gothic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C:\Users\amacantangay\AppData\Local\Microsoft\Windows\Temporary Internet Files\Content.Outlook\64WGOIHM\Farr logo full colour DARKER (3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385" y="5996796"/>
            <a:ext cx="1887415" cy="546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68869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22F2-740C-4384-8343-EC28951C2B08}" type="datetimeFigureOut">
              <a:rPr lang="en-GB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/>
              <a:t>01/12/2021</a:t>
            </a:fld>
            <a:endParaRPr lang="en-GB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F0B2-95F1-429D-A36A-A79300D84E66}" type="slidenum">
              <a:rPr lang="en-GB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/>
              <a:t>‹#›</a:t>
            </a:fld>
            <a:endParaRPr lang="en-GB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8860536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9C73079C-89D1-D343-AAA7-71FA0DA85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F521D-8E7F-FD4B-B464-B74F4BB79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637D5-64F2-2340-9309-67A953AD6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85130-B2ED-D549-A659-9614853C82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E66D4-2828-4E4F-8849-AD593F4479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68900-CED6-8745-985A-4F03683F29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187B1-D75D-4EEB-8EB6-1B06BFAD2B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B24A-1772-40F4-BC3F-1B7B60DCEC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5610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E2A1C-693A-DF41-B8A8-B69F82ECA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0E8F5-D040-934F-B761-F82719A656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A7D68-30DF-D648-B321-9EAED9307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C66E7-BFA3-2343-85E4-0A990FF13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90500"/>
            <a:ext cx="2000250" cy="5829300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0500"/>
            <a:ext cx="5848350" cy="5829300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F2FDE-4ADF-2D44-A367-59545EB898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3924300" cy="4114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3924300" cy="4114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AD164-3028-A94D-B4FF-6121D0C80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3924300" cy="19812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38600"/>
            <a:ext cx="3924300" cy="19812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10100" y="1905000"/>
            <a:ext cx="3924300" cy="4114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3F86-E0D0-DF4E-931B-6CAEF6090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B94AF-D825-4940-AF9F-5747C9029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215C4E-856B-4B73-85DA-81279E26BD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FE4F7-1871-4085-AF11-02852A578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6B576A8-6F26-47B4-9019-7532BCE25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198E8-BB46-438D-A16C-4622CA184D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3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FB28B9-51C3-4536-A21B-1971592A9F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99B6D-B09B-464F-BD33-2B866A24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9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AEADE1-D1A5-4308-90CF-5A7926D22A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FE31A-C98C-4259-8F2C-2E26566F1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5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D7DC50-B7B2-46C6-AF8B-5E060F1FE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2BBBDB-F9A4-4333-A194-E5B669DA6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3DDEC62-26C3-49AE-BC5C-FDA0779CBE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87F2D28-B748-4D6B-A1EF-561BB87FFFC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17" descr="MidBlue90">
            <a:extLst>
              <a:ext uri="{FF2B5EF4-FFF2-40B4-BE49-F238E27FC236}">
                <a16:creationId xmlns:a16="http://schemas.microsoft.com/office/drawing/2014/main" id="{F5A49F6D-CB50-4345-A792-1F1C6AF237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8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5" y="1268760"/>
            <a:ext cx="584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2898"/>
            <a:ext cx="8229600" cy="363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 eaLnBrk="1" hangingPunct="1"/>
            <a:fld id="{456A7D1D-6254-4063-974C-6A2AE04E4B91}" type="datetimeFigureOut">
              <a:rPr lang="en-GB" b="0" smtClean="0">
                <a:cs typeface="Arial" pitchFamily="34" charset="0"/>
              </a:rPr>
              <a:pPr defTabSz="914306" eaLnBrk="1" hangingPunct="1"/>
              <a:t>01/12/2021</a:t>
            </a:fld>
            <a:endParaRPr lang="en-GB" b="0" dirty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 eaLnBrk="1" hangingPunct="1"/>
            <a:endParaRPr lang="en-GB" b="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 eaLnBrk="1" hangingPunct="1"/>
            <a:fld id="{26878614-5F41-4702-8E44-D9C8B2874F5D}" type="slidenum">
              <a:rPr lang="en-GB" b="0" smtClean="0">
                <a:cs typeface="Arial" pitchFamily="34" charset="0"/>
              </a:rPr>
              <a:pPr defTabSz="914306" eaLnBrk="1" hangingPunct="1"/>
              <a:t>‹#›</a:t>
            </a:fld>
            <a:endParaRPr lang="en-GB" b="0" dirty="0">
              <a:cs typeface="Arial" pitchFamily="34" charset="0"/>
            </a:endParaRPr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0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61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65" indent="-342865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74" indent="-28572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83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36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90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5" y="1268760"/>
            <a:ext cx="584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2898"/>
            <a:ext cx="8229600" cy="363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/>
            <a:fld id="{456A7D1D-6254-4063-974C-6A2AE04E4B91}" type="datetimeFigureOut">
              <a:rPr lang="en-GB" smtClean="0">
                <a:cs typeface="Arial" pitchFamily="34" charset="0"/>
              </a:rPr>
              <a:pPr defTabSz="914306"/>
              <a:t>01/12/2021</a:t>
            </a:fld>
            <a:endParaRPr lang="en-GB" dirty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/>
            <a:endParaRPr lang="en-GB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914306"/>
            <a:fld id="{26878614-5F41-4702-8E44-D9C8B2874F5D}" type="slidenum">
              <a:rPr lang="en-GB" smtClean="0">
                <a:cs typeface="Arial" pitchFamily="34" charset="0"/>
              </a:rPr>
              <a:pPr defTabSz="914306"/>
              <a:t>‹#›</a:t>
            </a:fld>
            <a:endParaRPr lang="en-GB" dirty="0">
              <a:cs typeface="Arial" pitchFamily="34" charset="0"/>
            </a:endParaRPr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3876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19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slow"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61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65" indent="-342865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74" indent="-28572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83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36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90" indent="-228576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0" tIns="0" rIns="0" bIns="4680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EAD5533-46AC-7B44-83F7-5DF6085A8223}" type="datetimeFigureOut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 defTabSz="457200"/>
              <a:t>12/1/21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C704DC3-F99B-174F-8F3C-1DBEB23A3EDB}" type="slidenum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 defTabSz="457200"/>
              <a:t>‹#›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98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ransition>
    <p:push/>
  </p:transition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accent2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0" tIns="0" rIns="0" bIns="4680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EAD5533-46AC-7B44-83F7-5DF6085A8223}" type="datetimeFigureOut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 defTabSz="457200"/>
              <a:t>12/1/21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C704DC3-F99B-174F-8F3C-1DBEB23A3EDB}" type="slidenum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</a:rPr>
              <a:pPr defTabSz="457200"/>
              <a:t>‹#›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61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accent2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0" tIns="0" rIns="0" bIns="4680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EAD5533-46AC-7B44-83F7-5DF6085A8223}" type="datetimeFigureOut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  <a:ea typeface="ＭＳ Ｐゴシック" pitchFamily="34" charset="-128"/>
              </a:rPr>
              <a:pPr defTabSz="457200"/>
              <a:t>12/1/21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636463">
                  <a:tint val="75000"/>
                </a:srgbClr>
              </a:solidFill>
              <a:latin typeface="Century Gothic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C704DC3-F99B-174F-8F3C-1DBEB23A3EDB}" type="slidenum">
              <a:rPr lang="en-US" smtClean="0">
                <a:solidFill>
                  <a:srgbClr val="636463">
                    <a:tint val="75000"/>
                  </a:srgbClr>
                </a:solidFill>
                <a:latin typeface="Century Gothic"/>
                <a:ea typeface="ＭＳ Ｐゴシック" pitchFamily="34" charset="-128"/>
              </a:rPr>
              <a:pPr defTabSz="457200"/>
              <a:t>‹#›</a:t>
            </a:fld>
            <a:endParaRPr lang="en-US">
              <a:solidFill>
                <a:srgbClr val="636463">
                  <a:tint val="75000"/>
                </a:srgbClr>
              </a:solidFill>
              <a:latin typeface="Century Gothic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8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accent2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69661CE-898B-7046-B7B4-293E102E2B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nl-NL" sz="2400">
              <a:latin typeface="Times New Roman" charset="0"/>
              <a:cs typeface="+mn-cs"/>
            </a:endParaRPr>
          </a:p>
        </p:txBody>
      </p:sp>
      <p:sp>
        <p:nvSpPr>
          <p:cNvPr id="135179" name="Line 11"/>
          <p:cNvSpPr>
            <a:spLocks noChangeShapeType="1"/>
          </p:cNvSpPr>
          <p:nvPr userDrawn="1"/>
        </p:nvSpPr>
        <p:spPr bwMode="auto">
          <a:xfrm>
            <a:off x="609600" y="1371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176" y="5445224"/>
            <a:ext cx="2376264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708920"/>
            <a:ext cx="6480720" cy="1152128"/>
          </a:xfrm>
        </p:spPr>
        <p:txBody>
          <a:bodyPr>
            <a:noAutofit/>
          </a:bodyPr>
          <a:lstStyle/>
          <a:p>
            <a:pPr marL="93663" indent="0" algn="ctr">
              <a:lnSpc>
                <a:spcPct val="110000"/>
              </a:lnSpc>
              <a:spcBef>
                <a:spcPts val="1680"/>
              </a:spcBef>
              <a:buNone/>
            </a:pPr>
            <a:r>
              <a:rPr lang="en-GB" sz="3200" dirty="0">
                <a:solidFill>
                  <a:schemeClr val="tx1">
                    <a:lumMod val="50000"/>
                  </a:schemeClr>
                </a:solidFill>
              </a:rPr>
              <a:t>Translation: from research to innovaton</a:t>
            </a:r>
          </a:p>
        </p:txBody>
      </p:sp>
      <p:pic>
        <p:nvPicPr>
          <p:cNvPr id="17" name="Picture 2" descr="TAB_col_white_background.eps">
            <a:extLst>
              <a:ext uri="{FF2B5EF4-FFF2-40B4-BE49-F238E27FC236}">
                <a16:creationId xmlns:a16="http://schemas.microsoft.com/office/drawing/2014/main" id="{C8EDF8E5-CB33-1C41-AAC4-1F3BA384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8780" y="260648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60675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dirty="0">
                <a:solidFill>
                  <a:srgbClr val="2A5656"/>
                </a:solidFill>
                <a:latin typeface="Maiandra GD" charset="0"/>
                <a:ea typeface="ＭＳ Ｐゴシック" charset="0"/>
              </a:rPr>
              <a:t>CDSS based on prediction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5F0B6-73CB-3D44-A025-A71A7B9FDDE0}"/>
              </a:ext>
            </a:extLst>
          </p:cNvPr>
          <p:cNvSpPr txBox="1"/>
          <p:nvPr/>
        </p:nvSpPr>
        <p:spPr>
          <a:xfrm>
            <a:off x="4637088" y="4916269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Derive a clinical prediction model from data (using statistical modelling or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30765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dirty="0">
                <a:solidFill>
                  <a:srgbClr val="2A5656"/>
                </a:solidFill>
                <a:latin typeface="Maiandra GD" charset="0"/>
                <a:ea typeface="ＭＳ Ｐゴシック" charset="0"/>
              </a:rPr>
              <a:t>CDSS based on prediction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6F627-AA92-0140-BCCF-F7663272FE17}"/>
              </a:ext>
            </a:extLst>
          </p:cNvPr>
          <p:cNvSpPr txBox="1"/>
          <p:nvPr/>
        </p:nvSpPr>
        <p:spPr>
          <a:xfrm>
            <a:off x="4648200" y="3877270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Create software that embeds the 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GB" sz="180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model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and can be used for decision support in clinical practice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36B28-42C1-6040-BD58-7734B6C4FC64}"/>
              </a:ext>
            </a:extLst>
          </p:cNvPr>
          <p:cNvSpPr txBox="1"/>
          <p:nvPr/>
        </p:nvSpPr>
        <p:spPr>
          <a:xfrm>
            <a:off x="4637088" y="4916269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Derive a clinical prediction model from data (using statistical modelling or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5535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dirty="0">
                <a:solidFill>
                  <a:srgbClr val="2A5656"/>
                </a:solidFill>
                <a:latin typeface="Maiandra GD" charset="0"/>
                <a:ea typeface="ＭＳ Ｐゴシック" charset="0"/>
              </a:rPr>
              <a:t>CDSS based on prediction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6F627-AA92-0140-BCCF-F7663272FE17}"/>
              </a:ext>
            </a:extLst>
          </p:cNvPr>
          <p:cNvSpPr txBox="1"/>
          <p:nvPr/>
        </p:nvSpPr>
        <p:spPr>
          <a:xfrm>
            <a:off x="4648200" y="3877270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Create software that embeds the 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GB" sz="18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model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and can be used for decision support in clinical practice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25C2B-F4D0-2F4F-9AA3-11320F13CE4F}"/>
              </a:ext>
            </a:extLst>
          </p:cNvPr>
          <p:cNvSpPr txBox="1"/>
          <p:nvPr/>
        </p:nvSpPr>
        <p:spPr>
          <a:xfrm>
            <a:off x="4713288" y="2895600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Make the software available to healthcare professionals and give them instructions on how to use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84020-3830-104A-B73D-9C97F982DA76}"/>
              </a:ext>
            </a:extLst>
          </p:cNvPr>
          <p:cNvSpPr txBox="1"/>
          <p:nvPr/>
        </p:nvSpPr>
        <p:spPr>
          <a:xfrm>
            <a:off x="4637088" y="4916269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Derive a clinical prediction model from data (using statistical modelling or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8212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dirty="0">
                <a:solidFill>
                  <a:srgbClr val="2A5656"/>
                </a:solidFill>
                <a:latin typeface="Maiandra GD" charset="0"/>
                <a:ea typeface="ＭＳ Ｐゴシック" charset="0"/>
              </a:rPr>
              <a:t>CDSS based on prediction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6F627-AA92-0140-BCCF-F7663272FE17}"/>
              </a:ext>
            </a:extLst>
          </p:cNvPr>
          <p:cNvSpPr txBox="1"/>
          <p:nvPr/>
        </p:nvSpPr>
        <p:spPr>
          <a:xfrm>
            <a:off x="4648200" y="3877270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Create software that embeds the 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GB" sz="18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model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and can be used for decision support in clinical practice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25C2B-F4D0-2F4F-9AA3-11320F13CE4F}"/>
              </a:ext>
            </a:extLst>
          </p:cNvPr>
          <p:cNvSpPr txBox="1"/>
          <p:nvPr/>
        </p:nvSpPr>
        <p:spPr>
          <a:xfrm>
            <a:off x="4713288" y="2895600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Make the software available to healthcare professionals and give them instructions on how to use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F4789-5488-AE44-9429-64F350C30A6A}"/>
              </a:ext>
            </a:extLst>
          </p:cNvPr>
          <p:cNvSpPr txBox="1"/>
          <p:nvPr/>
        </p:nvSpPr>
        <p:spPr>
          <a:xfrm>
            <a:off x="4724400" y="2173069"/>
            <a:ext cx="389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Evaluate whether clinical decisions are affected by the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D71C5-1BF0-7544-9244-D5D291CD4735}"/>
              </a:ext>
            </a:extLst>
          </p:cNvPr>
          <p:cNvSpPr txBox="1"/>
          <p:nvPr/>
        </p:nvSpPr>
        <p:spPr>
          <a:xfrm>
            <a:off x="4637088" y="4916269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Derive a clinical prediction model from data (using statistical modelling or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177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dirty="0">
                <a:solidFill>
                  <a:schemeClr val="tx2"/>
                </a:solidFill>
                <a:latin typeface="Maiandra GD" charset="0"/>
                <a:ea typeface="ＭＳ Ｐゴシック" charset="0"/>
              </a:rPr>
              <a:t>How many systems make it to the top?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Tsvetanova A et al. J Clin Epidemiol. 2021 Sep 11;140:149-158.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6F627-AA92-0140-BCCF-F7663272FE17}"/>
              </a:ext>
            </a:extLst>
          </p:cNvPr>
          <p:cNvSpPr txBox="1"/>
          <p:nvPr/>
        </p:nvSpPr>
        <p:spPr>
          <a:xfrm>
            <a:off x="4648200" y="4126660"/>
            <a:ext cx="3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25C2B-F4D0-2F4F-9AA3-11320F13CE4F}"/>
              </a:ext>
            </a:extLst>
          </p:cNvPr>
          <p:cNvSpPr txBox="1"/>
          <p:nvPr/>
        </p:nvSpPr>
        <p:spPr>
          <a:xfrm>
            <a:off x="4630160" y="3020295"/>
            <a:ext cx="389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23 models currently recommended by NICE guidelines</a:t>
            </a:r>
            <a:r>
              <a:rPr kumimoji="0" lang="en-GB" sz="1800" b="0" i="0" u="none" strike="noStrike" kern="1200" cap="none" spc="0" normalizeH="0" baseline="3000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F4789-5488-AE44-9429-64F350C30A6A}"/>
              </a:ext>
            </a:extLst>
          </p:cNvPr>
          <p:cNvSpPr txBox="1"/>
          <p:nvPr/>
        </p:nvSpPr>
        <p:spPr>
          <a:xfrm>
            <a:off x="4655125" y="2186925"/>
            <a:ext cx="3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D71C5-1BF0-7544-9244-D5D291CD4735}"/>
              </a:ext>
            </a:extLst>
          </p:cNvPr>
          <p:cNvSpPr txBox="1"/>
          <p:nvPr/>
        </p:nvSpPr>
        <p:spPr>
          <a:xfrm>
            <a:off x="4637088" y="4763864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chemeClr val="tx2">
                    <a:lumMod val="65000"/>
                    <a:lumOff val="35000"/>
                  </a:schemeClr>
                </a:solidFill>
                <a:latin typeface="Arial" charset="0"/>
                <a:ea typeface="ＭＳ Ｐゴシック" charset="0"/>
              </a:rPr>
              <a:t>Hundreds of clinical prediction models published in the literature each year (232 for Covid19 alone) </a:t>
            </a:r>
          </a:p>
        </p:txBody>
      </p:sp>
    </p:spTree>
    <p:extLst>
      <p:ext uri="{BB962C8B-B14F-4D97-AF65-F5344CB8AC3E}">
        <p14:creationId xmlns:p14="http://schemas.microsoft.com/office/powerpoint/2010/main" val="39632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Tsvetanova A et al. J Clin Epidemiol. 2021 Sep 11;140:149-158.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6F627-AA92-0140-BCCF-F7663272FE17}"/>
              </a:ext>
            </a:extLst>
          </p:cNvPr>
          <p:cNvSpPr txBox="1"/>
          <p:nvPr/>
        </p:nvSpPr>
        <p:spPr>
          <a:xfrm>
            <a:off x="4648200" y="4126660"/>
            <a:ext cx="3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25C2B-F4D0-2F4F-9AA3-11320F13CE4F}"/>
              </a:ext>
            </a:extLst>
          </p:cNvPr>
          <p:cNvSpPr txBox="1"/>
          <p:nvPr/>
        </p:nvSpPr>
        <p:spPr>
          <a:xfrm>
            <a:off x="4630160" y="3020295"/>
            <a:ext cx="389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23 models currently recommended by NICE guidelines</a:t>
            </a:r>
            <a:r>
              <a:rPr kumimoji="0" lang="en-GB" sz="1800" b="0" i="0" u="none" strike="noStrike" kern="1200" cap="none" spc="0" normalizeH="0" baseline="3000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F4789-5488-AE44-9429-64F350C30A6A}"/>
              </a:ext>
            </a:extLst>
          </p:cNvPr>
          <p:cNvSpPr txBox="1"/>
          <p:nvPr/>
        </p:nvSpPr>
        <p:spPr>
          <a:xfrm>
            <a:off x="4655125" y="2186925"/>
            <a:ext cx="3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D71C5-1BF0-7544-9244-D5D291CD4735}"/>
              </a:ext>
            </a:extLst>
          </p:cNvPr>
          <p:cNvSpPr txBox="1"/>
          <p:nvPr/>
        </p:nvSpPr>
        <p:spPr>
          <a:xfrm>
            <a:off x="4637088" y="4763864"/>
            <a:ext cx="38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chemeClr val="tx2">
                    <a:lumMod val="65000"/>
                    <a:lumOff val="35000"/>
                  </a:schemeClr>
                </a:solidFill>
                <a:latin typeface="Arial" charset="0"/>
                <a:ea typeface="ＭＳ Ｐゴシック" charset="0"/>
              </a:rPr>
              <a:t>Hundreds of clinical prediction models published in the literature each year (232 for Covid19 alone) 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50734CFF-6954-824A-B768-7F7BB4CA9D36}"/>
              </a:ext>
            </a:extLst>
          </p:cNvPr>
          <p:cNvSpPr txBox="1">
            <a:spLocks/>
          </p:cNvSpPr>
          <p:nvPr/>
        </p:nvSpPr>
        <p:spPr bwMode="auto">
          <a:xfrm>
            <a:off x="1419176" y="240782"/>
            <a:ext cx="6131023" cy="5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5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0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61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Discussion: Why do so few systems make it to the top?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F1366-7481-F149-B7B1-3AA03D4B14B7}"/>
              </a:ext>
            </a:extLst>
          </p:cNvPr>
          <p:cNvSpPr txBox="1"/>
          <p:nvPr/>
        </p:nvSpPr>
        <p:spPr>
          <a:xfrm>
            <a:off x="442911" y="6054799"/>
            <a:ext cx="82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https://twitter.com/MaartenvSmeden/status/1459890265578217472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EB0543-0CC3-244A-80B0-0A2B01E6BA71}"/>
              </a:ext>
            </a:extLst>
          </p:cNvPr>
          <p:cNvSpPr txBox="1">
            <a:spLocks/>
          </p:cNvSpPr>
          <p:nvPr/>
        </p:nvSpPr>
        <p:spPr>
          <a:xfrm>
            <a:off x="2411760" y="254245"/>
            <a:ext cx="6382927" cy="974478"/>
          </a:xfrm>
          <a:prstGeom prst="rect">
            <a:avLst/>
          </a:prstGeom>
          <a:effectLst/>
        </p:spPr>
        <p:txBody>
          <a:bodyPr anchor="t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5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0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61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leaky translational pipeline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 prediction models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3422D-B6B1-704F-8D92-4C8CEC087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6"/>
          <a:stretch/>
        </p:blipFill>
        <p:spPr>
          <a:xfrm>
            <a:off x="69275" y="1376011"/>
            <a:ext cx="8908471" cy="45216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CEDB85-3127-B84D-B8C6-7D9A07976A4A}"/>
              </a:ext>
            </a:extLst>
          </p:cNvPr>
          <p:cNvSpPr/>
          <p:nvPr/>
        </p:nvSpPr>
        <p:spPr>
          <a:xfrm>
            <a:off x="249382" y="185403"/>
            <a:ext cx="8728364" cy="645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0FEB0543-0CC3-244A-80B0-0A2B01E6BA71}"/>
              </a:ext>
            </a:extLst>
          </p:cNvPr>
          <p:cNvSpPr txBox="1">
            <a:spLocks/>
          </p:cNvSpPr>
          <p:nvPr/>
        </p:nvSpPr>
        <p:spPr>
          <a:xfrm>
            <a:off x="2411760" y="497135"/>
            <a:ext cx="6382927" cy="595493"/>
          </a:xfrm>
          <a:prstGeom prst="rect">
            <a:avLst/>
          </a:prstGeom>
          <a:effectLst/>
        </p:spPr>
        <p:txBody>
          <a:bodyPr anchor="t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5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0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61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Impact of prediction models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D6B7F68-92C2-B94C-8920-C26B54F005B2}"/>
              </a:ext>
            </a:extLst>
          </p:cNvPr>
          <p:cNvSpPr txBox="1">
            <a:spLocks/>
          </p:cNvSpPr>
          <p:nvPr/>
        </p:nvSpPr>
        <p:spPr>
          <a:xfrm>
            <a:off x="467544" y="1629544"/>
            <a:ext cx="8140428" cy="4744962"/>
          </a:xfrm>
          <a:prstGeom prst="rect">
            <a:avLst/>
          </a:prstGeom>
        </p:spPr>
        <p:txBody>
          <a:bodyPr>
            <a:normAutofit/>
          </a:bodyPr>
          <a:lstStyle>
            <a:lvl1pPr marL="342865" indent="-34286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874" indent="-285722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83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036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90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343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2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5" marR="0" lvl="0" indent="-342865" algn="l" defTabSz="914400" rtl="0" eaLnBrk="1" fontAlgn="base" latinLnBrk="0" hangingPunct="1">
              <a:lnSpc>
                <a:spcPct val="100000"/>
              </a:lnSpc>
              <a:spcBef>
                <a:spcPts val="168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By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impact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a prediction model we mean the changes that deployment of the model in clinical practice has had on clinical decision making and, ultimately, patient outcomes.</a:t>
            </a:r>
          </a:p>
          <a:p>
            <a:pPr>
              <a:spcBef>
                <a:spcPts val="1680"/>
              </a:spcBef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prognostic models have been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validated for predictive accuracy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external datasets.</a:t>
            </a:r>
          </a:p>
          <a:p>
            <a:pPr>
              <a:spcBef>
                <a:spcPts val="1680"/>
              </a:spcBef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remarkably few models have been evaluated for impact in clinical practice – there is a huge "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evidence gap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  <a:p>
            <a:pPr>
              <a:spcBef>
                <a:spcPts val="1680"/>
              </a:spcBef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cases where it did happen, the results were not always positive.</a:t>
            </a:r>
          </a:p>
        </p:txBody>
      </p:sp>
    </p:spTree>
    <p:extLst>
      <p:ext uri="{BB962C8B-B14F-4D97-AF65-F5344CB8AC3E}">
        <p14:creationId xmlns:p14="http://schemas.microsoft.com/office/powerpoint/2010/main" val="11931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BF2EBD-4EC3-C440-8594-BAFED257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459" y="334998"/>
            <a:ext cx="6556392" cy="9548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nl-NL" sz="2800" dirty="0" err="1">
                <a:solidFill>
                  <a:srgbClr val="660066"/>
                </a:solidFill>
                <a:latin typeface="Arial"/>
                <a:ea typeface="ＭＳ Ｐゴシック" pitchFamily="34" charset="-128"/>
                <a:cs typeface="Arial"/>
              </a:rPr>
              <a:t>Example: Preventing emergency hospital admissions with PRISM</a:t>
            </a:r>
            <a:endParaRPr lang="nl-NL" sz="2800" dirty="0">
              <a:solidFill>
                <a:srgbClr val="660066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0F588C9-95FA-CA45-A4CD-77B879F081A0}"/>
              </a:ext>
            </a:extLst>
          </p:cNvPr>
          <p:cNvSpPr txBox="1">
            <a:spLocks/>
          </p:cNvSpPr>
          <p:nvPr/>
        </p:nvSpPr>
        <p:spPr>
          <a:xfrm>
            <a:off x="467544" y="1629544"/>
            <a:ext cx="8140428" cy="4744962"/>
          </a:xfrm>
          <a:prstGeom prst="rect">
            <a:avLst/>
          </a:prstGeom>
        </p:spPr>
        <p:txBody>
          <a:bodyPr>
            <a:normAutofit/>
          </a:bodyPr>
          <a:lstStyle>
            <a:lvl1pPr marL="342865" indent="-34286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874" indent="-285722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83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036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90" indent="-22857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343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6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0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02" indent="-228576" algn="l" defTabSz="914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spcBef>
                <a:spcPts val="1680"/>
              </a:spcBef>
              <a:buNone/>
              <a:defRPr/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Prism is a web based predictive risk tool that stratifies people into four levels based on their individual risk of an emergency admission to hospital in the following 12 months.</a:t>
            </a:r>
          </a:p>
          <a:p>
            <a:pPr marL="341313" indent="-285750" defTabSz="914400">
              <a:spcBef>
                <a:spcPts val="500"/>
              </a:spcBef>
              <a:defRPr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group 1: 80% of the practice population with the lowest scores </a:t>
            </a:r>
          </a:p>
          <a:p>
            <a:pPr marL="341313" indent="-285750" defTabSz="914400">
              <a:spcBef>
                <a:spcPts val="500"/>
              </a:spcBef>
              <a:defRPr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group 2: the 15% with the next high scores</a:t>
            </a:r>
          </a:p>
          <a:p>
            <a:pPr marL="341313" indent="-285750" defTabSz="914400">
              <a:spcBef>
                <a:spcPts val="500"/>
              </a:spcBef>
              <a:defRPr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group 3: the 4.5% with the next high scores </a:t>
            </a:r>
          </a:p>
          <a:p>
            <a:pPr marL="341313" indent="-285750" defTabSz="914400">
              <a:spcBef>
                <a:spcPts val="500"/>
              </a:spcBef>
              <a:defRPr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group 4: the 0·5% at highest risk of emergency hospital admission</a:t>
            </a:r>
          </a:p>
          <a:p>
            <a:pPr marL="0" lvl="0" indent="0" defTabSz="914400">
              <a:spcBef>
                <a:spcPts val="1680"/>
              </a:spcBef>
              <a:buNone/>
              <a:defRPr/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Prism tool was developed and validated using 300,000 (10% of the Welsh population) anonymised GP and hospital records from which 37 variables with the highest predictive power were selected.</a:t>
            </a:r>
          </a:p>
          <a:p>
            <a:pPr marL="0" lvl="0" indent="0" defTabSz="914400">
              <a:spcBef>
                <a:spcPts val="1680"/>
              </a:spcBef>
              <a:buNone/>
              <a:defRPr/>
            </a:pPr>
            <a:endParaRPr lang="en-GB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spd="slow"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220DF-2A13-DF44-B3DF-1E18E572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9" y="1533695"/>
            <a:ext cx="3793480" cy="5062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B2AD5-4671-B04E-A22B-6E337BFFACC3}"/>
              </a:ext>
            </a:extLst>
          </p:cNvPr>
          <p:cNvSpPr txBox="1"/>
          <p:nvPr/>
        </p:nvSpPr>
        <p:spPr>
          <a:xfrm>
            <a:off x="4543642" y="1547446"/>
            <a:ext cx="410776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ＭＳ Ｐゴシック" pitchFamily="34" charset="-128"/>
              </a:rPr>
              <a:t>Validation of PRISM (n=51,600): c=0.749. </a:t>
            </a:r>
          </a:p>
          <a:p>
            <a:pPr defTabSz="457154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ＭＳ Ｐゴシック" pitchFamily="34" charset="-128"/>
              </a:rPr>
              <a:t>The model generally under-predicted risk at higher risk levels and over-predicted risk at the lowest risk level.</a:t>
            </a:r>
          </a:p>
          <a:p>
            <a:pPr marL="0" marR="0" lvl="0" indent="0" algn="l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Introduction of the PRISM model into primary care resulted in 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more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 emergency hospital admissions and use of other NHS services without evidence of benefits to patients or the NHS.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1C160-0E48-4146-8892-671C71DB760A}"/>
              </a:ext>
            </a:extLst>
          </p:cNvPr>
          <p:cNvSpPr txBox="1"/>
          <p:nvPr/>
        </p:nvSpPr>
        <p:spPr>
          <a:xfrm>
            <a:off x="4569653" y="5962367"/>
            <a:ext cx="410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Snooks H, et al. </a:t>
            </a:r>
            <a:b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BMJ Qual Saf 2019;28:697–705.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D3C26-91C8-6541-A61B-379308FF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459" y="334998"/>
            <a:ext cx="6556392" cy="9548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nl-NL" sz="2800" dirty="0" err="1">
                <a:solidFill>
                  <a:srgbClr val="660066"/>
                </a:solidFill>
                <a:latin typeface="Arial"/>
                <a:ea typeface="ＭＳ Ｐゴシック" pitchFamily="34" charset="-128"/>
                <a:cs typeface="Arial"/>
              </a:rPr>
              <a:t>Example: Preventing emergency hospital admissions with PRISM</a:t>
            </a:r>
            <a:endParaRPr lang="nl-NL" sz="2800" dirty="0">
              <a:solidFill>
                <a:srgbClr val="660066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0FEB0543-0CC3-244A-80B0-0A2B01E6BA71}"/>
              </a:ext>
            </a:extLst>
          </p:cNvPr>
          <p:cNvSpPr txBox="1">
            <a:spLocks/>
          </p:cNvSpPr>
          <p:nvPr/>
        </p:nvSpPr>
        <p:spPr>
          <a:xfrm>
            <a:off x="2411760" y="497135"/>
            <a:ext cx="6382927" cy="595493"/>
          </a:xfrm>
          <a:prstGeom prst="rect">
            <a:avLst/>
          </a:prstGeom>
          <a:effectLst/>
        </p:spPr>
        <p:txBody>
          <a:bodyPr anchor="t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5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0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61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truth about prediction models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8A888-DAA5-9141-8CEE-8ED3EB4B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00"/>
          <a:stretch/>
        </p:blipFill>
        <p:spPr>
          <a:xfrm>
            <a:off x="560748" y="1685921"/>
            <a:ext cx="8042826" cy="4400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0503F-1324-5544-9DDB-F8858D51606D}"/>
              </a:ext>
            </a:extLst>
          </p:cNvPr>
          <p:cNvSpPr txBox="1"/>
          <p:nvPr/>
        </p:nvSpPr>
        <p:spPr>
          <a:xfrm>
            <a:off x="528643" y="6286498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https://twitter.com/MaartenvSmeden/status/1459889566656217092</a:t>
            </a:r>
          </a:p>
        </p:txBody>
      </p:sp>
    </p:spTree>
    <p:extLst>
      <p:ext uri="{BB962C8B-B14F-4D97-AF65-F5344CB8AC3E}">
        <p14:creationId xmlns:p14="http://schemas.microsoft.com/office/powerpoint/2010/main" val="9888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A55D2A-DF07-CA45-8E3B-5A073DF3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652" y="220020"/>
            <a:ext cx="6556392" cy="9548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defTabSz="457200">
              <a:lnSpc>
                <a:spcPct val="155000"/>
              </a:lnSpc>
              <a:defRPr/>
            </a:pPr>
            <a:r>
              <a:rPr lang="nl-NL" sz="2800" dirty="0" err="1">
                <a:solidFill>
                  <a:srgbClr val="660066"/>
                </a:solidFill>
                <a:latin typeface="Arial"/>
                <a:ea typeface="ＭＳ Ｐゴシック" pitchFamily="34" charset="-128"/>
                <a:cs typeface="Arial"/>
              </a:rPr>
              <a:t>Summary: Translation</a:t>
            </a:r>
            <a:endParaRPr lang="nl-NL" sz="2800" dirty="0">
              <a:solidFill>
                <a:srgbClr val="660066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73293" y="1724693"/>
            <a:ext cx="7861024" cy="4232764"/>
          </a:xfrm>
          <a:prstGeom prst="rect">
            <a:avLst/>
          </a:prstGeom>
          <a:ln>
            <a:noFill/>
          </a:ln>
        </p:spPr>
        <p:txBody>
          <a:bodyPr vert="horz" lIns="0" tIns="0" rIns="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8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The translation of new systems/technologies to clinical practice is a complex process involving various steps</a:t>
            </a:r>
          </a:p>
          <a:p>
            <a:pPr>
              <a:spcBef>
                <a:spcPts val="168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Many clinical prediction models are published each year, but few are being used in clinical practice</a:t>
            </a:r>
          </a:p>
          <a:p>
            <a:pPr>
              <a:spcBef>
                <a:spcPts val="168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Even fewer models have been tested for the impact that they had on clinical decision making</a:t>
            </a:r>
          </a:p>
          <a:p>
            <a:pPr>
              <a:spcBef>
                <a:spcPts val="168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And when that happened, the results were not always positive</a:t>
            </a:r>
          </a:p>
          <a:p>
            <a:pPr>
              <a:spcBef>
                <a:spcPts val="168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535655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A55D2A-DF07-CA45-8E3B-5A073DF3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652" y="220020"/>
            <a:ext cx="6556392" cy="9548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defTabSz="457200">
              <a:lnSpc>
                <a:spcPct val="155000"/>
              </a:lnSpc>
              <a:defRPr/>
            </a:pPr>
            <a:r>
              <a:rPr lang="nl-NL" sz="2800" b="1" dirty="0" err="1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Discussion</a:t>
            </a:r>
            <a:endParaRPr lang="nl-NL" sz="2800" b="1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73293" y="1724693"/>
            <a:ext cx="7861024" cy="4232764"/>
          </a:xfrm>
          <a:prstGeom prst="rect">
            <a:avLst/>
          </a:prstGeom>
          <a:ln>
            <a:noFill/>
          </a:ln>
        </p:spPr>
        <p:txBody>
          <a:bodyPr vert="horz" lIns="0" tIns="0" rIns="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80"/>
              </a:spcBef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Several models that had reasonable (or even good) predictive performance in validation sets, failed to improve health outcomes in clinical studies.</a:t>
            </a:r>
          </a:p>
          <a:p>
            <a:pPr>
              <a:spcBef>
                <a:spcPts val="1680"/>
              </a:spcBef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What could be the explanation for this?</a:t>
            </a:r>
          </a:p>
          <a:p>
            <a:pPr>
              <a:spcBef>
                <a:spcPts val="1680"/>
              </a:spcBef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59717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A55D2A-DF07-CA45-8E3B-5A073DF3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652" y="220020"/>
            <a:ext cx="6556392" cy="9548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defTabSz="457200">
              <a:lnSpc>
                <a:spcPct val="155000"/>
              </a:lnSpc>
              <a:defRPr/>
            </a:pPr>
            <a:r>
              <a:rPr lang="nl-NL" sz="2800" dirty="0" err="1">
                <a:solidFill>
                  <a:srgbClr val="660066"/>
                </a:solidFill>
                <a:latin typeface="Arial"/>
                <a:ea typeface="ＭＳ Ｐゴシック" pitchFamily="34" charset="-128"/>
                <a:cs typeface="Arial"/>
              </a:rPr>
              <a:t>What we have discussed in this lecture</a:t>
            </a:r>
            <a:endParaRPr lang="nl-NL" sz="2800" dirty="0">
              <a:solidFill>
                <a:srgbClr val="660066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91403" y="1655418"/>
            <a:ext cx="8187461" cy="3764932"/>
          </a:xfrm>
          <a:prstGeom prst="rect">
            <a:avLst/>
          </a:prstGeom>
          <a:ln>
            <a:noFill/>
          </a:ln>
        </p:spPr>
        <p:txBody>
          <a:bodyPr vert="horz" lIns="0" tIns="0" rIns="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Clinical prediction models</a:t>
            </a:r>
          </a:p>
          <a:p>
            <a:pPr marL="457200" indent="-457200">
              <a:spcBef>
                <a:spcPts val="108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Clinical decision support</a:t>
            </a:r>
          </a:p>
          <a:p>
            <a:pPr marL="457200" indent="-457200">
              <a:spcBef>
                <a:spcPts val="108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Translation: from research to clinical practice</a:t>
            </a:r>
          </a:p>
          <a:p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008992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8184" y="5805264"/>
            <a:ext cx="2808312" cy="10527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126" y="1238317"/>
            <a:ext cx="8269338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Tsvetanova A, Sperrin M, Peek N, et al. Missing data was handled inconsistently in UK prediction models: a review of methods used. J Clin Epidemiol. 2021 Sep;140:149-58.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Lin L, Sperrin M, Jenkins DA, et al. A scoping review of causal methods enabling predictions under hypothetical interventions. Diagn Progn Res. 2021 Feb;5(1):3.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Jenkins DA, Martin GP, Sperrin M, et al. Continual updating and monitoring of clinical prediction models: time for dynamic prediction systems? Diagn Progn Res. 2021 Jan;5(1):1.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Sisk R, Lin L, Sperrin M, et al. Informative presence and observation in routine health data: A review of methodology for clinical risk prediction. J Am Med Inform Assoc. 2021;28(1):155-66.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Sperrin M, Martin GP, Sisk R, et al. Missing data should be handled differently for prediction than for description or causal explanation. J Clin Epidemiol. 2020 Sep;125:183-7.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Bull LM, Lunt M, Martin GP, et al. Harnessing repeated measurements of predictor variables for clinical risk prediction: a review of existing methods. Diagn Progn Res. 2020 Jul;4:9.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Sperrin M, Jenkins D, Martin GP, et al. Explicit causal reasoning is needed to prevent prognostic models being victims of their own success. J Am Med Inform Assoc. 2019 Dec;26(12):1675-6.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rial Hebrew Scholar Light" pitchFamily="2" charset="-79"/>
                <a:cs typeface="Arial Hebrew Scholar Light" pitchFamily="2" charset="-79"/>
              </a:rPr>
              <a:t>Sperrin M, Martin GP, Pate A, et al. Using marginal structural models to adjust for treatment drop-in when developing clinical prediction models. Stat Med. 2018 Dec;37(28):4142-54.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610" y="51105"/>
            <a:ext cx="8424862" cy="10016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EDD">
                    <a:lumMod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Some recent papers from our group</a:t>
            </a:r>
            <a:endParaRPr kumimoji="0" lang="nl-NL" sz="3400" b="0" i="0" u="none" strike="noStrike" kern="1200" cap="none" spc="0" normalizeH="0" baseline="0" noProof="0" dirty="0">
              <a:ln>
                <a:noFill/>
              </a:ln>
              <a:solidFill>
                <a:srgbClr val="DDDEDD">
                  <a:lumMod val="25000"/>
                </a:srgbClr>
              </a:solidFill>
              <a:effectLst/>
              <a:uLnTx/>
              <a:uFillTx/>
              <a:latin typeface="Century Gothic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1235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4014" y="931865"/>
            <a:ext cx="3036887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3646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Geneva" charset="0"/>
                <a:cs typeface="Arial" pitchFamily="34" charset="0"/>
              </a:rPr>
              <a:t>Thank you</a:t>
            </a:r>
          </a:p>
        </p:txBody>
      </p:sp>
      <p:pic>
        <p:nvPicPr>
          <p:cNvPr id="15364" name="Picture 5" descr="TAB_col_white_backgroun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339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835" y="5083428"/>
            <a:ext cx="4283887" cy="1631216"/>
          </a:xfrm>
          <a:prstGeom prst="rect">
            <a:avLst/>
          </a:prstGeom>
          <a:solidFill>
            <a:schemeClr val="bg1">
              <a:alpha val="83000"/>
            </a:schemeClr>
          </a:solidFill>
          <a:effectLst>
            <a:glow rad="38100">
              <a:schemeClr val="bg1">
                <a:lumMod val="85000"/>
                <a:alpha val="75000"/>
              </a:schemeClr>
            </a:glow>
            <a:softEdge rad="2540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Niels Peek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Centre for Health Informatics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The University of Manchester, UK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 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niels.peek@manchester.ac.uk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entury Gothic"/>
              <a:ea typeface="ＭＳ Ｐゴシック" pitchFamily="34" charset="-128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      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ＭＳ Ｐゴシック" pitchFamily="34" charset="-128"/>
                <a:cs typeface="Arial" pitchFamily="34" charset="0"/>
              </a:rPr>
              <a:t>NielsPeek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36463"/>
              </a:solidFill>
              <a:effectLst/>
              <a:uLnTx/>
              <a:uFillTx/>
              <a:latin typeface="Century Gothic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99" y="6355501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31" y="6007344"/>
            <a:ext cx="421383" cy="3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284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8A888-DAA5-9141-8CEE-8ED3EB4B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50"/>
          <a:stretch/>
        </p:blipFill>
        <p:spPr>
          <a:xfrm>
            <a:off x="2411760" y="359541"/>
            <a:ext cx="5564966" cy="61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01725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1893888" y="1981200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1851025" y="2901950"/>
            <a:ext cx="1944688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1852613" y="3824288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914400" y="4559300"/>
            <a:ext cx="4033838" cy="1181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The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tower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 of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achievement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iandra GD" charset="0"/>
              <a:ea typeface="ＭＳ Ｐゴシック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365927965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1935163" y="1981200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1892300" y="2901950"/>
            <a:ext cx="1944688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1893888" y="3824288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The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tower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 of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achievement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iandra GD" charset="0"/>
              <a:ea typeface="ＭＳ Ｐゴシック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2550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1935163" y="1981200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1892300" y="2901950"/>
            <a:ext cx="1944688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The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tower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 of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achievement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iandra GD" charset="0"/>
              <a:ea typeface="ＭＳ Ｐゴシック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30047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1935163" y="1981200"/>
            <a:ext cx="1944687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The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tower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 of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achievement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iandra GD" charset="0"/>
              <a:ea typeface="ＭＳ Ｐゴシック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12996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The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tower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 of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achievement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iandra GD" charset="0"/>
              <a:ea typeface="ＭＳ Ｐゴシック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40798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8" name="Group 37"/>
          <p:cNvGrpSpPr>
            <a:grpSpLocks/>
          </p:cNvGrpSpPr>
          <p:nvPr/>
        </p:nvGrpSpPr>
        <p:grpSpPr bwMode="auto">
          <a:xfrm>
            <a:off x="1143000" y="2039938"/>
            <a:ext cx="3341688" cy="3671887"/>
            <a:chOff x="1410" y="1843"/>
            <a:chExt cx="2105" cy="2313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014" y="3003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H="1">
              <a:off x="1849" y="1851"/>
              <a:ext cx="323" cy="2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2829" y="1843"/>
              <a:ext cx="323" cy="2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68" y="1851"/>
              <a:ext cx="6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05" y="2427"/>
              <a:ext cx="7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936" y="358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10" y="4156"/>
              <a:ext cx="2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1891" y="3696"/>
              <a:ext cx="11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Model formulation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2000" y="3122"/>
              <a:ext cx="9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development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98" y="2523"/>
              <a:ext cx="10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System deployment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2094" y="1962"/>
              <a:ext cx="8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49" rIns="90487" bIns="44449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Study of effects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84300" y="3175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2A5656"/>
                </a:solidFill>
                <a:effectLst/>
                <a:uLnTx/>
                <a:uFillTx/>
                <a:latin typeface="Maiandra GD" charset="0"/>
                <a:ea typeface="ＭＳ Ｐゴシック" charset="0"/>
                <a:cs typeface="+mn-cs"/>
              </a:rPr>
              <a:t>CDSS based on prediction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246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Friedman CP, J Am Med Informatics Assoc. 1995;2:65-67.</a:t>
            </a:r>
          </a:p>
        </p:txBody>
      </p:sp>
    </p:spTree>
    <p:extLst>
      <p:ext uri="{BB962C8B-B14F-4D97-AF65-F5344CB8AC3E}">
        <p14:creationId xmlns:p14="http://schemas.microsoft.com/office/powerpoint/2010/main" val="27600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The Farr Institute Colours">
      <a:dk1>
        <a:srgbClr val="636463"/>
      </a:dk1>
      <a:lt1>
        <a:sysClr val="window" lastClr="FFFFFF"/>
      </a:lt1>
      <a:dk2>
        <a:srgbClr val="105B67"/>
      </a:dk2>
      <a:lt2>
        <a:srgbClr val="DDDEDD"/>
      </a:lt2>
      <a:accent1>
        <a:srgbClr val="814574"/>
      </a:accent1>
      <a:accent2>
        <a:srgbClr val="7FB230"/>
      </a:accent2>
      <a:accent3>
        <a:srgbClr val="E67F38"/>
      </a:accent3>
      <a:accent4>
        <a:srgbClr val="FFFFFE"/>
      </a:accent4>
      <a:accent5>
        <a:srgbClr val="FFFFFE"/>
      </a:accent5>
      <a:accent6>
        <a:srgbClr val="FFFFFE"/>
      </a:accent6>
      <a:hlink>
        <a:srgbClr val="7FB230"/>
      </a:hlink>
      <a:folHlink>
        <a:srgbClr val="7FB23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8_Office Theme">
  <a:themeElements>
    <a:clrScheme name="The Farr Institute Colours">
      <a:dk1>
        <a:srgbClr val="636463"/>
      </a:dk1>
      <a:lt1>
        <a:sysClr val="window" lastClr="FFFFFF"/>
      </a:lt1>
      <a:dk2>
        <a:srgbClr val="105B67"/>
      </a:dk2>
      <a:lt2>
        <a:srgbClr val="DDDEDD"/>
      </a:lt2>
      <a:accent1>
        <a:srgbClr val="814574"/>
      </a:accent1>
      <a:accent2>
        <a:srgbClr val="7FB230"/>
      </a:accent2>
      <a:accent3>
        <a:srgbClr val="E67F38"/>
      </a:accent3>
      <a:accent4>
        <a:srgbClr val="FFFFFE"/>
      </a:accent4>
      <a:accent5>
        <a:srgbClr val="FFFFFE"/>
      </a:accent5>
      <a:accent6>
        <a:srgbClr val="FFFFFE"/>
      </a:accent6>
      <a:hlink>
        <a:srgbClr val="7FB230"/>
      </a:hlink>
      <a:folHlink>
        <a:srgbClr val="7FB23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he Farr Institute Colours">
      <a:dk1>
        <a:srgbClr val="636463"/>
      </a:dk1>
      <a:lt1>
        <a:sysClr val="window" lastClr="FFFFFF"/>
      </a:lt1>
      <a:dk2>
        <a:srgbClr val="105B67"/>
      </a:dk2>
      <a:lt2>
        <a:srgbClr val="DDDEDD"/>
      </a:lt2>
      <a:accent1>
        <a:srgbClr val="814574"/>
      </a:accent1>
      <a:accent2>
        <a:srgbClr val="7FB230"/>
      </a:accent2>
      <a:accent3>
        <a:srgbClr val="E67F38"/>
      </a:accent3>
      <a:accent4>
        <a:srgbClr val="FFFFFE"/>
      </a:accent4>
      <a:accent5>
        <a:srgbClr val="FFFFFE"/>
      </a:accent5>
      <a:accent6>
        <a:srgbClr val="FFFFFE"/>
      </a:accent6>
      <a:hlink>
        <a:srgbClr val="7FB230"/>
      </a:hlink>
      <a:folHlink>
        <a:srgbClr val="7FB23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1306</Words>
  <Application>Microsoft Macintosh PowerPoint</Application>
  <PresentationFormat>On-screen Show (4:3)</PresentationFormat>
  <Paragraphs>158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ＭＳ Ｐゴシック</vt:lpstr>
      <vt:lpstr>Arial</vt:lpstr>
      <vt:lpstr>Arial Hebrew Scholar Light</vt:lpstr>
      <vt:lpstr>Calibri</vt:lpstr>
      <vt:lpstr>Century Gothic</vt:lpstr>
      <vt:lpstr>Geneva</vt:lpstr>
      <vt:lpstr>Maiandra GD</vt:lpstr>
      <vt:lpstr>Times New Roman</vt:lpstr>
      <vt:lpstr>Verdana</vt:lpstr>
      <vt:lpstr>Wingdings</vt:lpstr>
      <vt:lpstr>Custom Design</vt:lpstr>
      <vt:lpstr>8_Office Theme</vt:lpstr>
      <vt:lpstr>5_Office Theme</vt:lpstr>
      <vt:lpstr>7_Office Theme</vt:lpstr>
      <vt:lpstr>18_Office Theme</vt:lpstr>
      <vt:lpstr>Office Theme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SUVI HÄRMÄLÄ</dc:title>
  <dc:creator>Microsoft Office User</dc:creator>
  <cp:lastModifiedBy>Niels Peek</cp:lastModifiedBy>
  <cp:revision>147</cp:revision>
  <dcterms:created xsi:type="dcterms:W3CDTF">2020-01-31T10:18:14Z</dcterms:created>
  <dcterms:modified xsi:type="dcterms:W3CDTF">2021-12-01T12:44:06Z</dcterms:modified>
</cp:coreProperties>
</file>