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388" r:id="rId18"/>
  </p:sldIdLst>
  <p:sldSz cx="9144000" cy="6858000" type="screen4x3"/>
  <p:notesSz cx="7077075" cy="936307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B44A"/>
    <a:srgbClr val="ABDB77"/>
    <a:srgbClr val="59595C"/>
    <a:srgbClr val="92C1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34" autoAdjust="0"/>
  </p:normalViewPr>
  <p:slideViewPr>
    <p:cSldViewPr>
      <p:cViewPr>
        <p:scale>
          <a:sx n="75" d="100"/>
          <a:sy n="75" d="100"/>
        </p:scale>
        <p:origin x="-258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71067-80A0-48FD-947F-6E1316D47FD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DF3AD17-8769-46AD-8C48-FD42BDFD6BD1}">
      <dgm:prSet phldrT="[Text]"/>
      <dgm:spPr>
        <a:solidFill>
          <a:srgbClr val="91B44A"/>
        </a:solidFill>
      </dgm:spPr>
      <dgm:t>
        <a:bodyPr/>
        <a:lstStyle/>
        <a:p>
          <a:r>
            <a:rPr lang="en-US" dirty="0" smtClean="0"/>
            <a:t>Create</a:t>
          </a:r>
        </a:p>
        <a:p>
          <a:r>
            <a:rPr lang="en-US" dirty="0" smtClean="0"/>
            <a:t>Grammar</a:t>
          </a:r>
          <a:endParaRPr lang="nl-NL" dirty="0"/>
        </a:p>
      </dgm:t>
    </dgm:pt>
    <dgm:pt modelId="{5325A643-150D-4D69-BAE6-EFAC8855E5FB}" type="parTrans" cxnId="{DAFA67C4-7E97-4C8F-94B2-E19FBFBE77CC}">
      <dgm:prSet/>
      <dgm:spPr/>
      <dgm:t>
        <a:bodyPr/>
        <a:lstStyle/>
        <a:p>
          <a:endParaRPr lang="nl-NL"/>
        </a:p>
      </dgm:t>
    </dgm:pt>
    <dgm:pt modelId="{59A21804-6F61-4177-B389-965D1253A9C3}" type="sibTrans" cxnId="{DAFA67C4-7E97-4C8F-94B2-E19FBFBE77CC}">
      <dgm:prSet/>
      <dgm:spPr/>
      <dgm:t>
        <a:bodyPr/>
        <a:lstStyle/>
        <a:p>
          <a:endParaRPr lang="nl-NL"/>
        </a:p>
      </dgm:t>
    </dgm:pt>
    <dgm:pt modelId="{2A1CBB76-2D21-44E5-A991-15976B7862E1}">
      <dgm:prSet phldrT="[Text]"/>
      <dgm:spPr>
        <a:solidFill>
          <a:srgbClr val="91B44A"/>
        </a:solidFill>
      </dgm:spPr>
      <dgm:t>
        <a:bodyPr/>
        <a:lstStyle/>
        <a:p>
          <a:r>
            <a:rPr lang="en-US" dirty="0" smtClean="0"/>
            <a:t>Generate Parser</a:t>
          </a:r>
          <a:endParaRPr lang="nl-NL" dirty="0"/>
        </a:p>
      </dgm:t>
    </dgm:pt>
    <dgm:pt modelId="{D8963E69-285E-4DB6-BB7D-EC206A70C6A1}" type="parTrans" cxnId="{76A90D51-964B-41C6-BAD7-741CC8E6C885}">
      <dgm:prSet/>
      <dgm:spPr/>
      <dgm:t>
        <a:bodyPr/>
        <a:lstStyle/>
        <a:p>
          <a:endParaRPr lang="nl-NL"/>
        </a:p>
      </dgm:t>
    </dgm:pt>
    <dgm:pt modelId="{F81DACB2-E28F-437E-B8B3-34D85066DAE1}" type="sibTrans" cxnId="{76A90D51-964B-41C6-BAD7-741CC8E6C885}">
      <dgm:prSet/>
      <dgm:spPr/>
      <dgm:t>
        <a:bodyPr/>
        <a:lstStyle/>
        <a:p>
          <a:endParaRPr lang="nl-NL"/>
        </a:p>
      </dgm:t>
    </dgm:pt>
    <dgm:pt modelId="{21978D32-3F11-4C5C-843D-FE982524573A}">
      <dgm:prSet phldrT="[Text]"/>
      <dgm:spPr>
        <a:solidFill>
          <a:srgbClr val="91B44A"/>
        </a:solidFill>
      </dgm:spPr>
      <dgm:t>
        <a:bodyPr/>
        <a:lstStyle/>
        <a:p>
          <a:r>
            <a:rPr lang="en-US" dirty="0" smtClean="0"/>
            <a:t>Implement</a:t>
          </a:r>
        </a:p>
        <a:p>
          <a:r>
            <a:rPr lang="en-US" dirty="0" smtClean="0"/>
            <a:t>AST Visitor</a:t>
          </a:r>
          <a:endParaRPr lang="nl-NL" dirty="0"/>
        </a:p>
      </dgm:t>
    </dgm:pt>
    <dgm:pt modelId="{D0DF7161-96DB-4695-BFA4-24D2AEF20056}" type="parTrans" cxnId="{2F0468BB-E3D6-40EB-B38A-C6540CFCB346}">
      <dgm:prSet/>
      <dgm:spPr/>
      <dgm:t>
        <a:bodyPr/>
        <a:lstStyle/>
        <a:p>
          <a:endParaRPr lang="nl-NL"/>
        </a:p>
      </dgm:t>
    </dgm:pt>
    <dgm:pt modelId="{668F11F1-1840-4759-B3D4-A238CD87C207}" type="sibTrans" cxnId="{2F0468BB-E3D6-40EB-B38A-C6540CFCB346}">
      <dgm:prSet/>
      <dgm:spPr/>
      <dgm:t>
        <a:bodyPr/>
        <a:lstStyle/>
        <a:p>
          <a:endParaRPr lang="nl-NL"/>
        </a:p>
      </dgm:t>
    </dgm:pt>
    <dgm:pt modelId="{E63F9BD3-1B42-4BC3-935D-AB224A388C06}" type="pres">
      <dgm:prSet presAssocID="{D3371067-80A0-48FD-947F-6E1316D47FD5}" presName="Name0" presStyleCnt="0">
        <dgm:presLayoutVars>
          <dgm:dir/>
          <dgm:animLvl val="lvl"/>
          <dgm:resizeHandles val="exact"/>
        </dgm:presLayoutVars>
      </dgm:prSet>
      <dgm:spPr/>
    </dgm:pt>
    <dgm:pt modelId="{8B71AF81-9C1F-46BE-9FB7-55C74C8ED7A8}" type="pres">
      <dgm:prSet presAssocID="{8DF3AD17-8769-46AD-8C48-FD42BDFD6BD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A762EE-FCCF-4AC8-8982-BDA000BA904D}" type="pres">
      <dgm:prSet presAssocID="{59A21804-6F61-4177-B389-965D1253A9C3}" presName="parTxOnlySpace" presStyleCnt="0"/>
      <dgm:spPr/>
    </dgm:pt>
    <dgm:pt modelId="{8CE87AC7-D49F-4DE0-80BE-0FE917C6B1AA}" type="pres">
      <dgm:prSet presAssocID="{2A1CBB76-2D21-44E5-A991-15976B7862E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7A8D882-EB9F-4051-AE91-47436950D21B}" type="pres">
      <dgm:prSet presAssocID="{F81DACB2-E28F-437E-B8B3-34D85066DAE1}" presName="parTxOnlySpace" presStyleCnt="0"/>
      <dgm:spPr/>
    </dgm:pt>
    <dgm:pt modelId="{51B6A6EC-C703-428B-A752-92F048738029}" type="pres">
      <dgm:prSet presAssocID="{21978D32-3F11-4C5C-843D-FE982524573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</dgm:ptLst>
  <dgm:cxnLst>
    <dgm:cxn modelId="{FB413594-D5F4-4853-AE5D-A8661FD89E0F}" type="presOf" srcId="{8DF3AD17-8769-46AD-8C48-FD42BDFD6BD1}" destId="{8B71AF81-9C1F-46BE-9FB7-55C74C8ED7A8}" srcOrd="0" destOrd="0" presId="urn:microsoft.com/office/officeart/2005/8/layout/chevron1"/>
    <dgm:cxn modelId="{26F93325-CFCA-43CC-A8C9-85F062A53EBB}" type="presOf" srcId="{21978D32-3F11-4C5C-843D-FE982524573A}" destId="{51B6A6EC-C703-428B-A752-92F048738029}" srcOrd="0" destOrd="0" presId="urn:microsoft.com/office/officeart/2005/8/layout/chevron1"/>
    <dgm:cxn modelId="{2F0468BB-E3D6-40EB-B38A-C6540CFCB346}" srcId="{D3371067-80A0-48FD-947F-6E1316D47FD5}" destId="{21978D32-3F11-4C5C-843D-FE982524573A}" srcOrd="2" destOrd="0" parTransId="{D0DF7161-96DB-4695-BFA4-24D2AEF20056}" sibTransId="{668F11F1-1840-4759-B3D4-A238CD87C207}"/>
    <dgm:cxn modelId="{8189C3AD-8E99-417B-9303-323090E90B96}" type="presOf" srcId="{D3371067-80A0-48FD-947F-6E1316D47FD5}" destId="{E63F9BD3-1B42-4BC3-935D-AB224A388C06}" srcOrd="0" destOrd="0" presId="urn:microsoft.com/office/officeart/2005/8/layout/chevron1"/>
    <dgm:cxn modelId="{A0058D08-3D1F-4C30-BDFF-68EE7B220131}" type="presOf" srcId="{2A1CBB76-2D21-44E5-A991-15976B7862E1}" destId="{8CE87AC7-D49F-4DE0-80BE-0FE917C6B1AA}" srcOrd="0" destOrd="0" presId="urn:microsoft.com/office/officeart/2005/8/layout/chevron1"/>
    <dgm:cxn modelId="{76A90D51-964B-41C6-BAD7-741CC8E6C885}" srcId="{D3371067-80A0-48FD-947F-6E1316D47FD5}" destId="{2A1CBB76-2D21-44E5-A991-15976B7862E1}" srcOrd="1" destOrd="0" parTransId="{D8963E69-285E-4DB6-BB7D-EC206A70C6A1}" sibTransId="{F81DACB2-E28F-437E-B8B3-34D85066DAE1}"/>
    <dgm:cxn modelId="{DAFA67C4-7E97-4C8F-94B2-E19FBFBE77CC}" srcId="{D3371067-80A0-48FD-947F-6E1316D47FD5}" destId="{8DF3AD17-8769-46AD-8C48-FD42BDFD6BD1}" srcOrd="0" destOrd="0" parTransId="{5325A643-150D-4D69-BAE6-EFAC8855E5FB}" sibTransId="{59A21804-6F61-4177-B389-965D1253A9C3}"/>
    <dgm:cxn modelId="{6459F0D9-C034-4218-B6B3-91868E1348A0}" type="presParOf" srcId="{E63F9BD3-1B42-4BC3-935D-AB224A388C06}" destId="{8B71AF81-9C1F-46BE-9FB7-55C74C8ED7A8}" srcOrd="0" destOrd="0" presId="urn:microsoft.com/office/officeart/2005/8/layout/chevron1"/>
    <dgm:cxn modelId="{49A0E48E-87E5-4373-AC77-FDA49DF0CEED}" type="presParOf" srcId="{E63F9BD3-1B42-4BC3-935D-AB224A388C06}" destId="{EBA762EE-FCCF-4AC8-8982-BDA000BA904D}" srcOrd="1" destOrd="0" presId="urn:microsoft.com/office/officeart/2005/8/layout/chevron1"/>
    <dgm:cxn modelId="{EEE49ED7-FAE8-4CDB-8D0D-0F4602ADFECA}" type="presParOf" srcId="{E63F9BD3-1B42-4BC3-935D-AB224A388C06}" destId="{8CE87AC7-D49F-4DE0-80BE-0FE917C6B1AA}" srcOrd="2" destOrd="0" presId="urn:microsoft.com/office/officeart/2005/8/layout/chevron1"/>
    <dgm:cxn modelId="{3637E08D-14C8-4730-BDEA-4C8F8B8E0423}" type="presParOf" srcId="{E63F9BD3-1B42-4BC3-935D-AB224A388C06}" destId="{E7A8D882-EB9F-4051-AE91-47436950D21B}" srcOrd="3" destOrd="0" presId="urn:microsoft.com/office/officeart/2005/8/layout/chevron1"/>
    <dgm:cxn modelId="{94824FB8-E6CA-470D-97D0-E412DBB861ED}" type="presParOf" srcId="{E63F9BD3-1B42-4BC3-935D-AB224A388C06}" destId="{51B6A6EC-C703-428B-A752-92F04873802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71067-80A0-48FD-947F-6E1316D47FD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DF3AD17-8769-46AD-8C48-FD42BDFD6BD1}">
      <dgm:prSet phldrT="[Text]"/>
      <dgm:spPr>
        <a:solidFill>
          <a:srgbClr val="91B44A"/>
        </a:solidFill>
      </dgm:spPr>
      <dgm:t>
        <a:bodyPr/>
        <a:lstStyle/>
        <a:p>
          <a:r>
            <a:rPr lang="en-US" b="1" dirty="0" smtClean="0"/>
            <a:t>Parse HQL query</a:t>
          </a:r>
          <a:endParaRPr lang="nl-NL" b="1" dirty="0"/>
        </a:p>
      </dgm:t>
    </dgm:pt>
    <dgm:pt modelId="{5325A643-150D-4D69-BAE6-EFAC8855E5FB}" type="parTrans" cxnId="{DAFA67C4-7E97-4C8F-94B2-E19FBFBE77CC}">
      <dgm:prSet/>
      <dgm:spPr/>
      <dgm:t>
        <a:bodyPr/>
        <a:lstStyle/>
        <a:p>
          <a:endParaRPr lang="nl-NL"/>
        </a:p>
      </dgm:t>
    </dgm:pt>
    <dgm:pt modelId="{59A21804-6F61-4177-B389-965D1253A9C3}" type="sibTrans" cxnId="{DAFA67C4-7E97-4C8F-94B2-E19FBFBE77CC}">
      <dgm:prSet/>
      <dgm:spPr/>
      <dgm:t>
        <a:bodyPr/>
        <a:lstStyle/>
        <a:p>
          <a:endParaRPr lang="nl-NL"/>
        </a:p>
      </dgm:t>
    </dgm:pt>
    <dgm:pt modelId="{2A1CBB76-2D21-44E5-A991-15976B7862E1}">
      <dgm:prSet phldrT="[Text]"/>
      <dgm:spPr>
        <a:solidFill>
          <a:srgbClr val="91B44A"/>
        </a:solidFill>
      </dgm:spPr>
      <dgm:t>
        <a:bodyPr/>
        <a:lstStyle/>
        <a:p>
          <a:r>
            <a:rPr lang="en-US" b="1" dirty="0" smtClean="0"/>
            <a:t>Build Trace Query Object Tree</a:t>
          </a:r>
          <a:endParaRPr lang="nl-NL" b="1" dirty="0"/>
        </a:p>
      </dgm:t>
    </dgm:pt>
    <dgm:pt modelId="{D8963E69-285E-4DB6-BB7D-EC206A70C6A1}" type="parTrans" cxnId="{76A90D51-964B-41C6-BAD7-741CC8E6C885}">
      <dgm:prSet/>
      <dgm:spPr/>
      <dgm:t>
        <a:bodyPr/>
        <a:lstStyle/>
        <a:p>
          <a:endParaRPr lang="nl-NL"/>
        </a:p>
      </dgm:t>
    </dgm:pt>
    <dgm:pt modelId="{F81DACB2-E28F-437E-B8B3-34D85066DAE1}" type="sibTrans" cxnId="{76A90D51-964B-41C6-BAD7-741CC8E6C885}">
      <dgm:prSet/>
      <dgm:spPr/>
      <dgm:t>
        <a:bodyPr/>
        <a:lstStyle/>
        <a:p>
          <a:endParaRPr lang="nl-NL"/>
        </a:p>
      </dgm:t>
    </dgm:pt>
    <dgm:pt modelId="{21978D32-3F11-4C5C-843D-FE982524573A}">
      <dgm:prSet phldrT="[Text]"/>
      <dgm:spPr>
        <a:solidFill>
          <a:srgbClr val="91B44A"/>
        </a:solidFill>
      </dgm:spPr>
      <dgm:t>
        <a:bodyPr/>
        <a:lstStyle/>
        <a:p>
          <a:r>
            <a:rPr lang="en-US" b="1" dirty="0" smtClean="0"/>
            <a:t>Send Tree to Trace Server</a:t>
          </a:r>
          <a:endParaRPr lang="nl-NL" b="1" dirty="0"/>
        </a:p>
      </dgm:t>
    </dgm:pt>
    <dgm:pt modelId="{D0DF7161-96DB-4695-BFA4-24D2AEF20056}" type="parTrans" cxnId="{2F0468BB-E3D6-40EB-B38A-C6540CFCB346}">
      <dgm:prSet/>
      <dgm:spPr/>
      <dgm:t>
        <a:bodyPr/>
        <a:lstStyle/>
        <a:p>
          <a:endParaRPr lang="nl-NL"/>
        </a:p>
      </dgm:t>
    </dgm:pt>
    <dgm:pt modelId="{668F11F1-1840-4759-B3D4-A238CD87C207}" type="sibTrans" cxnId="{2F0468BB-E3D6-40EB-B38A-C6540CFCB346}">
      <dgm:prSet/>
      <dgm:spPr/>
      <dgm:t>
        <a:bodyPr/>
        <a:lstStyle/>
        <a:p>
          <a:endParaRPr lang="nl-NL"/>
        </a:p>
      </dgm:t>
    </dgm:pt>
    <dgm:pt modelId="{EFA88659-21EA-4B59-9FF9-C8B46269206D}">
      <dgm:prSet phldrT="[Text]"/>
      <dgm:spPr>
        <a:solidFill>
          <a:srgbClr val="91B44A"/>
        </a:solidFill>
      </dgm:spPr>
      <dgm:t>
        <a:bodyPr/>
        <a:lstStyle/>
        <a:p>
          <a:r>
            <a:rPr lang="en-US" b="1" dirty="0" smtClean="0"/>
            <a:t>Return results</a:t>
          </a:r>
          <a:endParaRPr lang="nl-NL" b="1" dirty="0"/>
        </a:p>
      </dgm:t>
    </dgm:pt>
    <dgm:pt modelId="{82BF1E92-BF5A-4D45-B432-B137C3B2F59B}" type="parTrans" cxnId="{1ECB66E7-6D76-4CCA-8A90-8AA9E04B056A}">
      <dgm:prSet/>
      <dgm:spPr/>
      <dgm:t>
        <a:bodyPr/>
        <a:lstStyle/>
        <a:p>
          <a:endParaRPr lang="nl-NL"/>
        </a:p>
      </dgm:t>
    </dgm:pt>
    <dgm:pt modelId="{BD3C54A3-1DBE-4E16-9719-044F41CBD9F8}" type="sibTrans" cxnId="{1ECB66E7-6D76-4CCA-8A90-8AA9E04B056A}">
      <dgm:prSet/>
      <dgm:spPr/>
      <dgm:t>
        <a:bodyPr/>
        <a:lstStyle/>
        <a:p>
          <a:endParaRPr lang="nl-NL"/>
        </a:p>
      </dgm:t>
    </dgm:pt>
    <dgm:pt modelId="{E63F9BD3-1B42-4BC3-935D-AB224A388C06}" type="pres">
      <dgm:prSet presAssocID="{D3371067-80A0-48FD-947F-6E1316D47FD5}" presName="Name0" presStyleCnt="0">
        <dgm:presLayoutVars>
          <dgm:dir/>
          <dgm:animLvl val="lvl"/>
          <dgm:resizeHandles val="exact"/>
        </dgm:presLayoutVars>
      </dgm:prSet>
      <dgm:spPr/>
    </dgm:pt>
    <dgm:pt modelId="{8B71AF81-9C1F-46BE-9FB7-55C74C8ED7A8}" type="pres">
      <dgm:prSet presAssocID="{8DF3AD17-8769-46AD-8C48-FD42BDFD6BD1}" presName="parTxOnly" presStyleLbl="node1" presStyleIdx="0" presStyleCnt="4" custScaleX="74504">
        <dgm:presLayoutVars>
          <dgm:chMax val="0"/>
          <dgm:chPref val="0"/>
          <dgm:bulletEnabled val="1"/>
        </dgm:presLayoutVars>
      </dgm:prSet>
      <dgm:spPr/>
    </dgm:pt>
    <dgm:pt modelId="{EBA762EE-FCCF-4AC8-8982-BDA000BA904D}" type="pres">
      <dgm:prSet presAssocID="{59A21804-6F61-4177-B389-965D1253A9C3}" presName="parTxOnlySpace" presStyleCnt="0"/>
      <dgm:spPr/>
    </dgm:pt>
    <dgm:pt modelId="{8CE87AC7-D49F-4DE0-80BE-0FE917C6B1AA}" type="pres">
      <dgm:prSet presAssocID="{2A1CBB76-2D21-44E5-A991-15976B7862E1}" presName="parTxOnly" presStyleLbl="node1" presStyleIdx="1" presStyleCnt="4" custScaleX="86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E7A8D882-EB9F-4051-AE91-47436950D21B}" type="pres">
      <dgm:prSet presAssocID="{F81DACB2-E28F-437E-B8B3-34D85066DAE1}" presName="parTxOnlySpace" presStyleCnt="0"/>
      <dgm:spPr/>
    </dgm:pt>
    <dgm:pt modelId="{51B6A6EC-C703-428B-A752-92F048738029}" type="pres">
      <dgm:prSet presAssocID="{21978D32-3F11-4C5C-843D-FE982524573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CA984D34-F455-43A1-9507-3576A5A14D3B}" type="pres">
      <dgm:prSet presAssocID="{668F11F1-1840-4759-B3D4-A238CD87C207}" presName="parTxOnlySpace" presStyleCnt="0"/>
      <dgm:spPr/>
    </dgm:pt>
    <dgm:pt modelId="{8C369C1D-0F7C-447B-A035-6442733AE7FC}" type="pres">
      <dgm:prSet presAssocID="{EFA88659-21EA-4B59-9FF9-C8B46269206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CB66E7-6D76-4CCA-8A90-8AA9E04B056A}" srcId="{D3371067-80A0-48FD-947F-6E1316D47FD5}" destId="{EFA88659-21EA-4B59-9FF9-C8B46269206D}" srcOrd="3" destOrd="0" parTransId="{82BF1E92-BF5A-4D45-B432-B137C3B2F59B}" sibTransId="{BD3C54A3-1DBE-4E16-9719-044F41CBD9F8}"/>
    <dgm:cxn modelId="{B2163380-36FD-48C2-9AB2-53DD073E155A}" type="presOf" srcId="{D3371067-80A0-48FD-947F-6E1316D47FD5}" destId="{E63F9BD3-1B42-4BC3-935D-AB224A388C06}" srcOrd="0" destOrd="0" presId="urn:microsoft.com/office/officeart/2005/8/layout/chevron1"/>
    <dgm:cxn modelId="{2F0468BB-E3D6-40EB-B38A-C6540CFCB346}" srcId="{D3371067-80A0-48FD-947F-6E1316D47FD5}" destId="{21978D32-3F11-4C5C-843D-FE982524573A}" srcOrd="2" destOrd="0" parTransId="{D0DF7161-96DB-4695-BFA4-24D2AEF20056}" sibTransId="{668F11F1-1840-4759-B3D4-A238CD87C207}"/>
    <dgm:cxn modelId="{E7DC876B-337E-4387-A785-221044DB9208}" type="presOf" srcId="{8DF3AD17-8769-46AD-8C48-FD42BDFD6BD1}" destId="{8B71AF81-9C1F-46BE-9FB7-55C74C8ED7A8}" srcOrd="0" destOrd="0" presId="urn:microsoft.com/office/officeart/2005/8/layout/chevron1"/>
    <dgm:cxn modelId="{5A93CEEC-F23A-46F0-A007-8E1569EF36B3}" type="presOf" srcId="{EFA88659-21EA-4B59-9FF9-C8B46269206D}" destId="{8C369C1D-0F7C-447B-A035-6442733AE7FC}" srcOrd="0" destOrd="0" presId="urn:microsoft.com/office/officeart/2005/8/layout/chevron1"/>
    <dgm:cxn modelId="{86C7105E-440B-46AA-9E51-A0C0FA0E7BEB}" type="presOf" srcId="{21978D32-3F11-4C5C-843D-FE982524573A}" destId="{51B6A6EC-C703-428B-A752-92F048738029}" srcOrd="0" destOrd="0" presId="urn:microsoft.com/office/officeart/2005/8/layout/chevron1"/>
    <dgm:cxn modelId="{76A90D51-964B-41C6-BAD7-741CC8E6C885}" srcId="{D3371067-80A0-48FD-947F-6E1316D47FD5}" destId="{2A1CBB76-2D21-44E5-A991-15976B7862E1}" srcOrd="1" destOrd="0" parTransId="{D8963E69-285E-4DB6-BB7D-EC206A70C6A1}" sibTransId="{F81DACB2-E28F-437E-B8B3-34D85066DAE1}"/>
    <dgm:cxn modelId="{17FAEA35-EDEE-400E-85C5-A4BDDA7AA3A5}" type="presOf" srcId="{2A1CBB76-2D21-44E5-A991-15976B7862E1}" destId="{8CE87AC7-D49F-4DE0-80BE-0FE917C6B1AA}" srcOrd="0" destOrd="0" presId="urn:microsoft.com/office/officeart/2005/8/layout/chevron1"/>
    <dgm:cxn modelId="{DAFA67C4-7E97-4C8F-94B2-E19FBFBE77CC}" srcId="{D3371067-80A0-48FD-947F-6E1316D47FD5}" destId="{8DF3AD17-8769-46AD-8C48-FD42BDFD6BD1}" srcOrd="0" destOrd="0" parTransId="{5325A643-150D-4D69-BAE6-EFAC8855E5FB}" sibTransId="{59A21804-6F61-4177-B389-965D1253A9C3}"/>
    <dgm:cxn modelId="{55FE586E-3221-4339-84EA-D19E2E57C508}" type="presParOf" srcId="{E63F9BD3-1B42-4BC3-935D-AB224A388C06}" destId="{8B71AF81-9C1F-46BE-9FB7-55C74C8ED7A8}" srcOrd="0" destOrd="0" presId="urn:microsoft.com/office/officeart/2005/8/layout/chevron1"/>
    <dgm:cxn modelId="{0CAAC65E-224E-437D-AAAF-A67041DE52DC}" type="presParOf" srcId="{E63F9BD3-1B42-4BC3-935D-AB224A388C06}" destId="{EBA762EE-FCCF-4AC8-8982-BDA000BA904D}" srcOrd="1" destOrd="0" presId="urn:microsoft.com/office/officeart/2005/8/layout/chevron1"/>
    <dgm:cxn modelId="{12D58BD8-A19E-484D-ACB5-A1DFBF80073B}" type="presParOf" srcId="{E63F9BD3-1B42-4BC3-935D-AB224A388C06}" destId="{8CE87AC7-D49F-4DE0-80BE-0FE917C6B1AA}" srcOrd="2" destOrd="0" presId="urn:microsoft.com/office/officeart/2005/8/layout/chevron1"/>
    <dgm:cxn modelId="{0EAC2E54-CC4B-45B1-9A4B-4E125CB2D119}" type="presParOf" srcId="{E63F9BD3-1B42-4BC3-935D-AB224A388C06}" destId="{E7A8D882-EB9F-4051-AE91-47436950D21B}" srcOrd="3" destOrd="0" presId="urn:microsoft.com/office/officeart/2005/8/layout/chevron1"/>
    <dgm:cxn modelId="{42329D3A-ED49-4117-A2AE-AA8E8398439C}" type="presParOf" srcId="{E63F9BD3-1B42-4BC3-935D-AB224A388C06}" destId="{51B6A6EC-C703-428B-A752-92F048738029}" srcOrd="4" destOrd="0" presId="urn:microsoft.com/office/officeart/2005/8/layout/chevron1"/>
    <dgm:cxn modelId="{E026800D-3146-4137-9816-1A7BF69C2478}" type="presParOf" srcId="{E63F9BD3-1B42-4BC3-935D-AB224A388C06}" destId="{CA984D34-F455-43A1-9507-3576A5A14D3B}" srcOrd="5" destOrd="0" presId="urn:microsoft.com/office/officeart/2005/8/layout/chevron1"/>
    <dgm:cxn modelId="{C58D23EB-9DBC-4C0C-98AD-B18D5FFD39F2}" type="presParOf" srcId="{E63F9BD3-1B42-4BC3-935D-AB224A388C06}" destId="{8C369C1D-0F7C-447B-A035-6442733AE7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AF81-9C1F-46BE-9FB7-55C74C8ED7A8}">
      <dsp:nvSpPr>
        <dsp:cNvPr id="0" name=""/>
        <dsp:cNvSpPr/>
      </dsp:nvSpPr>
      <dsp:spPr>
        <a:xfrm>
          <a:off x="2411" y="1675497"/>
          <a:ext cx="2937420" cy="1174968"/>
        </a:xfrm>
        <a:prstGeom prst="chevron">
          <a:avLst/>
        </a:prstGeom>
        <a:solidFill>
          <a:srgbClr val="91B4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Create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Grammar</a:t>
          </a:r>
          <a:endParaRPr lang="nl-NL" sz="2800" kern="1200" dirty="0"/>
        </a:p>
      </dsp:txBody>
      <dsp:txXfrm>
        <a:off x="589895" y="1675497"/>
        <a:ext cx="1762452" cy="1174968"/>
      </dsp:txXfrm>
    </dsp:sp>
    <dsp:sp modelId="{8CE87AC7-D49F-4DE0-80BE-0FE917C6B1AA}">
      <dsp:nvSpPr>
        <dsp:cNvPr id="0" name=""/>
        <dsp:cNvSpPr/>
      </dsp:nvSpPr>
      <dsp:spPr>
        <a:xfrm>
          <a:off x="2646089" y="1675497"/>
          <a:ext cx="2937420" cy="1174968"/>
        </a:xfrm>
        <a:prstGeom prst="chevron">
          <a:avLst/>
        </a:prstGeom>
        <a:solidFill>
          <a:srgbClr val="91B4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Generate Parser</a:t>
          </a:r>
          <a:endParaRPr lang="nl-NL" sz="2800" kern="1200" dirty="0"/>
        </a:p>
      </dsp:txBody>
      <dsp:txXfrm>
        <a:off x="3233573" y="1675497"/>
        <a:ext cx="1762452" cy="1174968"/>
      </dsp:txXfrm>
    </dsp:sp>
    <dsp:sp modelId="{51B6A6EC-C703-428B-A752-92F048738029}">
      <dsp:nvSpPr>
        <dsp:cNvPr id="0" name=""/>
        <dsp:cNvSpPr/>
      </dsp:nvSpPr>
      <dsp:spPr>
        <a:xfrm>
          <a:off x="5289768" y="1675497"/>
          <a:ext cx="2937420" cy="1174968"/>
        </a:xfrm>
        <a:prstGeom prst="chevron">
          <a:avLst/>
        </a:prstGeom>
        <a:solidFill>
          <a:srgbClr val="91B4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Implement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AST Visitor</a:t>
          </a:r>
          <a:endParaRPr lang="nl-NL" sz="2800" kern="1200" dirty="0"/>
        </a:p>
      </dsp:txBody>
      <dsp:txXfrm>
        <a:off x="5877252" y="1675497"/>
        <a:ext cx="1762452" cy="1174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1AF81-9C1F-46BE-9FB7-55C74C8ED7A8}">
      <dsp:nvSpPr>
        <dsp:cNvPr id="0" name=""/>
        <dsp:cNvSpPr/>
      </dsp:nvSpPr>
      <dsp:spPr>
        <a:xfrm>
          <a:off x="3451" y="1754579"/>
          <a:ext cx="1893897" cy="1016803"/>
        </a:xfrm>
        <a:prstGeom prst="chevron">
          <a:avLst/>
        </a:prstGeom>
        <a:solidFill>
          <a:srgbClr val="91B4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Parse HQL query</a:t>
          </a:r>
          <a:endParaRPr lang="nl-NL" sz="1800" b="1" kern="1200" dirty="0"/>
        </a:p>
      </dsp:txBody>
      <dsp:txXfrm>
        <a:off x="511853" y="1754579"/>
        <a:ext cx="877094" cy="1016803"/>
      </dsp:txXfrm>
    </dsp:sp>
    <dsp:sp modelId="{8CE87AC7-D49F-4DE0-80BE-0FE917C6B1AA}">
      <dsp:nvSpPr>
        <dsp:cNvPr id="0" name=""/>
        <dsp:cNvSpPr/>
      </dsp:nvSpPr>
      <dsp:spPr>
        <a:xfrm>
          <a:off x="1643148" y="1754579"/>
          <a:ext cx="2201785" cy="1016803"/>
        </a:xfrm>
        <a:prstGeom prst="chevron">
          <a:avLst/>
        </a:prstGeom>
        <a:solidFill>
          <a:srgbClr val="91B4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Build Trace Query Object Tree</a:t>
          </a:r>
          <a:endParaRPr lang="nl-NL" sz="1800" b="1" kern="1200" dirty="0"/>
        </a:p>
      </dsp:txBody>
      <dsp:txXfrm>
        <a:off x="2151550" y="1754579"/>
        <a:ext cx="1184982" cy="1016803"/>
      </dsp:txXfrm>
    </dsp:sp>
    <dsp:sp modelId="{51B6A6EC-C703-428B-A752-92F048738029}">
      <dsp:nvSpPr>
        <dsp:cNvPr id="0" name=""/>
        <dsp:cNvSpPr/>
      </dsp:nvSpPr>
      <dsp:spPr>
        <a:xfrm>
          <a:off x="3590733" y="1754579"/>
          <a:ext cx="2542007" cy="1016803"/>
        </a:xfrm>
        <a:prstGeom prst="chevron">
          <a:avLst/>
        </a:prstGeom>
        <a:solidFill>
          <a:srgbClr val="91B4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Send Tree to Trace Server</a:t>
          </a:r>
          <a:endParaRPr lang="nl-NL" sz="1800" b="1" kern="1200" dirty="0"/>
        </a:p>
      </dsp:txBody>
      <dsp:txXfrm>
        <a:off x="4099135" y="1754579"/>
        <a:ext cx="1525204" cy="1016803"/>
      </dsp:txXfrm>
    </dsp:sp>
    <dsp:sp modelId="{8C369C1D-0F7C-447B-A035-6442733AE7FC}">
      <dsp:nvSpPr>
        <dsp:cNvPr id="0" name=""/>
        <dsp:cNvSpPr/>
      </dsp:nvSpPr>
      <dsp:spPr>
        <a:xfrm>
          <a:off x="5878540" y="1754579"/>
          <a:ext cx="2542007" cy="1016803"/>
        </a:xfrm>
        <a:prstGeom prst="chevron">
          <a:avLst/>
        </a:prstGeom>
        <a:solidFill>
          <a:srgbClr val="91B44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Return results</a:t>
          </a:r>
          <a:endParaRPr lang="nl-NL" sz="1800" b="1" kern="1200" dirty="0"/>
        </a:p>
      </dsp:txBody>
      <dsp:txXfrm>
        <a:off x="6386942" y="1754579"/>
        <a:ext cx="1525204" cy="1016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F78BA4A-8C54-4C15-882E-DE91CF607FC1}" type="datetimeFigureOut">
              <a:rPr lang="en-US" smtClean="0"/>
              <a:pPr/>
              <a:t>4/29/2014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55E91AF-598D-4C00-ABB0-90777373A3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E91AF-598D-4C00-ABB0-90777373A3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9363">
              <a:defRPr/>
            </a:pPr>
            <a:r>
              <a:rPr lang="en-US" baseline="0" dirty="0" smtClean="0"/>
              <a:t>- Parser generator: creates a </a:t>
            </a:r>
            <a:r>
              <a:rPr lang="en-US" baseline="0" dirty="0" err="1" smtClean="0"/>
              <a:t>lexer</a:t>
            </a:r>
            <a:r>
              <a:rPr lang="en-US" baseline="0" dirty="0" smtClean="0"/>
              <a:t> and a parser based on a grammar</a:t>
            </a:r>
          </a:p>
          <a:p>
            <a:pPr defTabSz="939363">
              <a:defRPr/>
            </a:pPr>
            <a:r>
              <a:rPr lang="en-US" baseline="0" dirty="0" smtClean="0"/>
              <a:t>- Structured: the information needs to be able to be expressed in a grammar</a:t>
            </a:r>
            <a:endParaRPr lang="nl-N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E91AF-598D-4C00-ABB0-90777373A3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9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nl-N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E91AF-598D-4C00-ABB0-90777373A3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C969-9656-43F4-ABFB-FA6C0448E470}" type="datetime1">
              <a:rPr lang="nl-NL" smtClean="0"/>
              <a:t>29-4-2014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54310-D111-4E22-A737-A4E54476750E}" type="datetime1">
              <a:rPr lang="nl-NL" smtClean="0"/>
              <a:t>29-4-2014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09A2-BA57-4535-A241-5D05A45F1274}" type="datetime1">
              <a:rPr lang="nl-NL" smtClean="0"/>
              <a:t>29-4-2014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ADC3-290A-4505-A2A3-3A13A92A0EE6}" type="datetime1">
              <a:rPr lang="nl-NL" smtClean="0"/>
              <a:t>29-4-2014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DE1D-53F8-4723-9A30-C35D1038A210}" type="datetime1">
              <a:rPr lang="nl-NL" smtClean="0"/>
              <a:t>29-4-2014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DCA5-4B6E-4299-BE89-C210139D774E}" type="datetime1">
              <a:rPr lang="nl-NL" smtClean="0"/>
              <a:t>29-4-2014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E230-AB43-4B68-AC6C-8F5FF1D96C02}" type="datetime1">
              <a:rPr lang="nl-NL" smtClean="0"/>
              <a:t>29-4-2014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4389-D2A2-41A1-BAF0-73C531E770B4}" type="datetime1">
              <a:rPr lang="nl-NL" smtClean="0"/>
              <a:t>29-4-2014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294B8-BEA7-40DD-98FA-D3A9CF60FD5D}" type="datetime1">
              <a:rPr lang="nl-NL" smtClean="0"/>
              <a:t>29-4-2014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6B33-D9A5-4DFF-AC9A-5634F9743A22}" type="datetime1">
              <a:rPr lang="nl-NL" smtClean="0"/>
              <a:t>29-4-2014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467-8975-4619-BC88-76879EC6C713}" type="datetime1">
              <a:rPr lang="nl-NL" smtClean="0"/>
              <a:t>29-4-2014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A665-E1B9-4C2C-B587-E98FE088BE2C}" type="datetime1">
              <a:rPr lang="nl-NL" smtClean="0"/>
              <a:t>29-4-2014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1DA81-445B-4A93-A59F-C0164F163981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9"/>
            <a:ext cx="930275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474638"/>
            <a:ext cx="9144000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Afbeelding 11" descr="Logo Design White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8028384" y="127349"/>
            <a:ext cx="971600" cy="298617"/>
          </a:xfrm>
          <a:prstGeom prst="rect">
            <a:avLst/>
          </a:prstGeom>
        </p:spPr>
      </p:pic>
      <p:sp>
        <p:nvSpPr>
          <p:cNvPr id="13" name="Tekstvak 12"/>
          <p:cNvSpPr txBox="1"/>
          <p:nvPr userDrawn="1"/>
        </p:nvSpPr>
        <p:spPr>
          <a:xfrm>
            <a:off x="17850" y="6537354"/>
            <a:ext cx="914400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e-commerce</a:t>
            </a:r>
            <a:r>
              <a:rPr lang="nl-N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radley Hand ITC" pitchFamily="66" charset="0"/>
              </a:rPr>
              <a:t> - content management – portal – integratie - maatwerk</a:t>
            </a:r>
            <a:r>
              <a:rPr lang="nl-NL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nl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elsutrecht/antlr-pr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 txBox="1">
            <a:spLocks/>
          </p:cNvSpPr>
          <p:nvPr/>
        </p:nvSpPr>
        <p:spPr>
          <a:xfrm>
            <a:off x="107504" y="866800"/>
            <a:ext cx="792088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nl-NL" sz="3200" b="1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JDriven</a:t>
            </a:r>
            <a:r>
              <a:rPr lang="nl-NL" sz="3200" b="1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 : Innovatie Tracks</a:t>
            </a:r>
            <a:endParaRPr kumimoji="0" lang="nl-NL" sz="320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  <p:pic>
        <p:nvPicPr>
          <p:cNvPr id="4" name="Picture 2" descr="http://veggiemaiden.files.wordpress.com/2010/04/golden-egg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1"/>
          <a:stretch/>
        </p:blipFill>
        <p:spPr bwMode="auto">
          <a:xfrm flipH="1">
            <a:off x="0" y="812130"/>
            <a:ext cx="9144000" cy="56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48880"/>
            <a:ext cx="864096" cy="864096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179512" y="908720"/>
            <a:ext cx="792088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nl-NL" sz="4400" b="1" dirty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/>
            </a:r>
            <a:br>
              <a:rPr lang="nl-NL" sz="4400" b="1" dirty="0">
                <a:solidFill>
                  <a:srgbClr val="59595C"/>
                </a:solidFill>
                <a:latin typeface="+mj-lt"/>
                <a:ea typeface="+mj-ea"/>
                <a:cs typeface="+mj-cs"/>
              </a:rPr>
            </a:br>
            <a:endParaRPr lang="nl-NL" sz="4400" b="1" dirty="0">
              <a:solidFill>
                <a:srgbClr val="59595C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4400" b="1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tx1">
              <a:alpha val="7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91B44A"/>
                </a:solidFill>
              </a:rPr>
              <a:t>ANTLR 4</a:t>
            </a:r>
            <a:endParaRPr lang="nl-NL" dirty="0">
              <a:solidFill>
                <a:srgbClr val="91B44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easy to use</a:t>
            </a:r>
          </a:p>
          <a:p>
            <a:pPr lvl="1"/>
            <a:r>
              <a:rPr lang="en-US" dirty="0" smtClean="0"/>
              <a:t>Grammars are straightforward and forgiving</a:t>
            </a:r>
          </a:p>
          <a:p>
            <a:pPr lvl="1"/>
            <a:r>
              <a:rPr lang="en-US" dirty="0" smtClean="0"/>
              <a:t>Gives clear error messages on mistakes</a:t>
            </a:r>
          </a:p>
          <a:p>
            <a:pPr lvl="1"/>
            <a:r>
              <a:rPr lang="en-US" dirty="0" smtClean="0"/>
              <a:t>Integrates well with Eclipse and Maven</a:t>
            </a:r>
          </a:p>
          <a:p>
            <a:r>
              <a:rPr lang="en-US" dirty="0" smtClean="0"/>
              <a:t>Shortens implementation time</a:t>
            </a:r>
          </a:p>
          <a:p>
            <a:pPr lvl="1"/>
            <a:r>
              <a:rPr lang="en-US" dirty="0" smtClean="0"/>
              <a:t>Faster than writing your own parser</a:t>
            </a:r>
          </a:p>
          <a:p>
            <a:pPr lvl="1"/>
            <a:r>
              <a:rPr lang="en-US" dirty="0" smtClean="0"/>
              <a:t>Guaranteed correctness of parse result</a:t>
            </a: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ANTLR 4 benefits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80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Lexing</a:t>
            </a:r>
            <a:r>
              <a:rPr lang="en-US" dirty="0" smtClean="0"/>
              <a:t> and parsing are separate stages</a:t>
            </a:r>
          </a:p>
          <a:p>
            <a:pPr lvl="1"/>
            <a:r>
              <a:rPr lang="en-US" dirty="0" smtClean="0"/>
              <a:t>Parser works on token stream from </a:t>
            </a:r>
            <a:r>
              <a:rPr lang="en-US" dirty="0" err="1" smtClean="0"/>
              <a:t>lexer</a:t>
            </a:r>
            <a:endParaRPr lang="en-US" dirty="0" smtClean="0"/>
          </a:p>
          <a:p>
            <a:pPr lvl="1"/>
            <a:r>
              <a:rPr lang="en-US" dirty="0" err="1" smtClean="0"/>
              <a:t>Lexer</a:t>
            </a:r>
            <a:r>
              <a:rPr lang="en-US" dirty="0" smtClean="0"/>
              <a:t> only sees byte patterns and is greedy</a:t>
            </a:r>
          </a:p>
          <a:p>
            <a:pPr lvl="1"/>
            <a:r>
              <a:rPr lang="en-US" dirty="0" smtClean="0"/>
              <a:t>You might end up with an unexpected token!</a:t>
            </a:r>
          </a:p>
          <a:p>
            <a:r>
              <a:rPr lang="en-US" dirty="0" smtClean="0"/>
              <a:t>Order matters</a:t>
            </a:r>
          </a:p>
          <a:p>
            <a:pPr lvl="1"/>
            <a:r>
              <a:rPr lang="en-US" dirty="0" smtClean="0"/>
              <a:t>Parser matches rules in the order of the grammar</a:t>
            </a:r>
          </a:p>
          <a:p>
            <a:pPr lvl="1"/>
            <a:r>
              <a:rPr lang="en-US" dirty="0" err="1" smtClean="0"/>
              <a:t>Antlr</a:t>
            </a:r>
            <a:r>
              <a:rPr lang="en-US" dirty="0" smtClean="0"/>
              <a:t> can typically figure out left-recursive rules (expr: expr ‘*’ expr is fine) but not always.</a:t>
            </a: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Common pitfalls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39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Query Language</a:t>
            </a:r>
          </a:p>
          <a:p>
            <a:pPr lvl="1"/>
            <a:r>
              <a:rPr lang="en-US" dirty="0" smtClean="0"/>
              <a:t>Parser for the JSON query ‘language’ </a:t>
            </a:r>
            <a:r>
              <a:rPr lang="en-US" dirty="0" err="1" smtClean="0"/>
              <a:t>Ganesha</a:t>
            </a:r>
            <a:r>
              <a:rPr lang="en-US" dirty="0" smtClean="0"/>
              <a:t> uses to query for traces</a:t>
            </a:r>
          </a:p>
          <a:p>
            <a:pPr lvl="2"/>
            <a:r>
              <a:rPr lang="en-US" dirty="0" smtClean="0"/>
              <a:t>{ “term” : {“field”: “</a:t>
            </a:r>
            <a:r>
              <a:rPr lang="en-US" dirty="0" err="1" smtClean="0"/>
              <a:t>file.type</a:t>
            </a:r>
            <a:r>
              <a:rPr lang="en-US" dirty="0" smtClean="0"/>
              <a:t>”, “</a:t>
            </a:r>
            <a:r>
              <a:rPr lang="en-US" dirty="0" err="1" smtClean="0"/>
              <a:t>value”:”picture</a:t>
            </a:r>
            <a:r>
              <a:rPr lang="en-US" dirty="0" smtClean="0"/>
              <a:t>” }}</a:t>
            </a:r>
          </a:p>
          <a:p>
            <a:pPr lvl="1"/>
            <a:r>
              <a:rPr lang="en-US" dirty="0" smtClean="0"/>
              <a:t>Parser checks for correct syntax</a:t>
            </a: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Application in </a:t>
            </a:r>
            <a:r>
              <a:rPr lang="en-US" sz="320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Hansken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90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Hansken</a:t>
            </a:r>
            <a:r>
              <a:rPr lang="en-US" dirty="0" smtClean="0"/>
              <a:t> Query Language (HQL)</a:t>
            </a:r>
          </a:p>
          <a:p>
            <a:pPr lvl="1"/>
            <a:r>
              <a:rPr lang="en-US" dirty="0" smtClean="0"/>
              <a:t>Similar to the </a:t>
            </a:r>
            <a:r>
              <a:rPr lang="en-US" dirty="0" err="1" smtClean="0"/>
              <a:t>Lucense</a:t>
            </a:r>
            <a:r>
              <a:rPr lang="en-US" dirty="0" smtClean="0"/>
              <a:t> Query Language used in the demonstrator:</a:t>
            </a:r>
          </a:p>
          <a:p>
            <a:pPr lvl="2"/>
            <a:r>
              <a:rPr lang="en-US" dirty="0" err="1" smtClean="0"/>
              <a:t>file.size</a:t>
            </a:r>
            <a:r>
              <a:rPr lang="en-US" dirty="0" smtClean="0"/>
              <a:t> &gt; 1024 and type=picture</a:t>
            </a:r>
          </a:p>
          <a:p>
            <a:pPr lvl="2"/>
            <a:r>
              <a:rPr lang="en-US" dirty="0" smtClean="0"/>
              <a:t>“a text to find” or </a:t>
            </a:r>
            <a:r>
              <a:rPr lang="en-US" dirty="0" err="1" smtClean="0"/>
              <a:t>justaword</a:t>
            </a:r>
            <a:endParaRPr lang="en-US" dirty="0" smtClean="0"/>
          </a:p>
          <a:p>
            <a:pPr lvl="2"/>
            <a:r>
              <a:rPr lang="en-US" dirty="0" smtClean="0"/>
              <a:t>not </a:t>
            </a:r>
            <a:r>
              <a:rPr lang="en-US" dirty="0" err="1" smtClean="0"/>
              <a:t>file.ext</a:t>
            </a:r>
            <a:r>
              <a:rPr lang="en-US" dirty="0" smtClean="0"/>
              <a:t>=doc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file.type</a:t>
            </a:r>
            <a:r>
              <a:rPr lang="en-US" dirty="0" smtClean="0"/>
              <a:t>=picture or </a:t>
            </a:r>
            <a:r>
              <a:rPr lang="en-US" dirty="0" err="1" smtClean="0"/>
              <a:t>file.type</a:t>
            </a:r>
            <a:r>
              <a:rPr lang="en-US" dirty="0" smtClean="0"/>
              <a:t>=graphic) and (</a:t>
            </a:r>
            <a:r>
              <a:rPr lang="en-US" dirty="0" err="1" smtClean="0"/>
              <a:t>file.ext</a:t>
            </a:r>
            <a:r>
              <a:rPr lang="en-US" dirty="0" smtClean="0"/>
              <a:t>= gif)</a:t>
            </a:r>
          </a:p>
          <a:p>
            <a:pPr lvl="1"/>
            <a:r>
              <a:rPr lang="en-US" dirty="0" smtClean="0"/>
              <a:t>Easy to write / understand for users</a:t>
            </a:r>
          </a:p>
          <a:p>
            <a:pPr lvl="1"/>
            <a:r>
              <a:rPr lang="en-US" dirty="0" smtClean="0"/>
              <a:t>Flexible: just type a single word to text-search, or write a complex query with brackets and and/or/not.</a:t>
            </a: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Application in </a:t>
            </a:r>
            <a:r>
              <a:rPr lang="en-US" sz="320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Hansken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4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8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/>
              <a:t>file.size</a:t>
            </a:r>
            <a:r>
              <a:rPr lang="en-US" sz="2400" dirty="0"/>
              <a:t>&gt;1024 and </a:t>
            </a:r>
            <a:r>
              <a:rPr lang="en-US" sz="2400" dirty="0" err="1"/>
              <a:t>file.size</a:t>
            </a:r>
            <a:r>
              <a:rPr lang="en-US" sz="2400" dirty="0"/>
              <a:t>&lt;1024000) and </a:t>
            </a:r>
            <a:r>
              <a:rPr lang="en-US" sz="2400" dirty="0" err="1"/>
              <a:t>exif.aperture</a:t>
            </a:r>
            <a:r>
              <a:rPr lang="en-US" sz="2400" dirty="0"/>
              <a:t>&lt;=10.0 and (</a:t>
            </a:r>
            <a:r>
              <a:rPr lang="en-US" sz="2400" dirty="0" err="1"/>
              <a:t>exif.camera</a:t>
            </a:r>
            <a:r>
              <a:rPr lang="en-US" sz="2400" dirty="0"/>
              <a:t> =</a:t>
            </a:r>
            <a:r>
              <a:rPr lang="en-US" sz="2400" dirty="0" err="1"/>
              <a:t>nikon</a:t>
            </a:r>
            <a:r>
              <a:rPr lang="en-US" sz="2400" dirty="0"/>
              <a:t> or </a:t>
            </a:r>
            <a:r>
              <a:rPr lang="en-US" sz="2400" dirty="0" err="1"/>
              <a:t>exif.camera</a:t>
            </a:r>
            <a:r>
              <a:rPr lang="en-US" sz="2400" dirty="0"/>
              <a:t>=canon)</a:t>
            </a:r>
            <a:endParaRPr lang="nl-NL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Example HQL query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56826"/>
            <a:ext cx="9036496" cy="55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82447"/>
              </p:ext>
            </p:extLst>
          </p:nvPr>
        </p:nvGraphicFramePr>
        <p:xfrm>
          <a:off x="467544" y="1412776"/>
          <a:ext cx="8424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179512" y="938808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From query to result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017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38808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Thank you!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Any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repository with example project and links:</a:t>
            </a:r>
          </a:p>
          <a:p>
            <a:pPr marL="0" indent="0">
              <a:buNone/>
            </a:pPr>
            <a:r>
              <a:rPr lang="nl-NL" dirty="0" smtClean="0">
                <a:hlinkClick r:id="rId2"/>
              </a:rPr>
              <a:t>https</a:t>
            </a:r>
            <a:r>
              <a:rPr lang="nl-NL" dirty="0">
                <a:hlinkClick r:id="rId2"/>
              </a:rPr>
              <a:t>://</a:t>
            </a:r>
            <a:r>
              <a:rPr lang="nl-NL" dirty="0" smtClean="0">
                <a:hlinkClick r:id="rId2"/>
              </a:rPr>
              <a:t>github.com/nielsutrecht/antlr-pres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6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38808"/>
            <a:ext cx="7920880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3200" noProof="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JDriven</a:t>
            </a:r>
            <a:r>
              <a:rPr lang="nl-NL" sz="3200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 : Kennismodel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23528" y="5301208"/>
            <a:ext cx="5688632" cy="720080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/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73152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	Core</a:t>
            </a:r>
            <a:endParaRPr lang="nl-NL" sz="2000" kern="1200" dirty="0"/>
          </a:p>
        </p:txBody>
      </p:sp>
      <p:sp>
        <p:nvSpPr>
          <p:cNvPr id="14" name="Freeform 13"/>
          <p:cNvSpPr/>
          <p:nvPr/>
        </p:nvSpPr>
        <p:spPr>
          <a:xfrm>
            <a:off x="3347862" y="5444624"/>
            <a:ext cx="2520281" cy="446089"/>
          </a:xfrm>
          <a:custGeom>
            <a:avLst/>
            <a:gdLst>
              <a:gd name="connsiteX0" fmla="*/ 0 w 1153715"/>
              <a:gd name="connsiteY0" fmla="*/ 47015 h 470148"/>
              <a:gd name="connsiteX1" fmla="*/ 47015 w 1153715"/>
              <a:gd name="connsiteY1" fmla="*/ 0 h 470148"/>
              <a:gd name="connsiteX2" fmla="*/ 1106700 w 1153715"/>
              <a:gd name="connsiteY2" fmla="*/ 0 h 470148"/>
              <a:gd name="connsiteX3" fmla="*/ 1153715 w 1153715"/>
              <a:gd name="connsiteY3" fmla="*/ 47015 h 470148"/>
              <a:gd name="connsiteX4" fmla="*/ 1153715 w 1153715"/>
              <a:gd name="connsiteY4" fmla="*/ 423133 h 470148"/>
              <a:gd name="connsiteX5" fmla="*/ 1106700 w 1153715"/>
              <a:gd name="connsiteY5" fmla="*/ 470148 h 470148"/>
              <a:gd name="connsiteX6" fmla="*/ 47015 w 1153715"/>
              <a:gd name="connsiteY6" fmla="*/ 470148 h 470148"/>
              <a:gd name="connsiteX7" fmla="*/ 0 w 1153715"/>
              <a:gd name="connsiteY7" fmla="*/ 423133 h 470148"/>
              <a:gd name="connsiteX8" fmla="*/ 0 w 1153715"/>
              <a:gd name="connsiteY8" fmla="*/ 47015 h 47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3715" h="470148">
                <a:moveTo>
                  <a:pt x="0" y="47015"/>
                </a:moveTo>
                <a:cubicBezTo>
                  <a:pt x="0" y="21049"/>
                  <a:pt x="21049" y="0"/>
                  <a:pt x="47015" y="0"/>
                </a:cubicBezTo>
                <a:lnTo>
                  <a:pt x="1106700" y="0"/>
                </a:lnTo>
                <a:cubicBezTo>
                  <a:pt x="1132666" y="0"/>
                  <a:pt x="1153715" y="21049"/>
                  <a:pt x="1153715" y="47015"/>
                </a:cubicBezTo>
                <a:lnTo>
                  <a:pt x="1153715" y="423133"/>
                </a:lnTo>
                <a:cubicBezTo>
                  <a:pt x="1153715" y="449099"/>
                  <a:pt x="1132666" y="470148"/>
                  <a:pt x="1106700" y="470148"/>
                </a:cubicBezTo>
                <a:lnTo>
                  <a:pt x="47015" y="470148"/>
                </a:lnTo>
                <a:cubicBezTo>
                  <a:pt x="21049" y="470148"/>
                  <a:pt x="0" y="449099"/>
                  <a:pt x="0" y="423133"/>
                </a:cubicBezTo>
                <a:lnTo>
                  <a:pt x="0" y="47015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90" tIns="38535" rIns="46790" bIns="38535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1300" dirty="0" smtClean="0"/>
              <a:t>Spring</a:t>
            </a:r>
            <a:endParaRPr lang="nl-NL" sz="13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323527" y="2518981"/>
            <a:ext cx="1080123" cy="2645455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>
              <a:alpha val="50000"/>
            </a:srgbClr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76200" tIns="76200" rIns="76200" bIns="73152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Backend</a:t>
            </a:r>
            <a:endParaRPr lang="nl-NL" sz="20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1475654" y="2524781"/>
            <a:ext cx="1080123" cy="2645455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/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76200" tIns="76200" rIns="76200" bIns="73152" numCol="1" spcCol="1270" anchor="t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/>
              <a:t>Frontend</a:t>
            </a:r>
          </a:p>
        </p:txBody>
      </p:sp>
      <p:sp>
        <p:nvSpPr>
          <p:cNvPr id="18" name="Freeform 17"/>
          <p:cNvSpPr/>
          <p:nvPr/>
        </p:nvSpPr>
        <p:spPr>
          <a:xfrm>
            <a:off x="2622113" y="2524781"/>
            <a:ext cx="1080123" cy="2645455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>
              <a:alpha val="50000"/>
            </a:srgbClr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76200" tIns="76200" rIns="76200" bIns="73152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Mobile</a:t>
            </a:r>
            <a:endParaRPr lang="nl-NL" sz="20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3777075" y="2505938"/>
            <a:ext cx="1080123" cy="2645455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>
              <a:alpha val="50000"/>
            </a:srgbClr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76200" tIns="76200" rIns="76200" bIns="73152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Architecture</a:t>
            </a:r>
            <a:endParaRPr lang="nl-NL" sz="20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4932037" y="2511738"/>
            <a:ext cx="1080123" cy="2645455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>
              <a:alpha val="50000"/>
            </a:srgbClr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76200" tIns="76200" rIns="76200" bIns="73152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Agile / Scrum</a:t>
            </a:r>
            <a:endParaRPr lang="nl-NL" sz="2000" kern="1200" dirty="0"/>
          </a:p>
        </p:txBody>
      </p:sp>
      <p:sp>
        <p:nvSpPr>
          <p:cNvPr id="21" name="Freeform 20"/>
          <p:cNvSpPr/>
          <p:nvPr/>
        </p:nvSpPr>
        <p:spPr>
          <a:xfrm>
            <a:off x="6161838" y="2505938"/>
            <a:ext cx="1080123" cy="3515350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/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76200" tIns="76200" rIns="76200" bIns="73152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Vakmanschap</a:t>
            </a:r>
            <a:endParaRPr lang="nl-NL" sz="2000" kern="1200" dirty="0"/>
          </a:p>
        </p:txBody>
      </p:sp>
      <p:sp>
        <p:nvSpPr>
          <p:cNvPr id="22" name="Freeform 21"/>
          <p:cNvSpPr/>
          <p:nvPr/>
        </p:nvSpPr>
        <p:spPr>
          <a:xfrm>
            <a:off x="7380301" y="2505938"/>
            <a:ext cx="1080123" cy="3515350"/>
          </a:xfrm>
          <a:custGeom>
            <a:avLst/>
            <a:gdLst>
              <a:gd name="connsiteX0" fmla="*/ 0 w 1442144"/>
              <a:gd name="connsiteY0" fmla="*/ 144214 h 4064000"/>
              <a:gd name="connsiteX1" fmla="*/ 144214 w 1442144"/>
              <a:gd name="connsiteY1" fmla="*/ 0 h 4064000"/>
              <a:gd name="connsiteX2" fmla="*/ 1297930 w 1442144"/>
              <a:gd name="connsiteY2" fmla="*/ 0 h 4064000"/>
              <a:gd name="connsiteX3" fmla="*/ 1442144 w 1442144"/>
              <a:gd name="connsiteY3" fmla="*/ 144214 h 4064000"/>
              <a:gd name="connsiteX4" fmla="*/ 1442144 w 1442144"/>
              <a:gd name="connsiteY4" fmla="*/ 3919786 h 4064000"/>
              <a:gd name="connsiteX5" fmla="*/ 1297930 w 1442144"/>
              <a:gd name="connsiteY5" fmla="*/ 4064000 h 4064000"/>
              <a:gd name="connsiteX6" fmla="*/ 144214 w 1442144"/>
              <a:gd name="connsiteY6" fmla="*/ 4064000 h 4064000"/>
              <a:gd name="connsiteX7" fmla="*/ 0 w 1442144"/>
              <a:gd name="connsiteY7" fmla="*/ 3919786 h 4064000"/>
              <a:gd name="connsiteX8" fmla="*/ 0 w 1442144"/>
              <a:gd name="connsiteY8" fmla="*/ 144214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2144" h="4064000">
                <a:moveTo>
                  <a:pt x="0" y="144214"/>
                </a:moveTo>
                <a:cubicBezTo>
                  <a:pt x="0" y="64567"/>
                  <a:pt x="64567" y="0"/>
                  <a:pt x="144214" y="0"/>
                </a:cubicBezTo>
                <a:lnTo>
                  <a:pt x="1297930" y="0"/>
                </a:lnTo>
                <a:cubicBezTo>
                  <a:pt x="1377577" y="0"/>
                  <a:pt x="1442144" y="64567"/>
                  <a:pt x="1442144" y="144214"/>
                </a:cubicBezTo>
                <a:lnTo>
                  <a:pt x="1442144" y="3919786"/>
                </a:lnTo>
                <a:cubicBezTo>
                  <a:pt x="1442144" y="3999433"/>
                  <a:pt x="1377577" y="4064000"/>
                  <a:pt x="1297930" y="4064000"/>
                </a:cubicBezTo>
                <a:lnTo>
                  <a:pt x="144214" y="4064000"/>
                </a:lnTo>
                <a:cubicBezTo>
                  <a:pt x="64567" y="4064000"/>
                  <a:pt x="0" y="3999433"/>
                  <a:pt x="0" y="3919786"/>
                </a:cubicBezTo>
                <a:lnTo>
                  <a:pt x="0" y="144214"/>
                </a:lnTo>
                <a:close/>
              </a:path>
            </a:pathLst>
          </a:custGeom>
          <a:solidFill>
            <a:srgbClr val="91B44A">
              <a:alpha val="67000"/>
            </a:srgbClr>
          </a:solidFill>
        </p:spPr>
        <p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vert" wrap="square" lIns="76200" tIns="76200" rIns="76200" bIns="73152" numCol="1" spcCol="1270" anchor="t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000" dirty="0" smtClean="0"/>
              <a:t>Persoonlijk</a:t>
            </a:r>
            <a:endParaRPr lang="nl-NL" sz="2000" kern="1200" dirty="0"/>
          </a:p>
        </p:txBody>
      </p:sp>
    </p:spTree>
    <p:extLst>
      <p:ext uri="{BB962C8B-B14F-4D97-AF65-F5344CB8AC3E}">
        <p14:creationId xmlns:p14="http://schemas.microsoft.com/office/powerpoint/2010/main" val="111074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79512" y="938808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3200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ANTLR: </a:t>
            </a:r>
            <a:r>
              <a:rPr lang="nl-NL" sz="3200" b="1" noProof="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AN</a:t>
            </a:r>
            <a:r>
              <a:rPr lang="nl-NL" sz="3200" noProof="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other</a:t>
            </a:r>
            <a:r>
              <a:rPr lang="nl-NL" sz="3200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3200" b="1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T</a:t>
            </a:r>
            <a:r>
              <a:rPr lang="nl-NL" sz="3200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ool </a:t>
            </a:r>
            <a:r>
              <a:rPr lang="nl-NL" sz="3200" noProof="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nl-NL" sz="3200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NL" sz="3200" b="1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L</a:t>
            </a:r>
            <a:r>
              <a:rPr lang="nl-NL" sz="3200" noProof="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anguage </a:t>
            </a:r>
            <a:r>
              <a:rPr lang="nl-NL" sz="3200" b="1" noProof="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R</a:t>
            </a:r>
            <a:r>
              <a:rPr lang="nl-NL" sz="3200" noProof="0" dirty="0" err="1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ecognition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7"/>
          <p:cNvSpPr txBox="1">
            <a:spLocks/>
          </p:cNvSpPr>
          <p:nvPr/>
        </p:nvSpPr>
        <p:spPr>
          <a:xfrm>
            <a:off x="457200" y="1700808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dirty="0" smtClean="0"/>
          </a:p>
          <a:p>
            <a:endParaRPr lang="nl-NL" sz="2000" i="1" dirty="0" smtClean="0"/>
          </a:p>
          <a:p>
            <a:pPr marL="400050" lvl="1" indent="0">
              <a:buFont typeface="Arial" pitchFamily="34" charset="0"/>
              <a:buNone/>
            </a:pPr>
            <a:endParaRPr lang="nl-NL" sz="2000" i="1" dirty="0" smtClean="0"/>
          </a:p>
          <a:p>
            <a:pPr marL="742950" lvl="2" indent="-342900"/>
            <a:endParaRPr lang="nl-NL" sz="2000" dirty="0" smtClean="0"/>
          </a:p>
          <a:p>
            <a:pPr marL="457200" lvl="1" indent="0">
              <a:buFont typeface="Arial" pitchFamily="34" charset="0"/>
              <a:buNone/>
            </a:pPr>
            <a:endParaRPr lang="nl-NL" sz="2000" dirty="0" smtClean="0"/>
          </a:p>
          <a:p>
            <a:pPr marL="457200" lvl="1" indent="0">
              <a:buFont typeface="Arial" pitchFamily="34" charset="0"/>
              <a:buNone/>
            </a:pPr>
            <a:endParaRPr lang="nl-NL" sz="2000" dirty="0" smtClean="0"/>
          </a:p>
          <a:p>
            <a:pPr lvl="1"/>
            <a:endParaRPr lang="nl-NL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3568" y="3068960"/>
            <a:ext cx="7344816" cy="122413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2400" kern="0" dirty="0" smtClean="0">
                <a:latin typeface="+mj-lt"/>
              </a:rPr>
              <a:t>“</a:t>
            </a:r>
            <a:r>
              <a:rPr lang="en-US" sz="2400" dirty="0" smtClean="0">
                <a:latin typeface="+mj-lt"/>
              </a:rPr>
              <a:t>ANTLR</a:t>
            </a:r>
            <a:r>
              <a:rPr lang="en-US" sz="2400" kern="0" dirty="0" smtClean="0">
                <a:latin typeface="+mj-lt"/>
              </a:rPr>
              <a:t> is a powerful </a:t>
            </a:r>
            <a:r>
              <a:rPr lang="en-US" sz="2400" b="1" kern="0" dirty="0" smtClean="0">
                <a:latin typeface="+mj-lt"/>
              </a:rPr>
              <a:t>parser generator</a:t>
            </a:r>
            <a:r>
              <a:rPr lang="en-US" sz="2400" kern="0" dirty="0" smtClean="0">
                <a:latin typeface="+mj-lt"/>
              </a:rPr>
              <a:t> for reading, </a:t>
            </a:r>
          </a:p>
          <a:p>
            <a:r>
              <a:rPr lang="en-US" sz="2400" kern="0" dirty="0" smtClean="0">
                <a:latin typeface="+mj-lt"/>
              </a:rPr>
              <a:t>processing, executing or translating </a:t>
            </a:r>
            <a:r>
              <a:rPr lang="en-US" sz="2400" b="1" kern="0" dirty="0" smtClean="0">
                <a:latin typeface="+mj-lt"/>
              </a:rPr>
              <a:t>structured</a:t>
            </a:r>
            <a:r>
              <a:rPr lang="en-US" sz="2400" kern="0" dirty="0" smtClean="0">
                <a:latin typeface="+mj-lt"/>
              </a:rPr>
              <a:t> text or </a:t>
            </a:r>
          </a:p>
          <a:p>
            <a:r>
              <a:rPr lang="en-US" sz="2400" kern="0" dirty="0" smtClean="0">
                <a:latin typeface="+mj-lt"/>
              </a:rPr>
              <a:t>binary files.</a:t>
            </a:r>
            <a:r>
              <a:rPr lang="en-US" dirty="0" smtClean="0">
                <a:latin typeface="+mj-lt"/>
              </a:rPr>
              <a:t> “</a:t>
            </a:r>
            <a:endParaRPr lang="nl-N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9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7423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el 1"/>
          <p:cNvSpPr txBox="1">
            <a:spLocks/>
          </p:cNvSpPr>
          <p:nvPr/>
        </p:nvSpPr>
        <p:spPr>
          <a:xfrm>
            <a:off x="179512" y="938808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Creating your very own parser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08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24" y="1600201"/>
            <a:ext cx="8403976" cy="1684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grammar is a text file or series of text files that express a formal description of a formal (structured) language.</a:t>
            </a: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Grammars (the ‘hard’ part)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2824" y="3284984"/>
            <a:ext cx="8556376" cy="109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Grammars are often expressed in Extended </a:t>
            </a:r>
            <a:r>
              <a:rPr lang="en-US" dirty="0" err="1" smtClean="0"/>
              <a:t>Nackus-Naur</a:t>
            </a:r>
            <a:r>
              <a:rPr lang="en-US" dirty="0" smtClean="0"/>
              <a:t> Form (EBNF)</a:t>
            </a:r>
            <a:endParaRPr lang="nl-NL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772" y="4581128"/>
            <a:ext cx="8556376" cy="131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ANTLR 4 has it’s own EBNF dialect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24" y="1600201"/>
            <a:ext cx="45052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grammar Hello;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	</a:t>
            </a:r>
            <a:r>
              <a:rPr lang="en-US" sz="24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	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‘hello’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	</a:t>
            </a:r>
            <a:r>
              <a:rPr lang="en-US" sz="24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ragment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[0-9a-zA-Z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Simple example grammar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72000" y="1556792"/>
            <a:ext cx="3888432" cy="4032448"/>
            <a:chOff x="4572000" y="1556792"/>
            <a:chExt cx="3888432" cy="4032448"/>
          </a:xfrm>
        </p:grpSpPr>
        <p:sp>
          <p:nvSpPr>
            <p:cNvPr id="5" name="Right Brace 4"/>
            <p:cNvSpPr/>
            <p:nvPr/>
          </p:nvSpPr>
          <p:spPr>
            <a:xfrm>
              <a:off x="4572000" y="1556792"/>
              <a:ext cx="720080" cy="648072"/>
            </a:xfrm>
            <a:prstGeom prst="rightBrace">
              <a:avLst>
                <a:gd name="adj1" fmla="val 25000"/>
                <a:gd name="adj2" fmla="val 48040"/>
              </a:avLst>
            </a:prstGeom>
            <a:ln w="25400">
              <a:solidFill>
                <a:srgbClr val="91B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4572000" y="2564904"/>
              <a:ext cx="720080" cy="936104"/>
            </a:xfrm>
            <a:prstGeom prst="rightBrace">
              <a:avLst>
                <a:gd name="adj1" fmla="val 25000"/>
                <a:gd name="adj2" fmla="val 48040"/>
              </a:avLst>
            </a:prstGeom>
            <a:ln w="25400">
              <a:solidFill>
                <a:srgbClr val="91B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4572000" y="3861048"/>
              <a:ext cx="720080" cy="1728192"/>
            </a:xfrm>
            <a:prstGeom prst="rightBrace">
              <a:avLst>
                <a:gd name="adj1" fmla="val 25000"/>
                <a:gd name="adj2" fmla="val 48040"/>
              </a:avLst>
            </a:prstGeom>
            <a:ln w="25400">
              <a:solidFill>
                <a:srgbClr val="91B4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36096" y="1628800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Grammar name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36096" y="2780928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Parser rules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6096" y="4437112"/>
              <a:ext cx="30243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Lexer</a:t>
              </a:r>
              <a:r>
                <a:rPr lang="en-US" sz="2400" dirty="0" smtClean="0"/>
                <a:t> rules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Parsing our simple message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1712516"/>
            <a:ext cx="2113384" cy="27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 world”</a:t>
            </a:r>
            <a:endParaRPr lang="nl-NL" dirty="0"/>
          </a:p>
        </p:txBody>
      </p:sp>
      <p:grpSp>
        <p:nvGrpSpPr>
          <p:cNvPr id="16" name="Group 15"/>
          <p:cNvGrpSpPr/>
          <p:nvPr/>
        </p:nvGrpSpPr>
        <p:grpSpPr>
          <a:xfrm>
            <a:off x="1140768" y="2708920"/>
            <a:ext cx="3095400" cy="252028"/>
            <a:chOff x="2880284" y="3212976"/>
            <a:chExt cx="3095400" cy="576064"/>
          </a:xfrm>
        </p:grpSpPr>
        <p:sp>
          <p:nvSpPr>
            <p:cNvPr id="14" name="Rectangle 13"/>
            <p:cNvSpPr/>
            <p:nvPr/>
          </p:nvSpPr>
          <p:spPr>
            <a:xfrm>
              <a:off x="2880284" y="3212976"/>
              <a:ext cx="1381980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HELLO(hello)</a:t>
              </a:r>
              <a:endParaRPr lang="nl-NL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3968" y="3212976"/>
              <a:ext cx="169171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STRING(world)</a:t>
              </a:r>
              <a:endParaRPr lang="nl-NL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28" y="3717032"/>
            <a:ext cx="5358514" cy="1584176"/>
            <a:chOff x="1450504" y="4077072"/>
            <a:chExt cx="5358514" cy="1584176"/>
          </a:xfrm>
        </p:grpSpPr>
        <p:sp>
          <p:nvSpPr>
            <p:cNvPr id="17" name="Rectangle 16"/>
            <p:cNvSpPr/>
            <p:nvPr/>
          </p:nvSpPr>
          <p:spPr>
            <a:xfrm>
              <a:off x="2793084" y="4077072"/>
              <a:ext cx="2113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r>
                <a:rPr lang="en-US" dirty="0" smtClean="0"/>
                <a:t>reeting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50504" y="4725144"/>
              <a:ext cx="2113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HELLO(hello)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9952" y="4725144"/>
              <a:ext cx="2113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95634" y="5373216"/>
              <a:ext cx="2113384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STRING(world)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3563888" y="4365104"/>
              <a:ext cx="264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2"/>
            </p:cNvCxnSpPr>
            <p:nvPr/>
          </p:nvCxnSpPr>
          <p:spPr>
            <a:xfrm>
              <a:off x="3849776" y="4365104"/>
              <a:ext cx="29017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9" idx="2"/>
            </p:cNvCxnSpPr>
            <p:nvPr/>
          </p:nvCxnSpPr>
          <p:spPr>
            <a:xfrm>
              <a:off x="5196644" y="5013176"/>
              <a:ext cx="1674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Down Arrow 37"/>
          <p:cNvSpPr/>
          <p:nvPr/>
        </p:nvSpPr>
        <p:spPr>
          <a:xfrm>
            <a:off x="1979712" y="2132856"/>
            <a:ext cx="1618634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Lexer</a:t>
            </a:r>
            <a:endParaRPr lang="nl-NL" b="1" dirty="0"/>
          </a:p>
        </p:txBody>
      </p:sp>
      <p:sp>
        <p:nvSpPr>
          <p:cNvPr id="39" name="Down Arrow 38"/>
          <p:cNvSpPr/>
          <p:nvPr/>
        </p:nvSpPr>
        <p:spPr>
          <a:xfrm>
            <a:off x="1979712" y="3140968"/>
            <a:ext cx="1618634" cy="43204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Parser</a:t>
            </a:r>
            <a:endParaRPr lang="nl-NL" b="1" dirty="0"/>
          </a:p>
        </p:txBody>
      </p:sp>
      <p:sp>
        <p:nvSpPr>
          <p:cNvPr id="40" name="Right Brace 39"/>
          <p:cNvSpPr/>
          <p:nvPr/>
        </p:nvSpPr>
        <p:spPr>
          <a:xfrm>
            <a:off x="6012160" y="1628800"/>
            <a:ext cx="720080" cy="432048"/>
          </a:xfrm>
          <a:prstGeom prst="rightBrace">
            <a:avLst>
              <a:gd name="adj1" fmla="val 25000"/>
              <a:gd name="adj2" fmla="val 48040"/>
            </a:avLst>
          </a:prstGeom>
          <a:ln w="25400">
            <a:solidFill>
              <a:srgbClr val="91B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TextBox 40"/>
          <p:cNvSpPr txBox="1"/>
          <p:nvPr/>
        </p:nvSpPr>
        <p:spPr>
          <a:xfrm>
            <a:off x="6804248" y="159918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Byte stream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6012160" y="3746648"/>
            <a:ext cx="720080" cy="1842591"/>
          </a:xfrm>
          <a:prstGeom prst="rightBrace">
            <a:avLst>
              <a:gd name="adj1" fmla="val 25000"/>
              <a:gd name="adj2" fmla="val 48040"/>
            </a:avLst>
          </a:prstGeom>
          <a:ln w="25400">
            <a:solidFill>
              <a:srgbClr val="91B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TextBox 42"/>
          <p:cNvSpPr txBox="1"/>
          <p:nvPr/>
        </p:nvSpPr>
        <p:spPr>
          <a:xfrm>
            <a:off x="6804248" y="4077072"/>
            <a:ext cx="18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Abstract</a:t>
            </a:r>
          </a:p>
          <a:p>
            <a:r>
              <a:rPr lang="en-US" sz="2400" dirty="0" smtClean="0"/>
              <a:t>Syntax</a:t>
            </a:r>
          </a:p>
          <a:p>
            <a:r>
              <a:rPr lang="en-US" sz="2400" dirty="0" smtClean="0"/>
              <a:t>Tree (AST)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6012160" y="2636912"/>
            <a:ext cx="720080" cy="432048"/>
          </a:xfrm>
          <a:prstGeom prst="rightBrace">
            <a:avLst>
              <a:gd name="adj1" fmla="val 25000"/>
              <a:gd name="adj2" fmla="val 48040"/>
            </a:avLst>
          </a:prstGeom>
          <a:ln w="25400">
            <a:solidFill>
              <a:srgbClr val="91B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xtBox 44"/>
          <p:cNvSpPr txBox="1"/>
          <p:nvPr/>
        </p:nvSpPr>
        <p:spPr>
          <a:xfrm>
            <a:off x="6804248" y="2607295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Token stream</a:t>
            </a:r>
          </a:p>
        </p:txBody>
      </p:sp>
    </p:spTree>
    <p:extLst>
      <p:ext uri="{BB962C8B-B14F-4D97-AF65-F5344CB8AC3E}">
        <p14:creationId xmlns:p14="http://schemas.microsoft.com/office/powerpoint/2010/main" val="33005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3" grpId="0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24" y="1600201"/>
            <a:ext cx="3857128" cy="4709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grammar Simple;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BR_OPEN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BR_CLOSE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Simple calculator grammar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315272" y="1628800"/>
            <a:ext cx="4505200" cy="4709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	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'plus‘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'minus‘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'times'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	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'div'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[0-9]+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BR_OPEN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'('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BR_CLOSE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b="1" dirty="0" smtClean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\t\r\n]+ -&gt; skip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Parse string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62" y="2060848"/>
            <a:ext cx="4650086" cy="5000352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2824" y="1600201"/>
            <a:ext cx="3857128" cy="4133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BR_OPEN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BR_CLOSE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91B44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932040" y="1268760"/>
            <a:ext cx="2720689" cy="557956"/>
          </a:xfrm>
          <a:prstGeom prst="rect">
            <a:avLst/>
          </a:prstGeom>
          <a:solidFill>
            <a:srgbClr val="91B44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+mj-lt"/>
                <a:ea typeface="+mj-ea"/>
                <a:cs typeface="+mj-cs"/>
              </a:rPr>
              <a:t>“(</a:t>
            </a:r>
            <a:r>
              <a:rPr lang="en-US" sz="2400" b="1" dirty="0" smtClean="0">
                <a:latin typeface="+mj-lt"/>
                <a:ea typeface="+mj-ea"/>
                <a:cs typeface="+mj-cs"/>
              </a:rPr>
              <a:t>1 + 2) * 5 </a:t>
            </a:r>
            <a:r>
              <a:rPr lang="en-US" sz="2400" b="1" dirty="0">
                <a:latin typeface="+mj-lt"/>
                <a:ea typeface="+mj-ea"/>
                <a:cs typeface="+mj-cs"/>
              </a:rPr>
              <a:t>- 10 / 2”</a:t>
            </a:r>
            <a:endParaRPr kumimoji="0" lang="nl-NL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923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282824" y="950516"/>
            <a:ext cx="8507288" cy="762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rgbClr val="59595C"/>
                </a:solidFill>
                <a:latin typeface="+mj-lt"/>
                <a:ea typeface="+mj-ea"/>
                <a:cs typeface="+mj-cs"/>
              </a:rPr>
              <a:t>Implement visitor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59595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7337"/>
            <a:ext cx="5560478" cy="48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4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10436</TotalTime>
  <Words>513</Words>
  <Application>Microsoft Office PowerPoint</Application>
  <PresentationFormat>On-screen Show (4:3)</PresentationFormat>
  <Paragraphs>150</Paragraphs>
  <Slides>17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Office-thema</vt:lpstr>
      <vt:lpstr>ANTLR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Frank</dc:creator>
  <cp:lastModifiedBy>Niels Dommerholt</cp:lastModifiedBy>
  <cp:revision>375</cp:revision>
  <cp:lastPrinted>2011-05-06T07:48:39Z</cp:lastPrinted>
  <dcterms:created xsi:type="dcterms:W3CDTF">2010-12-02T12:22:59Z</dcterms:created>
  <dcterms:modified xsi:type="dcterms:W3CDTF">2014-04-29T10:59:46Z</dcterms:modified>
</cp:coreProperties>
</file>