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511D-011E-4652-BC99-12255E3F8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/>
              <a:t>System monitorowania domu z wykorzystaniem układów ESP8266 i platformy dla systemów wbudowanych </a:t>
            </a:r>
            <a:r>
              <a:rPr lang="pl-PL" sz="4000" dirty="0" err="1"/>
              <a:t>Raspberry</a:t>
            </a:r>
            <a:r>
              <a:rPr lang="pl-PL" sz="4000" dirty="0"/>
              <a:t> Pi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F29E-3CEB-4CDE-927E-ECFB882EB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Jan Nielek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021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DDC61-CBB3-446C-A384-511432B9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Produkcja prototypu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B7BF23-938D-4D71-B91C-0C9C92446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Projekt PCB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2D3AC-2CF2-4961-A5FC-E4B125C55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Wykonanie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1382A3-A2F2-432C-92FF-CFAA0A61741E}"/>
              </a:ext>
            </a:extLst>
          </p:cNvPr>
          <p:cNvGrpSpPr>
            <a:grpSpLocks noChangeAspect="1"/>
          </p:cNvGrpSpPr>
          <p:nvPr/>
        </p:nvGrpSpPr>
        <p:grpSpPr>
          <a:xfrm>
            <a:off x="1771114" y="3179761"/>
            <a:ext cx="2866199" cy="2841975"/>
            <a:chOff x="280650" y="0"/>
            <a:chExt cx="3759249" cy="37279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A8910A-96CE-40F0-AC15-BD8A7C07890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314" y="2435"/>
              <a:ext cx="1378585" cy="372554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AFCC1C-2699-414F-AEAA-6E2D903B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50" y="0"/>
              <a:ext cx="1379781" cy="372798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739BF-3548-434F-935D-4C95D5891D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3147104"/>
            <a:ext cx="4540153" cy="2869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14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6E83-D12E-487D-996C-2E79B0A9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Serwer - implementacja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21D6-0A1C-4887-B58D-005E495A5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Aplikacje wspierające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DCCBF-C0C2-4CD7-88FE-698BF2DF3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System operacyjny: </a:t>
            </a:r>
            <a:r>
              <a:rPr lang="pl-PL" dirty="0" err="1"/>
              <a:t>Raspian</a:t>
            </a:r>
            <a:r>
              <a:rPr lang="pl-PL" dirty="0"/>
              <a:t> (dystrybucja </a:t>
            </a:r>
            <a:r>
              <a:rPr lang="pl-PL" dirty="0" err="1"/>
              <a:t>Linuxa</a:t>
            </a:r>
            <a:r>
              <a:rPr lang="pl-PL" dirty="0"/>
              <a:t> oparta o </a:t>
            </a:r>
            <a:r>
              <a:rPr lang="pl-PL" dirty="0" err="1"/>
              <a:t>Debiana</a:t>
            </a:r>
            <a:r>
              <a:rPr lang="pl-PL" dirty="0"/>
              <a:t>)</a:t>
            </a:r>
          </a:p>
          <a:p>
            <a:r>
              <a:rPr lang="pl-PL" dirty="0"/>
              <a:t>Baza danych: MySQL</a:t>
            </a:r>
          </a:p>
          <a:p>
            <a:r>
              <a:rPr lang="pl-PL" dirty="0"/>
              <a:t>Broker MQTT: </a:t>
            </a:r>
            <a:r>
              <a:rPr lang="pl-PL" dirty="0" err="1"/>
              <a:t>Mosquitto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3C200-3C5D-4F30-B5AB-B99D096C7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Serwer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06A5B-1FA7-44B4-8B77-3189E85B3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5697151" cy="2840039"/>
          </a:xfrm>
        </p:spPr>
        <p:txBody>
          <a:bodyPr/>
          <a:lstStyle/>
          <a:p>
            <a:r>
              <a:rPr lang="pl-PL" dirty="0" err="1"/>
              <a:t>Backend</a:t>
            </a:r>
            <a:r>
              <a:rPr lang="pl-PL" dirty="0"/>
              <a:t> napisany w </a:t>
            </a:r>
            <a:r>
              <a:rPr lang="pl-PL" dirty="0" err="1"/>
              <a:t>Pythonie</a:t>
            </a:r>
            <a:endParaRPr lang="pl-PL" dirty="0"/>
          </a:p>
          <a:p>
            <a:pPr lvl="1"/>
            <a:r>
              <a:rPr lang="pl-PL" dirty="0"/>
              <a:t>Framework </a:t>
            </a:r>
            <a:r>
              <a:rPr lang="pl-PL" dirty="0" err="1"/>
              <a:t>Flask</a:t>
            </a:r>
            <a:endParaRPr lang="pl-PL" dirty="0"/>
          </a:p>
          <a:p>
            <a:pPr lvl="1"/>
            <a:r>
              <a:rPr lang="pl-PL" dirty="0"/>
              <a:t>Liczne dodatkowe biblioteki </a:t>
            </a:r>
            <a:r>
              <a:rPr lang="pl-PL" sz="1200" dirty="0"/>
              <a:t>(</a:t>
            </a:r>
            <a:r>
              <a:rPr lang="pl-PL" sz="1200" dirty="0" err="1"/>
              <a:t>bcrypt</a:t>
            </a:r>
            <a:r>
              <a:rPr lang="pl-PL" sz="1200" dirty="0"/>
              <a:t>, </a:t>
            </a:r>
            <a:r>
              <a:rPr lang="pl-PL" sz="1200" dirty="0" err="1"/>
              <a:t>mosquitto</a:t>
            </a:r>
            <a:r>
              <a:rPr lang="pl-PL" sz="1200" dirty="0"/>
              <a:t>, </a:t>
            </a:r>
            <a:r>
              <a:rPr lang="pl-PL" sz="1200" dirty="0" err="1"/>
              <a:t>SQLAlchemy</a:t>
            </a:r>
            <a:r>
              <a:rPr lang="pl-PL" dirty="0"/>
              <a:t>)</a:t>
            </a:r>
          </a:p>
          <a:p>
            <a:r>
              <a:rPr lang="pl-PL" dirty="0" err="1"/>
              <a:t>Frontend</a:t>
            </a:r>
            <a:r>
              <a:rPr lang="pl-PL" dirty="0"/>
              <a:t>: HTML + CSS + </a:t>
            </a:r>
            <a:r>
              <a:rPr lang="pl-PL" dirty="0" err="1"/>
              <a:t>js</a:t>
            </a:r>
            <a:endParaRPr lang="pl-PL" dirty="0"/>
          </a:p>
          <a:p>
            <a:pPr lvl="1"/>
            <a:r>
              <a:rPr lang="pl-PL" dirty="0"/>
              <a:t>Framework(?): </a:t>
            </a:r>
            <a:r>
              <a:rPr lang="pl-PL" dirty="0" err="1"/>
              <a:t>Bootstrap</a:t>
            </a:r>
            <a:endParaRPr lang="pl-PL" dirty="0"/>
          </a:p>
          <a:p>
            <a:pPr lvl="1"/>
            <a:r>
              <a:rPr lang="pl-PL" dirty="0"/>
              <a:t>Wykresy z wykorzystaniem Highcharts.js</a:t>
            </a:r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44801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33D214-D3CD-4F80-A25E-005FBE3B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1" y="849590"/>
            <a:ext cx="4342406" cy="1016531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Wyświetlanie pomiarów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463DE7-31C2-4DFB-A23C-9B12F12E18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1761" y="2130940"/>
            <a:ext cx="4824413" cy="387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Biblioteka Highcharts.js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Asynchroniczne ładowanie danych (</a:t>
            </a:r>
            <a:r>
              <a:rPr lang="pl-PL" sz="2000" dirty="0" err="1">
                <a:solidFill>
                  <a:schemeClr val="bg1"/>
                </a:solidFill>
                <a:ea typeface="+mj-ea"/>
                <a:cs typeface="+mj-cs"/>
              </a:rPr>
              <a:t>jQuery</a:t>
            </a:r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)</a:t>
            </a:r>
          </a:p>
          <a:p>
            <a:r>
              <a:rPr lang="pl-PL" sz="2000" dirty="0" err="1">
                <a:solidFill>
                  <a:schemeClr val="bg1"/>
                </a:solidFill>
                <a:ea typeface="+mj-ea"/>
                <a:cs typeface="+mj-cs"/>
              </a:rPr>
              <a:t>Renderowanie</a:t>
            </a:r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 odbywa się po stronie użytkownika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W chwili obecnej ok. 140 tysięcy punktów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74C5D-E2EE-4BFB-A86F-27F3082584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05594" y="1753235"/>
            <a:ext cx="5414645" cy="33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CF06C-6DDC-492B-8EDE-8D4343EF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pracy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C3377-44C5-4748-9B3D-AD68F8F0D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1358900"/>
          </a:xfrm>
        </p:spPr>
        <p:txBody>
          <a:bodyPr/>
          <a:lstStyle/>
          <a:p>
            <a:r>
              <a:rPr lang="pl-PL" dirty="0"/>
              <a:t>Schemat ideowy, projekt i wykonanie PCB: easyEDA.com</a:t>
            </a:r>
          </a:p>
          <a:p>
            <a:r>
              <a:rPr lang="pl-PL" dirty="0"/>
              <a:t>Testowanie prototypu: multimetr UNI-T UT58C, oscyloskop DSO-2090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C22A8-FC72-4D6A-95DA-A0AE4DD72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1358900"/>
          </a:xfrm>
        </p:spPr>
        <p:txBody>
          <a:bodyPr/>
          <a:lstStyle/>
          <a:p>
            <a:r>
              <a:rPr lang="pl-PL" dirty="0"/>
              <a:t>IDE: Visual Studio (jedna solucja dla serwera i </a:t>
            </a:r>
            <a:r>
              <a:rPr lang="pl-PL" dirty="0" err="1"/>
              <a:t>uC</a:t>
            </a:r>
            <a:r>
              <a:rPr lang="pl-PL" dirty="0"/>
              <a:t>)</a:t>
            </a:r>
          </a:p>
          <a:p>
            <a:r>
              <a:rPr lang="pl-PL" dirty="0"/>
              <a:t>VCS: git (repozytorium na github.com)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C5C01-7379-41D6-9C8D-99E82EBC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9" y="4476751"/>
            <a:ext cx="9769206" cy="22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01E0-BBDA-4368-A190-0E089692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BF48-4013-4761-BA92-3957EA0DAF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Serwer testowany „na bieżąco” </a:t>
            </a:r>
          </a:p>
          <a:p>
            <a:r>
              <a:rPr lang="pl-PL" dirty="0"/>
              <a:t>Słaba znajomość </a:t>
            </a:r>
            <a:r>
              <a:rPr lang="pl-PL" dirty="0" err="1"/>
              <a:t>pythona</a:t>
            </a:r>
            <a:r>
              <a:rPr lang="pl-PL" dirty="0"/>
              <a:t> = brak unit testów i bałagan w kodzie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02F06-DC55-400E-9846-32FC35AA6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Prototyp płytki drukowanej działa bez zarzutów</a:t>
            </a:r>
          </a:p>
          <a:p>
            <a:r>
              <a:rPr lang="pl-PL" dirty="0"/>
              <a:t>Osiągnięto półroczny czas pracy na jednym ładowaniu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1F3E1-8459-4FAA-98AD-1D6B4F05AE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03" y="3905250"/>
            <a:ext cx="5129109" cy="2626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87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9EEA08-DD37-49CA-BD8B-BF56CE39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E24F-CF55-43C5-8BF9-8EA9ABD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Małoseryjna produkcja nie jest opłacalna (gotowe rozwiązania można kupić za 10% ceny samych materiałów sensora zaprezentowanego w pracy)</a:t>
            </a:r>
          </a:p>
          <a:p>
            <a:r>
              <a:rPr lang="pl-PL" dirty="0"/>
              <a:t>Pomimo obaw o zapotrzebowanie na energię, umiejętne zastosowanie uśpienia w </a:t>
            </a:r>
            <a:r>
              <a:rPr lang="pl-PL" dirty="0" err="1"/>
              <a:t>uC</a:t>
            </a:r>
            <a:r>
              <a:rPr lang="pl-PL" dirty="0"/>
              <a:t> pozwala uzyskać długi czas pracy.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1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DDA9-68A0-4181-BD65-88AA0450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Pytania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1F0C-1ADA-45E5-88F9-698166A2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5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DEE30B-00AE-400C-8AA5-BD72999A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8F405-A9D7-4EE5-8901-894AB28E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Temat: System monitorowania domu z wykorzystaniem układów ESP8266 i platformy dla systemów wbudowanych </a:t>
            </a:r>
            <a:r>
              <a:rPr lang="pl-PL" dirty="0" err="1"/>
              <a:t>Raspberry</a:t>
            </a:r>
            <a:r>
              <a:rPr lang="pl-PL" dirty="0"/>
              <a:t> Pi</a:t>
            </a:r>
          </a:p>
          <a:p>
            <a:r>
              <a:rPr lang="pl-PL" dirty="0"/>
              <a:t>Wykonawca: Jan Nielek</a:t>
            </a:r>
          </a:p>
          <a:p>
            <a:r>
              <a:rPr lang="pl-PL" dirty="0"/>
              <a:t>Promotor: dr. Krzysztof </a:t>
            </a:r>
            <a:r>
              <a:rPr lang="pl-PL" dirty="0" err="1"/>
              <a:t>Bikonis</a:t>
            </a:r>
            <a:endParaRPr lang="pl-PL" dirty="0"/>
          </a:p>
          <a:p>
            <a:r>
              <a:rPr lang="pl-PL" dirty="0"/>
              <a:t>Katedra: Katedra Systemów </a:t>
            </a:r>
            <a:r>
              <a:rPr lang="pl-PL" dirty="0" err="1"/>
              <a:t>Geoinformatycznych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5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4E36-EB72-4E8A-876D-806A27E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B5CE-7C84-43FF-98EB-244E1C4E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Dom w „głuszy”, niepewne ogrzewanie</a:t>
            </a:r>
          </a:p>
          <a:p>
            <a:r>
              <a:rPr lang="pl-PL" dirty="0"/>
              <a:t>Awaria ogrzewania może skutkować uszkodzeniem systemów CO i sanitarnego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19B-2750-4137-B4CE-22939507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Pomysł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F323-419C-4C4E-8D17-539B5378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Uruchomiony stały dostęp do Internetu za pośrednictwem telefonii LTE</a:t>
            </a:r>
          </a:p>
          <a:p>
            <a:r>
              <a:rPr lang="pl-PL" dirty="0"/>
              <a:t>Gotowe rozwiązania obecne na rynku </a:t>
            </a:r>
            <a:r>
              <a:rPr lang="pl-PL" b="1" dirty="0"/>
              <a:t>wydawały</a:t>
            </a:r>
            <a:r>
              <a:rPr lang="pl-PL" dirty="0"/>
              <a:t> się zbyt drogie jak na proponowaną funkcjonalność</a:t>
            </a:r>
          </a:p>
          <a:p>
            <a:r>
              <a:rPr lang="pl-PL" dirty="0"/>
              <a:t>Na szybko powstał </a:t>
            </a:r>
            <a:r>
              <a:rPr lang="pl-PL" dirty="0" err="1"/>
              <a:t>PoC</a:t>
            </a:r>
            <a:r>
              <a:rPr lang="pl-PL" dirty="0"/>
              <a:t> rozwiązania wykorzystującego ESP8266 i chmurę </a:t>
            </a:r>
            <a:r>
              <a:rPr lang="pl-PL" dirty="0" err="1"/>
              <a:t>ThingsSpeak</a:t>
            </a:r>
            <a:r>
              <a:rPr lang="pl-PL" dirty="0"/>
              <a:t> </a:t>
            </a:r>
          </a:p>
          <a:p>
            <a:r>
              <a:rPr lang="pl-PL" dirty="0"/>
              <a:t>Wykorzystanie własnego serwera daje większe możliwości</a:t>
            </a:r>
          </a:p>
        </p:txBody>
      </p:sp>
    </p:spTree>
    <p:extLst>
      <p:ext uri="{BB962C8B-B14F-4D97-AF65-F5344CB8AC3E}">
        <p14:creationId xmlns:p14="http://schemas.microsoft.com/office/powerpoint/2010/main" val="8598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E032-EFFE-4B01-AAE4-44D13A61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pl-PL" dirty="0"/>
              <a:t>Projekt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8481-A960-4662-9BF2-E88561FC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38FF-10AA-4C61-AE16-8C0CE58C9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Niezależne sensory wykorzystujące istniejącą sieć </a:t>
            </a:r>
            <a:r>
              <a:rPr lang="pl-PL" dirty="0" err="1"/>
              <a:t>WiFi</a:t>
            </a:r>
            <a:endParaRPr lang="pl-PL" dirty="0"/>
          </a:p>
          <a:p>
            <a:r>
              <a:rPr lang="pl-PL" dirty="0"/>
              <a:t>Serwer znajdujący się w osobnej sieci</a:t>
            </a:r>
          </a:p>
          <a:p>
            <a:r>
              <a:rPr lang="pl-PL" dirty="0"/>
              <a:t>Komunikacja z wykorzystaniem protokołu MQTT</a:t>
            </a:r>
          </a:p>
          <a:p>
            <a:r>
              <a:rPr lang="pl-PL" dirty="0"/>
              <a:t>Interakcja z użytkownikiem poprzez interfejs WWW</a:t>
            </a:r>
          </a:p>
          <a:p>
            <a:r>
              <a:rPr lang="pl-PL" dirty="0"/>
              <a:t>Odczyty zapisywane w bazie danych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DA77-37BE-4A04-9CDB-3C7B6337DF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2EE90A5-81B9-4FF6-8CB9-991D8195DE35}"/>
              </a:ext>
            </a:extLst>
          </p:cNvPr>
          <p:cNvSpPr/>
          <p:nvPr/>
        </p:nvSpPr>
        <p:spPr>
          <a:xfrm>
            <a:off x="8171411" y="2603500"/>
            <a:ext cx="1744955" cy="147701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serwer</a:t>
            </a:r>
            <a:endParaRPr lang="en-US" sz="2400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65538628-78C8-449F-854D-9901A82AEC94}"/>
              </a:ext>
            </a:extLst>
          </p:cNvPr>
          <p:cNvSpPr/>
          <p:nvPr/>
        </p:nvSpPr>
        <p:spPr>
          <a:xfrm>
            <a:off x="10678223" y="2884805"/>
            <a:ext cx="914400" cy="9144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E930F72-C93C-48B9-8A7A-15AE41F3F52D}"/>
              </a:ext>
            </a:extLst>
          </p:cNvPr>
          <p:cNvSpPr/>
          <p:nvPr/>
        </p:nvSpPr>
        <p:spPr>
          <a:xfrm>
            <a:off x="8586688" y="4668180"/>
            <a:ext cx="914400" cy="121615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93B421-CE16-4629-BBF7-29D9A60FD250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>
            <a:off x="9914911" y="3342005"/>
            <a:ext cx="75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A5F2CE-3D34-475E-9868-3D9480CE09F8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 flipH="1">
            <a:off x="9043888" y="4078937"/>
            <a:ext cx="1" cy="589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639EACF-9A97-4980-9A2D-D84DFCEE43DB}"/>
              </a:ext>
            </a:extLst>
          </p:cNvPr>
          <p:cNvSpPr/>
          <p:nvPr/>
        </p:nvSpPr>
        <p:spPr>
          <a:xfrm>
            <a:off x="6208712" y="2603500"/>
            <a:ext cx="1595867" cy="509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temperatura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AF3783-5FCF-44BB-A0CD-7F78077774CD}"/>
              </a:ext>
            </a:extLst>
          </p:cNvPr>
          <p:cNvSpPr/>
          <p:nvPr/>
        </p:nvSpPr>
        <p:spPr>
          <a:xfrm>
            <a:off x="6208711" y="3515443"/>
            <a:ext cx="1595867" cy="509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wilgotność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DDA10C-612A-4DE4-9B84-7E2B587C2723}"/>
              </a:ext>
            </a:extLst>
          </p:cNvPr>
          <p:cNvCxnSpPr>
            <a:cxnSpLocks/>
            <a:stCxn id="23" idx="3"/>
            <a:endCxn id="5" idx="2"/>
          </p:cNvCxnSpPr>
          <p:nvPr/>
        </p:nvCxnSpPr>
        <p:spPr>
          <a:xfrm>
            <a:off x="7804579" y="2858367"/>
            <a:ext cx="372245" cy="48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4A1A5C-201D-45FF-86A3-8CEFFDB6F68F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 flipV="1">
            <a:off x="7804578" y="3342005"/>
            <a:ext cx="372246" cy="42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2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33D214-D3CD-4F80-A25E-005FBE3B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1" y="849591"/>
            <a:ext cx="4342406" cy="586818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Dlaczego </a:t>
            </a:r>
            <a:r>
              <a:rPr lang="pl-PL" b="1" dirty="0" err="1"/>
              <a:t>WiFi</a:t>
            </a:r>
            <a:r>
              <a:rPr lang="pl-PL" b="1" dirty="0"/>
              <a:t>?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69BEDE-9641-48D5-957E-5E42DB23F0A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3440125"/>
            <a:ext cx="4824412" cy="576263"/>
          </a:xfrm>
        </p:spPr>
        <p:txBody>
          <a:bodyPr/>
          <a:lstStyle/>
          <a:p>
            <a:pPr marL="0" indent="0">
              <a:buNone/>
            </a:pPr>
            <a:r>
              <a:rPr lang="pl-PL" spc="-150" dirty="0"/>
              <a:t>Przeciw</a:t>
            </a:r>
            <a:endParaRPr lang="en-US" spc="-15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463DE7-31C2-4DFB-A23C-9B12F12E18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1761" y="1436409"/>
            <a:ext cx="4824413" cy="33877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</a:br>
            <a:b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</a:br>
            <a:b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Popularne na rynku:</a:t>
            </a:r>
          </a:p>
          <a:p>
            <a:r>
              <a:rPr lang="pl-PL" sz="2000" dirty="0" err="1">
                <a:solidFill>
                  <a:schemeClr val="bg1"/>
                </a:solidFill>
                <a:ea typeface="+mj-ea"/>
                <a:cs typeface="+mj-cs"/>
              </a:rPr>
              <a:t>ZigBee</a:t>
            </a:r>
            <a:endParaRPr lang="pl-PL" sz="2000" dirty="0">
              <a:solidFill>
                <a:schemeClr val="bg1"/>
              </a:solidFill>
              <a:ea typeface="+mj-ea"/>
              <a:cs typeface="+mj-cs"/>
            </a:endParaRP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Bluetooth</a:t>
            </a:r>
          </a:p>
          <a:p>
            <a:r>
              <a:rPr lang="pl-PL" sz="2000" dirty="0" err="1">
                <a:solidFill>
                  <a:schemeClr val="bg1"/>
                </a:solidFill>
                <a:ea typeface="+mj-ea"/>
                <a:cs typeface="+mj-cs"/>
              </a:rPr>
              <a:t>WiFi</a:t>
            </a:r>
            <a:endParaRPr lang="pl-PL" sz="20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D3BDD85-74B8-4A31-9A73-07442F2F80D0}"/>
              </a:ext>
            </a:extLst>
          </p:cNvPr>
          <p:cNvSpPr txBox="1">
            <a:spLocks/>
          </p:cNvSpPr>
          <p:nvPr/>
        </p:nvSpPr>
        <p:spPr>
          <a:xfrm>
            <a:off x="6096000" y="561459"/>
            <a:ext cx="4824412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pc="-150" dirty="0"/>
              <a:t>Za</a:t>
            </a:r>
            <a:endParaRPr lang="en-US" spc="-15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536387-3303-43DB-9DE7-9E8E1BA6A30E}"/>
              </a:ext>
            </a:extLst>
          </p:cNvPr>
          <p:cNvSpPr txBox="1">
            <a:spLocks/>
          </p:cNvSpPr>
          <p:nvPr/>
        </p:nvSpPr>
        <p:spPr>
          <a:xfrm>
            <a:off x="6096000" y="964406"/>
            <a:ext cx="4824412" cy="246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pc="-150" dirty="0" err="1"/>
              <a:t>ZigBee</a:t>
            </a:r>
            <a:r>
              <a:rPr lang="pl-PL" spc="-150" dirty="0"/>
              <a:t>:</a:t>
            </a:r>
          </a:p>
          <a:p>
            <a:pPr lvl="1"/>
            <a:r>
              <a:rPr lang="pl-PL" spc="-150" dirty="0"/>
              <a:t>Energooszczędne, daleki zasięg</a:t>
            </a:r>
          </a:p>
          <a:p>
            <a:r>
              <a:rPr lang="pl-PL" spc="-150" dirty="0"/>
              <a:t>Bluetooth:</a:t>
            </a:r>
          </a:p>
          <a:p>
            <a:pPr lvl="1"/>
            <a:r>
              <a:rPr lang="pl-PL" spc="-150" dirty="0"/>
              <a:t>Energooszczędne, tanie mikroprocesory</a:t>
            </a:r>
          </a:p>
          <a:p>
            <a:r>
              <a:rPr lang="pl-PL" spc="-150" dirty="0" err="1"/>
              <a:t>WiFi</a:t>
            </a:r>
            <a:r>
              <a:rPr lang="pl-PL" spc="-150" dirty="0"/>
              <a:t>:</a:t>
            </a:r>
          </a:p>
          <a:p>
            <a:pPr lvl="1"/>
            <a:r>
              <a:rPr lang="pl-PL" spc="-150" dirty="0"/>
              <a:t>Istniejąca już infrastruktura, tanie </a:t>
            </a:r>
            <a:r>
              <a:rPr lang="pl-PL" spc="-150" dirty="0" err="1"/>
              <a:t>mirkoprocesory</a:t>
            </a:r>
            <a:endParaRPr lang="en-US" spc="-15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4FB01E4-3E8E-4E9C-9913-8AC1C8BC6CB4}"/>
              </a:ext>
            </a:extLst>
          </p:cNvPr>
          <p:cNvSpPr txBox="1">
            <a:spLocks/>
          </p:cNvSpPr>
          <p:nvPr/>
        </p:nvSpPr>
        <p:spPr>
          <a:xfrm>
            <a:off x="6096000" y="3831947"/>
            <a:ext cx="4824412" cy="296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pc="-150" dirty="0" err="1"/>
              <a:t>ZigBee</a:t>
            </a:r>
            <a:r>
              <a:rPr lang="pl-PL" spc="-150" dirty="0"/>
              <a:t>:</a:t>
            </a:r>
          </a:p>
          <a:p>
            <a:pPr lvl="1"/>
            <a:r>
              <a:rPr lang="pl-PL" spc="-150" dirty="0"/>
              <a:t>Drogie, wymaga tunelowania do sieci IP</a:t>
            </a:r>
          </a:p>
          <a:p>
            <a:pPr indent="-285750"/>
            <a:r>
              <a:rPr lang="pl-PL" spc="-150" dirty="0"/>
              <a:t>Bluetooth:</a:t>
            </a:r>
          </a:p>
          <a:p>
            <a:pPr lvl="1"/>
            <a:r>
              <a:rPr lang="pl-PL" spc="-150" dirty="0"/>
              <a:t>Mały zasięg, wymóg tunelowania</a:t>
            </a:r>
          </a:p>
          <a:p>
            <a:r>
              <a:rPr lang="pl-PL" spc="-150" dirty="0" err="1"/>
              <a:t>WiFi</a:t>
            </a:r>
            <a:r>
              <a:rPr lang="pl-PL" spc="-150" dirty="0"/>
              <a:t>:</a:t>
            </a:r>
          </a:p>
          <a:p>
            <a:pPr lvl="1"/>
            <a:r>
              <a:rPr lang="pl-PL" spc="-150" dirty="0"/>
              <a:t>Wysokie zapotrzebowanie na energię</a:t>
            </a:r>
          </a:p>
        </p:txBody>
      </p:sp>
    </p:spTree>
    <p:extLst>
      <p:ext uri="{BB962C8B-B14F-4D97-AF65-F5344CB8AC3E}">
        <p14:creationId xmlns:p14="http://schemas.microsoft.com/office/powerpoint/2010/main" val="252313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33D214-D3CD-4F80-A25E-005FBE3B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1" y="849591"/>
            <a:ext cx="4342406" cy="586818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Dlaczego MQTT?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69BEDE-9641-48D5-957E-5E42DB23F0A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3440125"/>
            <a:ext cx="4824412" cy="576263"/>
          </a:xfrm>
        </p:spPr>
        <p:txBody>
          <a:bodyPr/>
          <a:lstStyle/>
          <a:p>
            <a:pPr marL="0" indent="0">
              <a:buNone/>
            </a:pPr>
            <a:r>
              <a:rPr lang="pl-PL" spc="-150" dirty="0"/>
              <a:t>Przeciw</a:t>
            </a:r>
            <a:endParaRPr lang="en-US" spc="-15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463DE7-31C2-4DFB-A23C-9B12F12E18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1761" y="1436409"/>
            <a:ext cx="4824413" cy="33877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</a:br>
            <a:b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</a:br>
            <a:b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Popularne na rynku: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Interfejsy HTTP (REST)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Implementacja własnego protokołu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MQTT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D3BDD85-74B8-4A31-9A73-07442F2F80D0}"/>
              </a:ext>
            </a:extLst>
          </p:cNvPr>
          <p:cNvSpPr txBox="1">
            <a:spLocks/>
          </p:cNvSpPr>
          <p:nvPr/>
        </p:nvSpPr>
        <p:spPr>
          <a:xfrm>
            <a:off x="6096000" y="561459"/>
            <a:ext cx="4824412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pc="-150" dirty="0"/>
              <a:t>Za</a:t>
            </a:r>
            <a:endParaRPr lang="en-US" spc="-15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536387-3303-43DB-9DE7-9E8E1BA6A30E}"/>
              </a:ext>
            </a:extLst>
          </p:cNvPr>
          <p:cNvSpPr txBox="1">
            <a:spLocks/>
          </p:cNvSpPr>
          <p:nvPr/>
        </p:nvSpPr>
        <p:spPr>
          <a:xfrm>
            <a:off x="6096000" y="964406"/>
            <a:ext cx="4824412" cy="2693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pc="-150" dirty="0"/>
              <a:t>REST:</a:t>
            </a:r>
          </a:p>
          <a:p>
            <a:pPr lvl="1"/>
            <a:r>
              <a:rPr lang="pl-PL" spc="-150" dirty="0"/>
              <a:t>Prosta implementacja po stronie serwera</a:t>
            </a:r>
          </a:p>
          <a:p>
            <a:r>
              <a:rPr lang="pl-PL" spc="-150" dirty="0"/>
              <a:t>Własna implementacja:</a:t>
            </a:r>
          </a:p>
          <a:p>
            <a:pPr lvl="1"/>
            <a:r>
              <a:rPr lang="pl-PL" spc="-150" dirty="0"/>
              <a:t>Dopasowanie do architektury, wysoka wydajność, energooszczędność</a:t>
            </a:r>
          </a:p>
          <a:p>
            <a:r>
              <a:rPr lang="pl-PL" spc="-150" dirty="0"/>
              <a:t>MQTT:</a:t>
            </a:r>
          </a:p>
          <a:p>
            <a:pPr lvl="1"/>
            <a:r>
              <a:rPr lang="pl-PL" spc="-150" dirty="0"/>
              <a:t>Gotowe biblioteki dla </a:t>
            </a:r>
            <a:r>
              <a:rPr lang="pl-PL" spc="-150" dirty="0" err="1"/>
              <a:t>uC</a:t>
            </a:r>
            <a:r>
              <a:rPr lang="pl-PL" spc="-150" dirty="0"/>
              <a:t>, rozwiązanie dominujące w </a:t>
            </a:r>
            <a:r>
              <a:rPr lang="pl-PL" spc="-150" dirty="0" err="1"/>
              <a:t>IoT</a:t>
            </a:r>
            <a:endParaRPr lang="pl-PL" spc="-15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4FB01E4-3E8E-4E9C-9913-8AC1C8BC6CB4}"/>
              </a:ext>
            </a:extLst>
          </p:cNvPr>
          <p:cNvSpPr txBox="1">
            <a:spLocks/>
          </p:cNvSpPr>
          <p:nvPr/>
        </p:nvSpPr>
        <p:spPr>
          <a:xfrm>
            <a:off x="6096000" y="3831947"/>
            <a:ext cx="4824412" cy="296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pc="-150" dirty="0"/>
              <a:t>REST:</a:t>
            </a:r>
          </a:p>
          <a:p>
            <a:pPr lvl="1"/>
            <a:r>
              <a:rPr lang="pl-PL" spc="-150" dirty="0"/>
              <a:t>Nadmiernie obciąża </a:t>
            </a:r>
            <a:r>
              <a:rPr lang="pl-PL" spc="-150" dirty="0" err="1"/>
              <a:t>uC</a:t>
            </a:r>
            <a:r>
              <a:rPr lang="pl-PL" spc="-150" dirty="0"/>
              <a:t>, dużo niepotrzebnych informacji</a:t>
            </a:r>
          </a:p>
          <a:p>
            <a:pPr indent="-285750"/>
            <a:r>
              <a:rPr lang="pl-PL" spc="-150" dirty="0"/>
              <a:t>Własna implementacja:</a:t>
            </a:r>
          </a:p>
          <a:p>
            <a:pPr lvl="1"/>
            <a:r>
              <a:rPr lang="pl-PL" spc="-150" dirty="0"/>
              <a:t>Czas potrzebny na zaprojektowanie i zaimplementowanie, brak rozszerzalności</a:t>
            </a:r>
          </a:p>
          <a:p>
            <a:r>
              <a:rPr lang="pl-PL" spc="-150" dirty="0"/>
              <a:t>MQTT:</a:t>
            </a:r>
          </a:p>
          <a:p>
            <a:pPr lvl="1"/>
            <a:r>
              <a:rPr lang="pl-PL" spc="-150" dirty="0"/>
              <a:t>Potrzebny zewnętrzny broker (serwer)</a:t>
            </a:r>
          </a:p>
        </p:txBody>
      </p:sp>
    </p:spTree>
    <p:extLst>
      <p:ext uri="{BB962C8B-B14F-4D97-AF65-F5344CB8AC3E}">
        <p14:creationId xmlns:p14="http://schemas.microsoft.com/office/powerpoint/2010/main" val="16846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EFD4-3C2F-40D3-8633-E62BEA44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76" y="651262"/>
            <a:ext cx="4190129" cy="796538"/>
          </a:xfrm>
        </p:spPr>
        <p:txBody>
          <a:bodyPr/>
          <a:lstStyle/>
          <a:p>
            <a:r>
              <a:rPr lang="pl-PL" b="1" dirty="0"/>
              <a:t>Sensor temperatury i wilgotności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328A-AC1F-4532-84A5-062A19FE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48AABF7-824D-47F2-95C9-0A24FA9220EB}"/>
              </a:ext>
            </a:extLst>
          </p:cNvPr>
          <p:cNvSpPr txBox="1">
            <a:spLocks/>
          </p:cNvSpPr>
          <p:nvPr/>
        </p:nvSpPr>
        <p:spPr>
          <a:xfrm>
            <a:off x="581376" y="1917426"/>
            <a:ext cx="4190129" cy="363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Założenia projektowe: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Jak najdłuższy czas pracy na baterii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Wbudowany układ ładowania</a:t>
            </a:r>
          </a:p>
          <a:p>
            <a:r>
              <a:rPr lang="pl-PL" sz="2000" dirty="0">
                <a:solidFill>
                  <a:schemeClr val="bg1"/>
                </a:solidFill>
                <a:ea typeface="+mj-ea"/>
                <a:cs typeface="+mj-cs"/>
              </a:rPr>
              <a:t>Prosty w montażu (nie SMD)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30232-1424-4BE0-BE5E-B2F69D8026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56" y="1330037"/>
            <a:ext cx="5703042" cy="51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6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</TotalTime>
  <Words>475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System monitorowania domu z wykorzystaniem układów ESP8266 i platformy dla systemów wbudowanych Raspberry Pi</vt:lpstr>
      <vt:lpstr>Informacje</vt:lpstr>
      <vt:lpstr>Problem</vt:lpstr>
      <vt:lpstr>Pomysł</vt:lpstr>
      <vt:lpstr>Projekt</vt:lpstr>
      <vt:lpstr>Architektura</vt:lpstr>
      <vt:lpstr>Dlaczego WiFi?</vt:lpstr>
      <vt:lpstr>Dlaczego MQTT?</vt:lpstr>
      <vt:lpstr>Sensor temperatury i wilgotności</vt:lpstr>
      <vt:lpstr>Produkcja prototypu</vt:lpstr>
      <vt:lpstr>Serwer - implementacja</vt:lpstr>
      <vt:lpstr>Wyświetlanie pomiarów</vt:lpstr>
      <vt:lpstr>Narzędzia pracy</vt:lpstr>
      <vt:lpstr>Testowanie</vt:lpstr>
      <vt:lpstr>Wyniki</vt:lpstr>
      <vt:lpstr>Pytania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monitorowania domu z wykorzystaniem układów ESP8266 i platformy dla systemów wbudowanych Raspberry Pi</dc:title>
  <dc:creator>Jan Nielek</dc:creator>
  <cp:lastModifiedBy>Jan Nielek</cp:lastModifiedBy>
  <cp:revision>16</cp:revision>
  <dcterms:created xsi:type="dcterms:W3CDTF">2018-01-25T17:17:13Z</dcterms:created>
  <dcterms:modified xsi:type="dcterms:W3CDTF">2018-01-25T20:06:19Z</dcterms:modified>
</cp:coreProperties>
</file>