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FC9FBE-403A-4009-A58B-A77C96B916AD}">
          <p14:sldIdLst>
            <p14:sldId id="256"/>
            <p14:sldId id="260"/>
            <p14:sldId id="261"/>
            <p14:sldId id="263"/>
            <p14:sldId id="262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7F9A-6F62-422D-AFE6-A7DFD2D6646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FB302-340E-4F4B-8618-FDF273723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5461 (5461 * 12 = UInt16.MaxValue)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FB302-340E-4F4B-8618-FDF273723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B4CC-526C-4556-AE96-47B33309F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</a:t>
            </a:r>
            <a:r>
              <a:rPr lang="pl-PL" dirty="0"/>
              <a:t> </a:t>
            </a:r>
            <a:r>
              <a:rPr lang="en-US" dirty="0"/>
              <a:t>calculator</a:t>
            </a:r>
            <a:r>
              <a:rPr lang="pl-PL" dirty="0"/>
              <a:t> </a:t>
            </a:r>
            <a:r>
              <a:rPr lang="en-US" dirty="0"/>
              <a:t>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D7FA-36F2-4715-8699-C0E895ABC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nielek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684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764E-00F2-42B3-92FF-AFB0E41B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A09D-6584-4F46-839C-06CCA3DA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2720"/>
            <a:ext cx="9905999" cy="3541714"/>
          </a:xfrm>
        </p:spPr>
        <p:txBody>
          <a:bodyPr/>
          <a:lstStyle/>
          <a:p>
            <a:r>
              <a:rPr lang="en-US" dirty="0"/>
              <a:t>WinForms client (MVP)</a:t>
            </a:r>
          </a:p>
          <a:p>
            <a:r>
              <a:rPr lang="en-US" dirty="0"/>
              <a:t>Web service (MVC)</a:t>
            </a:r>
          </a:p>
          <a:p>
            <a:r>
              <a:rPr lang="en-US" dirty="0"/>
              <a:t>Web client (bunch of </a:t>
            </a:r>
            <a:r>
              <a:rPr lang="en-US" dirty="0" err="1"/>
              <a:t>js</a:t>
            </a:r>
            <a:r>
              <a:rPr lang="pl-PL" dirty="0"/>
              <a:t>/</a:t>
            </a:r>
            <a:r>
              <a:rPr lang="pl-PL" dirty="0" err="1"/>
              <a:t>html</a:t>
            </a:r>
            <a:r>
              <a:rPr lang="en-US" dirty="0"/>
              <a:t> glued together)</a:t>
            </a:r>
          </a:p>
          <a:p>
            <a:r>
              <a:rPr lang="en-US" dirty="0"/>
              <a:t>Database mock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FB537F-57F1-483C-80A8-71E27432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6" y="1710622"/>
            <a:ext cx="1374775" cy="42703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Forms client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201E6-C21B-4A1B-8924-EEE40A00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4" y="1699510"/>
            <a:ext cx="1374775" cy="42703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client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8336B8-A60E-4C61-ABCF-1407D851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4" y="2899660"/>
            <a:ext cx="3249612" cy="42703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</a:t>
            </a:r>
            <a:endParaRPr kumimoji="0" lang="en-US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36ABB-094A-4619-BDBD-069F75432C8B}"/>
              </a:ext>
            </a:extLst>
          </p:cNvPr>
          <p:cNvCxnSpPr/>
          <p:nvPr/>
        </p:nvCxnSpPr>
        <p:spPr>
          <a:xfrm flipH="1" flipV="1">
            <a:off x="8636316" y="242961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5A1FA-4EBA-4462-9E5A-8B319B6B9DD1}"/>
              </a:ext>
            </a:extLst>
          </p:cNvPr>
          <p:cNvCxnSpPr/>
          <p:nvPr/>
        </p:nvCxnSpPr>
        <p:spPr>
          <a:xfrm flipH="1" flipV="1">
            <a:off x="8853486" y="243342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16339-354F-4660-890D-2A7CEACD6349}"/>
              </a:ext>
            </a:extLst>
          </p:cNvPr>
          <p:cNvCxnSpPr/>
          <p:nvPr/>
        </p:nvCxnSpPr>
        <p:spPr>
          <a:xfrm flipH="1" flipV="1">
            <a:off x="8434386" y="2437231"/>
            <a:ext cx="3810" cy="46863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37D6B309-49E5-49A5-81A4-DBDA256A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86" y="3558472"/>
            <a:ext cx="631825" cy="631825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Callout 1 (Accent Bar) 10">
            <a:extLst>
              <a:ext uri="{FF2B5EF4-FFF2-40B4-BE49-F238E27FC236}">
                <a16:creationId xmlns:a16="http://schemas.microsoft.com/office/drawing/2014/main" id="{C6E8F2BB-DC38-4FB0-8A37-BD549E11F2F2}"/>
              </a:ext>
            </a:extLst>
          </p:cNvPr>
          <p:cNvSpPr>
            <a:spLocks/>
          </p:cNvSpPr>
          <p:nvPr/>
        </p:nvSpPr>
        <p:spPr bwMode="auto">
          <a:xfrm>
            <a:off x="9736136" y="2320222"/>
            <a:ext cx="1311275" cy="449263"/>
          </a:xfrm>
          <a:prstGeom prst="accentCallout1">
            <a:avLst>
              <a:gd name="adj1" fmla="val 59986"/>
              <a:gd name="adj2" fmla="val -6880"/>
              <a:gd name="adj3" fmla="val 68833"/>
              <a:gd name="adj4" fmla="val -61880"/>
            </a:avLst>
          </a:prstGeom>
          <a:solidFill>
            <a:srgbClr val="BFBFBF">
              <a:alpha val="96861"/>
            </a:srgb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 </a:t>
            </a:r>
            <a:r>
              <a:rPr kumimoji="0" lang="en-US" altLang="pl-P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kumimoji="0" lang="en-US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7B5FE39-3C0A-4CD4-8271-308026C4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18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83400B6-277C-4101-A0E3-F7BB6226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l-P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l-P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l-PL" altLang="pl-P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DCF-E259-4C8B-BC19-9052595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</a:t>
            </a:r>
            <a:br>
              <a:rPr lang="en-US" dirty="0"/>
            </a:br>
            <a:r>
              <a:rPr lang="en-US" sz="1800" dirty="0"/>
              <a:t>Automated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1C22-49C3-458F-8DCF-92833A84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Unit – used as early and as often as possible.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 – used directly on API/BL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UI tests – checking only the UI functionality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DCF-E259-4C8B-BC19-9052595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</a:t>
            </a:r>
            <a:br>
              <a:rPr lang="pl-PL" dirty="0"/>
            </a:br>
            <a:r>
              <a:rPr lang="pl-PL" sz="1800" dirty="0"/>
              <a:t>Manual </a:t>
            </a:r>
            <a:r>
              <a:rPr lang="pl-PL" sz="1800" dirty="0" err="1"/>
              <a:t>tests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1C22-49C3-458F-8DCF-92833A84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Exploratory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Usability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User </a:t>
            </a:r>
            <a:r>
              <a:rPr lang="pl-PL" dirty="0" err="1"/>
              <a:t>acceptance</a:t>
            </a:r>
            <a:r>
              <a:rPr lang="pl-PL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63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AC2-CAF4-4D0E-874B-2765214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Web service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F15F-04D3-484E-8C65-77D1BCAA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036"/>
            <a:ext cx="9905999" cy="4658389"/>
          </a:xfrm>
        </p:spPr>
        <p:txBody>
          <a:bodyPr>
            <a:normAutofit/>
          </a:bodyPr>
          <a:lstStyle/>
          <a:p>
            <a:r>
              <a:rPr lang="en-US" sz="1800" dirty="0"/>
              <a:t>Verify endpoint: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Check if incorrect URL provides correct HTTP response (404)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/>
              <a:t>Check if incorrect API calls return 404:</a:t>
            </a:r>
          </a:p>
          <a:p>
            <a:pPr lvl="2"/>
            <a:r>
              <a:rPr lang="en-US" sz="1000" dirty="0" err="1"/>
              <a:t>LoanTypeID?IncorrectParameter</a:t>
            </a:r>
            <a:r>
              <a:rPr lang="en-US" sz="1000" dirty="0"/>
              <a:t> </a:t>
            </a:r>
          </a:p>
          <a:p>
            <a:pPr lvl="2"/>
            <a:r>
              <a:rPr lang="en-US" sz="1000" dirty="0" err="1"/>
              <a:t>ReturnPayments?TotalAmount&amp;NumberOfYears</a:t>
            </a:r>
            <a:endParaRPr lang="en-US" sz="1000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 	Check if invalid requests return 400:</a:t>
            </a:r>
          </a:p>
          <a:p>
            <a:pPr lvl="2"/>
            <a:r>
              <a:rPr lang="en-US" sz="1000" dirty="0" err="1"/>
              <a:t>ReturnPayments?TotalAmount&amp;NumberOfYears&amp;LoanTypeID</a:t>
            </a:r>
            <a:endParaRPr lang="en-US" sz="1000" dirty="0"/>
          </a:p>
          <a:p>
            <a:r>
              <a:rPr lang="en-US" sz="1800" dirty="0"/>
              <a:t>Verify </a:t>
            </a:r>
            <a:r>
              <a:rPr lang="en-US" sz="1800" dirty="0" err="1"/>
              <a:t>GetLoanType</a:t>
            </a:r>
            <a:r>
              <a:rPr lang="en-US" sz="1800" dirty="0"/>
              <a:t> and </a:t>
            </a:r>
            <a:r>
              <a:rPr lang="en-US" sz="1800" dirty="0" err="1"/>
              <a:t>GetInterest</a:t>
            </a:r>
            <a:r>
              <a:rPr lang="en-US" sz="1800" dirty="0"/>
              <a:t> </a:t>
            </a:r>
            <a:r>
              <a:rPr lang="en-US" sz="1800" dirty="0" err="1"/>
              <a:t>api</a:t>
            </a:r>
            <a:r>
              <a:rPr lang="en-US" sz="1800" dirty="0"/>
              <a:t> calls: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Check if </a:t>
            </a:r>
            <a:r>
              <a:rPr lang="en-US" sz="1200" dirty="0" err="1"/>
              <a:t>GetLoanType</a:t>
            </a:r>
            <a:r>
              <a:rPr lang="en-US" sz="1200" dirty="0"/>
              <a:t> returns valid loan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verify if </a:t>
            </a:r>
            <a:r>
              <a:rPr lang="en-US" sz="1200" dirty="0" err="1"/>
              <a:t>GetInterest</a:t>
            </a:r>
            <a:r>
              <a:rPr lang="en-US" sz="1200" dirty="0"/>
              <a:t> returns correct interest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Check if </a:t>
            </a:r>
            <a:r>
              <a:rPr lang="en-US" sz="1200" dirty="0" err="1"/>
              <a:t>GetInterest</a:t>
            </a:r>
            <a:r>
              <a:rPr lang="en-US" sz="1200" dirty="0"/>
              <a:t> with parameter out of range returns 404</a:t>
            </a:r>
          </a:p>
          <a:p>
            <a:r>
              <a:rPr lang="en-US" sz="1600" dirty="0"/>
              <a:t>Verify </a:t>
            </a:r>
            <a:r>
              <a:rPr lang="en-US" sz="1600" dirty="0" err="1"/>
              <a:t>ReturnPayments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get payment list and verify: number of payments, interest rate per payment and total amount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invalid </a:t>
            </a:r>
            <a:r>
              <a:rPr lang="en-US" sz="1200" dirty="0" err="1"/>
              <a:t>LoanTypeID</a:t>
            </a:r>
            <a:r>
              <a:rPr lang="en-US" sz="1200" dirty="0"/>
              <a:t> verify that </a:t>
            </a:r>
            <a:r>
              <a:rPr lang="en-US" sz="1200" dirty="0" err="1"/>
              <a:t>ReturnPayments</a:t>
            </a:r>
            <a:r>
              <a:rPr lang="en-US" sz="1200" dirty="0"/>
              <a:t> returns 404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With valid </a:t>
            </a:r>
            <a:r>
              <a:rPr lang="en-US" sz="1200" dirty="0" err="1"/>
              <a:t>LoanTypeID</a:t>
            </a:r>
            <a:r>
              <a:rPr lang="en-US" sz="1200" dirty="0"/>
              <a:t> for monthly payments run </a:t>
            </a:r>
            <a:r>
              <a:rPr lang="en-US" sz="1200" dirty="0" err="1"/>
              <a:t>ReturnPayments</a:t>
            </a:r>
            <a:r>
              <a:rPr lang="en-US" sz="1200" dirty="0"/>
              <a:t> with </a:t>
            </a:r>
            <a:r>
              <a:rPr lang="en-US" sz="1200" dirty="0" err="1"/>
              <a:t>NumberOfYears</a:t>
            </a:r>
            <a:r>
              <a:rPr lang="en-US" sz="1200" dirty="0"/>
              <a:t> = 5642 and verify that service returns 400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0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E4E4-7AE6-484F-8BC9-592AAC8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scenarios</a:t>
            </a:r>
            <a:br>
              <a:rPr lang="en-US" dirty="0"/>
            </a:br>
            <a:r>
              <a:rPr lang="en-US" sz="1600" dirty="0" err="1"/>
              <a:t>WinFOrms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83B-2FAC-4CFC-A52E-83FCCFFB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Tool – </a:t>
            </a:r>
            <a:r>
              <a:rPr lang="en-US" sz="2000" dirty="0" err="1"/>
              <a:t>FlaUI</a:t>
            </a:r>
            <a:endParaRPr lang="en-US" sz="2000" dirty="0"/>
          </a:p>
          <a:p>
            <a:r>
              <a:rPr lang="en-US" sz="1800" dirty="0"/>
              <a:t>Verify app startup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without working web service. Verify that </a:t>
            </a:r>
            <a:r>
              <a:rPr lang="en-US" sz="1200" dirty="0" err="1"/>
              <a:t>MessageBox</a:t>
            </a:r>
            <a:r>
              <a:rPr lang="en-US" sz="1200" dirty="0"/>
              <a:t> with an exception was shown and application was closed after.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Run application with working web service. Verify that no errors were shown and </a:t>
            </a:r>
            <a:r>
              <a:rPr lang="en-US" sz="1200" dirty="0" err="1"/>
              <a:t>loanTypeComboBox</a:t>
            </a:r>
            <a:r>
              <a:rPr lang="en-US" sz="1200" dirty="0"/>
              <a:t> was populated with loan types.</a:t>
            </a:r>
          </a:p>
          <a:p>
            <a:r>
              <a:rPr lang="en-US" sz="1600" dirty="0"/>
              <a:t>Verify input handling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verify that after selecting any option from </a:t>
            </a:r>
            <a:r>
              <a:rPr lang="en-US" sz="1200" dirty="0" err="1"/>
              <a:t>loanTypeComboBox</a:t>
            </a:r>
            <a:r>
              <a:rPr lang="en-US" sz="1200" dirty="0"/>
              <a:t> </a:t>
            </a:r>
            <a:r>
              <a:rPr lang="en-US" sz="1200" dirty="0" err="1"/>
              <a:t>executeButton</a:t>
            </a:r>
            <a:r>
              <a:rPr lang="en-US" sz="1200" dirty="0"/>
              <a:t> became accessible.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 and verify that after typing in invalid/empty input into both of the </a:t>
            </a:r>
            <a:r>
              <a:rPr lang="en-US" sz="1200" dirty="0" err="1"/>
              <a:t>texboxes</a:t>
            </a:r>
            <a:r>
              <a:rPr lang="en-US" sz="1200" dirty="0"/>
              <a:t> an error was shown. </a:t>
            </a:r>
          </a:p>
          <a:p>
            <a:r>
              <a:rPr lang="en-US" sz="1600" dirty="0"/>
              <a:t>Verify listing payments</a:t>
            </a:r>
          </a:p>
          <a:p>
            <a:pPr lvl="1"/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, provide valid input to years and amount </a:t>
            </a:r>
            <a:r>
              <a:rPr lang="en-US" sz="1200" dirty="0" err="1"/>
              <a:t>texboxes</a:t>
            </a:r>
            <a:r>
              <a:rPr lang="en-US" sz="1200" dirty="0"/>
              <a:t> and press Execute button. Verify that content of </a:t>
            </a:r>
            <a:r>
              <a:rPr lang="en-US" sz="1200" dirty="0" err="1"/>
              <a:t>paymentListView</a:t>
            </a:r>
            <a:r>
              <a:rPr lang="en-US" sz="1200" dirty="0"/>
              <a:t> has changed.</a:t>
            </a:r>
          </a:p>
        </p:txBody>
      </p:sp>
    </p:spTree>
    <p:extLst>
      <p:ext uri="{BB962C8B-B14F-4D97-AF65-F5344CB8AC3E}">
        <p14:creationId xmlns:p14="http://schemas.microsoft.com/office/powerpoint/2010/main" val="4861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E4E4-7AE6-484F-8BC9-592AAC8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scenarios</a:t>
            </a:r>
            <a:br>
              <a:rPr lang="en-US" dirty="0"/>
            </a:br>
            <a:r>
              <a:rPr lang="en-US" sz="1600" dirty="0"/>
              <a:t>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83B-2FAC-4CFC-A52E-83FCCFFB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Tool – Selenium</a:t>
            </a:r>
          </a:p>
          <a:p>
            <a:r>
              <a:rPr lang="en-US" sz="1600" dirty="0"/>
              <a:t>Verify input handling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verify that after selecting any option from </a:t>
            </a:r>
            <a:r>
              <a:rPr lang="en-US" sz="1200" dirty="0" err="1"/>
              <a:t>loanTypeComboBox</a:t>
            </a:r>
            <a:r>
              <a:rPr lang="en-US" sz="1200" dirty="0"/>
              <a:t> </a:t>
            </a:r>
            <a:r>
              <a:rPr lang="en-US" sz="1200" dirty="0" err="1"/>
              <a:t>executeButton</a:t>
            </a:r>
            <a:r>
              <a:rPr lang="en-US" sz="1200" dirty="0"/>
              <a:t> became accessible.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 and verify that after typing in invalid/empty input into both of the </a:t>
            </a:r>
            <a:r>
              <a:rPr lang="en-US" sz="1200" dirty="0" err="1"/>
              <a:t>texboxes</a:t>
            </a:r>
            <a:r>
              <a:rPr lang="en-US" sz="1200" dirty="0"/>
              <a:t> an error was shown. </a:t>
            </a:r>
          </a:p>
          <a:p>
            <a:r>
              <a:rPr lang="en-US" sz="1600" dirty="0"/>
              <a:t>Verify listing payments</a:t>
            </a:r>
          </a:p>
          <a:p>
            <a:pPr lvl="1"/>
            <a:r>
              <a:rPr lang="en-US" sz="1200" dirty="0"/>
              <a:t>Start application, select first option from </a:t>
            </a:r>
            <a:r>
              <a:rPr lang="en-US" sz="1200" dirty="0" err="1"/>
              <a:t>loanTypeComboBox</a:t>
            </a:r>
            <a:r>
              <a:rPr lang="en-US" sz="1200" dirty="0"/>
              <a:t>, provide valid input to years and amount </a:t>
            </a:r>
            <a:r>
              <a:rPr lang="en-US" sz="1200" dirty="0" err="1"/>
              <a:t>texboxes</a:t>
            </a:r>
            <a:r>
              <a:rPr lang="en-US" sz="1200" dirty="0"/>
              <a:t> and press Execute button. Verify that content of </a:t>
            </a:r>
            <a:r>
              <a:rPr lang="en-US" sz="1200" dirty="0" err="1"/>
              <a:t>paymentListView</a:t>
            </a:r>
            <a:r>
              <a:rPr lang="en-US" sz="1200" dirty="0"/>
              <a:t> has changed.</a:t>
            </a:r>
          </a:p>
        </p:txBody>
      </p:sp>
    </p:spTree>
    <p:extLst>
      <p:ext uri="{BB962C8B-B14F-4D97-AF65-F5344CB8AC3E}">
        <p14:creationId xmlns:p14="http://schemas.microsoft.com/office/powerpoint/2010/main" val="354084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ED1D-E478-4187-9055-0FFC1956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244D-5835-48D2-B9AD-B14B1982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491</TotalTime>
  <Words>340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Loan calculator tests</vt:lpstr>
      <vt:lpstr>Application components</vt:lpstr>
      <vt:lpstr>Testing architecture Automated tests</vt:lpstr>
      <vt:lpstr>Testing architecture Manual tests</vt:lpstr>
      <vt:lpstr> Web service test scenarios</vt:lpstr>
      <vt:lpstr>UI test scenarios WinFOrms</vt:lpstr>
      <vt:lpstr>UI test scenarios Web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nielek</dc:creator>
  <cp:lastModifiedBy>jan nielek</cp:lastModifiedBy>
  <cp:revision>19</cp:revision>
  <dcterms:created xsi:type="dcterms:W3CDTF">2017-11-20T17:22:47Z</dcterms:created>
  <dcterms:modified xsi:type="dcterms:W3CDTF">2017-11-21T21:43:50Z</dcterms:modified>
</cp:coreProperties>
</file>