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86" autoAdjust="0"/>
  </p:normalViewPr>
  <p:slideViewPr>
    <p:cSldViewPr snapToGrid="0">
      <p:cViewPr varScale="1">
        <p:scale>
          <a:sx n="97" d="100"/>
          <a:sy n="97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7741C-1510-4275-8D1F-CAF49E426A3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9B73-D9C1-4609-B475-AF8DC5BE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2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Przykład z urzędem – klient musi iść do miliona okienek VS. Klient idzie do jednego okienka a magia dzieje się sama.</a:t>
            </a:r>
            <a:endParaRPr lang="en-US" dirty="0"/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9B73-D9C1-4609-B475-AF8DC5BE3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z urzędem – klient musi iść do miliona okienek VS. Klient idzie do jednego okienka a magia dzieje się sama.</a:t>
            </a:r>
          </a:p>
          <a:p>
            <a:endParaRPr lang="pl-PL" dirty="0"/>
          </a:p>
          <a:p>
            <a:r>
              <a:rPr lang="pl-PL" dirty="0"/>
              <a:t>Złożony podsystem może np. wymuszać inicjalizację obiektów we właściwej kolejności, przekazanie danych pomiędzy obiektami we właściwym formacie – czyli trzeba byłoby dobrze poznać implementację takiego podsystemu żeby się w nim biegle poruszać. 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9B73-D9C1-4609-B475-AF8DC5BE3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5F09E-A8C5-4D6B-87EC-41FEC828D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203C66-B07D-429E-91EC-265BB4C08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BA443D-8898-4E51-AF4C-29B27294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F5A008-E26A-45C1-98DE-EDCAD0C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D82854-F64B-4D98-B174-2713A544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61D662-76BD-4546-AD29-39EAD033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478646-8D4E-40D9-9B4F-A0F12146A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880BD7-38CA-4D86-9E14-216F2264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C35CCB-E385-4CA3-96E0-A4C46C46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0915A4-B21A-4438-ACA0-21F0E8EA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35C4A84-52BF-4B5F-89C1-046ED71AD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1B77375-D8F0-4071-B96D-92E6D38E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84E4AA-41CC-4AD8-82AC-FEDBF806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0A3033-50A2-42A6-B9EE-EF30987F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B90B34-EEA7-4D32-B7DB-8F0FF245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5BCA46-144C-4D01-AF61-CA5C56C1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2260B-C8CB-425C-A8BA-2E26839F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2B565A-676D-43DF-809B-9FE26D05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E3B146-6D78-4F00-A00F-E7166B7F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CAFB03-7EB3-4F85-8AAC-9B1A4D87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189897-AE20-4F81-B5C9-EB5F3655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FE8F88-133D-4BF1-990A-ADE57DFF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66BFDF-12FB-44FF-BB88-6A601B2E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05274E-CAC0-4B0E-957C-0745F2E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00AD33-1DDE-45BC-B4C5-96777771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4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F30992-0625-4E53-B00F-1F6DF66F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A3C22-61D1-409C-816C-132073A80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2CB26BE-720F-480D-BC25-BA4EC182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7381D2-2457-442A-AD62-438F7153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025A85-1E0E-49FB-9028-657B04EF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D3B1CA3-49D0-4071-859F-EC245EDA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3D4876-F61B-4F9D-B553-B9E71026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06B2EB-8DE3-4502-A17F-92C9DDF7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D01EB6-5175-493E-9D07-19E3F31D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84AB230-C677-456C-8273-6F435C1F2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D41649F-663C-4970-B911-9F4A68858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9B374D8-4273-45F0-995B-3D7338AE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46713B4-39F8-4850-A6A8-BD8BA8A8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ADEE4F-EDB7-446A-A160-25F8F1F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0D73D0-9195-4D84-B5ED-2AD65EFA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83AB79-77EB-4AC6-8FA2-25D63695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A563930-A5EB-40D5-91C1-CE5E33FC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93653D-6FFC-41BB-8E7F-2C6A8838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4002724-3983-41D8-8E41-019707BD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B55750D-02E2-4D2B-B860-C9387FE6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A25B425-A247-4CFD-BD0F-CE9E0F72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2E9002-F5A3-4536-A8D5-FD1893EE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941BBD-AD4E-4197-9767-DE19D784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D909DB-B391-4D82-BCBA-1456E16F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049FB4-AB1D-4CA3-BB04-047AA6D9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03929E-1B3F-4538-85A1-4685209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A01E6B-C3CF-4D04-B962-561084D2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D1A775-E1C4-439A-8419-90733492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32959C7-0230-4992-AA13-A32491AE0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2BF50A8-18A9-4D79-82F4-1549A499E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6685B0-5CDE-4B53-8F4D-9A5080C1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EFAADC6-2FA4-468E-A69F-B706CB11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762E6AF-62B6-446C-94EF-9F030B00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BF7BB45-DB1F-46D5-BDDB-5CE991EA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1166583-A5E9-41C3-ADE4-20FA01F1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352DC6-2CC2-49D9-B06C-416355A7C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4E3-A924-4279-A59F-7FE2D19F28C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506948-6F90-4E21-A5DD-3D59C0BF6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33975C-E718-400D-8518-90EF8045E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4D2E-4FEB-43F3-AC84-A706CB5E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pl/design-patterns/facade/cpp/example" TargetMode="External"/><Relationship Id="rId2" Type="http://schemas.openxmlformats.org/officeDocument/2006/relationships/hyperlink" Target="https://refactoring.guru/pl/design-patterns/faca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training.bitbucket.io/cpp-dp/faca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DCAC47-0E0C-436A-AF1D-BB14005D0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Wzorce projektowe - fasada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70D042-D7ED-4E34-838E-2E63BF6FC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72"/>
            <a:ext cx="9144000" cy="933628"/>
          </a:xfrm>
        </p:spPr>
        <p:txBody>
          <a:bodyPr>
            <a:normAutofit/>
          </a:bodyPr>
          <a:lstStyle/>
          <a:p>
            <a:r>
              <a:rPr lang="pl-PL" sz="1800" dirty="0" err="1"/>
              <a:t>MarcinN</a:t>
            </a:r>
            <a:endParaRPr lang="pl-PL" sz="1800" dirty="0"/>
          </a:p>
          <a:p>
            <a:r>
              <a:rPr lang="pl-PL" sz="1800" dirty="0"/>
              <a:t>19.10.2020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493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B5CFE-5303-431C-BC70-80A13956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występuje problem?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ED8E6C-E6D4-4C4A-A0F5-51D871FC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Klient musi korzystać bezpośrednio ze skomplikowanej biblioteki/podsystemu</a:t>
            </a:r>
          </a:p>
          <a:p>
            <a:r>
              <a:rPr lang="pl-PL" dirty="0"/>
              <a:t>Przykładowo – jeżeli klient ma do dyspozycji wielką bibliotekę do przetwarzania chmur punktów 3D umożliwiającą skomplikowane operacje transformacji danych oraz pomiary i obliczenia, a tak naprawdę chciałby tylko wyświetlić chmurę punktów na ekranie…</a:t>
            </a:r>
          </a:p>
          <a:p>
            <a:r>
              <a:rPr lang="pl-PL" dirty="0"/>
              <a:t>Należałoby ułatwić życie klientowi i nie zmuszać go do korzystania z takiego wielkiego kombajnu, a jedynie dać mu to czego potrzebuje</a:t>
            </a:r>
          </a:p>
          <a:p>
            <a:r>
              <a:rPr lang="pl-PL" dirty="0"/>
              <a:t>A może by tak użyć fasady…?</a:t>
            </a:r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89E7B571-29D1-40EB-9D8B-5D3FE44D8CFC}"/>
              </a:ext>
            </a:extLst>
          </p:cNvPr>
          <p:cNvGrpSpPr/>
          <p:nvPr/>
        </p:nvGrpSpPr>
        <p:grpSpPr>
          <a:xfrm>
            <a:off x="8971279" y="140712"/>
            <a:ext cx="3025881" cy="1684913"/>
            <a:chOff x="717847" y="4750034"/>
            <a:chExt cx="3469592" cy="1931986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1D57CD61-B6F7-4E99-BC9B-11842C76962D}"/>
                </a:ext>
              </a:extLst>
            </p:cNvPr>
            <p:cNvSpPr/>
            <p:nvPr/>
          </p:nvSpPr>
          <p:spPr>
            <a:xfrm>
              <a:off x="717847" y="5301785"/>
              <a:ext cx="3469592" cy="138023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238FC128-E84E-43A8-AB59-0C60991E0C9C}"/>
                </a:ext>
              </a:extLst>
            </p:cNvPr>
            <p:cNvSpPr/>
            <p:nvPr/>
          </p:nvSpPr>
          <p:spPr>
            <a:xfrm>
              <a:off x="2097993" y="5401425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058FE72A-0B1D-4C16-9871-AA8A5D392949}"/>
                </a:ext>
              </a:extLst>
            </p:cNvPr>
            <p:cNvSpPr/>
            <p:nvPr/>
          </p:nvSpPr>
          <p:spPr>
            <a:xfrm>
              <a:off x="2097992" y="6176963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846756F8-8559-460E-85C1-B20A43544485}"/>
                </a:ext>
              </a:extLst>
            </p:cNvPr>
            <p:cNvSpPr/>
            <p:nvPr/>
          </p:nvSpPr>
          <p:spPr>
            <a:xfrm>
              <a:off x="838201" y="5401425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BC3FBF83-B6A1-488A-9B55-3DAC5437EDE7}"/>
                </a:ext>
              </a:extLst>
            </p:cNvPr>
            <p:cNvSpPr/>
            <p:nvPr/>
          </p:nvSpPr>
          <p:spPr>
            <a:xfrm>
              <a:off x="838200" y="6176963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7DF5C585-265D-4480-A4FE-F40E4315A871}"/>
                </a:ext>
              </a:extLst>
            </p:cNvPr>
            <p:cNvSpPr/>
            <p:nvPr/>
          </p:nvSpPr>
          <p:spPr>
            <a:xfrm>
              <a:off x="3357786" y="5412215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101EDED6-8449-4AF2-967C-277EB0054064}"/>
                </a:ext>
              </a:extLst>
            </p:cNvPr>
            <p:cNvSpPr/>
            <p:nvPr/>
          </p:nvSpPr>
          <p:spPr>
            <a:xfrm>
              <a:off x="3357785" y="6187753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13D9C422-2EF4-416B-ADD9-3C7968C66118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538956" y="5589915"/>
              <a:ext cx="559036" cy="77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47AB3220-B273-4450-9E2C-0BE84FED00B1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1188578" y="5778404"/>
              <a:ext cx="1" cy="398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0A2D913F-F941-4A58-B019-8A1CDD3522B7}"/>
                </a:ext>
              </a:extLst>
            </p:cNvPr>
            <p:cNvCxnSpPr>
              <a:stCxn id="9" idx="3"/>
              <a:endCxn id="7" idx="1"/>
            </p:cNvCxnSpPr>
            <p:nvPr/>
          </p:nvCxnSpPr>
          <p:spPr>
            <a:xfrm>
              <a:off x="1538955" y="6365453"/>
              <a:ext cx="559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4B0D9963-6071-43F0-88BB-C30F9ED29E52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1188578" y="5778404"/>
              <a:ext cx="1259793" cy="398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>
              <a:extLst>
                <a:ext uri="{FF2B5EF4-FFF2-40B4-BE49-F238E27FC236}">
                  <a16:creationId xmlns:a16="http://schemas.microsoft.com/office/drawing/2014/main" id="{9A4FB240-2348-483C-918F-7E2B50EEABC9}"/>
                </a:ext>
              </a:extLst>
            </p:cNvPr>
            <p:cNvCxnSpPr>
              <a:stCxn id="7" idx="0"/>
              <a:endCxn id="10" idx="1"/>
            </p:cNvCxnSpPr>
            <p:nvPr/>
          </p:nvCxnSpPr>
          <p:spPr>
            <a:xfrm flipV="1">
              <a:off x="2448370" y="5600705"/>
              <a:ext cx="909416" cy="576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9C098315-C49C-49D4-B96E-7884C4E48FCA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>
              <a:off x="2798748" y="5589915"/>
              <a:ext cx="559037" cy="786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CAC88253-0421-4DD1-BD46-53F0F8988743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2798747" y="6365453"/>
              <a:ext cx="559038" cy="107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9974FA24-7E2D-41E3-94D7-5EB24675D44A}"/>
                </a:ext>
              </a:extLst>
            </p:cNvPr>
            <p:cNvCxnSpPr>
              <a:stCxn id="11" idx="0"/>
              <a:endCxn id="8" idx="2"/>
            </p:cNvCxnSpPr>
            <p:nvPr/>
          </p:nvCxnSpPr>
          <p:spPr>
            <a:xfrm flipH="1" flipV="1">
              <a:off x="1188579" y="5778404"/>
              <a:ext cx="2519584" cy="409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13999BC7-3A63-411E-9510-C92B1AB0C722}"/>
                </a:ext>
              </a:extLst>
            </p:cNvPr>
            <p:cNvSpPr/>
            <p:nvPr/>
          </p:nvSpPr>
          <p:spPr>
            <a:xfrm>
              <a:off x="1732659" y="4750034"/>
              <a:ext cx="1431420" cy="363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KLIENT</a:t>
              </a:r>
              <a:endParaRPr lang="en-US" dirty="0"/>
            </a:p>
          </p:txBody>
        </p: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F422994F-51E5-4360-85BC-82BC828B2EE2}"/>
                </a:ext>
              </a:extLst>
            </p:cNvPr>
            <p:cNvCxnSpPr>
              <a:stCxn id="9" idx="3"/>
              <a:endCxn id="20" idx="1"/>
            </p:cNvCxnSpPr>
            <p:nvPr/>
          </p:nvCxnSpPr>
          <p:spPr>
            <a:xfrm flipV="1">
              <a:off x="1538955" y="4931665"/>
              <a:ext cx="193704" cy="14337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1C7497A9-B0DC-4CE1-8BF0-566F159B62F0}"/>
                </a:ext>
              </a:extLst>
            </p:cNvPr>
            <p:cNvCxnSpPr>
              <a:stCxn id="20" idx="1"/>
              <a:endCxn id="8" idx="0"/>
            </p:cNvCxnSpPr>
            <p:nvPr/>
          </p:nvCxnSpPr>
          <p:spPr>
            <a:xfrm flipH="1">
              <a:off x="1188579" y="4931665"/>
              <a:ext cx="544080" cy="469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4E2B5378-CBDD-4551-B63D-4494E36981E1}"/>
                </a:ext>
              </a:extLst>
            </p:cNvPr>
            <p:cNvCxnSpPr>
              <a:stCxn id="20" idx="3"/>
              <a:endCxn id="7" idx="3"/>
            </p:cNvCxnSpPr>
            <p:nvPr/>
          </p:nvCxnSpPr>
          <p:spPr>
            <a:xfrm flipH="1">
              <a:off x="2798747" y="4931665"/>
              <a:ext cx="365332" cy="14337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6F10ECC3-8D13-49DB-A46C-D0F6E9617DA1}"/>
                </a:ext>
              </a:extLst>
            </p:cNvPr>
            <p:cNvCxnSpPr>
              <a:stCxn id="10" idx="0"/>
              <a:endCxn id="20" idx="3"/>
            </p:cNvCxnSpPr>
            <p:nvPr/>
          </p:nvCxnSpPr>
          <p:spPr>
            <a:xfrm flipH="1" flipV="1">
              <a:off x="3164079" y="4931665"/>
              <a:ext cx="544085" cy="4805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4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A6113A-6EDB-4026-93DD-15A2858C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fasada?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8FFB9C-D604-4227-BA45-42775409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Fasada – strukturalny wzorzec projektowy</a:t>
            </a:r>
          </a:p>
          <a:p>
            <a:r>
              <a:rPr lang="pl-PL" dirty="0"/>
              <a:t>Dostarcza uproszczony interfejs do obsługi bardziej rozbudowanej biblioteki / zestawu klas / </a:t>
            </a:r>
            <a:r>
              <a:rPr lang="pl-PL" dirty="0" err="1"/>
              <a:t>frameworku</a:t>
            </a:r>
            <a:r>
              <a:rPr lang="pl-PL" dirty="0"/>
              <a:t> / podsystemu</a:t>
            </a:r>
          </a:p>
          <a:p>
            <a:r>
              <a:rPr lang="pl-PL" dirty="0"/>
              <a:t>Dostarczony interfejs unifikuje mnogość interfejsów podsystemu</a:t>
            </a:r>
          </a:p>
          <a:p>
            <a:r>
              <a:rPr lang="pl-PL" dirty="0"/>
              <a:t>Interfejs dostarczony przez fasadę jest pośrednikiem pomiędzy klientem, a obsługiwanym podsystemem / biblioteką</a:t>
            </a:r>
            <a:endParaRPr lang="en-US" dirty="0"/>
          </a:p>
        </p:txBody>
      </p:sp>
      <p:grpSp>
        <p:nvGrpSpPr>
          <p:cNvPr id="88" name="Grupa 87">
            <a:extLst>
              <a:ext uri="{FF2B5EF4-FFF2-40B4-BE49-F238E27FC236}">
                <a16:creationId xmlns:a16="http://schemas.microsoft.com/office/drawing/2014/main" id="{377E13AB-B0EF-41C5-8239-9020BD477911}"/>
              </a:ext>
            </a:extLst>
          </p:cNvPr>
          <p:cNvGrpSpPr/>
          <p:nvPr/>
        </p:nvGrpSpPr>
        <p:grpSpPr>
          <a:xfrm>
            <a:off x="717847" y="4750034"/>
            <a:ext cx="3469592" cy="1931986"/>
            <a:chOff x="717847" y="4750034"/>
            <a:chExt cx="3469592" cy="1931986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1D69BEE2-6F78-4F25-BAFD-3BCD43526C99}"/>
                </a:ext>
              </a:extLst>
            </p:cNvPr>
            <p:cNvSpPr/>
            <p:nvPr/>
          </p:nvSpPr>
          <p:spPr>
            <a:xfrm>
              <a:off x="717847" y="5301785"/>
              <a:ext cx="3469592" cy="138023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17BDB57F-3B98-47D2-9A03-0754A5AF5B22}"/>
                </a:ext>
              </a:extLst>
            </p:cNvPr>
            <p:cNvSpPr/>
            <p:nvPr/>
          </p:nvSpPr>
          <p:spPr>
            <a:xfrm>
              <a:off x="2097993" y="5401425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69BA089E-4F61-40B1-8ED8-35EEDCFBFB64}"/>
                </a:ext>
              </a:extLst>
            </p:cNvPr>
            <p:cNvSpPr/>
            <p:nvPr/>
          </p:nvSpPr>
          <p:spPr>
            <a:xfrm>
              <a:off x="2097992" y="6176963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CE4C2EC7-9DCF-4B1E-82EE-13E10559DBCF}"/>
                </a:ext>
              </a:extLst>
            </p:cNvPr>
            <p:cNvSpPr/>
            <p:nvPr/>
          </p:nvSpPr>
          <p:spPr>
            <a:xfrm>
              <a:off x="838201" y="5401425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C90A66F2-33E6-4965-93A0-D97C3CD6828D}"/>
                </a:ext>
              </a:extLst>
            </p:cNvPr>
            <p:cNvSpPr/>
            <p:nvPr/>
          </p:nvSpPr>
          <p:spPr>
            <a:xfrm>
              <a:off x="838200" y="6176963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B3209F31-5990-4A16-806B-0B8F1ECBE5A3}"/>
                </a:ext>
              </a:extLst>
            </p:cNvPr>
            <p:cNvSpPr/>
            <p:nvPr/>
          </p:nvSpPr>
          <p:spPr>
            <a:xfrm>
              <a:off x="3357786" y="5412215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688DE3FC-B808-4600-B1A9-D318A57DB5AD}"/>
                </a:ext>
              </a:extLst>
            </p:cNvPr>
            <p:cNvSpPr/>
            <p:nvPr/>
          </p:nvSpPr>
          <p:spPr>
            <a:xfrm>
              <a:off x="3357785" y="6187753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82F3631A-765F-4B6A-8485-145E576CA283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1538956" y="5589915"/>
              <a:ext cx="559036" cy="77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B5F0A536-1135-45B2-857D-92ADECC3063D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1188578" y="5778404"/>
              <a:ext cx="1" cy="398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0449B7DD-420B-4F58-A9CF-9E474B715A2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1538955" y="6365453"/>
              <a:ext cx="559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9567E281-9E52-40D2-A389-E6FD87B3A70B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1188578" y="5778404"/>
              <a:ext cx="1259793" cy="398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26">
              <a:extLst>
                <a:ext uri="{FF2B5EF4-FFF2-40B4-BE49-F238E27FC236}">
                  <a16:creationId xmlns:a16="http://schemas.microsoft.com/office/drawing/2014/main" id="{D220C823-9603-4A9B-9C36-D4BA34AFAA8A}"/>
                </a:ext>
              </a:extLst>
            </p:cNvPr>
            <p:cNvCxnSpPr>
              <a:stCxn id="7" idx="0"/>
              <a:endCxn id="13" idx="1"/>
            </p:cNvCxnSpPr>
            <p:nvPr/>
          </p:nvCxnSpPr>
          <p:spPr>
            <a:xfrm flipV="1">
              <a:off x="2448370" y="5600705"/>
              <a:ext cx="909416" cy="576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8485FA05-2927-4347-AD08-7276DE0AE052}"/>
                </a:ext>
              </a:extLst>
            </p:cNvPr>
            <p:cNvCxnSpPr>
              <a:stCxn id="5" idx="3"/>
              <a:endCxn id="15" idx="1"/>
            </p:cNvCxnSpPr>
            <p:nvPr/>
          </p:nvCxnSpPr>
          <p:spPr>
            <a:xfrm>
              <a:off x="2798748" y="5589915"/>
              <a:ext cx="559037" cy="786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22B0962A-BD66-4062-88FC-10EC0C4A1274}"/>
                </a:ext>
              </a:extLst>
            </p:cNvPr>
            <p:cNvCxnSpPr>
              <a:stCxn id="7" idx="3"/>
              <a:endCxn id="15" idx="1"/>
            </p:cNvCxnSpPr>
            <p:nvPr/>
          </p:nvCxnSpPr>
          <p:spPr>
            <a:xfrm>
              <a:off x="2798747" y="6365453"/>
              <a:ext cx="559038" cy="107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C003E68D-43F5-4AE2-BE4B-45F0859ED452}"/>
                </a:ext>
              </a:extLst>
            </p:cNvPr>
            <p:cNvCxnSpPr>
              <a:stCxn id="15" idx="0"/>
              <a:endCxn id="9" idx="2"/>
            </p:cNvCxnSpPr>
            <p:nvPr/>
          </p:nvCxnSpPr>
          <p:spPr>
            <a:xfrm flipH="1" flipV="1">
              <a:off x="1188579" y="5778404"/>
              <a:ext cx="2519584" cy="409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18B4D91E-8B3D-4007-B661-9B22F64937E7}"/>
                </a:ext>
              </a:extLst>
            </p:cNvPr>
            <p:cNvSpPr/>
            <p:nvPr/>
          </p:nvSpPr>
          <p:spPr>
            <a:xfrm>
              <a:off x="1732659" y="4750034"/>
              <a:ext cx="1431420" cy="363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KLIENT</a:t>
              </a:r>
              <a:endParaRPr lang="en-US" dirty="0"/>
            </a:p>
          </p:txBody>
        </p:sp>
        <p:cxnSp>
          <p:nvCxnSpPr>
            <p:cNvPr id="38" name="Łącznik prosty 37">
              <a:extLst>
                <a:ext uri="{FF2B5EF4-FFF2-40B4-BE49-F238E27FC236}">
                  <a16:creationId xmlns:a16="http://schemas.microsoft.com/office/drawing/2014/main" id="{2EC4E275-5171-47C6-B9B5-5419BB5908CD}"/>
                </a:ext>
              </a:extLst>
            </p:cNvPr>
            <p:cNvCxnSpPr>
              <a:stCxn id="11" idx="3"/>
              <a:endCxn id="36" idx="1"/>
            </p:cNvCxnSpPr>
            <p:nvPr/>
          </p:nvCxnSpPr>
          <p:spPr>
            <a:xfrm flipV="1">
              <a:off x="1538955" y="4931665"/>
              <a:ext cx="193704" cy="14337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30FF1388-62D2-4B46-9B10-768F372C5C8F}"/>
                </a:ext>
              </a:extLst>
            </p:cNvPr>
            <p:cNvCxnSpPr>
              <a:stCxn id="36" idx="1"/>
              <a:endCxn id="9" idx="0"/>
            </p:cNvCxnSpPr>
            <p:nvPr/>
          </p:nvCxnSpPr>
          <p:spPr>
            <a:xfrm flipH="1">
              <a:off x="1188579" y="4931665"/>
              <a:ext cx="544080" cy="469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Łącznik prosty 41">
              <a:extLst>
                <a:ext uri="{FF2B5EF4-FFF2-40B4-BE49-F238E27FC236}">
                  <a16:creationId xmlns:a16="http://schemas.microsoft.com/office/drawing/2014/main" id="{1F49D88D-3EDF-405F-8619-5382B0A2AAF7}"/>
                </a:ext>
              </a:extLst>
            </p:cNvPr>
            <p:cNvCxnSpPr>
              <a:stCxn id="36" idx="3"/>
              <a:endCxn id="7" idx="3"/>
            </p:cNvCxnSpPr>
            <p:nvPr/>
          </p:nvCxnSpPr>
          <p:spPr>
            <a:xfrm flipH="1">
              <a:off x="2798747" y="4931665"/>
              <a:ext cx="365332" cy="14337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2F127643-512A-4D54-9AFD-1A162A054228}"/>
                </a:ext>
              </a:extLst>
            </p:cNvPr>
            <p:cNvCxnSpPr>
              <a:stCxn id="13" idx="0"/>
              <a:endCxn id="36" idx="3"/>
            </p:cNvCxnSpPr>
            <p:nvPr/>
          </p:nvCxnSpPr>
          <p:spPr>
            <a:xfrm flipH="1" flipV="1">
              <a:off x="3164079" y="4931665"/>
              <a:ext cx="544085" cy="4805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9" name="Grupa 88">
            <a:extLst>
              <a:ext uri="{FF2B5EF4-FFF2-40B4-BE49-F238E27FC236}">
                <a16:creationId xmlns:a16="http://schemas.microsoft.com/office/drawing/2014/main" id="{6198E7C8-A280-410E-9722-E84E7E5277CF}"/>
              </a:ext>
            </a:extLst>
          </p:cNvPr>
          <p:cNvGrpSpPr/>
          <p:nvPr/>
        </p:nvGrpSpPr>
        <p:grpSpPr>
          <a:xfrm>
            <a:off x="7222264" y="4302817"/>
            <a:ext cx="3694986" cy="2379203"/>
            <a:chOff x="7222264" y="4302817"/>
            <a:chExt cx="3694986" cy="2379203"/>
          </a:xfrm>
        </p:grpSpPr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8382F60B-838E-48EF-93F6-522FC99A5A1B}"/>
                </a:ext>
              </a:extLst>
            </p:cNvPr>
            <p:cNvSpPr/>
            <p:nvPr/>
          </p:nvSpPr>
          <p:spPr>
            <a:xfrm>
              <a:off x="7222264" y="5120155"/>
              <a:ext cx="3469592" cy="15618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rostokąt 49">
              <a:extLst>
                <a:ext uri="{FF2B5EF4-FFF2-40B4-BE49-F238E27FC236}">
                  <a16:creationId xmlns:a16="http://schemas.microsoft.com/office/drawing/2014/main" id="{EBBC1D8B-5DDF-4EF6-B449-7204CD2DB489}"/>
                </a:ext>
              </a:extLst>
            </p:cNvPr>
            <p:cNvSpPr/>
            <p:nvPr/>
          </p:nvSpPr>
          <p:spPr>
            <a:xfrm>
              <a:off x="8602410" y="5401425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BE1AA0CB-26D7-441B-AF95-89F0E270B265}"/>
                </a:ext>
              </a:extLst>
            </p:cNvPr>
            <p:cNvSpPr/>
            <p:nvPr/>
          </p:nvSpPr>
          <p:spPr>
            <a:xfrm>
              <a:off x="8602409" y="6176963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24344BBD-4C06-4A0F-9F5A-80EE255A92B5}"/>
                </a:ext>
              </a:extLst>
            </p:cNvPr>
            <p:cNvSpPr/>
            <p:nvPr/>
          </p:nvSpPr>
          <p:spPr>
            <a:xfrm>
              <a:off x="7342618" y="5401425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rostokąt 52">
              <a:extLst>
                <a:ext uri="{FF2B5EF4-FFF2-40B4-BE49-F238E27FC236}">
                  <a16:creationId xmlns:a16="http://schemas.microsoft.com/office/drawing/2014/main" id="{99AC365F-7167-4875-A6C9-4D0C8E690D73}"/>
                </a:ext>
              </a:extLst>
            </p:cNvPr>
            <p:cNvSpPr/>
            <p:nvPr/>
          </p:nvSpPr>
          <p:spPr>
            <a:xfrm>
              <a:off x="7342617" y="6176963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58904700-F332-4B0E-91B3-FE952873EF61}"/>
                </a:ext>
              </a:extLst>
            </p:cNvPr>
            <p:cNvSpPr/>
            <p:nvPr/>
          </p:nvSpPr>
          <p:spPr>
            <a:xfrm>
              <a:off x="9862203" y="5412215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505BEB2F-E811-406B-8294-3CD80703452E}"/>
                </a:ext>
              </a:extLst>
            </p:cNvPr>
            <p:cNvSpPr/>
            <p:nvPr/>
          </p:nvSpPr>
          <p:spPr>
            <a:xfrm>
              <a:off x="9862202" y="6187753"/>
              <a:ext cx="700755" cy="37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84273085-1017-46B6-82CC-966E467D485F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8043373" y="5589915"/>
              <a:ext cx="559036" cy="77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Łącznik prosty 56">
              <a:extLst>
                <a:ext uri="{FF2B5EF4-FFF2-40B4-BE49-F238E27FC236}">
                  <a16:creationId xmlns:a16="http://schemas.microsoft.com/office/drawing/2014/main" id="{F5FBE6B6-06AF-44A7-8677-6A2BE05089C1}"/>
                </a:ext>
              </a:extLst>
            </p:cNvPr>
            <p:cNvCxnSpPr>
              <a:stCxn id="52" idx="2"/>
              <a:endCxn id="53" idx="0"/>
            </p:cNvCxnSpPr>
            <p:nvPr/>
          </p:nvCxnSpPr>
          <p:spPr>
            <a:xfrm flipH="1">
              <a:off x="7692995" y="5778404"/>
              <a:ext cx="1" cy="398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 prosty 57">
              <a:extLst>
                <a:ext uri="{FF2B5EF4-FFF2-40B4-BE49-F238E27FC236}">
                  <a16:creationId xmlns:a16="http://schemas.microsoft.com/office/drawing/2014/main" id="{EA1E99AB-7449-40B2-B0BF-7CDD35B6F8A7}"/>
                </a:ext>
              </a:extLst>
            </p:cNvPr>
            <p:cNvCxnSpPr>
              <a:stCxn id="53" idx="3"/>
              <a:endCxn id="51" idx="1"/>
            </p:cNvCxnSpPr>
            <p:nvPr/>
          </p:nvCxnSpPr>
          <p:spPr>
            <a:xfrm>
              <a:off x="8043372" y="6365453"/>
              <a:ext cx="559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Łącznik prosty 58">
              <a:extLst>
                <a:ext uri="{FF2B5EF4-FFF2-40B4-BE49-F238E27FC236}">
                  <a16:creationId xmlns:a16="http://schemas.microsoft.com/office/drawing/2014/main" id="{486BA1E4-F551-4C13-BA39-8935EDC5810F}"/>
                </a:ext>
              </a:extLst>
            </p:cNvPr>
            <p:cNvCxnSpPr>
              <a:stCxn id="50" idx="2"/>
              <a:endCxn id="53" idx="0"/>
            </p:cNvCxnSpPr>
            <p:nvPr/>
          </p:nvCxnSpPr>
          <p:spPr>
            <a:xfrm flipH="1">
              <a:off x="7692995" y="5778404"/>
              <a:ext cx="1259793" cy="398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Łącznik prosty 59">
              <a:extLst>
                <a:ext uri="{FF2B5EF4-FFF2-40B4-BE49-F238E27FC236}">
                  <a16:creationId xmlns:a16="http://schemas.microsoft.com/office/drawing/2014/main" id="{76943BE7-40DA-4BB5-A1C3-4510C8D30726}"/>
                </a:ext>
              </a:extLst>
            </p:cNvPr>
            <p:cNvCxnSpPr>
              <a:stCxn id="51" idx="0"/>
              <a:endCxn id="54" idx="1"/>
            </p:cNvCxnSpPr>
            <p:nvPr/>
          </p:nvCxnSpPr>
          <p:spPr>
            <a:xfrm flipV="1">
              <a:off x="8952787" y="5600705"/>
              <a:ext cx="909416" cy="576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EC9A34E8-F20C-4A08-A8FD-50073B423718}"/>
                </a:ext>
              </a:extLst>
            </p:cNvPr>
            <p:cNvCxnSpPr>
              <a:stCxn id="50" idx="3"/>
              <a:endCxn id="55" idx="1"/>
            </p:cNvCxnSpPr>
            <p:nvPr/>
          </p:nvCxnSpPr>
          <p:spPr>
            <a:xfrm>
              <a:off x="9303165" y="5589915"/>
              <a:ext cx="559037" cy="786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prosty 61">
              <a:extLst>
                <a:ext uri="{FF2B5EF4-FFF2-40B4-BE49-F238E27FC236}">
                  <a16:creationId xmlns:a16="http://schemas.microsoft.com/office/drawing/2014/main" id="{74A0993E-D039-4178-A565-E7680F287CD6}"/>
                </a:ext>
              </a:extLst>
            </p:cNvPr>
            <p:cNvCxnSpPr>
              <a:stCxn id="51" idx="3"/>
              <a:endCxn id="55" idx="1"/>
            </p:cNvCxnSpPr>
            <p:nvPr/>
          </p:nvCxnSpPr>
          <p:spPr>
            <a:xfrm>
              <a:off x="9303164" y="6365453"/>
              <a:ext cx="559038" cy="107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AC826CA0-8817-40D4-8CF1-32A3390A825F}"/>
                </a:ext>
              </a:extLst>
            </p:cNvPr>
            <p:cNvCxnSpPr>
              <a:stCxn id="55" idx="0"/>
              <a:endCxn id="52" idx="2"/>
            </p:cNvCxnSpPr>
            <p:nvPr/>
          </p:nvCxnSpPr>
          <p:spPr>
            <a:xfrm flipH="1" flipV="1">
              <a:off x="7692996" y="5778404"/>
              <a:ext cx="2519584" cy="409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B2F1E3E7-09F8-411C-B8B8-CAF0CA4AABA3}"/>
                </a:ext>
              </a:extLst>
            </p:cNvPr>
            <p:cNvSpPr/>
            <p:nvPr/>
          </p:nvSpPr>
          <p:spPr>
            <a:xfrm>
              <a:off x="8237076" y="4938524"/>
              <a:ext cx="1431420" cy="3632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FASADA</a:t>
              </a:r>
              <a:endParaRPr lang="en-US" dirty="0"/>
            </a:p>
          </p:txBody>
        </p:sp>
        <p:cxnSp>
          <p:nvCxnSpPr>
            <p:cNvPr id="65" name="Łącznik prosty 64">
              <a:extLst>
                <a:ext uri="{FF2B5EF4-FFF2-40B4-BE49-F238E27FC236}">
                  <a16:creationId xmlns:a16="http://schemas.microsoft.com/office/drawing/2014/main" id="{4B1411D7-7200-49F2-933D-9AC3C140EFDE}"/>
                </a:ext>
              </a:extLst>
            </p:cNvPr>
            <p:cNvCxnSpPr>
              <a:stCxn id="53" idx="3"/>
              <a:endCxn id="64" idx="1"/>
            </p:cNvCxnSpPr>
            <p:nvPr/>
          </p:nvCxnSpPr>
          <p:spPr>
            <a:xfrm flipV="1">
              <a:off x="8043372" y="5120155"/>
              <a:ext cx="193704" cy="12452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Łącznik prosty 65">
              <a:extLst>
                <a:ext uri="{FF2B5EF4-FFF2-40B4-BE49-F238E27FC236}">
                  <a16:creationId xmlns:a16="http://schemas.microsoft.com/office/drawing/2014/main" id="{B81A33CF-6B5F-4526-B7E7-03313AAA7832}"/>
                </a:ext>
              </a:extLst>
            </p:cNvPr>
            <p:cNvCxnSpPr>
              <a:stCxn id="64" idx="1"/>
              <a:endCxn id="52" idx="0"/>
            </p:cNvCxnSpPr>
            <p:nvPr/>
          </p:nvCxnSpPr>
          <p:spPr>
            <a:xfrm flipH="1">
              <a:off x="7692996" y="5120155"/>
              <a:ext cx="544080" cy="281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Łącznik prosty 66">
              <a:extLst>
                <a:ext uri="{FF2B5EF4-FFF2-40B4-BE49-F238E27FC236}">
                  <a16:creationId xmlns:a16="http://schemas.microsoft.com/office/drawing/2014/main" id="{73851C97-B459-481A-91C5-3A53082BAEC1}"/>
                </a:ext>
              </a:extLst>
            </p:cNvPr>
            <p:cNvCxnSpPr>
              <a:stCxn id="64" idx="3"/>
              <a:endCxn id="51" idx="3"/>
            </p:cNvCxnSpPr>
            <p:nvPr/>
          </p:nvCxnSpPr>
          <p:spPr>
            <a:xfrm flipH="1">
              <a:off x="9303164" y="5120155"/>
              <a:ext cx="365332" cy="12452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Łącznik prosty 67">
              <a:extLst>
                <a:ext uri="{FF2B5EF4-FFF2-40B4-BE49-F238E27FC236}">
                  <a16:creationId xmlns:a16="http://schemas.microsoft.com/office/drawing/2014/main" id="{06A28FE4-6224-44EC-ADA2-F53574DE2D24}"/>
                </a:ext>
              </a:extLst>
            </p:cNvPr>
            <p:cNvCxnSpPr>
              <a:stCxn id="54" idx="0"/>
              <a:endCxn id="64" idx="3"/>
            </p:cNvCxnSpPr>
            <p:nvPr/>
          </p:nvCxnSpPr>
          <p:spPr>
            <a:xfrm flipH="1" flipV="1">
              <a:off x="9668496" y="5120155"/>
              <a:ext cx="544085" cy="2920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E2299E21-897B-4C17-8A0E-CA383C3678AF}"/>
                </a:ext>
              </a:extLst>
            </p:cNvPr>
            <p:cNvSpPr/>
            <p:nvPr/>
          </p:nvSpPr>
          <p:spPr>
            <a:xfrm>
              <a:off x="9485830" y="4302817"/>
              <a:ext cx="1431420" cy="363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KLIENT</a:t>
              </a:r>
              <a:endParaRPr lang="en-US" dirty="0"/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72EF546A-3FD8-4C70-925E-00F5E3E73029}"/>
                </a:ext>
              </a:extLst>
            </p:cNvPr>
            <p:cNvCxnSpPr>
              <a:stCxn id="64" idx="0"/>
              <a:endCxn id="80" idx="2"/>
            </p:cNvCxnSpPr>
            <p:nvPr/>
          </p:nvCxnSpPr>
          <p:spPr>
            <a:xfrm flipV="1">
              <a:off x="8952786" y="4666078"/>
              <a:ext cx="1248754" cy="2724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0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C52F17-9C51-431B-BB0B-3BEE208E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właściwie robi fasada?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BE00E7-2BE7-4F86-B64E-1934716E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Zapewnia wygodny dostęp do określonego zakresu funkcjonalności podsystemu</a:t>
            </a:r>
          </a:p>
          <a:p>
            <a:r>
              <a:rPr lang="pl-PL" dirty="0"/>
              <a:t>Hermetyzuje tę funkcjonalność i ukrywa ją przed resztą aplikacji</a:t>
            </a:r>
          </a:p>
          <a:p>
            <a:r>
              <a:rPr lang="pl-PL" dirty="0"/>
              <a:t>Pośredniczy w przekazywaniu żądań klienta do właściwych miejsc w podsystemie</a:t>
            </a:r>
          </a:p>
          <a:p>
            <a:r>
              <a:rPr lang="pl-PL" dirty="0"/>
              <a:t>Sama fasada jest niewidoczna z punktu widzenia podsystemu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6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B5CFE-5303-431C-BC70-80A13956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zyskujemy z fasadą?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ED8E6C-E6D4-4C4A-A0F5-51D871FC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Zwiększenie czytelności kodu i łatwość jego wykorzystania, dzięki uproszczonemu interfejsowi</a:t>
            </a:r>
          </a:p>
          <a:p>
            <a:r>
              <a:rPr lang="pl-PL" dirty="0"/>
              <a:t>Zastąpienie zestawu kiepskich interfejsów, jednym dobrze zaprojektowanym</a:t>
            </a:r>
          </a:p>
          <a:p>
            <a:r>
              <a:rPr lang="pl-PL" dirty="0"/>
              <a:t>Łatwość podmiany podsystemu na inny – z punktu widzenia aplikacji, która używa fasady, nic się nie zmieni</a:t>
            </a:r>
          </a:p>
          <a:p>
            <a:r>
              <a:rPr lang="pl-PL" dirty="0"/>
              <a:t>Warstwowość aplikacji</a:t>
            </a:r>
          </a:p>
          <a:p>
            <a:endParaRPr lang="pl-PL" dirty="0"/>
          </a:p>
          <a:p>
            <a:r>
              <a:rPr lang="pl-PL" dirty="0"/>
              <a:t>Ale! Trzeba uważać, żeby fasada nie stała się „</a:t>
            </a:r>
            <a:r>
              <a:rPr lang="pl-PL" dirty="0" err="1"/>
              <a:t>god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”, który ma w sobie wszystko co się tylko da ;)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4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1F78A-3D71-4487-936A-11A84E04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9CAC31-11B1-4731-8784-9FDD4E03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https://refactoring.guru/pl/design-patterns/facade</a:t>
            </a:r>
            <a:r>
              <a:rPr lang="pl-PL" dirty="0"/>
              <a:t> </a:t>
            </a:r>
          </a:p>
          <a:p>
            <a:r>
              <a:rPr lang="en-US" dirty="0">
                <a:hlinkClick r:id="rId3"/>
              </a:rPr>
              <a:t>https://refactoring.guru/pl/design-patterns/facade/cpp/example</a:t>
            </a:r>
            <a:r>
              <a:rPr lang="pl-PL" dirty="0"/>
              <a:t> </a:t>
            </a:r>
          </a:p>
          <a:p>
            <a:r>
              <a:rPr lang="en-US" dirty="0">
                <a:hlinkClick r:id="rId4"/>
              </a:rPr>
              <a:t>https://infotraining.bitbucket.io/cpp-dp/facade.html</a:t>
            </a:r>
            <a:r>
              <a:rPr lang="pl-PL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822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363</Words>
  <Application>Microsoft Office PowerPoint</Application>
  <PresentationFormat>Panoramiczny</PresentationFormat>
  <Paragraphs>39</Paragraphs>
  <Slides>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Wzorce projektowe - fasada</vt:lpstr>
      <vt:lpstr>Kiedy występuje problem?</vt:lpstr>
      <vt:lpstr>Czym jest fasada?</vt:lpstr>
      <vt:lpstr>Co właściwie robi fasada?</vt:lpstr>
      <vt:lpstr>Co zyskujemy z fasadą?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 - fasada</dc:title>
  <dc:creator>MarcinN</dc:creator>
  <cp:lastModifiedBy>Marcin Niewiarowski</cp:lastModifiedBy>
  <cp:revision>10</cp:revision>
  <dcterms:created xsi:type="dcterms:W3CDTF">2020-10-15T22:12:05Z</dcterms:created>
  <dcterms:modified xsi:type="dcterms:W3CDTF">2020-10-15T22:47:10Z</dcterms:modified>
</cp:coreProperties>
</file>