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60" r:id="rId4"/>
    <p:sldId id="257" r:id="rId5"/>
    <p:sldId id="258"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2440" y="2194560"/>
            <a:ext cx="11247120" cy="1739347"/>
          </a:xfrm>
        </p:spPr>
        <p:txBody>
          <a:bodyPr tIns="45720" bIns="45720" anchor="ctr">
            <a:normAutofit/>
          </a:bodyPr>
          <a:lstStyle>
            <a:lvl1pPr algn="ctr">
              <a:lnSpc>
                <a:spcPct val="80000"/>
              </a:lnSpc>
              <a:defRPr sz="6000" spc="15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342900" y="3915938"/>
            <a:ext cx="1150620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EF7AC961-714B-4932-8B66-4BAB4DF25386}" type="datetimeFigureOut">
              <a:rPr lang="en-US" smtClean="0"/>
              <a:t>10/9/2020</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6D9A2FB-9A23-434E-80C6-DF2FFD0555EF}" type="slidenum">
              <a:rPr lang="en-US" smtClean="0"/>
              <a:t>‹#›</a:t>
            </a:fld>
            <a:endParaRPr lang="en-US"/>
          </a:p>
        </p:txBody>
      </p:sp>
    </p:spTree>
    <p:extLst>
      <p:ext uri="{BB962C8B-B14F-4D97-AF65-F5344CB8AC3E}">
        <p14:creationId xmlns:p14="http://schemas.microsoft.com/office/powerpoint/2010/main" val="1726411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7AC961-714B-4932-8B66-4BAB4DF25386}" type="datetimeFigureOut">
              <a:rPr lang="en-US" smtClean="0"/>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9A2FB-9A23-434E-80C6-DF2FFD0555EF}" type="slidenum">
              <a:rPr lang="en-US" smtClean="0"/>
              <a:t>‹#›</a:t>
            </a:fld>
            <a:endParaRPr lang="en-US"/>
          </a:p>
        </p:txBody>
      </p:sp>
    </p:spTree>
    <p:extLst>
      <p:ext uri="{BB962C8B-B14F-4D97-AF65-F5344CB8AC3E}">
        <p14:creationId xmlns:p14="http://schemas.microsoft.com/office/powerpoint/2010/main" val="2394850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EF7AC961-714B-4932-8B66-4BAB4DF25386}" type="datetimeFigureOut">
              <a:rPr lang="en-US" smtClean="0"/>
              <a:t>10/9/2020</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96D9A2FB-9A23-434E-80C6-DF2FFD0555EF}" type="slidenum">
              <a:rPr lang="en-US" smtClean="0"/>
              <a:t>‹#›</a:t>
            </a:fld>
            <a:endParaRPr lang="en-US"/>
          </a:p>
        </p:txBody>
      </p:sp>
    </p:spTree>
    <p:extLst>
      <p:ext uri="{BB962C8B-B14F-4D97-AF65-F5344CB8AC3E}">
        <p14:creationId xmlns:p14="http://schemas.microsoft.com/office/powerpoint/2010/main" val="2896894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7AC961-714B-4932-8B66-4BAB4DF25386}" type="datetimeFigureOut">
              <a:rPr lang="en-US" smtClean="0"/>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9A2FB-9A23-434E-80C6-DF2FFD0555EF}" type="slidenum">
              <a:rPr lang="en-US" smtClean="0"/>
              <a:t>‹#›</a:t>
            </a:fld>
            <a:endParaRPr lang="en-US"/>
          </a:p>
        </p:txBody>
      </p:sp>
    </p:spTree>
    <p:extLst>
      <p:ext uri="{BB962C8B-B14F-4D97-AF65-F5344CB8AC3E}">
        <p14:creationId xmlns:p14="http://schemas.microsoft.com/office/powerpoint/2010/main" val="2111576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94560"/>
            <a:ext cx="11247120" cy="1737360"/>
          </a:xfrm>
        </p:spPr>
        <p:txBody>
          <a:bodyPr anchor="ctr">
            <a:noAutofit/>
          </a:bodyPr>
          <a:lstStyle>
            <a:lvl1pPr algn="ctr">
              <a:lnSpc>
                <a:spcPct val="80000"/>
              </a:lnSpc>
              <a:defRPr sz="6000" b="0" spc="150" baseline="0">
                <a:solidFill>
                  <a:srgbClr val="FFFF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47472" y="3911827"/>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EF7AC961-714B-4932-8B66-4BAB4DF25386}" type="datetimeFigureOut">
              <a:rPr lang="en-US" smtClean="0"/>
              <a:t>10/9/2020</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6D9A2FB-9A23-434E-80C6-DF2FFD0555EF}" type="slidenum">
              <a:rPr lang="en-US" smtClean="0"/>
              <a:t>‹#›</a:t>
            </a:fld>
            <a:endParaRPr lang="en-US"/>
          </a:p>
        </p:txBody>
      </p:sp>
    </p:spTree>
    <p:extLst>
      <p:ext uri="{BB962C8B-B14F-4D97-AF65-F5344CB8AC3E}">
        <p14:creationId xmlns:p14="http://schemas.microsoft.com/office/powerpoint/2010/main" val="2338140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7AC961-714B-4932-8B66-4BAB4DF25386}" type="datetimeFigureOut">
              <a:rPr lang="en-US" smtClean="0"/>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9A2FB-9A23-434E-80C6-DF2FFD0555EF}" type="slidenum">
              <a:rPr lang="en-US" smtClean="0"/>
              <a:t>‹#›</a:t>
            </a:fld>
            <a:endParaRPr lang="en-US"/>
          </a:p>
        </p:txBody>
      </p:sp>
    </p:spTree>
    <p:extLst>
      <p:ext uri="{BB962C8B-B14F-4D97-AF65-F5344CB8AC3E}">
        <p14:creationId xmlns:p14="http://schemas.microsoft.com/office/powerpoint/2010/main" val="42635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7AC961-714B-4932-8B66-4BAB4DF25386}" type="datetimeFigureOut">
              <a:rPr lang="en-US" smtClean="0"/>
              <a:t>10/9/2020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D9A2FB-9A23-434E-80C6-DF2FFD0555EF}" type="slidenum">
              <a:rPr lang="en-US" smtClean="0"/>
              <a:t>‹#›</a:t>
            </a:fld>
            <a:endParaRPr lang="en-US"/>
          </a:p>
        </p:txBody>
      </p:sp>
    </p:spTree>
    <p:extLst>
      <p:ext uri="{BB962C8B-B14F-4D97-AF65-F5344CB8AC3E}">
        <p14:creationId xmlns:p14="http://schemas.microsoft.com/office/powerpoint/2010/main" val="3439183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7AC961-714B-4932-8B66-4BAB4DF25386}" type="datetimeFigureOut">
              <a:rPr lang="en-US" smtClean="0"/>
              <a:t>10/9/2020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D9A2FB-9A23-434E-80C6-DF2FFD0555EF}" type="slidenum">
              <a:rPr lang="en-US" smtClean="0"/>
              <a:t>‹#›</a:t>
            </a:fld>
            <a:endParaRPr lang="en-US"/>
          </a:p>
        </p:txBody>
      </p:sp>
    </p:spTree>
    <p:extLst>
      <p:ext uri="{BB962C8B-B14F-4D97-AF65-F5344CB8AC3E}">
        <p14:creationId xmlns:p14="http://schemas.microsoft.com/office/powerpoint/2010/main" val="319844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7AC961-714B-4932-8B66-4BAB4DF25386}" type="datetimeFigureOut">
              <a:rPr lang="en-US" smtClean="0"/>
              <a:t>10/9/2020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D9A2FB-9A23-434E-80C6-DF2FFD0555EF}" type="slidenum">
              <a:rPr lang="en-US" smtClean="0"/>
              <a:t>‹#›</a:t>
            </a:fld>
            <a:endParaRPr lang="en-US"/>
          </a:p>
        </p:txBody>
      </p:sp>
    </p:spTree>
    <p:extLst>
      <p:ext uri="{BB962C8B-B14F-4D97-AF65-F5344CB8AC3E}">
        <p14:creationId xmlns:p14="http://schemas.microsoft.com/office/powerpoint/2010/main" val="1185622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7AC961-714B-4932-8B66-4BAB4DF25386}" type="datetimeFigureOut">
              <a:rPr lang="en-US" smtClean="0"/>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9A2FB-9A23-434E-80C6-DF2FFD0555EF}" type="slidenum">
              <a:rPr lang="en-US" smtClean="0"/>
              <a:t>‹#›</a:t>
            </a:fld>
            <a:endParaRPr lang="en-US"/>
          </a:p>
        </p:txBody>
      </p:sp>
    </p:spTree>
    <p:extLst>
      <p:ext uri="{BB962C8B-B14F-4D97-AF65-F5344CB8AC3E}">
        <p14:creationId xmlns:p14="http://schemas.microsoft.com/office/powerpoint/2010/main" val="3606812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7AC961-714B-4932-8B66-4BAB4DF25386}" type="datetimeFigureOut">
              <a:rPr lang="en-US" smtClean="0"/>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9A2FB-9A23-434E-80C6-DF2FFD0555EF}" type="slidenum">
              <a:rPr lang="en-US" smtClean="0"/>
              <a:t>‹#›</a:t>
            </a:fld>
            <a:endParaRPr lang="en-US"/>
          </a:p>
        </p:txBody>
      </p:sp>
    </p:spTree>
    <p:extLst>
      <p:ext uri="{BB962C8B-B14F-4D97-AF65-F5344CB8AC3E}">
        <p14:creationId xmlns:p14="http://schemas.microsoft.com/office/powerpoint/2010/main" val="281275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EF7AC961-714B-4932-8B66-4BAB4DF25386}" type="datetimeFigureOut">
              <a:rPr lang="en-US" smtClean="0"/>
              <a:t>10/9/2020</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96D9A2FB-9A23-434E-80C6-DF2FFD0555EF}" type="slidenum">
              <a:rPr lang="en-US" smtClean="0"/>
              <a:t>‹#›</a:t>
            </a:fld>
            <a:endParaRPr lang="en-US"/>
          </a:p>
        </p:txBody>
      </p:sp>
    </p:spTree>
    <p:extLst>
      <p:ext uri="{BB962C8B-B14F-4D97-AF65-F5344CB8AC3E}">
        <p14:creationId xmlns:p14="http://schemas.microsoft.com/office/powerpoint/2010/main" val="210943342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padlet.com/bcrie/xb3kdh1341cooxl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6AED1-3401-4EF4-9A47-98867F95D82B}"/>
              </a:ext>
            </a:extLst>
          </p:cNvPr>
          <p:cNvSpPr>
            <a:spLocks noGrp="1"/>
          </p:cNvSpPr>
          <p:nvPr>
            <p:ph type="ctrTitle"/>
          </p:nvPr>
        </p:nvSpPr>
        <p:spPr/>
        <p:txBody>
          <a:bodyPr/>
          <a:lstStyle/>
          <a:p>
            <a:r>
              <a:rPr lang="en-US" dirty="0"/>
              <a:t>Academic Support</a:t>
            </a:r>
          </a:p>
        </p:txBody>
      </p:sp>
      <p:sp>
        <p:nvSpPr>
          <p:cNvPr id="3" name="Subtitle 2">
            <a:extLst>
              <a:ext uri="{FF2B5EF4-FFF2-40B4-BE49-F238E27FC236}">
                <a16:creationId xmlns:a16="http://schemas.microsoft.com/office/drawing/2014/main" id="{904FBBEE-CEF6-4037-9D24-85A652BAB5D1}"/>
              </a:ext>
            </a:extLst>
          </p:cNvPr>
          <p:cNvSpPr>
            <a:spLocks noGrp="1"/>
          </p:cNvSpPr>
          <p:nvPr>
            <p:ph type="subTitle" idx="1"/>
          </p:nvPr>
        </p:nvSpPr>
        <p:spPr>
          <a:xfrm>
            <a:off x="213360" y="4351060"/>
            <a:ext cx="11506200" cy="2199636"/>
          </a:xfrm>
        </p:spPr>
        <p:txBody>
          <a:bodyPr>
            <a:normAutofit/>
          </a:bodyPr>
          <a:lstStyle/>
          <a:p>
            <a:r>
              <a:rPr lang="en-US" dirty="0"/>
              <a:t>Brian Crie</a:t>
            </a:r>
          </a:p>
          <a:p>
            <a:r>
              <a:rPr lang="en-US" dirty="0"/>
              <a:t>OASIS Math &amp; Science Tutorial Program (MSTP)</a:t>
            </a:r>
          </a:p>
          <a:p>
            <a:r>
              <a:rPr lang="en-US" dirty="0"/>
              <a:t>bcrie@ucsd.edu</a:t>
            </a:r>
          </a:p>
        </p:txBody>
      </p:sp>
    </p:spTree>
    <p:extLst>
      <p:ext uri="{BB962C8B-B14F-4D97-AF65-F5344CB8AC3E}">
        <p14:creationId xmlns:p14="http://schemas.microsoft.com/office/powerpoint/2010/main" val="236990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FB863-53CB-497B-B97D-5CC1D247E909}"/>
              </a:ext>
            </a:extLst>
          </p:cNvPr>
          <p:cNvSpPr>
            <a:spLocks noGrp="1"/>
          </p:cNvSpPr>
          <p:nvPr>
            <p:ph type="title"/>
          </p:nvPr>
        </p:nvSpPr>
        <p:spPr/>
        <p:txBody>
          <a:bodyPr/>
          <a:lstStyle/>
          <a:p>
            <a:r>
              <a:rPr lang="en-US" dirty="0"/>
              <a:t>What You Do Well</a:t>
            </a:r>
          </a:p>
        </p:txBody>
      </p:sp>
      <p:sp>
        <p:nvSpPr>
          <p:cNvPr id="5" name="Content Placeholder 4">
            <a:extLst>
              <a:ext uri="{FF2B5EF4-FFF2-40B4-BE49-F238E27FC236}">
                <a16:creationId xmlns:a16="http://schemas.microsoft.com/office/drawing/2014/main" id="{FE6AF6CB-13AC-4693-AF92-71575FF44BE2}"/>
              </a:ext>
            </a:extLst>
          </p:cNvPr>
          <p:cNvSpPr>
            <a:spLocks noGrp="1"/>
          </p:cNvSpPr>
          <p:nvPr>
            <p:ph idx="1"/>
          </p:nvPr>
        </p:nvSpPr>
        <p:spPr/>
        <p:txBody>
          <a:bodyPr/>
          <a:lstStyle/>
          <a:p>
            <a:r>
              <a:rPr lang="en-US" dirty="0"/>
              <a:t>Go to </a:t>
            </a:r>
            <a:r>
              <a:rPr lang="en-US" dirty="0">
                <a:hlinkClick r:id="rId2"/>
              </a:rPr>
              <a:t>https://padlet.com/bcrie/xb3kdh1341cooxle</a:t>
            </a:r>
            <a:endParaRPr lang="en-US" dirty="0"/>
          </a:p>
          <a:p>
            <a:endParaRPr lang="en-US" dirty="0"/>
          </a:p>
          <a:p>
            <a:r>
              <a:rPr lang="en-US" dirty="0"/>
              <a:t>Click on the plus sign in the lower right corner and add something you feel like you do well as a student already (e.g. Able to focus really well, structure notes by doing ______, etc.)</a:t>
            </a:r>
          </a:p>
        </p:txBody>
      </p:sp>
    </p:spTree>
    <p:extLst>
      <p:ext uri="{BB962C8B-B14F-4D97-AF65-F5344CB8AC3E}">
        <p14:creationId xmlns:p14="http://schemas.microsoft.com/office/powerpoint/2010/main" val="725344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F587C-CDAD-4677-AEB5-FC0389C434D9}"/>
              </a:ext>
            </a:extLst>
          </p:cNvPr>
          <p:cNvSpPr>
            <a:spLocks noGrp="1"/>
          </p:cNvSpPr>
          <p:nvPr>
            <p:ph type="title"/>
          </p:nvPr>
        </p:nvSpPr>
        <p:spPr/>
        <p:txBody>
          <a:bodyPr/>
          <a:lstStyle/>
          <a:p>
            <a:r>
              <a:rPr lang="en-US" dirty="0" err="1"/>
              <a:t>Yosso’s</a:t>
            </a:r>
            <a:r>
              <a:rPr lang="en-US" dirty="0"/>
              <a:t> Community Cultural Wealth Model</a:t>
            </a:r>
          </a:p>
        </p:txBody>
      </p:sp>
      <p:sp>
        <p:nvSpPr>
          <p:cNvPr id="3" name="Content Placeholder 2">
            <a:extLst>
              <a:ext uri="{FF2B5EF4-FFF2-40B4-BE49-F238E27FC236}">
                <a16:creationId xmlns:a16="http://schemas.microsoft.com/office/drawing/2014/main" id="{82710B4D-A633-491A-AB63-6D445D0C6A86}"/>
              </a:ext>
            </a:extLst>
          </p:cNvPr>
          <p:cNvSpPr>
            <a:spLocks noGrp="1"/>
          </p:cNvSpPr>
          <p:nvPr>
            <p:ph idx="1"/>
          </p:nvPr>
        </p:nvSpPr>
        <p:spPr/>
        <p:txBody>
          <a:bodyPr>
            <a:normAutofit lnSpcReduction="10000"/>
          </a:bodyPr>
          <a:lstStyle/>
          <a:p>
            <a:r>
              <a:rPr lang="en-US" b="1" u="sng" dirty="0"/>
              <a:t>Aspirational Capital</a:t>
            </a:r>
            <a:r>
              <a:rPr lang="en-US" dirty="0"/>
              <a:t>: resiliency and ability to nurture hopes and dreams</a:t>
            </a:r>
          </a:p>
          <a:p>
            <a:r>
              <a:rPr lang="en-US" b="1" u="sng" dirty="0"/>
              <a:t>Linguistic Capital</a:t>
            </a:r>
            <a:r>
              <a:rPr lang="en-US" dirty="0"/>
              <a:t>: intellectual and communication skills use with multiple languages</a:t>
            </a:r>
          </a:p>
          <a:p>
            <a:r>
              <a:rPr lang="en-US" b="1" u="sng" dirty="0"/>
              <a:t>Familial Capital</a:t>
            </a:r>
            <a:r>
              <a:rPr lang="en-US" dirty="0"/>
              <a:t>: produced and maintained by family members</a:t>
            </a:r>
          </a:p>
          <a:p>
            <a:r>
              <a:rPr lang="en-US" b="1" u="sng" dirty="0"/>
              <a:t>Social Capital</a:t>
            </a:r>
            <a:r>
              <a:rPr lang="en-US" dirty="0"/>
              <a:t>: people and community resources</a:t>
            </a:r>
          </a:p>
          <a:p>
            <a:r>
              <a:rPr lang="en-US" b="1" u="sng" dirty="0"/>
              <a:t>Navigational Capital</a:t>
            </a:r>
            <a:r>
              <a:rPr lang="en-US" dirty="0"/>
              <a:t>: ability to maneuver through systems that are often hostile to people of color</a:t>
            </a:r>
          </a:p>
          <a:p>
            <a:r>
              <a:rPr lang="en-US" b="1" u="sng" dirty="0"/>
              <a:t>Resistant Capital</a:t>
            </a:r>
            <a:r>
              <a:rPr lang="en-US" dirty="0"/>
              <a:t>: knowledge and skills used to challenge inequality and oppression</a:t>
            </a:r>
          </a:p>
          <a:p>
            <a:pPr marL="0" indent="0">
              <a:buNone/>
            </a:pPr>
            <a:r>
              <a:rPr lang="en-US" sz="1900" dirty="0" err="1"/>
              <a:t>Yosso</a:t>
            </a:r>
            <a:r>
              <a:rPr lang="en-US" sz="1900" dirty="0"/>
              <a:t>, T. (2005) Whose culture has capital? A critical race theory discussion of community cultural wealth, </a:t>
            </a:r>
            <a:r>
              <a:rPr lang="en-US" sz="1900" i="1" dirty="0"/>
              <a:t>Race Ethnicity and Education</a:t>
            </a:r>
            <a:r>
              <a:rPr lang="en-US" sz="1900" dirty="0"/>
              <a:t>, </a:t>
            </a:r>
            <a:r>
              <a:rPr lang="en-US" sz="1900" i="1" dirty="0"/>
              <a:t>8(1)</a:t>
            </a:r>
            <a:r>
              <a:rPr lang="en-US" sz="1900" dirty="0"/>
              <a:t>, 69-91, DOI: 10.1080/1361332052000341006</a:t>
            </a:r>
          </a:p>
        </p:txBody>
      </p:sp>
    </p:spTree>
    <p:extLst>
      <p:ext uri="{BB962C8B-B14F-4D97-AF65-F5344CB8AC3E}">
        <p14:creationId xmlns:p14="http://schemas.microsoft.com/office/powerpoint/2010/main" val="4101510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0D1C-F58F-46FE-9369-B8E77A832CB2}"/>
              </a:ext>
            </a:extLst>
          </p:cNvPr>
          <p:cNvSpPr>
            <a:spLocks noGrp="1"/>
          </p:cNvSpPr>
          <p:nvPr>
            <p:ph type="title"/>
          </p:nvPr>
        </p:nvSpPr>
        <p:spPr/>
        <p:txBody>
          <a:bodyPr/>
          <a:lstStyle/>
          <a:p>
            <a:r>
              <a:rPr lang="en-US" dirty="0"/>
              <a:t>Campus Resources</a:t>
            </a:r>
          </a:p>
        </p:txBody>
      </p:sp>
      <p:sp>
        <p:nvSpPr>
          <p:cNvPr id="4" name="Content Placeholder 3">
            <a:extLst>
              <a:ext uri="{FF2B5EF4-FFF2-40B4-BE49-F238E27FC236}">
                <a16:creationId xmlns:a16="http://schemas.microsoft.com/office/drawing/2014/main" id="{235CDACA-FF08-44CD-8DDE-AA4A3D162FDD}"/>
              </a:ext>
            </a:extLst>
          </p:cNvPr>
          <p:cNvSpPr>
            <a:spLocks noGrp="1"/>
          </p:cNvSpPr>
          <p:nvPr>
            <p:ph sz="half" idx="1"/>
          </p:nvPr>
        </p:nvSpPr>
        <p:spPr/>
        <p:txBody>
          <a:bodyPr/>
          <a:lstStyle/>
          <a:p>
            <a:r>
              <a:rPr lang="en-US" dirty="0"/>
              <a:t>OASIS offers:</a:t>
            </a:r>
          </a:p>
          <a:p>
            <a:pPr lvl="1"/>
            <a:r>
              <a:rPr lang="en-US" dirty="0"/>
              <a:t>Math, Chem, Phys, Bio tutoring via workshops &amp; study groups</a:t>
            </a:r>
          </a:p>
          <a:p>
            <a:pPr lvl="1"/>
            <a:r>
              <a:rPr lang="en-US" dirty="0"/>
              <a:t>Writing tutoring via workshops &amp; individual tutoring</a:t>
            </a:r>
          </a:p>
          <a:p>
            <a:pPr lvl="1"/>
            <a:r>
              <a:rPr lang="en-US" dirty="0"/>
              <a:t>Transition support programs/resources</a:t>
            </a:r>
          </a:p>
          <a:p>
            <a:pPr lvl="1"/>
            <a:r>
              <a:rPr lang="en-US" dirty="0"/>
              <a:t>Academic coaches (coming soon)</a:t>
            </a:r>
          </a:p>
        </p:txBody>
      </p:sp>
      <p:sp>
        <p:nvSpPr>
          <p:cNvPr id="5" name="Content Placeholder 4">
            <a:extLst>
              <a:ext uri="{FF2B5EF4-FFF2-40B4-BE49-F238E27FC236}">
                <a16:creationId xmlns:a16="http://schemas.microsoft.com/office/drawing/2014/main" id="{415CC772-8298-4955-BEEF-DEEDB30AFE40}"/>
              </a:ext>
            </a:extLst>
          </p:cNvPr>
          <p:cNvSpPr>
            <a:spLocks noGrp="1"/>
          </p:cNvSpPr>
          <p:nvPr>
            <p:ph sz="half" idx="2"/>
          </p:nvPr>
        </p:nvSpPr>
        <p:spPr/>
        <p:txBody>
          <a:bodyPr/>
          <a:lstStyle/>
          <a:p>
            <a:r>
              <a:rPr lang="en-US" dirty="0"/>
              <a:t>Teaching &amp; Learning Commons:</a:t>
            </a:r>
          </a:p>
          <a:p>
            <a:pPr lvl="1"/>
            <a:r>
              <a:rPr lang="en-US" dirty="0"/>
              <a:t>Supplemental Instruction + Study groups</a:t>
            </a:r>
          </a:p>
          <a:p>
            <a:pPr lvl="1"/>
            <a:r>
              <a:rPr lang="en-US" dirty="0"/>
              <a:t>Content tutoring</a:t>
            </a:r>
          </a:p>
          <a:p>
            <a:pPr lvl="1"/>
            <a:r>
              <a:rPr lang="en-US" dirty="0"/>
              <a:t>Experiential Learning</a:t>
            </a:r>
          </a:p>
          <a:p>
            <a:pPr lvl="2"/>
            <a:r>
              <a:rPr lang="en-US" dirty="0"/>
              <a:t>Academic Internship Program (AIP)</a:t>
            </a:r>
          </a:p>
        </p:txBody>
      </p:sp>
    </p:spTree>
    <p:extLst>
      <p:ext uri="{BB962C8B-B14F-4D97-AF65-F5344CB8AC3E}">
        <p14:creationId xmlns:p14="http://schemas.microsoft.com/office/powerpoint/2010/main" val="1955751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35A02-BF5D-4204-8C84-A9DE058DC65F}"/>
              </a:ext>
            </a:extLst>
          </p:cNvPr>
          <p:cNvSpPr>
            <a:spLocks noGrp="1"/>
          </p:cNvSpPr>
          <p:nvPr>
            <p:ph type="title"/>
          </p:nvPr>
        </p:nvSpPr>
        <p:spPr/>
        <p:txBody>
          <a:bodyPr/>
          <a:lstStyle/>
          <a:p>
            <a:r>
              <a:rPr lang="en-US" dirty="0"/>
              <a:t>Campus Resources</a:t>
            </a:r>
          </a:p>
        </p:txBody>
      </p:sp>
      <p:sp>
        <p:nvSpPr>
          <p:cNvPr id="3" name="Content Placeholder 2">
            <a:extLst>
              <a:ext uri="{FF2B5EF4-FFF2-40B4-BE49-F238E27FC236}">
                <a16:creationId xmlns:a16="http://schemas.microsoft.com/office/drawing/2014/main" id="{8195390E-DF7E-4AD6-87AF-AFB040C03245}"/>
              </a:ext>
            </a:extLst>
          </p:cNvPr>
          <p:cNvSpPr>
            <a:spLocks noGrp="1"/>
          </p:cNvSpPr>
          <p:nvPr>
            <p:ph sz="half" idx="1"/>
          </p:nvPr>
        </p:nvSpPr>
        <p:spPr/>
        <p:txBody>
          <a:bodyPr>
            <a:normAutofit/>
          </a:bodyPr>
          <a:lstStyle/>
          <a:p>
            <a:r>
              <a:rPr lang="en-US" dirty="0"/>
              <a:t>SPACES</a:t>
            </a:r>
          </a:p>
          <a:p>
            <a:pPr lvl="1"/>
            <a:r>
              <a:rPr lang="en-US" dirty="0" err="1"/>
              <a:t>Booklending</a:t>
            </a:r>
            <a:r>
              <a:rPr lang="en-US" dirty="0"/>
              <a:t> Program</a:t>
            </a:r>
          </a:p>
          <a:p>
            <a:pPr lvl="1"/>
            <a:r>
              <a:rPr lang="en-US" dirty="0"/>
              <a:t>Grad school prep</a:t>
            </a:r>
          </a:p>
          <a:p>
            <a:pPr lvl="1"/>
            <a:r>
              <a:rPr lang="en-US" dirty="0"/>
              <a:t>Mentorship programs</a:t>
            </a:r>
          </a:p>
          <a:p>
            <a:r>
              <a:rPr lang="en-US" dirty="0"/>
              <a:t>Academic Enrichment Program (AEP)</a:t>
            </a:r>
          </a:p>
          <a:p>
            <a:pPr lvl="1"/>
            <a:r>
              <a:rPr lang="en-US" dirty="0"/>
              <a:t>Faculty Mentor Program</a:t>
            </a:r>
          </a:p>
          <a:p>
            <a:pPr lvl="1"/>
            <a:r>
              <a:rPr lang="en-US" dirty="0"/>
              <a:t>McNair Program</a:t>
            </a:r>
          </a:p>
          <a:p>
            <a:pPr lvl="1"/>
            <a:r>
              <a:rPr lang="en-US" dirty="0"/>
              <a:t>Triton </a:t>
            </a:r>
            <a:r>
              <a:rPr lang="en-US" dirty="0" err="1"/>
              <a:t>Reseach</a:t>
            </a:r>
            <a:r>
              <a:rPr lang="en-US" dirty="0"/>
              <a:t> &amp; Experiential Learning Scholars (TRELS)</a:t>
            </a:r>
          </a:p>
        </p:txBody>
      </p:sp>
      <p:sp>
        <p:nvSpPr>
          <p:cNvPr id="4" name="Content Placeholder 3">
            <a:extLst>
              <a:ext uri="{FF2B5EF4-FFF2-40B4-BE49-F238E27FC236}">
                <a16:creationId xmlns:a16="http://schemas.microsoft.com/office/drawing/2014/main" id="{BFCE650D-0A51-4E70-8995-D3850EC1A74D}"/>
              </a:ext>
            </a:extLst>
          </p:cNvPr>
          <p:cNvSpPr>
            <a:spLocks noGrp="1"/>
          </p:cNvSpPr>
          <p:nvPr>
            <p:ph sz="half" idx="2"/>
          </p:nvPr>
        </p:nvSpPr>
        <p:spPr/>
        <p:txBody>
          <a:bodyPr>
            <a:normAutofit/>
          </a:bodyPr>
          <a:lstStyle/>
          <a:p>
            <a:r>
              <a:rPr lang="en-US" dirty="0"/>
              <a:t>Campus Resource Centers</a:t>
            </a:r>
          </a:p>
          <a:p>
            <a:pPr lvl="1"/>
            <a:r>
              <a:rPr lang="en-US" dirty="0"/>
              <a:t>Cross-Cultural Center</a:t>
            </a:r>
          </a:p>
          <a:p>
            <a:pPr lvl="1"/>
            <a:r>
              <a:rPr lang="en-US" dirty="0"/>
              <a:t>Black Resource Center</a:t>
            </a:r>
          </a:p>
          <a:p>
            <a:pPr lvl="1"/>
            <a:r>
              <a:rPr lang="en-US" dirty="0"/>
              <a:t>Raza Resource Centro</a:t>
            </a:r>
          </a:p>
          <a:p>
            <a:pPr lvl="1"/>
            <a:r>
              <a:rPr lang="en-US" dirty="0"/>
              <a:t>LGBT Resource Center</a:t>
            </a:r>
          </a:p>
          <a:p>
            <a:pPr lvl="1"/>
            <a:r>
              <a:rPr lang="en-US" dirty="0"/>
              <a:t>Women’s Center</a:t>
            </a:r>
          </a:p>
          <a:p>
            <a:pPr marL="457200" lvl="1" indent="0">
              <a:buNone/>
            </a:pPr>
            <a:endParaRPr lang="en-US" dirty="0"/>
          </a:p>
          <a:p>
            <a:pPr marL="457200" lvl="1" indent="0">
              <a:buNone/>
            </a:pPr>
            <a:endParaRPr lang="en-US" dirty="0"/>
          </a:p>
          <a:p>
            <a:pPr marL="457200" lvl="1" indent="0">
              <a:buNone/>
            </a:pPr>
            <a:endParaRPr lang="en-US" dirty="0"/>
          </a:p>
          <a:p>
            <a:pPr marL="0" indent="0">
              <a:buNone/>
            </a:pPr>
            <a:r>
              <a:rPr lang="en-US" sz="1600" dirty="0"/>
              <a:t>*</a:t>
            </a:r>
            <a:r>
              <a:rPr lang="en-US" sz="1200" dirty="0"/>
              <a:t>https://thecolleges.ucsd.edu/fye/students/campus-resources/index.html</a:t>
            </a:r>
          </a:p>
        </p:txBody>
      </p:sp>
    </p:spTree>
    <p:extLst>
      <p:ext uri="{BB962C8B-B14F-4D97-AF65-F5344CB8AC3E}">
        <p14:creationId xmlns:p14="http://schemas.microsoft.com/office/powerpoint/2010/main" val="2324968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33F0F-E820-43D0-B2EF-D8461D1CF649}"/>
              </a:ext>
            </a:extLst>
          </p:cNvPr>
          <p:cNvSpPr>
            <a:spLocks noGrp="1"/>
          </p:cNvSpPr>
          <p:nvPr>
            <p:ph type="title"/>
          </p:nvPr>
        </p:nvSpPr>
        <p:spPr/>
        <p:txBody>
          <a:bodyPr/>
          <a:lstStyle/>
          <a:p>
            <a:r>
              <a:rPr lang="en-US" dirty="0"/>
              <a:t>Scenarios: What advice would you give?</a:t>
            </a:r>
          </a:p>
        </p:txBody>
      </p:sp>
      <p:sp>
        <p:nvSpPr>
          <p:cNvPr id="5" name="Content Placeholder 4">
            <a:extLst>
              <a:ext uri="{FF2B5EF4-FFF2-40B4-BE49-F238E27FC236}">
                <a16:creationId xmlns:a16="http://schemas.microsoft.com/office/drawing/2014/main" id="{81B610C5-F554-4CD2-A8C8-50331C10A869}"/>
              </a:ext>
            </a:extLst>
          </p:cNvPr>
          <p:cNvSpPr>
            <a:spLocks noGrp="1"/>
          </p:cNvSpPr>
          <p:nvPr>
            <p:ph idx="1"/>
          </p:nvPr>
        </p:nvSpPr>
        <p:spPr>
          <a:xfrm>
            <a:off x="1202919" y="2011679"/>
            <a:ext cx="9784080" cy="4380731"/>
          </a:xfrm>
        </p:spPr>
        <p:txBody>
          <a:bodyPr>
            <a:normAutofit/>
          </a:bodyPr>
          <a:lstStyle/>
          <a:p>
            <a:r>
              <a:rPr lang="en-US" dirty="0"/>
              <a:t>Maya is having trouble balancing her classes with her work and home life.  She has been using a planner, but doesn’t feel like it has been helpful because she feels that it restricts her day too much.  She’s starting to feel behind in her Phys 1A class and is not confident for the upcoming quiz.</a:t>
            </a:r>
          </a:p>
          <a:p>
            <a:r>
              <a:rPr lang="en-US" dirty="0" err="1"/>
              <a:t>Agustín</a:t>
            </a:r>
            <a:r>
              <a:rPr lang="en-US" dirty="0"/>
              <a:t> has all his classes online and is living off-campus with his family.  He isn’t struggling academically during the first two weeks of the quarter, but he feels like he is losing motivation to study.  He feels a bit disconnected from being a college student and is considering taking a leave of absence from the university.</a:t>
            </a:r>
          </a:p>
          <a:p>
            <a:r>
              <a:rPr lang="en-US" dirty="0"/>
              <a:t>Danika just transferred into the university and works part-time to pay bills and tuition.  They’ve been having trouble academically because they didn’t want to spend additional money on textbooks.  Danika has primarily used YouTube to get through the first few weeks of the quarter, but the content doesn’t match exactly with what is presented in lecture.</a:t>
            </a:r>
          </a:p>
        </p:txBody>
      </p:sp>
    </p:spTree>
    <p:extLst>
      <p:ext uri="{BB962C8B-B14F-4D97-AF65-F5344CB8AC3E}">
        <p14:creationId xmlns:p14="http://schemas.microsoft.com/office/powerpoint/2010/main" val="19437335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606060"/>
      </a:dk2>
      <a:lt2>
        <a:srgbClr val="EDEDED"/>
      </a:lt2>
      <a:accent1>
        <a:srgbClr val="FFC000"/>
      </a:accent1>
      <a:accent2>
        <a:srgbClr val="A5D028"/>
      </a:accent2>
      <a:accent3>
        <a:srgbClr val="0CC978"/>
      </a:accent3>
      <a:accent4>
        <a:srgbClr val="099BDD"/>
      </a:accent4>
      <a:accent5>
        <a:srgbClr val="47BFCD"/>
      </a:accent5>
      <a:accent6>
        <a:srgbClr val="DD7C15"/>
      </a:accent6>
      <a:hlink>
        <a:srgbClr val="FF9933"/>
      </a:hlink>
      <a:folHlink>
        <a:srgbClr val="B2B2B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docProps/app.xml><?xml version="1.0" encoding="utf-8"?>
<Properties xmlns="http://schemas.openxmlformats.org/officeDocument/2006/extended-properties" xmlns:vt="http://schemas.openxmlformats.org/officeDocument/2006/docPropsVTypes">
  <Template>TM03457464[[fn=Dividend]]</Template>
  <TotalTime>62</TotalTime>
  <Words>486</Words>
  <Application>Microsoft Office PowerPoint</Application>
  <PresentationFormat>Widescreen</PresentationFormat>
  <Paragraphs>50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Corbel</vt:lpstr>
      <vt:lpstr>Wingdings</vt:lpstr>
      <vt:lpstr>Banded</vt:lpstr>
      <vt:lpstr>Academic Support</vt:lpstr>
      <vt:lpstr>What You Do Well</vt:lpstr>
      <vt:lpstr>Yosso’s Community Cultural Wealth Model</vt:lpstr>
      <vt:lpstr>Campus Resources</vt:lpstr>
      <vt:lpstr>Campus Resources</vt:lpstr>
      <vt:lpstr>Scenarios: What advice would you give?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Support</dc:title>
  <dc:creator>Crie, Brian</dc:creator>
  <cp:lastModifiedBy>Crie, Brian</cp:lastModifiedBy>
  <cp:revision>10</cp:revision>
  <dcterms:created xsi:type="dcterms:W3CDTF">2020-10-07T17:16:35Z</dcterms:created>
  <dcterms:modified xsi:type="dcterms:W3CDTF">2020-10-09T21:49:22Z</dcterms:modified>
</cp:coreProperties>
</file>