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260" r:id="rId9"/>
    <p:sldId id="259" r:id="rId10"/>
    <p:sldId id="261" r:id="rId11"/>
    <p:sldId id="268" r:id="rId12"/>
    <p:sldId id="269" r:id="rId13"/>
    <p:sldId id="270" r:id="rId14"/>
    <p:sldId id="262" r:id="rId15"/>
    <p:sldId id="263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655" autoAdjust="0"/>
  </p:normalViewPr>
  <p:slideViewPr>
    <p:cSldViewPr snapToGrid="0" snapToObjects="1">
      <p:cViewPr varScale="1">
        <p:scale>
          <a:sx n="106" d="100"/>
          <a:sy n="106" d="100"/>
        </p:scale>
        <p:origin x="-15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3DA5-74C6-C840-9AC0-21E7E652D512}" type="datetimeFigureOut">
              <a:rPr lang="en-US" smtClean="0"/>
              <a:t>10/28/14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5673-CF8C-D44B-B658-2061D423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75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3DA5-74C6-C840-9AC0-21E7E652D512}" type="datetimeFigureOut">
              <a:rPr lang="en-US" smtClean="0"/>
              <a:t>10/28/14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5673-CF8C-D44B-B658-2061D423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144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3DA5-74C6-C840-9AC0-21E7E652D512}" type="datetimeFigureOut">
              <a:rPr lang="en-US" smtClean="0"/>
              <a:t>10/28/14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5673-CF8C-D44B-B658-2061D423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410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3DA5-74C6-C840-9AC0-21E7E652D512}" type="datetimeFigureOut">
              <a:rPr lang="en-US" smtClean="0"/>
              <a:t>10/28/14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5673-CF8C-D44B-B658-2061D423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07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3DA5-74C6-C840-9AC0-21E7E652D512}" type="datetimeFigureOut">
              <a:rPr lang="en-US" smtClean="0"/>
              <a:t>10/28/14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5673-CF8C-D44B-B658-2061D423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5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3DA5-74C6-C840-9AC0-21E7E652D512}" type="datetimeFigureOut">
              <a:rPr lang="en-US" smtClean="0"/>
              <a:t>10/28/14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5673-CF8C-D44B-B658-2061D423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78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3DA5-74C6-C840-9AC0-21E7E652D512}" type="datetimeFigureOut">
              <a:rPr lang="en-US" smtClean="0"/>
              <a:t>10/28/14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5673-CF8C-D44B-B658-2061D423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26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3DA5-74C6-C840-9AC0-21E7E652D512}" type="datetimeFigureOut">
              <a:rPr lang="en-US" smtClean="0"/>
              <a:t>10/28/14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5673-CF8C-D44B-B658-2061D423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05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3DA5-74C6-C840-9AC0-21E7E652D512}" type="datetimeFigureOut">
              <a:rPr lang="en-US" smtClean="0"/>
              <a:t>10/28/14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5673-CF8C-D44B-B658-2061D423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552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3DA5-74C6-C840-9AC0-21E7E652D512}" type="datetimeFigureOut">
              <a:rPr lang="en-US" smtClean="0"/>
              <a:t>10/28/14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5673-CF8C-D44B-B658-2061D423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679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3DA5-74C6-C840-9AC0-21E7E652D512}" type="datetimeFigureOut">
              <a:rPr lang="en-US" smtClean="0"/>
              <a:t>10/28/14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5673-CF8C-D44B-B658-2061D423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289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93DA5-74C6-C840-9AC0-21E7E652D512}" type="datetimeFigureOut">
              <a:rPr lang="en-US" smtClean="0"/>
              <a:t>10/28/14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B5673-CF8C-D44B-B658-2061D423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64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9144" y="387422"/>
            <a:ext cx="1587937" cy="1477328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User</a:t>
            </a: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Id</a:t>
            </a: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emailAddress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phoneNumber</a:t>
            </a:r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89144" y="740962"/>
            <a:ext cx="158793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65624" y="1670633"/>
            <a:ext cx="1877055" cy="1200329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ODOT Website</a:t>
            </a: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XML</a:t>
            </a: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965625" y="1997985"/>
            <a:ext cx="1877054" cy="2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72580" y="2618400"/>
            <a:ext cx="1454418" cy="1200329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Analyze Data</a:t>
            </a: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  <a:p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1072580" y="2945752"/>
            <a:ext cx="1454417" cy="2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725404" y="387422"/>
            <a:ext cx="3178007" cy="618631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Road Activity</a:t>
            </a: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Id</a:t>
            </a: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Category</a:t>
            </a: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Status</a:t>
            </a: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Direction</a:t>
            </a: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Road</a:t>
            </a: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CountyCode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DistrictNumber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Latitude</a:t>
            </a: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Longitude</a:t>
            </a: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ActivityStartDateTime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ActivityEndDateTime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ActivityCreationDateTime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ActivityLastModifiedDateTime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StartMile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StartMileDescription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EndMile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EndMileDescription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Description</a:t>
            </a: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DetourDescription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5725405" y="714774"/>
            <a:ext cx="3178006" cy="2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71436" y="4712640"/>
            <a:ext cx="2004335" cy="92333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Notification System</a:t>
            </a: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771437" y="5039992"/>
            <a:ext cx="2004334" cy="2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353701" y="4002047"/>
            <a:ext cx="1488978" cy="92333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SMTP</a:t>
            </a: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3353701" y="4329399"/>
            <a:ext cx="1488978" cy="2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353700" y="5215748"/>
            <a:ext cx="1877055" cy="1200329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Text Message</a:t>
            </a: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  <a:p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3353701" y="5543100"/>
            <a:ext cx="1877054" cy="2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08123" y="1864750"/>
            <a:ext cx="0" cy="9005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808123" y="2765271"/>
            <a:ext cx="2513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28446" y="1864750"/>
            <a:ext cx="0" cy="33509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520076" y="5217768"/>
            <a:ext cx="2513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775771" y="5213320"/>
            <a:ext cx="1898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970341" y="4596006"/>
            <a:ext cx="0" cy="6173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2965624" y="4596006"/>
            <a:ext cx="38807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972171" y="5217768"/>
            <a:ext cx="0" cy="6173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2972171" y="5835082"/>
            <a:ext cx="38807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4842679" y="2279028"/>
            <a:ext cx="8827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2526997" y="3177122"/>
            <a:ext cx="319840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2965624" y="3539026"/>
            <a:ext cx="27597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2972171" y="3523166"/>
            <a:ext cx="0" cy="6173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2199666" y="4140480"/>
            <a:ext cx="7659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2199666" y="4140480"/>
            <a:ext cx="0" cy="5721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199666" y="387422"/>
            <a:ext cx="3255499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DOMAIN MODEL</a:t>
            </a:r>
          </a:p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Cincinnati Road Activity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43836" y="1885673"/>
            <a:ext cx="431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1..*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821971" y="2359357"/>
            <a:ext cx="431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4777369" y="2002029"/>
            <a:ext cx="431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5294113" y="2315072"/>
            <a:ext cx="431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1..*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5294113" y="2870962"/>
            <a:ext cx="431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1..*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5283998" y="3262027"/>
            <a:ext cx="431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1..*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1977080" y="4435641"/>
            <a:ext cx="431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360132" y="5223691"/>
            <a:ext cx="431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2972171" y="4319006"/>
            <a:ext cx="431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2919386" y="5835082"/>
            <a:ext cx="431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856933" y="2205648"/>
            <a:ext cx="1670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Reviews data</a:t>
            </a:r>
            <a:endParaRPr 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144485" y="1928649"/>
            <a:ext cx="431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1..*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528447" y="4181699"/>
            <a:ext cx="1352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Receives information from</a:t>
            </a:r>
            <a:endParaRPr 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5001088" y="1649570"/>
            <a:ext cx="724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Imports data from</a:t>
            </a:r>
            <a:endParaRPr 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2775772" y="2900123"/>
            <a:ext cx="2949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Uses this data for user to analyze data</a:t>
            </a:r>
            <a:endParaRPr 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2488093" y="2900123"/>
            <a:ext cx="431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3187118" y="3262027"/>
            <a:ext cx="1564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Monitors data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2919386" y="4901492"/>
            <a:ext cx="1352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Sends Notification</a:t>
            </a:r>
            <a:endParaRPr 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1706000" y="5599714"/>
            <a:ext cx="1352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Sends Notification</a:t>
            </a:r>
          </a:p>
        </p:txBody>
      </p:sp>
    </p:spTree>
    <p:extLst>
      <p:ext uri="{BB962C8B-B14F-4D97-AF65-F5344CB8AC3E}">
        <p14:creationId xmlns:p14="http://schemas.microsoft.com/office/powerpoint/2010/main" val="2510355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System Sequence Diagram</a:t>
            </a:r>
          </a:p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Use Case 11: Sign Out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610470" y="155164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605754" y="196592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605754" y="237183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615186" y="277775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610470" y="319203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610470" y="359794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605751" y="402168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601035" y="443596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601035" y="484188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605751" y="525252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601035" y="566680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601035" y="6072719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039451" y="155346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034735" y="196774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034735" y="237365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044167" y="277957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039451" y="319385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039451" y="359976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034732" y="402350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030016" y="443778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030016" y="4843698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034732" y="525434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030016" y="566862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030016" y="607453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538984" y="943486"/>
            <a:ext cx="152404" cy="450722"/>
            <a:chOff x="1204579" y="408211"/>
            <a:chExt cx="183306" cy="830997"/>
          </a:xfrm>
        </p:grpSpPr>
        <p:sp>
          <p:nvSpPr>
            <p:cNvPr id="5" name="Oval 4"/>
            <p:cNvSpPr/>
            <p:nvPr/>
          </p:nvSpPr>
          <p:spPr>
            <a:xfrm>
              <a:off x="1204579" y="408211"/>
              <a:ext cx="183306" cy="28577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5" idx="4"/>
            </p:cNvCxnSpPr>
            <p:nvPr/>
          </p:nvCxnSpPr>
          <p:spPr>
            <a:xfrm>
              <a:off x="1296232" y="693984"/>
              <a:ext cx="0" cy="27497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204579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296232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1296232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1204579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6598986" y="1062962"/>
            <a:ext cx="862060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System</a:t>
            </a:r>
            <a:endParaRPr lang="en-US" dirty="0">
              <a:solidFill>
                <a:srgbClr val="558ED5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 rot="5400000">
            <a:off x="4567366" y="770362"/>
            <a:ext cx="14151" cy="4822240"/>
            <a:chOff x="4053128" y="1542910"/>
            <a:chExt cx="14151" cy="4822240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4062563" y="154291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4057847" y="195719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057847" y="236310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4067279" y="276902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4062563" y="318330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4062563" y="3589215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4057844" y="401295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4053128" y="442723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4053128" y="4833148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4057844" y="524379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4053128" y="565807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4053128" y="6063987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Straight Arrow Connector 96"/>
          <p:cNvCxnSpPr/>
          <p:nvPr/>
        </p:nvCxnSpPr>
        <p:spPr>
          <a:xfrm flipH="1">
            <a:off x="1615186" y="3174406"/>
            <a:ext cx="4142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1615186" y="2095045"/>
            <a:ext cx="5428981" cy="392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3800074" y="1669957"/>
            <a:ext cx="1065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SignOut()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3714752" y="2768293"/>
            <a:ext cx="1150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795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System Sequence Diagram</a:t>
            </a:r>
          </a:p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Use Case </a:t>
            </a:r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14: View All Travel Paths</a:t>
            </a:r>
            <a:endParaRPr lang="en-US" sz="2400" b="1" dirty="0" smtClean="0">
              <a:ln w="1905"/>
              <a:solidFill>
                <a:srgbClr val="558ED5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j-lt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610470" y="155164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605754" y="196592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605754" y="237183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615186" y="277775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610470" y="319203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610470" y="359794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605751" y="402168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601035" y="443596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601035" y="484188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605751" y="525252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601035" y="566680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601035" y="6072719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039451" y="155346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034735" y="196774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034735" y="237365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044167" y="277957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039451" y="319385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039451" y="359976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034732" y="402350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030016" y="443778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030016" y="4843698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034732" y="525434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030016" y="566862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030016" y="607453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538984" y="943486"/>
            <a:ext cx="152404" cy="450722"/>
            <a:chOff x="1204579" y="408211"/>
            <a:chExt cx="183306" cy="830997"/>
          </a:xfrm>
        </p:grpSpPr>
        <p:sp>
          <p:nvSpPr>
            <p:cNvPr id="5" name="Oval 4"/>
            <p:cNvSpPr/>
            <p:nvPr/>
          </p:nvSpPr>
          <p:spPr>
            <a:xfrm>
              <a:off x="1204579" y="408211"/>
              <a:ext cx="183306" cy="28577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5" idx="4"/>
            </p:cNvCxnSpPr>
            <p:nvPr/>
          </p:nvCxnSpPr>
          <p:spPr>
            <a:xfrm>
              <a:off x="1296232" y="693984"/>
              <a:ext cx="0" cy="27497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204579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296232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1296232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1204579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6598986" y="1062962"/>
            <a:ext cx="862060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System</a:t>
            </a:r>
            <a:endParaRPr lang="en-US" dirty="0">
              <a:solidFill>
                <a:srgbClr val="558ED5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 rot="5400000">
            <a:off x="4567366" y="770362"/>
            <a:ext cx="14151" cy="4822240"/>
            <a:chOff x="4053128" y="1542910"/>
            <a:chExt cx="14151" cy="4822240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4062563" y="154291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4057847" y="195719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057847" y="236310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4067279" y="276902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4062563" y="318330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4062563" y="3589215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4057844" y="401295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4053128" y="442723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4053128" y="4833148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4057844" y="524379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4053128" y="565807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4053128" y="6063987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Straight Arrow Connector 96"/>
          <p:cNvCxnSpPr/>
          <p:nvPr/>
        </p:nvCxnSpPr>
        <p:spPr>
          <a:xfrm flipH="1">
            <a:off x="1615186" y="3174406"/>
            <a:ext cx="4142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1615186" y="2095045"/>
            <a:ext cx="5428981" cy="392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2454308" y="1669957"/>
            <a:ext cx="3711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Navigate to Travelled Roads webpage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666083" y="2373654"/>
            <a:ext cx="7096542" cy="206413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66083" y="2375472"/>
            <a:ext cx="602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loop</a:t>
            </a:r>
            <a:endParaRPr lang="en-US" dirty="0"/>
          </a:p>
        </p:txBody>
      </p:sp>
      <p:cxnSp>
        <p:nvCxnSpPr>
          <p:cNvPr id="60" name="Straight Connector 59"/>
          <p:cNvCxnSpPr/>
          <p:nvPr/>
        </p:nvCxnSpPr>
        <p:spPr>
          <a:xfrm>
            <a:off x="666083" y="2855222"/>
            <a:ext cx="39279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1058874" y="2744804"/>
            <a:ext cx="209582" cy="1104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1268456" y="2373654"/>
            <a:ext cx="0" cy="3711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586899" y="2470977"/>
            <a:ext cx="347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[each </a:t>
            </a:r>
            <a:r>
              <a:rPr lang="en-US" dirty="0" smtClean="0"/>
              <a:t>travelled road </a:t>
            </a:r>
            <a:r>
              <a:rPr lang="en-US" dirty="0" smtClean="0"/>
              <a:t>for given user]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2038870" y="3276599"/>
            <a:ext cx="4388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Returns road, </a:t>
            </a:r>
            <a:r>
              <a:rPr lang="en-US" dirty="0" err="1"/>
              <a:t>d</a:t>
            </a:r>
            <a:r>
              <a:rPr lang="en-US" dirty="0" err="1" smtClean="0"/>
              <a:t>aysString</a:t>
            </a:r>
            <a:r>
              <a:rPr lang="en-US" dirty="0" smtClean="0"/>
              <a:t>,  </a:t>
            </a:r>
            <a:r>
              <a:rPr lang="en-US" dirty="0" err="1" smtClean="0"/>
              <a:t>mileStart</a:t>
            </a:r>
            <a:r>
              <a:rPr lang="en-US" dirty="0" smtClean="0"/>
              <a:t>, </a:t>
            </a:r>
            <a:r>
              <a:rPr lang="en-US" dirty="0" err="1" smtClean="0"/>
              <a:t>mileEnd</a:t>
            </a:r>
            <a:r>
              <a:rPr lang="en-US" dirty="0" smtClean="0"/>
              <a:t>, </a:t>
            </a:r>
            <a:r>
              <a:rPr lang="en-US" dirty="0" err="1" smtClean="0"/>
              <a:t>timeStart</a:t>
            </a:r>
            <a:r>
              <a:rPr lang="en-US" dirty="0" smtClean="0"/>
              <a:t>, </a:t>
            </a:r>
            <a:r>
              <a:rPr lang="en-US" dirty="0" err="1" smtClean="0"/>
              <a:t>timeEnd</a:t>
            </a:r>
            <a:r>
              <a:rPr lang="en-US" dirty="0" smtClean="0"/>
              <a:t>, </a:t>
            </a:r>
            <a:r>
              <a:rPr lang="en-US" dirty="0" err="1" smtClean="0"/>
              <a:t>roadId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632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System Sequence Diagram</a:t>
            </a:r>
          </a:p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Use Case </a:t>
            </a:r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15: Edit Travel Path</a:t>
            </a:r>
            <a:endParaRPr lang="en-US" sz="2400" b="1" dirty="0" smtClean="0">
              <a:ln w="1905"/>
              <a:solidFill>
                <a:srgbClr val="558ED5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j-lt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610470" y="155164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605754" y="196592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605754" y="237183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615186" y="277775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610470" y="319203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610470" y="359794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605751" y="402168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601035" y="443596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601035" y="484188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605751" y="525252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601035" y="566680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601035" y="6072719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039451" y="155346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034735" y="196774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034735" y="237365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044167" y="277957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039451" y="319385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039451" y="359976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034732" y="402350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030016" y="443778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030016" y="4843698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034732" y="525434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030016" y="566862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030016" y="607453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538984" y="943486"/>
            <a:ext cx="152404" cy="450722"/>
            <a:chOff x="1204579" y="408211"/>
            <a:chExt cx="183306" cy="830997"/>
          </a:xfrm>
        </p:grpSpPr>
        <p:sp>
          <p:nvSpPr>
            <p:cNvPr id="5" name="Oval 4"/>
            <p:cNvSpPr/>
            <p:nvPr/>
          </p:nvSpPr>
          <p:spPr>
            <a:xfrm>
              <a:off x="1204579" y="408211"/>
              <a:ext cx="183306" cy="28577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5" idx="4"/>
            </p:cNvCxnSpPr>
            <p:nvPr/>
          </p:nvCxnSpPr>
          <p:spPr>
            <a:xfrm>
              <a:off x="1296232" y="693984"/>
              <a:ext cx="0" cy="27497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204579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296232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1296232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1204579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6598986" y="1062962"/>
            <a:ext cx="862060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System</a:t>
            </a:r>
            <a:endParaRPr lang="en-US" dirty="0">
              <a:solidFill>
                <a:srgbClr val="558ED5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 rot="5400000">
            <a:off x="4567366" y="770362"/>
            <a:ext cx="14151" cy="4822240"/>
            <a:chOff x="4053128" y="1542910"/>
            <a:chExt cx="14151" cy="4822240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4062563" y="154291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4057847" y="195719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057847" y="236310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4067279" y="276902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4062563" y="318330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4062563" y="3589215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4057844" y="401295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4053128" y="442723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4053128" y="4833148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4057844" y="524379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4053128" y="565807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4053128" y="6063987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Straight Arrow Connector 96"/>
          <p:cNvCxnSpPr/>
          <p:nvPr/>
        </p:nvCxnSpPr>
        <p:spPr>
          <a:xfrm flipH="1">
            <a:off x="1615186" y="3174406"/>
            <a:ext cx="4142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1615186" y="2095045"/>
            <a:ext cx="5428981" cy="392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3394160" y="1682230"/>
            <a:ext cx="173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editPath</a:t>
            </a:r>
            <a:r>
              <a:rPr lang="en-US" dirty="0" smtClean="0"/>
              <a:t>(</a:t>
            </a:r>
            <a:r>
              <a:rPr lang="en-US" dirty="0" err="1" smtClean="0"/>
              <a:t>roadId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2038870" y="2454587"/>
            <a:ext cx="4388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Returns road, </a:t>
            </a:r>
            <a:r>
              <a:rPr lang="en-US" dirty="0" err="1"/>
              <a:t>d</a:t>
            </a:r>
            <a:r>
              <a:rPr lang="en-US" dirty="0" err="1" smtClean="0"/>
              <a:t>aysString</a:t>
            </a:r>
            <a:r>
              <a:rPr lang="en-US" dirty="0" smtClean="0"/>
              <a:t>,  </a:t>
            </a:r>
            <a:r>
              <a:rPr lang="en-US" dirty="0" err="1" smtClean="0"/>
              <a:t>mileStart</a:t>
            </a:r>
            <a:r>
              <a:rPr lang="en-US" dirty="0" smtClean="0"/>
              <a:t>, </a:t>
            </a:r>
            <a:r>
              <a:rPr lang="en-US" dirty="0" err="1" smtClean="0"/>
              <a:t>mileEnd</a:t>
            </a:r>
            <a:r>
              <a:rPr lang="en-US" dirty="0" smtClean="0"/>
              <a:t>, </a:t>
            </a:r>
            <a:r>
              <a:rPr lang="en-US" dirty="0" err="1" smtClean="0"/>
              <a:t>timeStart</a:t>
            </a:r>
            <a:r>
              <a:rPr lang="en-US" dirty="0" smtClean="0"/>
              <a:t>, </a:t>
            </a:r>
            <a:r>
              <a:rPr lang="en-US" dirty="0" err="1" smtClean="0"/>
              <a:t>timeEnd</a:t>
            </a:r>
            <a:r>
              <a:rPr lang="en-US" dirty="0" smtClean="0"/>
              <a:t>, </a:t>
            </a:r>
            <a:r>
              <a:rPr lang="en-US" dirty="0" err="1" smtClean="0"/>
              <a:t>roadId</a:t>
            </a:r>
            <a:r>
              <a:rPr lang="en-US" dirty="0" smtClean="0"/>
              <a:t>  </a:t>
            </a:r>
            <a:endParaRPr lang="en-US" dirty="0"/>
          </a:p>
        </p:txBody>
      </p:sp>
      <p:grpSp>
        <p:nvGrpSpPr>
          <p:cNvPr id="87" name="Group 86"/>
          <p:cNvGrpSpPr/>
          <p:nvPr/>
        </p:nvGrpSpPr>
        <p:grpSpPr>
          <a:xfrm rot="5400000">
            <a:off x="4579464" y="3756805"/>
            <a:ext cx="14151" cy="4822240"/>
            <a:chOff x="4053128" y="1542910"/>
            <a:chExt cx="14151" cy="4822240"/>
          </a:xfrm>
        </p:grpSpPr>
        <p:cxnSp>
          <p:nvCxnSpPr>
            <p:cNvPr id="88" name="Straight Connector 87"/>
            <p:cNvCxnSpPr/>
            <p:nvPr/>
          </p:nvCxnSpPr>
          <p:spPr>
            <a:xfrm>
              <a:off x="4062563" y="154291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4057847" y="195719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4057847" y="236310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4067279" y="276902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4062563" y="318330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4062563" y="3589215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4057844" y="401295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4053128" y="442723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4053128" y="4833148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4057844" y="524379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4053128" y="565807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4053128" y="6063987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" name="Straight Arrow Connector 101"/>
          <p:cNvCxnSpPr/>
          <p:nvPr/>
        </p:nvCxnSpPr>
        <p:spPr>
          <a:xfrm flipH="1">
            <a:off x="1627284" y="6160849"/>
            <a:ext cx="4142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1607170" y="4773997"/>
            <a:ext cx="5428981" cy="392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2078397" y="3829786"/>
            <a:ext cx="4349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editPathEnter</a:t>
            </a:r>
            <a:r>
              <a:rPr lang="en-US" dirty="0"/>
              <a:t>(Returns road, </a:t>
            </a:r>
            <a:r>
              <a:rPr lang="en-US" dirty="0" err="1"/>
              <a:t>daysString</a:t>
            </a:r>
            <a:r>
              <a:rPr lang="en-US" dirty="0"/>
              <a:t>,  </a:t>
            </a:r>
            <a:r>
              <a:rPr lang="en-US" dirty="0" err="1"/>
              <a:t>mileStart</a:t>
            </a:r>
            <a:r>
              <a:rPr lang="en-US" dirty="0"/>
              <a:t>, </a:t>
            </a:r>
            <a:r>
              <a:rPr lang="en-US" dirty="0" err="1"/>
              <a:t>mileEnd</a:t>
            </a:r>
            <a:r>
              <a:rPr lang="en-US" dirty="0"/>
              <a:t>, </a:t>
            </a:r>
            <a:r>
              <a:rPr lang="en-US" dirty="0" err="1"/>
              <a:t>timeStart</a:t>
            </a:r>
            <a:r>
              <a:rPr lang="en-US" dirty="0"/>
              <a:t>, </a:t>
            </a:r>
            <a:r>
              <a:rPr lang="en-US" dirty="0" err="1"/>
              <a:t>timeEnd</a:t>
            </a:r>
            <a:r>
              <a:rPr lang="en-US" dirty="0"/>
              <a:t>, </a:t>
            </a:r>
            <a:r>
              <a:rPr lang="en-US" dirty="0" err="1"/>
              <a:t>roadId</a:t>
            </a:r>
            <a:r>
              <a:rPr lang="en-US" dirty="0"/>
              <a:t>  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07" name="Rectangle 106"/>
          <p:cNvSpPr/>
          <p:nvPr/>
        </p:nvSpPr>
        <p:spPr>
          <a:xfrm>
            <a:off x="773030" y="5068049"/>
            <a:ext cx="7096542" cy="148591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73030" y="5069867"/>
            <a:ext cx="602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loop</a:t>
            </a:r>
            <a:endParaRPr lang="en-US" dirty="0"/>
          </a:p>
        </p:txBody>
      </p:sp>
      <p:cxnSp>
        <p:nvCxnSpPr>
          <p:cNvPr id="109" name="Straight Connector 108"/>
          <p:cNvCxnSpPr/>
          <p:nvPr/>
        </p:nvCxnSpPr>
        <p:spPr>
          <a:xfrm>
            <a:off x="773030" y="5549617"/>
            <a:ext cx="39279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1165821" y="5439199"/>
            <a:ext cx="209582" cy="1104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1375403" y="5068049"/>
            <a:ext cx="0" cy="3711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693846" y="5165372"/>
            <a:ext cx="347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[each </a:t>
            </a:r>
            <a:r>
              <a:rPr lang="en-US" dirty="0" smtClean="0"/>
              <a:t>travelled road </a:t>
            </a:r>
            <a:r>
              <a:rPr lang="en-US" dirty="0" smtClean="0"/>
              <a:t>for given user]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2145817" y="5515678"/>
            <a:ext cx="4388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Returns road, </a:t>
            </a:r>
            <a:r>
              <a:rPr lang="en-US" dirty="0" err="1"/>
              <a:t>d</a:t>
            </a:r>
            <a:r>
              <a:rPr lang="en-US" dirty="0" err="1" smtClean="0"/>
              <a:t>aysString</a:t>
            </a:r>
            <a:r>
              <a:rPr lang="en-US" dirty="0" smtClean="0"/>
              <a:t>,  </a:t>
            </a:r>
            <a:r>
              <a:rPr lang="en-US" dirty="0" err="1" smtClean="0"/>
              <a:t>mileStart</a:t>
            </a:r>
            <a:r>
              <a:rPr lang="en-US" dirty="0" smtClean="0"/>
              <a:t>, </a:t>
            </a:r>
            <a:r>
              <a:rPr lang="en-US" dirty="0" err="1" smtClean="0"/>
              <a:t>mileEnd</a:t>
            </a:r>
            <a:r>
              <a:rPr lang="en-US" dirty="0" smtClean="0"/>
              <a:t>, </a:t>
            </a:r>
            <a:r>
              <a:rPr lang="en-US" dirty="0" err="1" smtClean="0"/>
              <a:t>timeStart</a:t>
            </a:r>
            <a:r>
              <a:rPr lang="en-US" dirty="0" smtClean="0"/>
              <a:t>, </a:t>
            </a:r>
            <a:r>
              <a:rPr lang="en-US" dirty="0" err="1" smtClean="0"/>
              <a:t>timeEnd</a:t>
            </a:r>
            <a:r>
              <a:rPr lang="en-US" dirty="0" smtClean="0"/>
              <a:t>, </a:t>
            </a:r>
            <a:r>
              <a:rPr lang="en-US" dirty="0" err="1" smtClean="0"/>
              <a:t>roadId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125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System Sequence Diagram</a:t>
            </a:r>
          </a:p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Use Case </a:t>
            </a:r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15: Edit Travel Path (Alternate Path)</a:t>
            </a:r>
            <a:endParaRPr lang="en-US" sz="2400" b="1" dirty="0" smtClean="0">
              <a:ln w="1905"/>
              <a:solidFill>
                <a:srgbClr val="558ED5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j-lt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610470" y="155164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605754" y="196592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605754" y="237183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615186" y="277775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610470" y="319203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610470" y="359794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605751" y="402168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601035" y="443596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601035" y="484188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605751" y="525252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601035" y="566680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601035" y="6072719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039451" y="155346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034735" y="196774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034735" y="237365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044167" y="277957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039451" y="319385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039451" y="359976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034732" y="402350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030016" y="443778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030016" y="4843698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034732" y="525434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030016" y="566862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030016" y="607453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538984" y="943486"/>
            <a:ext cx="152404" cy="450722"/>
            <a:chOff x="1204579" y="408211"/>
            <a:chExt cx="183306" cy="830997"/>
          </a:xfrm>
        </p:grpSpPr>
        <p:sp>
          <p:nvSpPr>
            <p:cNvPr id="5" name="Oval 4"/>
            <p:cNvSpPr/>
            <p:nvPr/>
          </p:nvSpPr>
          <p:spPr>
            <a:xfrm>
              <a:off x="1204579" y="408211"/>
              <a:ext cx="183306" cy="28577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5" idx="4"/>
            </p:cNvCxnSpPr>
            <p:nvPr/>
          </p:nvCxnSpPr>
          <p:spPr>
            <a:xfrm>
              <a:off x="1296232" y="693984"/>
              <a:ext cx="0" cy="27497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204579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296232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1296232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1204579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6598986" y="1062962"/>
            <a:ext cx="862060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System</a:t>
            </a:r>
            <a:endParaRPr lang="en-US" dirty="0">
              <a:solidFill>
                <a:srgbClr val="558ED5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 rot="5400000">
            <a:off x="4567366" y="770362"/>
            <a:ext cx="14151" cy="4822240"/>
            <a:chOff x="4053128" y="1542910"/>
            <a:chExt cx="14151" cy="4822240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4062563" y="154291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4057847" y="195719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057847" y="236310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4067279" y="276902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4062563" y="318330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4062563" y="3589215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4057844" y="401295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4053128" y="442723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4053128" y="4833148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4057844" y="524379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4053128" y="565807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4053128" y="6063987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Straight Arrow Connector 96"/>
          <p:cNvCxnSpPr/>
          <p:nvPr/>
        </p:nvCxnSpPr>
        <p:spPr>
          <a:xfrm flipH="1">
            <a:off x="1615186" y="3174406"/>
            <a:ext cx="4142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1615186" y="2095045"/>
            <a:ext cx="5428981" cy="392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3394160" y="1682230"/>
            <a:ext cx="173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editPath</a:t>
            </a:r>
            <a:r>
              <a:rPr lang="en-US" dirty="0" smtClean="0"/>
              <a:t>(</a:t>
            </a:r>
            <a:r>
              <a:rPr lang="en-US" dirty="0" err="1" smtClean="0"/>
              <a:t>roadId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2038870" y="2454587"/>
            <a:ext cx="4388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Returns road, </a:t>
            </a:r>
            <a:r>
              <a:rPr lang="en-US" dirty="0" err="1"/>
              <a:t>d</a:t>
            </a:r>
            <a:r>
              <a:rPr lang="en-US" dirty="0" err="1" smtClean="0"/>
              <a:t>aysString</a:t>
            </a:r>
            <a:r>
              <a:rPr lang="en-US" dirty="0" smtClean="0"/>
              <a:t>,  </a:t>
            </a:r>
            <a:r>
              <a:rPr lang="en-US" dirty="0" err="1" smtClean="0"/>
              <a:t>mileStart</a:t>
            </a:r>
            <a:r>
              <a:rPr lang="en-US" dirty="0" smtClean="0"/>
              <a:t>, </a:t>
            </a:r>
            <a:r>
              <a:rPr lang="en-US" dirty="0" err="1" smtClean="0"/>
              <a:t>mileEnd</a:t>
            </a:r>
            <a:r>
              <a:rPr lang="en-US" dirty="0" smtClean="0"/>
              <a:t>, </a:t>
            </a:r>
            <a:r>
              <a:rPr lang="en-US" dirty="0" err="1" smtClean="0"/>
              <a:t>timeStart</a:t>
            </a:r>
            <a:r>
              <a:rPr lang="en-US" dirty="0" smtClean="0"/>
              <a:t>, </a:t>
            </a:r>
            <a:r>
              <a:rPr lang="en-US" dirty="0" err="1" smtClean="0"/>
              <a:t>timeEnd</a:t>
            </a:r>
            <a:r>
              <a:rPr lang="en-US" dirty="0" smtClean="0"/>
              <a:t>, </a:t>
            </a:r>
            <a:r>
              <a:rPr lang="en-US" dirty="0" err="1" smtClean="0"/>
              <a:t>roadId</a:t>
            </a:r>
            <a:r>
              <a:rPr lang="en-US" dirty="0" smtClean="0"/>
              <a:t>  </a:t>
            </a:r>
            <a:endParaRPr lang="en-US" dirty="0"/>
          </a:p>
        </p:txBody>
      </p:sp>
      <p:grpSp>
        <p:nvGrpSpPr>
          <p:cNvPr id="87" name="Group 86"/>
          <p:cNvGrpSpPr/>
          <p:nvPr/>
        </p:nvGrpSpPr>
        <p:grpSpPr>
          <a:xfrm rot="5400000">
            <a:off x="4579464" y="3756805"/>
            <a:ext cx="14151" cy="4822240"/>
            <a:chOff x="4053128" y="1542910"/>
            <a:chExt cx="14151" cy="4822240"/>
          </a:xfrm>
        </p:grpSpPr>
        <p:cxnSp>
          <p:nvCxnSpPr>
            <p:cNvPr id="88" name="Straight Connector 87"/>
            <p:cNvCxnSpPr/>
            <p:nvPr/>
          </p:nvCxnSpPr>
          <p:spPr>
            <a:xfrm>
              <a:off x="4062563" y="154291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4057847" y="195719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4057847" y="236310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4067279" y="276902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4062563" y="318330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4062563" y="3589215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4057844" y="401295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4053128" y="442723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4053128" y="4833148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4057844" y="524379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4053128" y="565807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4053128" y="6063987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" name="Straight Arrow Connector 101"/>
          <p:cNvCxnSpPr/>
          <p:nvPr/>
        </p:nvCxnSpPr>
        <p:spPr>
          <a:xfrm flipH="1">
            <a:off x="1627284" y="6160849"/>
            <a:ext cx="4142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1607170" y="4222825"/>
            <a:ext cx="5428981" cy="392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2078397" y="3829786"/>
            <a:ext cx="4349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editPathCancel</a:t>
            </a:r>
            <a:r>
              <a:rPr lang="en-US" dirty="0" smtClean="0"/>
              <a:t>(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07" name="Rectangle 106"/>
          <p:cNvSpPr/>
          <p:nvPr/>
        </p:nvSpPr>
        <p:spPr>
          <a:xfrm>
            <a:off x="773030" y="5068049"/>
            <a:ext cx="7096542" cy="148591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73030" y="5069867"/>
            <a:ext cx="602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loop</a:t>
            </a:r>
            <a:endParaRPr lang="en-US" dirty="0"/>
          </a:p>
        </p:txBody>
      </p:sp>
      <p:cxnSp>
        <p:nvCxnSpPr>
          <p:cNvPr id="109" name="Straight Connector 108"/>
          <p:cNvCxnSpPr/>
          <p:nvPr/>
        </p:nvCxnSpPr>
        <p:spPr>
          <a:xfrm>
            <a:off x="773030" y="5549617"/>
            <a:ext cx="39279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1165821" y="5439199"/>
            <a:ext cx="209582" cy="1104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1375403" y="5068049"/>
            <a:ext cx="0" cy="3711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693846" y="5165372"/>
            <a:ext cx="347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[each </a:t>
            </a:r>
            <a:r>
              <a:rPr lang="en-US" dirty="0" smtClean="0"/>
              <a:t>travelled road </a:t>
            </a:r>
            <a:r>
              <a:rPr lang="en-US" dirty="0" smtClean="0"/>
              <a:t>for given user]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2145817" y="5515678"/>
            <a:ext cx="4388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Returns road, </a:t>
            </a:r>
            <a:r>
              <a:rPr lang="en-US" dirty="0" err="1"/>
              <a:t>d</a:t>
            </a:r>
            <a:r>
              <a:rPr lang="en-US" dirty="0" err="1" smtClean="0"/>
              <a:t>aysString</a:t>
            </a:r>
            <a:r>
              <a:rPr lang="en-US" dirty="0" smtClean="0"/>
              <a:t>,  </a:t>
            </a:r>
            <a:r>
              <a:rPr lang="en-US" dirty="0" err="1" smtClean="0"/>
              <a:t>mileStart</a:t>
            </a:r>
            <a:r>
              <a:rPr lang="en-US" dirty="0" smtClean="0"/>
              <a:t>, </a:t>
            </a:r>
            <a:r>
              <a:rPr lang="en-US" dirty="0" err="1" smtClean="0"/>
              <a:t>mileEnd</a:t>
            </a:r>
            <a:r>
              <a:rPr lang="en-US" dirty="0" smtClean="0"/>
              <a:t>, </a:t>
            </a:r>
            <a:r>
              <a:rPr lang="en-US" dirty="0" err="1" smtClean="0"/>
              <a:t>timeStart</a:t>
            </a:r>
            <a:r>
              <a:rPr lang="en-US" dirty="0" smtClean="0"/>
              <a:t>, </a:t>
            </a:r>
            <a:r>
              <a:rPr lang="en-US" dirty="0" err="1" smtClean="0"/>
              <a:t>timeEnd</a:t>
            </a:r>
            <a:r>
              <a:rPr lang="en-US" dirty="0" smtClean="0"/>
              <a:t>, </a:t>
            </a:r>
            <a:r>
              <a:rPr lang="en-US" dirty="0" err="1" smtClean="0"/>
              <a:t>roadId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431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94296" y="1480032"/>
            <a:ext cx="4308746" cy="2031325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SignIn</a:t>
            </a:r>
          </a:p>
          <a:p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userName</a:t>
            </a:r>
            <a:endParaRPr lang="en-US" dirty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password</a:t>
            </a:r>
            <a:endParaRPr lang="en-US" dirty="0">
              <a:ln>
                <a:solidFill>
                  <a:srgbClr val="000000"/>
                </a:solidFill>
              </a:ln>
            </a:endParaRPr>
          </a:p>
          <a:p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SignIn(userName, password) : userName</a:t>
            </a:r>
            <a:endParaRPr lang="en-US" dirty="0">
              <a:ln>
                <a:solidFill>
                  <a:srgbClr val="000000"/>
                </a:solidFill>
              </a:ln>
            </a:endParaRP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294297" y="1976663"/>
            <a:ext cx="43087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867422" y="387422"/>
            <a:ext cx="3255499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CLASS DIAGRAM</a:t>
            </a:r>
          </a:p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Accounts-Entry</a:t>
            </a:r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294297" y="2849235"/>
            <a:ext cx="4308745" cy="2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023088" y="1467344"/>
            <a:ext cx="3274379" cy="2031325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SignOut</a:t>
            </a:r>
          </a:p>
          <a:p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userName</a:t>
            </a:r>
            <a:endParaRPr lang="en-US" dirty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password</a:t>
            </a:r>
            <a:endParaRPr lang="en-US" dirty="0">
              <a:ln>
                <a:solidFill>
                  <a:srgbClr val="000000"/>
                </a:solidFill>
              </a:ln>
            </a:endParaRPr>
          </a:p>
          <a:p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SignOut()</a:t>
            </a:r>
            <a:endParaRPr lang="en-US" dirty="0">
              <a:ln>
                <a:solidFill>
                  <a:srgbClr val="000000"/>
                </a:solidFill>
              </a:ln>
            </a:endParaRP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5023089" y="1911599"/>
            <a:ext cx="3274378" cy="2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5023089" y="2679418"/>
            <a:ext cx="3274378" cy="2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94297" y="3792949"/>
            <a:ext cx="5375082" cy="2862323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SignUp</a:t>
            </a:r>
          </a:p>
          <a:p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userName</a:t>
            </a:r>
            <a:endParaRPr lang="en-US" dirty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password1</a:t>
            </a: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password2</a:t>
            </a: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Int passwordLength</a:t>
            </a: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Bool atLeastOneDigit</a:t>
            </a:r>
            <a:endParaRPr lang="en-US" dirty="0">
              <a:ln>
                <a:solidFill>
                  <a:srgbClr val="000000"/>
                </a:solidFill>
              </a:ln>
            </a:endParaRPr>
          </a:p>
          <a:p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SignUp(userName, password1, password2) : userName</a:t>
            </a:r>
            <a:endParaRPr lang="en-US" dirty="0">
              <a:ln>
                <a:solidFill>
                  <a:srgbClr val="000000"/>
                </a:solidFill>
              </a:ln>
            </a:endParaRP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294298" y="4289580"/>
            <a:ext cx="537508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294298" y="5793768"/>
            <a:ext cx="5375081" cy="2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122921" y="4133799"/>
            <a:ext cx="2130546" cy="1754327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ForgotPassword</a:t>
            </a:r>
          </a:p>
          <a:p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userName</a:t>
            </a:r>
          </a:p>
          <a:p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ForgotPassword()</a:t>
            </a:r>
            <a:endParaRPr lang="en-US" dirty="0">
              <a:ln>
                <a:solidFill>
                  <a:srgbClr val="000000"/>
                </a:solidFill>
              </a:ln>
            </a:endParaRP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6122921" y="4578054"/>
            <a:ext cx="2130546" cy="2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122921" y="5188745"/>
            <a:ext cx="21305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313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867422" y="151729"/>
            <a:ext cx="3255499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CLASS DIAGRAM</a:t>
            </a:r>
          </a:p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Update Data By User &amp; Current Road Activities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135093" y="1656483"/>
            <a:ext cx="3274379" cy="2308324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Session</a:t>
            </a:r>
          </a:p>
          <a:p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key</a:t>
            </a:r>
            <a:endParaRPr lang="en-US" dirty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value</a:t>
            </a:r>
            <a:endParaRPr lang="en-US" dirty="0">
              <a:ln>
                <a:solidFill>
                  <a:srgbClr val="000000"/>
                </a:solidFill>
              </a:ln>
            </a:endParaRPr>
          </a:p>
          <a:p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>
                <a:ln>
                  <a:solidFill>
                    <a:srgbClr val="000000"/>
                  </a:solidFill>
                </a:ln>
              </a:rPr>
              <a:t>g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et(key): value</a:t>
            </a: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set(key, value)</a:t>
            </a:r>
            <a:endParaRPr lang="en-US" dirty="0">
              <a:ln>
                <a:solidFill>
                  <a:srgbClr val="000000"/>
                </a:solidFill>
              </a:ln>
            </a:endParaRP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4135093" y="2100738"/>
            <a:ext cx="3274378" cy="2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4135093" y="2868557"/>
            <a:ext cx="3274378" cy="2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02320" y="4241140"/>
            <a:ext cx="2363633" cy="2031325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HttpRequest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File xml</a:t>
            </a:r>
            <a:endParaRPr lang="en-US" dirty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url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makeHttpRequest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()</a:t>
            </a: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getXML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(): xml</a:t>
            </a:r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902321" y="4737771"/>
            <a:ext cx="23636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02321" y="5505591"/>
            <a:ext cx="23636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5092" y="4291056"/>
            <a:ext cx="3274379" cy="2031325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Data</a:t>
            </a:r>
          </a:p>
          <a:p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File xml</a:t>
            </a:r>
            <a:endParaRPr lang="en-US" dirty="0">
              <a:ln>
                <a:solidFill>
                  <a:srgbClr val="000000"/>
                </a:solidFill>
              </a:ln>
            </a:endParaRPr>
          </a:p>
          <a:p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importData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(xml)</a:t>
            </a: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filter(filter)</a:t>
            </a:r>
            <a:endParaRPr lang="en-US" dirty="0">
              <a:ln>
                <a:solidFill>
                  <a:srgbClr val="000000"/>
                </a:solidFill>
              </a:ln>
            </a:endParaRP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4135092" y="4735311"/>
            <a:ext cx="3274378" cy="2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4135093" y="5256803"/>
            <a:ext cx="3274378" cy="2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922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System Sequence Diagram</a:t>
            </a:r>
          </a:p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Use Case 1: Sign Up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610470" y="155164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605754" y="196592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605754" y="237183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615186" y="277775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610470" y="319203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610470" y="359794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605751" y="402168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601035" y="443596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601035" y="484188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605751" y="525252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601035" y="566680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601035" y="6072719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039451" y="155346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034735" y="196774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034735" y="237365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044167" y="277957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039451" y="319385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039451" y="359976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034732" y="402350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030016" y="443778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030016" y="4843698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034732" y="525434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030016" y="566862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030016" y="607453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538984" y="943486"/>
            <a:ext cx="152404" cy="450722"/>
            <a:chOff x="1204579" y="408211"/>
            <a:chExt cx="183306" cy="830997"/>
          </a:xfrm>
        </p:grpSpPr>
        <p:sp>
          <p:nvSpPr>
            <p:cNvPr id="5" name="Oval 4"/>
            <p:cNvSpPr/>
            <p:nvPr/>
          </p:nvSpPr>
          <p:spPr>
            <a:xfrm>
              <a:off x="1204579" y="408211"/>
              <a:ext cx="183306" cy="28577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5" idx="4"/>
            </p:cNvCxnSpPr>
            <p:nvPr/>
          </p:nvCxnSpPr>
          <p:spPr>
            <a:xfrm>
              <a:off x="1296232" y="693984"/>
              <a:ext cx="0" cy="27497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204579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296232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1296232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1204579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6598986" y="1062962"/>
            <a:ext cx="862060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System</a:t>
            </a:r>
            <a:endParaRPr lang="en-US" dirty="0">
              <a:solidFill>
                <a:srgbClr val="558ED5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 rot="5400000">
            <a:off x="4567366" y="770362"/>
            <a:ext cx="14151" cy="4822240"/>
            <a:chOff x="4053128" y="1542910"/>
            <a:chExt cx="14151" cy="4822240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4062563" y="154291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4057847" y="195719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057847" y="236310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4067279" y="276902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4062563" y="318330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4062563" y="3589215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4057844" y="401295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4053128" y="442723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4053128" y="4833148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4057844" y="524379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4053128" y="565807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4053128" y="6063987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/>
          <p:cNvGrpSpPr/>
          <p:nvPr/>
        </p:nvGrpSpPr>
        <p:grpSpPr>
          <a:xfrm rot="5400000">
            <a:off x="4591972" y="2877409"/>
            <a:ext cx="14151" cy="4822240"/>
            <a:chOff x="4053128" y="1542910"/>
            <a:chExt cx="14151" cy="4822240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4062563" y="154291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4057847" y="195719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4057847" y="236310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4067279" y="276902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4062563" y="318330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4062563" y="3589215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4057844" y="401295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4053128" y="442723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4053128" y="4833148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4057844" y="524379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4053128" y="565807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4053128" y="6063987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Straight Arrow Connector 96"/>
          <p:cNvCxnSpPr/>
          <p:nvPr/>
        </p:nvCxnSpPr>
        <p:spPr>
          <a:xfrm flipH="1">
            <a:off x="1615186" y="3174406"/>
            <a:ext cx="4142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>
            <a:off x="1615186" y="5283433"/>
            <a:ext cx="4142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1615186" y="2095045"/>
            <a:ext cx="5428981" cy="392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1610470" y="4322849"/>
            <a:ext cx="541954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2217195" y="1725713"/>
            <a:ext cx="4204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SignUp(userName, password1, password2)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2057300" y="2777753"/>
            <a:ext cx="4630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error: please include an @ symbol in userName 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2217195" y="3894381"/>
            <a:ext cx="4204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SignUp(userName, password1, password2)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3639166" y="4865156"/>
            <a:ext cx="1150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797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System Sequence Diagram</a:t>
            </a:r>
          </a:p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Use Case </a:t>
            </a:r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2: </a:t>
            </a:r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Update Data by </a:t>
            </a:r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System</a:t>
            </a:r>
            <a:endParaRPr lang="en-US" sz="2400" b="1" dirty="0" smtClean="0">
              <a:ln w="1905"/>
              <a:solidFill>
                <a:srgbClr val="558ED5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j-lt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610470" y="155164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605754" y="196592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605754" y="237183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615186" y="277775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610470" y="325750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610470" y="366341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605751" y="408715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601035" y="450143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601035" y="490735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605751" y="531799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601035" y="566680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601035" y="6072719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039451" y="155346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034735" y="196774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034735" y="237365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044167" y="277957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039451" y="325932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039451" y="366523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034732" y="408897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030016" y="450325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030016" y="4909168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034732" y="531981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030016" y="566862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030016" y="607453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538984" y="943486"/>
            <a:ext cx="152404" cy="450722"/>
            <a:chOff x="1204579" y="408211"/>
            <a:chExt cx="183306" cy="830997"/>
          </a:xfrm>
        </p:grpSpPr>
        <p:sp>
          <p:nvSpPr>
            <p:cNvPr id="5" name="Oval 4"/>
            <p:cNvSpPr/>
            <p:nvPr/>
          </p:nvSpPr>
          <p:spPr>
            <a:xfrm>
              <a:off x="1204579" y="408211"/>
              <a:ext cx="183306" cy="28577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5" idx="4"/>
            </p:cNvCxnSpPr>
            <p:nvPr/>
          </p:nvCxnSpPr>
          <p:spPr>
            <a:xfrm>
              <a:off x="1296232" y="693984"/>
              <a:ext cx="0" cy="27497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204579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296232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1296232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1204579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6598986" y="1062962"/>
            <a:ext cx="862060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System</a:t>
            </a:r>
            <a:endParaRPr lang="en-US" dirty="0">
              <a:solidFill>
                <a:srgbClr val="558ED5"/>
              </a:solidFill>
            </a:endParaRPr>
          </a:p>
        </p:txBody>
      </p:sp>
      <p:grpSp>
        <p:nvGrpSpPr>
          <p:cNvPr id="83" name="Group 82"/>
          <p:cNvGrpSpPr/>
          <p:nvPr/>
        </p:nvGrpSpPr>
        <p:grpSpPr>
          <a:xfrm rot="5400000">
            <a:off x="4591972" y="3348793"/>
            <a:ext cx="14151" cy="4822240"/>
            <a:chOff x="4053128" y="1542910"/>
            <a:chExt cx="14151" cy="4822240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4062563" y="154291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4057847" y="195719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4057847" y="236310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4067279" y="276902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4062563" y="318330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4062563" y="3589215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4057844" y="401295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4053128" y="442723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4053128" y="4833148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4057844" y="524379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4053128" y="565807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4053128" y="6063987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Straight Arrow Connector 97"/>
          <p:cNvCxnSpPr/>
          <p:nvPr/>
        </p:nvCxnSpPr>
        <p:spPr>
          <a:xfrm flipH="1">
            <a:off x="1615186" y="5754817"/>
            <a:ext cx="4142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4963863" y="1906789"/>
            <a:ext cx="1403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importData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1884637" y="3724314"/>
            <a:ext cx="502076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Id, Category, Status, Direction, Road, </a:t>
            </a:r>
            <a:r>
              <a:rPr lang="en-US" dirty="0" err="1" smtClean="0"/>
              <a:t>CountyCode</a:t>
            </a:r>
            <a:r>
              <a:rPr lang="en-US" dirty="0" smtClean="0"/>
              <a:t>, </a:t>
            </a:r>
          </a:p>
          <a:p>
            <a:r>
              <a:rPr lang="en-US" dirty="0" err="1" smtClean="0"/>
              <a:t>DistrictNumber</a:t>
            </a:r>
            <a:r>
              <a:rPr lang="en-US" dirty="0" smtClean="0"/>
              <a:t>, Latitude, Longitude, </a:t>
            </a:r>
          </a:p>
          <a:p>
            <a:r>
              <a:rPr lang="en-US" dirty="0" err="1" smtClean="0"/>
              <a:t>ActivityStartDateTime</a:t>
            </a:r>
            <a:r>
              <a:rPr lang="en-US" dirty="0" smtClean="0"/>
              <a:t>, </a:t>
            </a:r>
            <a:r>
              <a:rPr lang="en-US" dirty="0" err="1" smtClean="0"/>
              <a:t>ActivityEndDateTime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ActivityCreationDateTime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ActitivyLastModifiedDateTime</a:t>
            </a:r>
            <a:r>
              <a:rPr lang="en-US" dirty="0" smtClean="0"/>
              <a:t>, </a:t>
            </a:r>
            <a:r>
              <a:rPr lang="en-US" dirty="0" err="1" smtClean="0"/>
              <a:t>StartMile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StartMileDescription</a:t>
            </a:r>
            <a:r>
              <a:rPr lang="en-US" dirty="0" smtClean="0"/>
              <a:t>, </a:t>
            </a:r>
            <a:r>
              <a:rPr lang="en-US" dirty="0" err="1" smtClean="0"/>
              <a:t>EndMile</a:t>
            </a:r>
            <a:r>
              <a:rPr lang="en-US" dirty="0" smtClean="0"/>
              <a:t>, </a:t>
            </a:r>
            <a:r>
              <a:rPr lang="en-US" dirty="0" err="1" smtClean="0"/>
              <a:t>EndMileDescription</a:t>
            </a:r>
            <a:r>
              <a:rPr lang="en-US" dirty="0" smtClean="0"/>
              <a:t>,</a:t>
            </a:r>
          </a:p>
          <a:p>
            <a:r>
              <a:rPr lang="en-US" dirty="0" smtClean="0"/>
              <a:t>Description, Detour Description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3229" y="3078916"/>
            <a:ext cx="7096542" cy="311456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3229" y="3080734"/>
            <a:ext cx="602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loop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733229" y="3560484"/>
            <a:ext cx="39279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126020" y="3450066"/>
            <a:ext cx="209582" cy="1104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1335602" y="3078916"/>
            <a:ext cx="0" cy="3711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54045" y="3176239"/>
            <a:ext cx="2007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[each road Activity]</a:t>
            </a:r>
            <a:endParaRPr lang="en-US" dirty="0"/>
          </a:p>
        </p:txBody>
      </p:sp>
      <p:cxnSp>
        <p:nvCxnSpPr>
          <p:cNvPr id="19" name="Curved Connector 18"/>
          <p:cNvCxnSpPr/>
          <p:nvPr/>
        </p:nvCxnSpPr>
        <p:spPr>
          <a:xfrm rot="10800000" flipV="1">
            <a:off x="6183670" y="1711158"/>
            <a:ext cx="826498" cy="254764"/>
          </a:xfrm>
          <a:prstGeom prst="curvedConnector3">
            <a:avLst>
              <a:gd name="adj1" fmla="val 11469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183670" y="1965922"/>
            <a:ext cx="826498" cy="5740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802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System Sequence Diagram</a:t>
            </a:r>
          </a:p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Use Case 3: Update Data by User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610470" y="155164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605754" y="196592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605754" y="237183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615186" y="277775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610470" y="325750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610470" y="366341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605751" y="408715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601035" y="450143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601035" y="490735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605751" y="531799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601035" y="566680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601035" y="6072719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039451" y="155346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034735" y="196774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034735" y="237365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044167" y="277957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039451" y="325932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039451" y="366523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034732" y="408897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030016" y="450325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030016" y="4909168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034732" y="531981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030016" y="566862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030016" y="607453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538984" y="943486"/>
            <a:ext cx="152404" cy="450722"/>
            <a:chOff x="1204579" y="408211"/>
            <a:chExt cx="183306" cy="830997"/>
          </a:xfrm>
        </p:grpSpPr>
        <p:sp>
          <p:nvSpPr>
            <p:cNvPr id="5" name="Oval 4"/>
            <p:cNvSpPr/>
            <p:nvPr/>
          </p:nvSpPr>
          <p:spPr>
            <a:xfrm>
              <a:off x="1204579" y="408211"/>
              <a:ext cx="183306" cy="28577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5" idx="4"/>
            </p:cNvCxnSpPr>
            <p:nvPr/>
          </p:nvCxnSpPr>
          <p:spPr>
            <a:xfrm>
              <a:off x="1296232" y="693984"/>
              <a:ext cx="0" cy="27497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204579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296232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1296232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1204579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6598986" y="1062962"/>
            <a:ext cx="862060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System</a:t>
            </a:r>
            <a:endParaRPr lang="en-US" dirty="0">
              <a:solidFill>
                <a:srgbClr val="558ED5"/>
              </a:solidFill>
            </a:endParaRPr>
          </a:p>
        </p:txBody>
      </p:sp>
      <p:grpSp>
        <p:nvGrpSpPr>
          <p:cNvPr id="83" name="Group 82"/>
          <p:cNvGrpSpPr/>
          <p:nvPr/>
        </p:nvGrpSpPr>
        <p:grpSpPr>
          <a:xfrm rot="5400000">
            <a:off x="4591972" y="3348793"/>
            <a:ext cx="14151" cy="4822240"/>
            <a:chOff x="4053128" y="1542910"/>
            <a:chExt cx="14151" cy="4822240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4062563" y="154291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4057847" y="195719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4057847" y="236310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4067279" y="276902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4062563" y="318330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4062563" y="3589215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4057844" y="401295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4053128" y="442723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4053128" y="4833148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4057844" y="524379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4053128" y="565807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4053128" y="6063987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Straight Arrow Connector 97"/>
          <p:cNvCxnSpPr/>
          <p:nvPr/>
        </p:nvCxnSpPr>
        <p:spPr>
          <a:xfrm flipH="1">
            <a:off x="1615186" y="5754817"/>
            <a:ext cx="4142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1615186" y="2432795"/>
            <a:ext cx="5428981" cy="392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3560564" y="2063463"/>
            <a:ext cx="1403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importData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1884637" y="3724314"/>
            <a:ext cx="502076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Id, Category, Status, Direction, Road, </a:t>
            </a:r>
            <a:r>
              <a:rPr lang="en-US" dirty="0" err="1" smtClean="0"/>
              <a:t>CountyCode</a:t>
            </a:r>
            <a:r>
              <a:rPr lang="en-US" dirty="0" smtClean="0"/>
              <a:t>, </a:t>
            </a:r>
          </a:p>
          <a:p>
            <a:r>
              <a:rPr lang="en-US" dirty="0" err="1" smtClean="0"/>
              <a:t>DistrictNumber</a:t>
            </a:r>
            <a:r>
              <a:rPr lang="en-US" dirty="0" smtClean="0"/>
              <a:t>, Latitude, Longitude, </a:t>
            </a:r>
          </a:p>
          <a:p>
            <a:r>
              <a:rPr lang="en-US" dirty="0" err="1" smtClean="0"/>
              <a:t>ActivityStartDateTime</a:t>
            </a:r>
            <a:r>
              <a:rPr lang="en-US" dirty="0" smtClean="0"/>
              <a:t>, </a:t>
            </a:r>
            <a:r>
              <a:rPr lang="en-US" dirty="0" err="1" smtClean="0"/>
              <a:t>ActivityEndDateTime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ActivityCreationDateTime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ActitivyLastModifiedDateTime</a:t>
            </a:r>
            <a:r>
              <a:rPr lang="en-US" dirty="0" smtClean="0"/>
              <a:t>, </a:t>
            </a:r>
            <a:r>
              <a:rPr lang="en-US" dirty="0" err="1" smtClean="0"/>
              <a:t>StartMile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StartMileDescription</a:t>
            </a:r>
            <a:r>
              <a:rPr lang="en-US" dirty="0" smtClean="0"/>
              <a:t>, </a:t>
            </a:r>
            <a:r>
              <a:rPr lang="en-US" dirty="0" err="1" smtClean="0"/>
              <a:t>EndMile</a:t>
            </a:r>
            <a:r>
              <a:rPr lang="en-US" dirty="0" smtClean="0"/>
              <a:t>, </a:t>
            </a:r>
            <a:r>
              <a:rPr lang="en-US" dirty="0" err="1" smtClean="0"/>
              <a:t>EndMileDescription</a:t>
            </a:r>
            <a:r>
              <a:rPr lang="en-US" dirty="0" smtClean="0"/>
              <a:t>,</a:t>
            </a:r>
          </a:p>
          <a:p>
            <a:r>
              <a:rPr lang="en-US" dirty="0" smtClean="0"/>
              <a:t>Description, Detour Description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3229" y="3078916"/>
            <a:ext cx="7096542" cy="311456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3229" y="3080734"/>
            <a:ext cx="602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loop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733229" y="3560484"/>
            <a:ext cx="39279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126020" y="3450066"/>
            <a:ext cx="209582" cy="1104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1335602" y="3078916"/>
            <a:ext cx="0" cy="3711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54045" y="3176239"/>
            <a:ext cx="2007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[each road Activity]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644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System Sequence Diagram</a:t>
            </a:r>
          </a:p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Use Case </a:t>
            </a:r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4: Analyze Road Activity</a:t>
            </a:r>
            <a:endParaRPr lang="en-US" sz="2400" b="1" dirty="0" smtClean="0">
              <a:ln w="1905"/>
              <a:solidFill>
                <a:srgbClr val="558ED5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j-lt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610470" y="155164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605754" y="196592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605754" y="237183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615186" y="277775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610470" y="325750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610470" y="366341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605751" y="408715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601035" y="450143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601035" y="490735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605751" y="531799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601035" y="566680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601035" y="6072719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039451" y="155346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034735" y="196774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034735" y="237365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044167" y="277957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039451" y="325932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039451" y="366523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034732" y="408897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030016" y="450325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030016" y="4909168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034732" y="531981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030016" y="566862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030016" y="607453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538984" y="943486"/>
            <a:ext cx="152404" cy="450722"/>
            <a:chOff x="1204579" y="408211"/>
            <a:chExt cx="183306" cy="830997"/>
          </a:xfrm>
        </p:grpSpPr>
        <p:sp>
          <p:nvSpPr>
            <p:cNvPr id="5" name="Oval 4"/>
            <p:cNvSpPr/>
            <p:nvPr/>
          </p:nvSpPr>
          <p:spPr>
            <a:xfrm>
              <a:off x="1204579" y="408211"/>
              <a:ext cx="183306" cy="28577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5" idx="4"/>
            </p:cNvCxnSpPr>
            <p:nvPr/>
          </p:nvCxnSpPr>
          <p:spPr>
            <a:xfrm>
              <a:off x="1296232" y="693984"/>
              <a:ext cx="0" cy="27497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204579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296232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1296232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1204579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6598986" y="1062962"/>
            <a:ext cx="862060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System</a:t>
            </a:r>
            <a:endParaRPr lang="en-US" dirty="0">
              <a:solidFill>
                <a:srgbClr val="558ED5"/>
              </a:solidFill>
            </a:endParaRPr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1615186" y="1964915"/>
            <a:ext cx="5428981" cy="392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3560564" y="1608539"/>
            <a:ext cx="2434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StartDate</a:t>
            </a:r>
            <a:r>
              <a:rPr lang="en-US" dirty="0" smtClean="0"/>
              <a:t>(</a:t>
            </a:r>
            <a:r>
              <a:rPr lang="en-US" dirty="0" err="1" smtClean="0"/>
              <a:t>ISOStartDate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82" name="Group 81"/>
          <p:cNvGrpSpPr/>
          <p:nvPr/>
        </p:nvGrpSpPr>
        <p:grpSpPr>
          <a:xfrm rot="5400000">
            <a:off x="4625971" y="118983"/>
            <a:ext cx="14151" cy="4822240"/>
            <a:chOff x="4053128" y="1542910"/>
            <a:chExt cx="14151" cy="4822240"/>
          </a:xfrm>
        </p:grpSpPr>
        <p:cxnSp>
          <p:nvCxnSpPr>
            <p:cNvPr id="96" name="Straight Connector 95"/>
            <p:cNvCxnSpPr/>
            <p:nvPr/>
          </p:nvCxnSpPr>
          <p:spPr>
            <a:xfrm>
              <a:off x="4062563" y="154291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4057847" y="195719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4057847" y="236310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4067279" y="276902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4062563" y="318330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4062563" y="3589215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4057844" y="401295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4053128" y="442723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4053128" y="4833148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4057844" y="524379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4053128" y="565807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4053128" y="6063987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Straight Arrow Connector 111"/>
          <p:cNvCxnSpPr/>
          <p:nvPr/>
        </p:nvCxnSpPr>
        <p:spPr>
          <a:xfrm flipH="1">
            <a:off x="1649185" y="2525007"/>
            <a:ext cx="4142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2343204" y="2199861"/>
            <a:ext cx="436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Execute Loop shown on next page for road activity that takes place after </a:t>
            </a:r>
            <a:r>
              <a:rPr lang="en-US" dirty="0" err="1" smtClean="0"/>
              <a:t>ISOStartDate</a:t>
            </a:r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115" name="Straight Arrow Connector 114"/>
          <p:cNvCxnSpPr/>
          <p:nvPr/>
        </p:nvCxnSpPr>
        <p:spPr>
          <a:xfrm>
            <a:off x="1620538" y="3414011"/>
            <a:ext cx="5428981" cy="392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3565916" y="3057635"/>
            <a:ext cx="2241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End</a:t>
            </a:r>
            <a:r>
              <a:rPr lang="en-US" dirty="0" err="1" smtClean="0"/>
              <a:t>Date</a:t>
            </a:r>
            <a:r>
              <a:rPr lang="en-US" dirty="0" smtClean="0"/>
              <a:t>(</a:t>
            </a:r>
            <a:r>
              <a:rPr lang="en-US" dirty="0" err="1" smtClean="0"/>
              <a:t>ISOEndDate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117" name="Group 116"/>
          <p:cNvGrpSpPr/>
          <p:nvPr/>
        </p:nvGrpSpPr>
        <p:grpSpPr>
          <a:xfrm rot="5400000">
            <a:off x="4538975" y="1568079"/>
            <a:ext cx="11695" cy="4822240"/>
            <a:chOff x="4053128" y="1542910"/>
            <a:chExt cx="14151" cy="4822240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4062563" y="154291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4057847" y="195719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4057847" y="236310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4067279" y="276902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4062563" y="318330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4062563" y="3589215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4057844" y="401295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4053128" y="442723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4053128" y="4833148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4057844" y="524379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4053128" y="565807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4053128" y="6063987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0" name="Straight Arrow Connector 129"/>
          <p:cNvCxnSpPr/>
          <p:nvPr/>
        </p:nvCxnSpPr>
        <p:spPr>
          <a:xfrm flipH="1">
            <a:off x="1663750" y="3974103"/>
            <a:ext cx="3423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2348556" y="3648957"/>
            <a:ext cx="436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Execute Loop shown on next page for road activity that takes place between </a:t>
            </a:r>
            <a:r>
              <a:rPr lang="en-US" dirty="0" err="1" smtClean="0"/>
              <a:t>ISOStartDate</a:t>
            </a:r>
            <a:r>
              <a:rPr lang="en-US" dirty="0" smtClean="0"/>
              <a:t> and </a:t>
            </a:r>
            <a:r>
              <a:rPr lang="en-US" dirty="0" err="1" smtClean="0"/>
              <a:t>ISOEndDate</a:t>
            </a:r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132" name="Straight Arrow Connector 131"/>
          <p:cNvCxnSpPr/>
          <p:nvPr/>
        </p:nvCxnSpPr>
        <p:spPr>
          <a:xfrm>
            <a:off x="1620538" y="5285531"/>
            <a:ext cx="5428981" cy="392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3592652" y="4929155"/>
            <a:ext cx="2357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CategoryType</a:t>
            </a:r>
            <a:r>
              <a:rPr lang="en-US" dirty="0" smtClean="0"/>
              <a:t>(</a:t>
            </a:r>
            <a:r>
              <a:rPr lang="en-US" dirty="0" err="1" smtClean="0"/>
              <a:t>catType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134" name="Group 133"/>
          <p:cNvGrpSpPr/>
          <p:nvPr/>
        </p:nvGrpSpPr>
        <p:grpSpPr>
          <a:xfrm rot="5400000">
            <a:off x="4631323" y="3439599"/>
            <a:ext cx="14151" cy="4822240"/>
            <a:chOff x="4053128" y="1542910"/>
            <a:chExt cx="14151" cy="4822240"/>
          </a:xfrm>
        </p:grpSpPr>
        <p:cxnSp>
          <p:nvCxnSpPr>
            <p:cNvPr id="135" name="Straight Connector 134"/>
            <p:cNvCxnSpPr/>
            <p:nvPr/>
          </p:nvCxnSpPr>
          <p:spPr>
            <a:xfrm>
              <a:off x="4062563" y="154291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4057847" y="195719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4057847" y="236310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4067279" y="276902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4062563" y="318330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4062563" y="3589215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4057844" y="401295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4053128" y="442723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4053128" y="4833148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4057844" y="524379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4053128" y="565807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4053128" y="6063987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7" name="Straight Arrow Connector 146"/>
          <p:cNvCxnSpPr/>
          <p:nvPr/>
        </p:nvCxnSpPr>
        <p:spPr>
          <a:xfrm flipH="1">
            <a:off x="1654537" y="5845623"/>
            <a:ext cx="4142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2375292" y="5520477"/>
            <a:ext cx="436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Execute Loop shown on next page for road activity for </a:t>
            </a:r>
            <a:r>
              <a:rPr lang="en-US" dirty="0" err="1" smtClean="0"/>
              <a:t>catType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488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System Sequence Diagram</a:t>
            </a:r>
          </a:p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Use Case </a:t>
            </a:r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4: Analyze Road Activity (continued)</a:t>
            </a:r>
            <a:endParaRPr lang="en-US" sz="2400" b="1" dirty="0" smtClean="0">
              <a:ln w="1905"/>
              <a:solidFill>
                <a:srgbClr val="558ED5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j-lt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610470" y="155164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605754" y="196592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605754" y="237183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615186" y="277775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610470" y="325750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610470" y="366341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605751" y="408715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601035" y="450143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601035" y="490735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605751" y="531799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601035" y="566680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601035" y="6072719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039451" y="155346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034735" y="196774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034735" y="237365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044167" y="277957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039451" y="325932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039451" y="366523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034732" y="408897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030016" y="450325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030016" y="4909168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034732" y="531981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030016" y="566862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030016" y="607453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538984" y="943486"/>
            <a:ext cx="152404" cy="450722"/>
            <a:chOff x="1204579" y="408211"/>
            <a:chExt cx="183306" cy="830997"/>
          </a:xfrm>
        </p:grpSpPr>
        <p:sp>
          <p:nvSpPr>
            <p:cNvPr id="5" name="Oval 4"/>
            <p:cNvSpPr/>
            <p:nvPr/>
          </p:nvSpPr>
          <p:spPr>
            <a:xfrm>
              <a:off x="1204579" y="408211"/>
              <a:ext cx="183306" cy="28577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5" idx="4"/>
            </p:cNvCxnSpPr>
            <p:nvPr/>
          </p:nvCxnSpPr>
          <p:spPr>
            <a:xfrm>
              <a:off x="1296232" y="693984"/>
              <a:ext cx="0" cy="27497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204579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296232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1296232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1204579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6598986" y="1062962"/>
            <a:ext cx="862060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System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884637" y="2665970"/>
            <a:ext cx="502076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Id, Category, Status, Direction, Road, </a:t>
            </a:r>
            <a:r>
              <a:rPr lang="en-US" dirty="0" err="1" smtClean="0"/>
              <a:t>CountyCode</a:t>
            </a:r>
            <a:r>
              <a:rPr lang="en-US" dirty="0" smtClean="0"/>
              <a:t>, </a:t>
            </a:r>
          </a:p>
          <a:p>
            <a:r>
              <a:rPr lang="en-US" dirty="0" err="1" smtClean="0"/>
              <a:t>DistrictNumber</a:t>
            </a:r>
            <a:r>
              <a:rPr lang="en-US" dirty="0" smtClean="0"/>
              <a:t>, Latitude, Longitude, </a:t>
            </a:r>
          </a:p>
          <a:p>
            <a:r>
              <a:rPr lang="en-US" dirty="0" err="1" smtClean="0"/>
              <a:t>ActivityStartDateTime</a:t>
            </a:r>
            <a:r>
              <a:rPr lang="en-US" dirty="0" smtClean="0"/>
              <a:t>, </a:t>
            </a:r>
            <a:r>
              <a:rPr lang="en-US" dirty="0" err="1" smtClean="0"/>
              <a:t>ActivityEndDateTime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ActivityCreationDateTime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ActitivyLastModifiedDateTime</a:t>
            </a:r>
            <a:r>
              <a:rPr lang="en-US" dirty="0" smtClean="0"/>
              <a:t>, </a:t>
            </a:r>
            <a:r>
              <a:rPr lang="en-US" dirty="0" err="1" smtClean="0"/>
              <a:t>StartMile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StartMileDescription</a:t>
            </a:r>
            <a:r>
              <a:rPr lang="en-US" dirty="0" smtClean="0"/>
              <a:t>, </a:t>
            </a:r>
            <a:r>
              <a:rPr lang="en-US" dirty="0" err="1" smtClean="0"/>
              <a:t>EndMile</a:t>
            </a:r>
            <a:r>
              <a:rPr lang="en-US" dirty="0" smtClean="0"/>
              <a:t>, </a:t>
            </a:r>
            <a:r>
              <a:rPr lang="en-US" dirty="0" err="1" smtClean="0"/>
              <a:t>EndMileDescription</a:t>
            </a:r>
            <a:r>
              <a:rPr lang="en-US" dirty="0" smtClean="0"/>
              <a:t>,</a:t>
            </a:r>
          </a:p>
          <a:p>
            <a:r>
              <a:rPr lang="en-US" dirty="0" smtClean="0"/>
              <a:t>Description, Detour Description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7425" y="2003203"/>
            <a:ext cx="7096542" cy="311456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3229" y="2024662"/>
            <a:ext cx="602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loop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733229" y="2504412"/>
            <a:ext cx="39279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126020" y="2393994"/>
            <a:ext cx="209582" cy="1104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1335602" y="2022844"/>
            <a:ext cx="0" cy="3711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54045" y="2240479"/>
            <a:ext cx="2007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[each road Activity]</a:t>
            </a:r>
            <a:endParaRPr lang="en-US" dirty="0"/>
          </a:p>
        </p:txBody>
      </p:sp>
      <p:grpSp>
        <p:nvGrpSpPr>
          <p:cNvPr id="82" name="Group 81"/>
          <p:cNvGrpSpPr/>
          <p:nvPr/>
        </p:nvGrpSpPr>
        <p:grpSpPr>
          <a:xfrm rot="5400000">
            <a:off x="4565835" y="3006599"/>
            <a:ext cx="14151" cy="4822240"/>
            <a:chOff x="4053128" y="1542910"/>
            <a:chExt cx="14151" cy="4822240"/>
          </a:xfrm>
        </p:grpSpPr>
        <p:cxnSp>
          <p:nvCxnSpPr>
            <p:cNvPr id="96" name="Straight Connector 95"/>
            <p:cNvCxnSpPr/>
            <p:nvPr/>
          </p:nvCxnSpPr>
          <p:spPr>
            <a:xfrm>
              <a:off x="4062563" y="154291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4057847" y="195719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4057847" y="236310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4067279" y="276902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4062563" y="318330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4062563" y="3589215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4057844" y="401295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4053128" y="442723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4053128" y="4833148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4057844" y="524379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4053128" y="565807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4053128" y="6063987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Straight Arrow Connector 111"/>
          <p:cNvCxnSpPr/>
          <p:nvPr/>
        </p:nvCxnSpPr>
        <p:spPr>
          <a:xfrm flipH="1">
            <a:off x="1589049" y="5412623"/>
            <a:ext cx="4142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884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System Sequence Diagram</a:t>
            </a:r>
          </a:p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Use Case </a:t>
            </a:r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5: Enter Roads Travelled</a:t>
            </a:r>
            <a:endParaRPr lang="en-US" sz="2400" b="1" dirty="0" smtClean="0">
              <a:ln w="1905"/>
              <a:solidFill>
                <a:srgbClr val="558ED5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j-lt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610470" y="155164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605754" y="196592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605754" y="237183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615186" y="277775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610470" y="319203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610470" y="359794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605751" y="402168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601035" y="443596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601035" y="484188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605751" y="525252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601035" y="566680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601035" y="6072719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039451" y="155346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034735" y="196774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034735" y="237365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044167" y="277957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039451" y="319385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039451" y="359976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034732" y="402350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030016" y="443778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030016" y="4843698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034732" y="525434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030016" y="566862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030016" y="607453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538984" y="943486"/>
            <a:ext cx="152404" cy="450722"/>
            <a:chOff x="1204579" y="408211"/>
            <a:chExt cx="183306" cy="830997"/>
          </a:xfrm>
        </p:grpSpPr>
        <p:sp>
          <p:nvSpPr>
            <p:cNvPr id="5" name="Oval 4"/>
            <p:cNvSpPr/>
            <p:nvPr/>
          </p:nvSpPr>
          <p:spPr>
            <a:xfrm>
              <a:off x="1204579" y="408211"/>
              <a:ext cx="183306" cy="28577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5" idx="4"/>
            </p:cNvCxnSpPr>
            <p:nvPr/>
          </p:nvCxnSpPr>
          <p:spPr>
            <a:xfrm>
              <a:off x="1296232" y="693984"/>
              <a:ext cx="0" cy="27497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204579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296232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1296232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1204579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6598986" y="1062962"/>
            <a:ext cx="862060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System</a:t>
            </a:r>
            <a:endParaRPr lang="en-US" dirty="0">
              <a:solidFill>
                <a:srgbClr val="558ED5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 rot="5400000">
            <a:off x="4567366" y="2628514"/>
            <a:ext cx="14151" cy="4822240"/>
            <a:chOff x="4053128" y="1542910"/>
            <a:chExt cx="14151" cy="4822240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4062563" y="154291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4057847" y="195719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057847" y="236310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4067279" y="276902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4062563" y="318330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4062563" y="3589215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4057844" y="401295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4053128" y="442723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4053128" y="4833148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4057844" y="524379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4053128" y="565807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4053128" y="6063987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Straight Arrow Connector 96"/>
          <p:cNvCxnSpPr/>
          <p:nvPr/>
        </p:nvCxnSpPr>
        <p:spPr>
          <a:xfrm flipH="1">
            <a:off x="1615186" y="5032558"/>
            <a:ext cx="4142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1615186" y="3191221"/>
            <a:ext cx="5428981" cy="392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805441" y="2153489"/>
            <a:ext cx="46408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addRoad</a:t>
            </a:r>
            <a:r>
              <a:rPr lang="en-US" dirty="0" smtClean="0"/>
              <a:t>(</a:t>
            </a:r>
            <a:r>
              <a:rPr lang="en-US" dirty="0" err="1" smtClean="0"/>
              <a:t>roadName</a:t>
            </a:r>
            <a:r>
              <a:rPr lang="en-US" dirty="0" smtClean="0"/>
              <a:t>, </a:t>
            </a:r>
            <a:r>
              <a:rPr lang="en-US" dirty="0" err="1" smtClean="0"/>
              <a:t>monday</a:t>
            </a:r>
            <a:r>
              <a:rPr lang="en-US" dirty="0" smtClean="0"/>
              <a:t>, </a:t>
            </a:r>
            <a:r>
              <a:rPr lang="en-US" dirty="0" err="1" smtClean="0"/>
              <a:t>tuesday</a:t>
            </a:r>
            <a:r>
              <a:rPr lang="en-US" dirty="0" smtClean="0"/>
              <a:t>, </a:t>
            </a:r>
            <a:r>
              <a:rPr lang="en-US" dirty="0" err="1" smtClean="0"/>
              <a:t>wednesday</a:t>
            </a:r>
            <a:r>
              <a:rPr lang="en-US" dirty="0" smtClean="0"/>
              <a:t>, </a:t>
            </a:r>
            <a:r>
              <a:rPr lang="en-US" dirty="0" err="1" smtClean="0"/>
              <a:t>thursday</a:t>
            </a:r>
            <a:r>
              <a:rPr lang="en-US" dirty="0" smtClean="0"/>
              <a:t>, </a:t>
            </a:r>
            <a:r>
              <a:rPr lang="en-US" dirty="0" err="1" smtClean="0"/>
              <a:t>friday</a:t>
            </a:r>
            <a:r>
              <a:rPr lang="en-US" dirty="0" smtClean="0"/>
              <a:t>, </a:t>
            </a:r>
            <a:r>
              <a:rPr lang="en-US" dirty="0" err="1" smtClean="0"/>
              <a:t>saturday</a:t>
            </a:r>
            <a:r>
              <a:rPr lang="en-US" dirty="0" smtClean="0"/>
              <a:t>, </a:t>
            </a:r>
            <a:r>
              <a:rPr lang="en-US" dirty="0" err="1" smtClean="0"/>
              <a:t>sunday</a:t>
            </a:r>
            <a:r>
              <a:rPr lang="en-US" dirty="0" smtClean="0"/>
              <a:t>, </a:t>
            </a:r>
            <a:r>
              <a:rPr lang="en-US" dirty="0" err="1" smtClean="0"/>
              <a:t>startMile</a:t>
            </a:r>
            <a:r>
              <a:rPr lang="en-US" dirty="0" smtClean="0"/>
              <a:t>, </a:t>
            </a:r>
            <a:r>
              <a:rPr lang="en-US" dirty="0" err="1" smtClean="0"/>
              <a:t>endMile</a:t>
            </a:r>
            <a:r>
              <a:rPr lang="en-US" dirty="0" smtClean="0"/>
              <a:t>, </a:t>
            </a:r>
            <a:r>
              <a:rPr lang="en-US" dirty="0" err="1" smtClean="0"/>
              <a:t>startTime</a:t>
            </a:r>
            <a:r>
              <a:rPr lang="en-US" dirty="0" smtClean="0"/>
              <a:t>, </a:t>
            </a:r>
            <a:r>
              <a:rPr lang="en-US" dirty="0" err="1" smtClean="0"/>
              <a:t>endTime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2038870" y="4305935"/>
            <a:ext cx="4388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Returns road, </a:t>
            </a:r>
            <a:r>
              <a:rPr lang="en-US" dirty="0" err="1"/>
              <a:t>d</a:t>
            </a:r>
            <a:r>
              <a:rPr lang="en-US" dirty="0" err="1" smtClean="0"/>
              <a:t>aysString</a:t>
            </a:r>
            <a:r>
              <a:rPr lang="en-US" dirty="0" smtClean="0"/>
              <a:t>,  </a:t>
            </a:r>
            <a:r>
              <a:rPr lang="en-US" dirty="0" err="1" smtClean="0"/>
              <a:t>mileStart</a:t>
            </a:r>
            <a:r>
              <a:rPr lang="en-US" dirty="0" smtClean="0"/>
              <a:t>, </a:t>
            </a:r>
            <a:r>
              <a:rPr lang="en-US" dirty="0" err="1" smtClean="0"/>
              <a:t>mileEnd</a:t>
            </a:r>
            <a:r>
              <a:rPr lang="en-US" dirty="0" smtClean="0"/>
              <a:t>, </a:t>
            </a:r>
            <a:r>
              <a:rPr lang="en-US" dirty="0" err="1" smtClean="0"/>
              <a:t>timeStart</a:t>
            </a:r>
            <a:r>
              <a:rPr lang="en-US" dirty="0" smtClean="0"/>
              <a:t>, </a:t>
            </a:r>
            <a:r>
              <a:rPr lang="en-US" dirty="0" err="1" smtClean="0"/>
              <a:t>timeEnd</a:t>
            </a:r>
            <a:r>
              <a:rPr lang="en-US" dirty="0" smtClean="0"/>
              <a:t>, </a:t>
            </a:r>
            <a:r>
              <a:rPr lang="en-US" dirty="0" err="1" smtClean="0"/>
              <a:t>roadId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666083" y="3830766"/>
            <a:ext cx="7096542" cy="206413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666083" y="3832584"/>
            <a:ext cx="602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loop</a:t>
            </a:r>
            <a:endParaRPr lang="en-US" dirty="0"/>
          </a:p>
        </p:txBody>
      </p:sp>
      <p:cxnSp>
        <p:nvCxnSpPr>
          <p:cNvPr id="101" name="Straight Connector 100"/>
          <p:cNvCxnSpPr/>
          <p:nvPr/>
        </p:nvCxnSpPr>
        <p:spPr>
          <a:xfrm>
            <a:off x="666083" y="4312334"/>
            <a:ext cx="39279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1058874" y="4201916"/>
            <a:ext cx="209582" cy="1104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1268456" y="3830766"/>
            <a:ext cx="0" cy="3711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1586899" y="3928089"/>
            <a:ext cx="347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[each </a:t>
            </a:r>
            <a:r>
              <a:rPr lang="en-US" dirty="0" smtClean="0"/>
              <a:t>travelled road </a:t>
            </a:r>
            <a:r>
              <a:rPr lang="en-US" dirty="0" smtClean="0"/>
              <a:t>for given user]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711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System Sequence Diagram</a:t>
            </a:r>
          </a:p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Use Case 9: Current Road Activities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610470" y="155164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605754" y="196592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605754" y="237183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615186" y="277775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610470" y="325750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610470" y="366341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605751" y="408715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601035" y="450143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601035" y="490735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605751" y="531799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601035" y="566680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601035" y="6072719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039451" y="155346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034735" y="196774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034735" y="237365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044167" y="277957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039451" y="325932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039451" y="366523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034732" y="408897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030016" y="450325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030016" y="4909168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034732" y="531981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030016" y="566862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030016" y="607453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538984" y="943486"/>
            <a:ext cx="152404" cy="450722"/>
            <a:chOff x="1204579" y="408211"/>
            <a:chExt cx="183306" cy="830997"/>
          </a:xfrm>
        </p:grpSpPr>
        <p:sp>
          <p:nvSpPr>
            <p:cNvPr id="5" name="Oval 4"/>
            <p:cNvSpPr/>
            <p:nvPr/>
          </p:nvSpPr>
          <p:spPr>
            <a:xfrm>
              <a:off x="1204579" y="408211"/>
              <a:ext cx="183306" cy="28577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5" idx="4"/>
            </p:cNvCxnSpPr>
            <p:nvPr/>
          </p:nvCxnSpPr>
          <p:spPr>
            <a:xfrm>
              <a:off x="1296232" y="693984"/>
              <a:ext cx="0" cy="27497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204579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296232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1296232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1204579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6598986" y="1062962"/>
            <a:ext cx="862060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System</a:t>
            </a:r>
            <a:endParaRPr lang="en-US" dirty="0">
              <a:solidFill>
                <a:srgbClr val="558ED5"/>
              </a:solidFill>
            </a:endParaRPr>
          </a:p>
        </p:txBody>
      </p:sp>
      <p:grpSp>
        <p:nvGrpSpPr>
          <p:cNvPr id="83" name="Group 82"/>
          <p:cNvGrpSpPr/>
          <p:nvPr/>
        </p:nvGrpSpPr>
        <p:grpSpPr>
          <a:xfrm rot="5400000">
            <a:off x="4591972" y="3348793"/>
            <a:ext cx="14151" cy="4822240"/>
            <a:chOff x="4053128" y="1542910"/>
            <a:chExt cx="14151" cy="4822240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4062563" y="154291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4057847" y="195719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4057847" y="236310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4067279" y="276902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4062563" y="318330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4062563" y="3589215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4057844" y="401295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4053128" y="442723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4053128" y="4833148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4057844" y="524379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4053128" y="565807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4053128" y="6063987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Straight Arrow Connector 97"/>
          <p:cNvCxnSpPr/>
          <p:nvPr/>
        </p:nvCxnSpPr>
        <p:spPr>
          <a:xfrm flipH="1">
            <a:off x="1615186" y="5754817"/>
            <a:ext cx="4142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1615186" y="2432795"/>
            <a:ext cx="5428981" cy="392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3560564" y="2063463"/>
            <a:ext cx="1496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filter(“today”)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1884637" y="3724314"/>
            <a:ext cx="502076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Id, Category, Status, Direction, Road, </a:t>
            </a:r>
            <a:r>
              <a:rPr lang="en-US" dirty="0" err="1" smtClean="0"/>
              <a:t>CountyCode</a:t>
            </a:r>
            <a:r>
              <a:rPr lang="en-US" dirty="0" smtClean="0"/>
              <a:t>, </a:t>
            </a:r>
          </a:p>
          <a:p>
            <a:r>
              <a:rPr lang="en-US" dirty="0" err="1" smtClean="0"/>
              <a:t>DistrictNumber</a:t>
            </a:r>
            <a:r>
              <a:rPr lang="en-US" dirty="0" smtClean="0"/>
              <a:t>, Latitude, Longitude, </a:t>
            </a:r>
          </a:p>
          <a:p>
            <a:r>
              <a:rPr lang="en-US" dirty="0" err="1" smtClean="0"/>
              <a:t>ActivityStartDateTime</a:t>
            </a:r>
            <a:r>
              <a:rPr lang="en-US" dirty="0" smtClean="0"/>
              <a:t>, </a:t>
            </a:r>
            <a:r>
              <a:rPr lang="en-US" dirty="0" err="1" smtClean="0"/>
              <a:t>ActivityEndDateTime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ActivityCreationDateTime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ActitivyLastModifiedDateTime</a:t>
            </a:r>
            <a:r>
              <a:rPr lang="en-US" dirty="0" smtClean="0"/>
              <a:t>, </a:t>
            </a:r>
            <a:r>
              <a:rPr lang="en-US" dirty="0" err="1" smtClean="0"/>
              <a:t>StartMile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StartMileDescription</a:t>
            </a:r>
            <a:r>
              <a:rPr lang="en-US" dirty="0" smtClean="0"/>
              <a:t>, </a:t>
            </a:r>
            <a:r>
              <a:rPr lang="en-US" dirty="0" err="1" smtClean="0"/>
              <a:t>EndMile</a:t>
            </a:r>
            <a:r>
              <a:rPr lang="en-US" dirty="0" smtClean="0"/>
              <a:t>, </a:t>
            </a:r>
            <a:r>
              <a:rPr lang="en-US" dirty="0" err="1" smtClean="0"/>
              <a:t>EndMileDescription</a:t>
            </a:r>
            <a:r>
              <a:rPr lang="en-US" dirty="0" smtClean="0"/>
              <a:t>,</a:t>
            </a:r>
          </a:p>
          <a:p>
            <a:r>
              <a:rPr lang="en-US" dirty="0" smtClean="0"/>
              <a:t>Description, Detour Description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3229" y="3078916"/>
            <a:ext cx="7096542" cy="311456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3229" y="3080734"/>
            <a:ext cx="602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loop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733229" y="3560484"/>
            <a:ext cx="39279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126020" y="3450066"/>
            <a:ext cx="209582" cy="1104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1335602" y="3078916"/>
            <a:ext cx="0" cy="3711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54045" y="3176239"/>
            <a:ext cx="4032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[each road Activity that happened today]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050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System Sequence Diagram</a:t>
            </a:r>
          </a:p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Use Case 10: Sign In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610470" y="155164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605754" y="196592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605754" y="237183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615186" y="277775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610470" y="319203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610470" y="359794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605751" y="402168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601035" y="443596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601035" y="484188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605751" y="525252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601035" y="566680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601035" y="6072719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039451" y="155346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034735" y="196774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034735" y="237365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044167" y="277957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039451" y="319385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039451" y="359976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034732" y="402350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030016" y="443778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030016" y="4843698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034732" y="525434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030016" y="566862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030016" y="607453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538984" y="943486"/>
            <a:ext cx="152404" cy="450722"/>
            <a:chOff x="1204579" y="408211"/>
            <a:chExt cx="183306" cy="830997"/>
          </a:xfrm>
        </p:grpSpPr>
        <p:sp>
          <p:nvSpPr>
            <p:cNvPr id="5" name="Oval 4"/>
            <p:cNvSpPr/>
            <p:nvPr/>
          </p:nvSpPr>
          <p:spPr>
            <a:xfrm>
              <a:off x="1204579" y="408211"/>
              <a:ext cx="183306" cy="28577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5" idx="4"/>
            </p:cNvCxnSpPr>
            <p:nvPr/>
          </p:nvCxnSpPr>
          <p:spPr>
            <a:xfrm>
              <a:off x="1296232" y="693984"/>
              <a:ext cx="0" cy="27497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204579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296232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1296232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1204579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6598986" y="1062962"/>
            <a:ext cx="862060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System</a:t>
            </a:r>
            <a:endParaRPr lang="en-US" dirty="0">
              <a:solidFill>
                <a:srgbClr val="558ED5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 rot="5400000">
            <a:off x="4567366" y="770362"/>
            <a:ext cx="14151" cy="4822240"/>
            <a:chOff x="4053128" y="1542910"/>
            <a:chExt cx="14151" cy="4822240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4062563" y="154291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4057847" y="195719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057847" y="236310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4067279" y="276902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4062563" y="318330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4062563" y="3589215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4057844" y="401295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4053128" y="442723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4053128" y="4833148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4057844" y="524379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4053128" y="565807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4053128" y="6063987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Straight Arrow Connector 96"/>
          <p:cNvCxnSpPr/>
          <p:nvPr/>
        </p:nvCxnSpPr>
        <p:spPr>
          <a:xfrm flipH="1">
            <a:off x="1615186" y="3174406"/>
            <a:ext cx="4142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1615186" y="2095045"/>
            <a:ext cx="5428981" cy="392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2991720" y="1725713"/>
            <a:ext cx="2869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SignIn(userName, password)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3786870" y="2768293"/>
            <a:ext cx="1150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02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795</Words>
  <Application>Microsoft Macintosh PowerPoint</Application>
  <PresentationFormat>On-screen Show (4:3)</PresentationFormat>
  <Paragraphs>215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Niemiller</dc:creator>
  <cp:lastModifiedBy>Kevin Niemiller</cp:lastModifiedBy>
  <cp:revision>26</cp:revision>
  <dcterms:created xsi:type="dcterms:W3CDTF">2014-10-01T00:47:06Z</dcterms:created>
  <dcterms:modified xsi:type="dcterms:W3CDTF">2014-10-29T04:35:36Z</dcterms:modified>
</cp:coreProperties>
</file>