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4"/>
    <p:sldMasterId id="2147483675" r:id="rId5"/>
  </p:sldMasterIdLst>
  <p:notesMasterIdLst>
    <p:notesMasterId r:id="rId10"/>
  </p:notesMasterIdLst>
  <p:sldIdLst>
    <p:sldId id="336" r:id="rId6"/>
    <p:sldId id="313" r:id="rId7"/>
    <p:sldId id="322" r:id="rId8"/>
    <p:sldId id="324" r:id="rId9"/>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llivan, Stephen M CTR JS J6 (USA)" initials="SSMCJJ(" lastIdx="1" clrIdx="0">
    <p:extLst>
      <p:ext uri="{19B8F6BF-5375-455C-9EA6-DF929625EA0E}">
        <p15:presenceInfo xmlns:p15="http://schemas.microsoft.com/office/powerpoint/2012/main" userId="Sullivan, Stephen M CTR JS J6 (USA)"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BFBA5"/>
    <a:srgbClr val="E8EEF4"/>
    <a:srgbClr val="004283"/>
    <a:srgbClr val="004282"/>
    <a:srgbClr val="004486"/>
    <a:srgbClr val="004383"/>
    <a:srgbClr val="000000"/>
    <a:srgbClr val="334052"/>
    <a:srgbClr val="005170"/>
    <a:srgbClr val="EE7E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88" autoAdjust="0"/>
    <p:restoredTop sz="96229" autoAdjust="0"/>
  </p:normalViewPr>
  <p:slideViewPr>
    <p:cSldViewPr snapToGrid="0">
      <p:cViewPr varScale="1">
        <p:scale>
          <a:sx n="106" d="100"/>
          <a:sy n="106" d="100"/>
        </p:scale>
        <p:origin x="822" y="102"/>
      </p:cViewPr>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606"/>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commentAuthors" Target="commentAuthors.xml"/><Relationship Id="rId5" Type="http://schemas.openxmlformats.org/officeDocument/2006/relationships/slideMaster" Target="slideMasters/slideMaster2.xml"/><Relationship Id="rId15" Type="http://schemas.openxmlformats.org/officeDocument/2006/relationships/tableStyles" Target="tableStyles.xml"/><Relationship Id="rId10"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586B9D10-7BCD-425C-9CA6-F5333486AD73}" type="datetimeFigureOut">
              <a:rPr lang="en-US" smtClean="0"/>
              <a:t>6/7/2023</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5F8897AF-D04E-4367-BADA-11FF3D514EE8}" type="slidenum">
              <a:rPr lang="en-US" smtClean="0"/>
              <a:t>‹#›</a:t>
            </a:fld>
            <a:endParaRPr lang="en-US"/>
          </a:p>
        </p:txBody>
      </p:sp>
    </p:spTree>
    <p:extLst>
      <p:ext uri="{BB962C8B-B14F-4D97-AF65-F5344CB8AC3E}">
        <p14:creationId xmlns:p14="http://schemas.microsoft.com/office/powerpoint/2010/main" val="36657725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defTabSz="464149">
              <a:defRPr/>
            </a:pPr>
            <a:fld id="{0B22E215-D3C6-D84F-8ECF-5127C8518219}" type="slidenum">
              <a:rPr lang="en-US">
                <a:solidFill>
                  <a:prstClr val="black"/>
                </a:solidFill>
                <a:latin typeface="Calibri"/>
              </a:rPr>
              <a:pPr defTabSz="464149">
                <a:defRPr/>
              </a:pPr>
              <a:t>1</a:t>
            </a:fld>
            <a:endParaRPr lang="en-US" dirty="0">
              <a:solidFill>
                <a:prstClr val="black"/>
              </a:solidFill>
              <a:latin typeface="Calibri"/>
            </a:endParaRPr>
          </a:p>
        </p:txBody>
      </p:sp>
    </p:spTree>
    <p:extLst>
      <p:ext uri="{BB962C8B-B14F-4D97-AF65-F5344CB8AC3E}">
        <p14:creationId xmlns:p14="http://schemas.microsoft.com/office/powerpoint/2010/main" val="34531064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Title 1"/>
          <p:cNvSpPr>
            <a:spLocks noGrp="1"/>
          </p:cNvSpPr>
          <p:nvPr>
            <p:ph type="title" hasCustomPrompt="1"/>
          </p:nvPr>
        </p:nvSpPr>
        <p:spPr>
          <a:xfrm>
            <a:off x="1998134" y="4621161"/>
            <a:ext cx="8195733" cy="838200"/>
          </a:xfrm>
          <a:prstGeom prst="rect">
            <a:avLst/>
          </a:prstGeom>
        </p:spPr>
        <p:txBody>
          <a:bodyPr>
            <a:noAutofit/>
          </a:bodyPr>
          <a:lstStyle>
            <a:lvl1pPr algn="ctr">
              <a:defRPr sz="2800" baseline="0">
                <a:solidFill>
                  <a:schemeClr val="bg1">
                    <a:lumMod val="50000"/>
                  </a:schemeClr>
                </a:solidFill>
                <a:effectLst/>
                <a:latin typeface="Arial"/>
                <a:cs typeface="Arial"/>
              </a:defRPr>
            </a:lvl1pPr>
          </a:lstStyle>
          <a:p>
            <a:r>
              <a:rPr lang="en-US" dirty="0"/>
              <a:t>Title Master</a:t>
            </a:r>
          </a:p>
        </p:txBody>
      </p:sp>
    </p:spTree>
    <p:extLst>
      <p:ext uri="{BB962C8B-B14F-4D97-AF65-F5344CB8AC3E}">
        <p14:creationId xmlns:p14="http://schemas.microsoft.com/office/powerpoint/2010/main" val="1471176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endParaRPr lang="en-US" dirty="0"/>
          </a:p>
        </p:txBody>
      </p:sp>
      <p:sp>
        <p:nvSpPr>
          <p:cNvPr id="9" name="Slide Number Placeholder 8">
            <a:extLst>
              <a:ext uri="{FF2B5EF4-FFF2-40B4-BE49-F238E27FC236}">
                <a16:creationId xmlns:a16="http://schemas.microsoft.com/office/drawing/2014/main" id="{1E18E8FD-9C4B-40B0-8F9D-B59F0334C28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96034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9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388275"/>
            <a:ext cx="10786533" cy="811358"/>
          </a:xfrm>
          <a:prstGeom prst="rect">
            <a:avLst/>
          </a:prstGeom>
        </p:spPr>
        <p:txBody>
          <a:bodyPr lIns="0" tIns="0" rIns="0" bIns="0" anchor="t" anchorCtr="0"/>
          <a:lstStyle>
            <a:lvl1pPr algn="ctr">
              <a:lnSpc>
                <a:spcPct val="80000"/>
              </a:lnSpc>
              <a:defRPr sz="3200" b="1" i="0" spc="-80">
                <a:solidFill>
                  <a:srgbClr val="00506F"/>
                </a:solidFill>
                <a:latin typeface="Tw Cen MT"/>
                <a:cs typeface="Tw Cen MT"/>
              </a:defRPr>
            </a:lvl1pPr>
          </a:lstStyle>
          <a:p>
            <a:r>
              <a:rPr lang="en-US"/>
              <a:t>Click to edit Master title style</a:t>
            </a:r>
            <a:endParaRPr lang="en-US" dirty="0"/>
          </a:p>
        </p:txBody>
      </p:sp>
      <p:sp>
        <p:nvSpPr>
          <p:cNvPr id="5" name="Slide Number Placeholder 8"/>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2169001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ourse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536804" y="1143001"/>
            <a:ext cx="10972800" cy="4983163"/>
          </a:xfrm>
        </p:spPr>
        <p:txBody>
          <a:bodyPr>
            <a:noAutofit/>
          </a:bodyPr>
          <a:lstStyle>
            <a:lvl1pPr eaLnBrk="1" hangingPunct="1">
              <a:buFont typeface="Wingdings" pitchFamily="2" charset="2"/>
              <a:buChar char="§"/>
              <a:defRPr/>
            </a:lvl1pPr>
            <a:lvl2pPr eaLnBrk="1" hangingPunct="1">
              <a:defRPr/>
            </a:lvl2pPr>
            <a:lvl3pPr eaLnBrk="1" hangingPunct="1">
              <a:defRPr/>
            </a:lvl3pPr>
          </a:lstStyle>
          <a:p>
            <a:pPr lvl="0"/>
            <a:r>
              <a:rPr lang="en-US" dirty="0"/>
              <a:t>Click to edit Master text styles</a:t>
            </a:r>
          </a:p>
          <a:p>
            <a:pPr lvl="1"/>
            <a:r>
              <a:rPr lang="en-US" dirty="0"/>
              <a:t>Second level</a:t>
            </a:r>
          </a:p>
          <a:p>
            <a:pPr lvl="2"/>
            <a:r>
              <a:rPr lang="en-US" dirty="0"/>
              <a:t>Third level</a:t>
            </a:r>
          </a:p>
        </p:txBody>
      </p:sp>
      <p:sp>
        <p:nvSpPr>
          <p:cNvPr id="8" name="Title Placeholder 1"/>
          <p:cNvSpPr>
            <a:spLocks noGrp="1"/>
          </p:cNvSpPr>
          <p:nvPr>
            <p:ph type="title"/>
          </p:nvPr>
        </p:nvSpPr>
        <p:spPr bwMode="auto">
          <a:xfrm>
            <a:off x="0" y="152400"/>
            <a:ext cx="12192000" cy="9144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dirty="0"/>
              <a:t>CLICK TO EDIT MASTER TITLE STYLE</a:t>
            </a:r>
          </a:p>
        </p:txBody>
      </p:sp>
      <p:sp>
        <p:nvSpPr>
          <p:cNvPr id="7" name="Slide Number Placeholder 8">
            <a:extLst>
              <a:ext uri="{FF2B5EF4-FFF2-40B4-BE49-F238E27FC236}">
                <a16:creationId xmlns:a16="http://schemas.microsoft.com/office/drawing/2014/main" id="{7F3B207E-3951-4EC5-8F67-4228386F0A1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1296562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18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000" b="1">
                <a:latin typeface="Arial" pitchFamily="34" charset="0"/>
                <a:cs typeface="Arial" pitchFamily="34" charset="0"/>
              </a:defRPr>
            </a:lvl1pPr>
            <a:lvl2pPr>
              <a:defRPr sz="2000" b="1">
                <a:latin typeface="Arial" pitchFamily="34" charset="0"/>
                <a:cs typeface="Arial" pitchFamily="34" charset="0"/>
              </a:defRPr>
            </a:lvl2pPr>
            <a:lvl3pPr>
              <a:defRPr sz="2000" b="1">
                <a:latin typeface="Arial" pitchFamily="34" charset="0"/>
                <a:cs typeface="Arial" pitchFamily="34" charset="0"/>
              </a:defRPr>
            </a:lvl3pPr>
            <a:lvl4pPr>
              <a:defRPr b="1">
                <a:latin typeface="Arial" pitchFamily="34" charset="0"/>
                <a:cs typeface="Arial" pitchFamily="34" charset="0"/>
              </a:defRPr>
            </a:lvl4pPr>
            <a:lvl5pPr>
              <a:defRPr b="1">
                <a:latin typeface="Arial" pitchFamily="34" charset="0"/>
                <a:cs typeface="Arial"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itle 3"/>
          <p:cNvSpPr>
            <a:spLocks noGrp="1"/>
          </p:cNvSpPr>
          <p:nvPr>
            <p:ph type="title"/>
          </p:nvPr>
        </p:nvSpPr>
        <p:spPr/>
        <p:txBody>
          <a:bodyPr/>
          <a:lstStyle>
            <a:lvl1pPr algn="r">
              <a:defRPr sz="2800" b="1" i="1">
                <a:latin typeface="Times New Roman" pitchFamily="18" charset="0"/>
                <a:cs typeface="Times New Roman" pitchFamily="18" charset="0"/>
              </a:defRPr>
            </a:lvl1pPr>
          </a:lstStyle>
          <a:p>
            <a:r>
              <a:rPr lang="en-US" dirty="0"/>
              <a:t>Click to edit Master title style</a:t>
            </a:r>
          </a:p>
        </p:txBody>
      </p:sp>
      <p:sp>
        <p:nvSpPr>
          <p:cNvPr id="5" name="Slide Number Placeholder 8">
            <a:extLst>
              <a:ext uri="{FF2B5EF4-FFF2-40B4-BE49-F238E27FC236}">
                <a16:creationId xmlns:a16="http://schemas.microsoft.com/office/drawing/2014/main" id="{84178DE0-5FCA-4C8A-AFBA-67FA634DB50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920519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6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BB2B79BD-7D57-4113-874C-84B359019FC9}"/>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0468972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3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F9DF9B5F-7410-4032-B09A-CB822CD6E29B}"/>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09802959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5_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11984" y="274638"/>
            <a:ext cx="10972800" cy="868362"/>
          </a:xfrm>
          <a:prstGeom prst="rect">
            <a:avLst/>
          </a:prstGeom>
        </p:spPr>
        <p:txBody>
          <a:bodyPr vert="horz" lIns="91440" tIns="45720" rIns="91440" bIns="45720" rtlCol="0" anchor="ctr" anchorCtr="0">
            <a:normAutofit/>
          </a:bodyPr>
          <a:lstStyle>
            <a:lvl1pPr algn="ctr">
              <a:lnSpc>
                <a:spcPts val="3200"/>
              </a:lnSpc>
              <a:defRPr lang="en-US" sz="2800" cap="all" baseline="0"/>
            </a:lvl1pPr>
          </a:lstStyle>
          <a:p>
            <a:r>
              <a:rPr lang="en-US"/>
              <a:t>Click to edit Master title style</a:t>
            </a:r>
          </a:p>
        </p:txBody>
      </p:sp>
      <p:sp>
        <p:nvSpPr>
          <p:cNvPr id="8" name="Text Placeholder 2"/>
          <p:cNvSpPr>
            <a:spLocks noGrp="1"/>
          </p:cNvSpPr>
          <p:nvPr>
            <p:ph idx="1"/>
          </p:nvPr>
        </p:nvSpPr>
        <p:spPr>
          <a:xfrm>
            <a:off x="611984" y="1275673"/>
            <a:ext cx="10972800" cy="4678363"/>
          </a:xfrm>
          <a:prstGeom prst="rect">
            <a:avLst/>
          </a:prstGeom>
        </p:spPr>
        <p:txBody>
          <a:bodyPr vert="horz" lIns="91440" tIns="45720" rIns="91440" bIns="45720" rtlCol="0">
            <a:normAutofit/>
          </a:bodyPr>
          <a:lstStyle>
            <a:lvl1pPr>
              <a:spcAft>
                <a:spcPts val="600"/>
              </a:spcAft>
              <a:defRPr lang="en-US" smtClean="0"/>
            </a:lvl1pPr>
            <a:lvl2pPr>
              <a:spcAft>
                <a:spcPts val="600"/>
              </a:spcAft>
              <a:defRPr lang="en-US" smtClean="0"/>
            </a:lvl2pPr>
            <a:lvl3pPr>
              <a:spcAft>
                <a:spcPts val="600"/>
              </a:spcAft>
              <a:defRPr lang="en-US" smtClean="0"/>
            </a:lvl3pPr>
            <a:lvl4pPr marL="1027113" indent="-280988">
              <a:buClr>
                <a:schemeClr val="tx2"/>
              </a:buClr>
              <a:defRPr lang="en-US" smtClean="0"/>
            </a:lvl4pPr>
            <a:lvl5pPr marL="1319213" indent="-228600">
              <a:buClr>
                <a:schemeClr val="tx2"/>
              </a:buClr>
              <a:buSzPct val="60000"/>
              <a:buFont typeface="Wingdings" pitchFamily="2" charset="2"/>
              <a:buChar char="q"/>
              <a:tabLst/>
              <a:defRPr lang="en-US" smtClean="0"/>
            </a:lvl5pPr>
            <a:lvl6pPr marL="1608138" indent="-228600">
              <a:buClr>
                <a:schemeClr val="tx2"/>
              </a:buClr>
              <a:buFont typeface="Helvetica LT Std" pitchFamily="34" charset="0"/>
              <a:buChar char="–"/>
              <a:tabLst/>
              <a:defRPr lang="en-US" smtClean="0"/>
            </a:lvl6pPr>
          </a:lstStyle>
          <a:p>
            <a:pPr lvl="0"/>
            <a:r>
              <a:rPr lang="en-US"/>
              <a:t>Edit Master text styles</a:t>
            </a:r>
          </a:p>
        </p:txBody>
      </p:sp>
      <p:sp>
        <p:nvSpPr>
          <p:cNvPr id="5" name="Slide Number Placeholder 8">
            <a:extLst>
              <a:ext uri="{FF2B5EF4-FFF2-40B4-BE49-F238E27FC236}">
                <a16:creationId xmlns:a16="http://schemas.microsoft.com/office/drawing/2014/main" id="{584D26D8-2F78-40FF-B773-6EE7921DE17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022862714"/>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54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282"/>
                </a:solidFill>
              </a:defRPr>
            </a:lvl1pPr>
          </a:lstStyle>
          <a:p>
            <a:r>
              <a:rPr lang="en-US" dirty="0"/>
              <a:t>Click to edit Master title style</a:t>
            </a:r>
          </a:p>
        </p:txBody>
      </p:sp>
      <p:sp>
        <p:nvSpPr>
          <p:cNvPr id="4" name="Date Placeholder 3"/>
          <p:cNvSpPr>
            <a:spLocks noGrp="1"/>
          </p:cNvSpPr>
          <p:nvPr>
            <p:ph type="dt" sz="half" idx="10"/>
          </p:nvPr>
        </p:nvSpPr>
        <p:spPr/>
        <p:txBody>
          <a:bodyPr/>
          <a:lstStyle/>
          <a:p>
            <a:endParaRPr lang="en-US" dirty="0"/>
          </a:p>
        </p:txBody>
      </p:sp>
      <p:sp>
        <p:nvSpPr>
          <p:cNvPr id="7" name="Content Placeholder 6"/>
          <p:cNvSpPr>
            <a:spLocks noGrp="1"/>
          </p:cNvSpPr>
          <p:nvPr>
            <p:ph sz="quarter" idx="11"/>
          </p:nvPr>
        </p:nvSpPr>
        <p:spPr>
          <a:xfrm>
            <a:off x="609600" y="1492250"/>
            <a:ext cx="10972800" cy="4445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8">
            <a:extLst>
              <a:ext uri="{FF2B5EF4-FFF2-40B4-BE49-F238E27FC236}">
                <a16:creationId xmlns:a16="http://schemas.microsoft.com/office/drawing/2014/main" id="{E5DCA139-0762-4C4F-B386-FBEA85E50C5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0510100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55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p:txBody>
          <a:bodyPr/>
          <a:lstStyle/>
          <a:p>
            <a:endParaRPr lang="en-US" dirty="0"/>
          </a:p>
        </p:txBody>
      </p:sp>
      <p:sp>
        <p:nvSpPr>
          <p:cNvPr id="9" name="Table Placeholder 8"/>
          <p:cNvSpPr>
            <a:spLocks noGrp="1"/>
          </p:cNvSpPr>
          <p:nvPr>
            <p:ph type="tbl" sz="quarter" idx="12"/>
          </p:nvPr>
        </p:nvSpPr>
        <p:spPr>
          <a:xfrm>
            <a:off x="609600" y="1491804"/>
            <a:ext cx="10786533" cy="4362899"/>
          </a:xfrm>
        </p:spPr>
        <p:txBody>
          <a:bodyPr/>
          <a:lstStyle/>
          <a:p>
            <a:endParaRPr lang="en-US" dirty="0"/>
          </a:p>
        </p:txBody>
      </p:sp>
      <p:sp>
        <p:nvSpPr>
          <p:cNvPr id="6" name="Slide Number Placeholder 8">
            <a:extLst>
              <a:ext uri="{FF2B5EF4-FFF2-40B4-BE49-F238E27FC236}">
                <a16:creationId xmlns:a16="http://schemas.microsoft.com/office/drawing/2014/main" id="{C4428502-7FEB-4856-821A-092C4551181E}"/>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84078271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415600" y="1014287"/>
            <a:ext cx="11360800" cy="7636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Clr>
                <a:srgbClr val="334052"/>
              </a:buClr>
              <a:buSzPts val="2800"/>
              <a:buFont typeface="Open Sans"/>
              <a:buNone/>
              <a:defRPr sz="3600" b="1">
                <a:solidFill>
                  <a:srgbClr val="004282"/>
                </a:solidFill>
                <a:latin typeface="Open Sans"/>
                <a:ea typeface="Open Sans"/>
                <a:cs typeface="Open Sans"/>
                <a:sym typeface="Open Sans"/>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7" name="Google Shape;17;p15"/>
          <p:cNvSpPr txBox="1">
            <a:spLocks noGrp="1"/>
          </p:cNvSpPr>
          <p:nvPr>
            <p:ph type="body" idx="1"/>
          </p:nvPr>
        </p:nvSpPr>
        <p:spPr>
          <a:xfrm>
            <a:off x="415600" y="1826922"/>
            <a:ext cx="11360800" cy="4152967"/>
          </a:xfrm>
          <a:prstGeom prst="rect">
            <a:avLst/>
          </a:prstGeom>
          <a:noFill/>
          <a:ln>
            <a:noFill/>
          </a:ln>
        </p:spPr>
        <p:txBody>
          <a:bodyPr spcFirstLastPara="1" wrap="square" lIns="91425" tIns="91425" rIns="91425" bIns="91425" anchor="t" anchorCtr="0">
            <a:noAutofit/>
          </a:bodyPr>
          <a:lstStyle>
            <a:lvl1pPr marL="609585" lvl="0"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1pPr>
            <a:lvl2pPr marL="1219170" lvl="1" indent="-474121" algn="l">
              <a:lnSpc>
                <a:spcPct val="115000"/>
              </a:lnSpc>
              <a:spcBef>
                <a:spcPts val="0"/>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2pPr>
            <a:lvl3pPr marL="1828754" lvl="2"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3pPr>
            <a:lvl4pPr marL="2438339" lvl="3"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4pPr>
            <a:lvl5pPr marL="3047924" lvl="4"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5pPr>
            <a:lvl6pPr marL="3657509" lvl="5"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6pPr>
            <a:lvl7pPr marL="4267093" lvl="6"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7pPr>
            <a:lvl8pPr marL="4876678" lvl="7" indent="-474121" algn="l">
              <a:lnSpc>
                <a:spcPct val="115000"/>
              </a:lnSpc>
              <a:spcBef>
                <a:spcPts val="2133"/>
              </a:spcBef>
              <a:spcAft>
                <a:spcPts val="0"/>
              </a:spcAft>
              <a:buClr>
                <a:srgbClr val="334052"/>
              </a:buClr>
              <a:buSzPts val="2000"/>
              <a:buFont typeface="Open Sans"/>
              <a:buChar char="○"/>
              <a:defRPr>
                <a:solidFill>
                  <a:srgbClr val="334052"/>
                </a:solidFill>
                <a:latin typeface="Open Sans"/>
                <a:ea typeface="Open Sans"/>
                <a:cs typeface="Open Sans"/>
                <a:sym typeface="Open Sans"/>
              </a:defRPr>
            </a:lvl8pPr>
            <a:lvl9pPr marL="5486263" lvl="8" indent="-474121" algn="l">
              <a:lnSpc>
                <a:spcPct val="115000"/>
              </a:lnSpc>
              <a:spcBef>
                <a:spcPts val="2133"/>
              </a:spcBef>
              <a:spcAft>
                <a:spcPts val="2133"/>
              </a:spcAft>
              <a:buClr>
                <a:srgbClr val="334052"/>
              </a:buClr>
              <a:buSzPts val="2000"/>
              <a:buFont typeface="Open Sans"/>
              <a:buChar char="■"/>
              <a:defRPr>
                <a:solidFill>
                  <a:srgbClr val="334052"/>
                </a:solidFill>
                <a:latin typeface="Open Sans"/>
                <a:ea typeface="Open Sans"/>
                <a:cs typeface="Open Sans"/>
                <a:sym typeface="Open Sans"/>
              </a:defRPr>
            </a:lvl9pPr>
          </a:lstStyle>
          <a:p>
            <a:endParaRPr/>
          </a:p>
        </p:txBody>
      </p:sp>
      <p:sp>
        <p:nvSpPr>
          <p:cNvPr id="18" name="Google Shape;18;p15"/>
          <p:cNvSpPr txBox="1">
            <a:spLocks noGrp="1"/>
          </p:cNvSpPr>
          <p:nvPr>
            <p:ph type="sldNum" idx="12"/>
          </p:nvPr>
        </p:nvSpPr>
        <p:spPr>
          <a:xfrm>
            <a:off x="11296611" y="6217623"/>
            <a:ext cx="731600" cy="5248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333" b="0" i="0" u="none" strike="noStrike" cap="none">
                <a:solidFill>
                  <a:schemeClr val="dk2"/>
                </a:solidFill>
                <a:latin typeface="Arial"/>
                <a:ea typeface="Arial"/>
                <a:cs typeface="Arial"/>
                <a:sym typeface="Arial"/>
              </a:defRPr>
            </a:lvl9pPr>
          </a:lstStyle>
          <a:p>
            <a:fld id="{00000000-1234-1234-1234-123412341234}" type="slidenum">
              <a:rPr lang="en-US" smtClean="0"/>
              <a:pPr/>
              <a:t>‹#›</a:t>
            </a:fld>
            <a:endParaRPr lang="en-US"/>
          </a:p>
        </p:txBody>
      </p:sp>
    </p:spTree>
    <p:extLst>
      <p:ext uri="{BB962C8B-B14F-4D97-AF65-F5344CB8AC3E}">
        <p14:creationId xmlns:p14="http://schemas.microsoft.com/office/powerpoint/2010/main" val="2397697598"/>
      </p:ext>
    </p:extLst>
  </p:cSld>
  <p:clrMapOvr>
    <a:masterClrMapping/>
  </p:clrMapOvr>
  <p:extLst>
    <p:ext uri="{DCECCB84-F9BA-43D5-87BE-67443E8EF086}">
      <p15:sldGuideLst xmlns:p15="http://schemas.microsoft.com/office/powerpoint/2012/main">
        <p15:guide id="1" orient="horz" pos="468">
          <p15:clr>
            <a:srgbClr val="FBAE40"/>
          </p15:clr>
        </p15:guide>
        <p15:guide id="2" pos="28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98134" y="2895600"/>
            <a:ext cx="8195733" cy="838200"/>
          </a:xfrm>
        </p:spPr>
        <p:txBody>
          <a:bodyPr>
            <a:noAutofit/>
          </a:bodyPr>
          <a:lstStyle>
            <a:lvl1pPr algn="ctr">
              <a:defRPr sz="4800"/>
            </a:lvl1pPr>
          </a:lstStyle>
          <a:p>
            <a:r>
              <a:rPr lang="en-US"/>
              <a:t>Click to edit Master title style</a:t>
            </a:r>
            <a:endParaRPr lang="en-US" dirty="0"/>
          </a:p>
        </p:txBody>
      </p:sp>
      <p:sp>
        <p:nvSpPr>
          <p:cNvPr id="3" name="Date Placeholder 2"/>
          <p:cNvSpPr>
            <a:spLocks noGrp="1"/>
          </p:cNvSpPr>
          <p:nvPr>
            <p:ph type="dt" sz="half" idx="10"/>
          </p:nvPr>
        </p:nvSpPr>
        <p:spPr>
          <a:xfrm>
            <a:off x="9255888"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10C4BB1B-EDC4-483F-B0EA-E14D2B3E2F54}"/>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7370686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473326"/>
            <a:ext cx="10363200" cy="981075"/>
          </a:xfrm>
        </p:spPr>
        <p:txBody>
          <a:bodyPr/>
          <a:lstStyle>
            <a:lvl1pPr algn="ctr">
              <a:defRPr b="1"/>
            </a:lvl1pPr>
          </a:lstStyle>
          <a:p>
            <a:r>
              <a:rPr lang="en-US"/>
              <a:t>Click to edit Master title style</a:t>
            </a:r>
            <a:endParaRPr lang="en-US" dirty="0"/>
          </a:p>
        </p:txBody>
      </p:sp>
      <p:sp>
        <p:nvSpPr>
          <p:cNvPr id="3" name="Subtitle 2"/>
          <p:cNvSpPr>
            <a:spLocks noGrp="1"/>
          </p:cNvSpPr>
          <p:nvPr>
            <p:ph type="subTitle" idx="1"/>
          </p:nvPr>
        </p:nvSpPr>
        <p:spPr>
          <a:xfrm>
            <a:off x="1828800" y="3594100"/>
            <a:ext cx="8534400" cy="495300"/>
          </a:xfrm>
        </p:spPr>
        <p:txBody>
          <a:bodyPr>
            <a:normAutofit/>
          </a:bodyPr>
          <a:lstStyle>
            <a:lvl1pPr marL="0" indent="0" algn="ctr">
              <a:buNone/>
              <a:defRPr sz="22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6" name="Slide Number Placeholder 8">
            <a:extLst>
              <a:ext uri="{FF2B5EF4-FFF2-40B4-BE49-F238E27FC236}">
                <a16:creationId xmlns:a16="http://schemas.microsoft.com/office/drawing/2014/main" id="{3395B0B3-2BEF-4C03-8782-98158BE48CBA}"/>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1026499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rmAutofit/>
          </a:bodyPr>
          <a:lstStyle>
            <a:lvl1pPr>
              <a:defRPr sz="2800" baseline="0">
                <a:solidFill>
                  <a:srgbClr val="004283"/>
                </a:solidFill>
              </a:defRPr>
            </a:lvl1pPr>
          </a:lstStyle>
          <a:p>
            <a:r>
              <a:rPr lang="en-US" dirty="0"/>
              <a:t>Click to edit Master title style</a:t>
            </a:r>
          </a:p>
        </p:txBody>
      </p:sp>
      <p:sp>
        <p:nvSpPr>
          <p:cNvPr id="5" name="Text Placeholder 4">
            <a:extLst>
              <a:ext uri="{FF2B5EF4-FFF2-40B4-BE49-F238E27FC236}">
                <a16:creationId xmlns:a16="http://schemas.microsoft.com/office/drawing/2014/main" id="{326DD364-13F5-4F1F-B58D-A48376FBCAD9}"/>
              </a:ext>
            </a:extLst>
          </p:cNvPr>
          <p:cNvSpPr>
            <a:spLocks noGrp="1"/>
          </p:cNvSpPr>
          <p:nvPr>
            <p:ph type="body" sz="quarter" idx="13"/>
          </p:nvPr>
        </p:nvSpPr>
        <p:spPr>
          <a:xfrm>
            <a:off x="609600" y="1200150"/>
            <a:ext cx="11079192" cy="4777956"/>
          </a:xfrm>
        </p:spPr>
        <p:txBody>
          <a:bodyPr/>
          <a:lstStyle>
            <a:lvl1pPr>
              <a:defRPr sz="2400">
                <a:solidFill>
                  <a:srgbClr val="334052"/>
                </a:solidFill>
              </a:defRPr>
            </a:lvl1pPr>
            <a:lvl2pPr>
              <a:defRPr sz="2000">
                <a:solidFill>
                  <a:srgbClr val="334052"/>
                </a:solidFill>
              </a:defRPr>
            </a:lvl2pPr>
            <a:lvl3pPr>
              <a:defRPr sz="1800">
                <a:solidFill>
                  <a:srgbClr val="334052"/>
                </a:solidFill>
              </a:defRPr>
            </a:lvl3pPr>
            <a:lvl4pPr>
              <a:defRPr sz="1600">
                <a:solidFill>
                  <a:srgbClr val="334052"/>
                </a:solidFill>
              </a:defRPr>
            </a:lvl4pPr>
            <a:lvl5pPr>
              <a:defRPr sz="1600">
                <a:solidFill>
                  <a:srgbClr val="33405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Slide Number Placeholder 8">
            <a:extLst>
              <a:ext uri="{FF2B5EF4-FFF2-40B4-BE49-F238E27FC236}">
                <a16:creationId xmlns:a16="http://schemas.microsoft.com/office/drawing/2014/main" id="{C5D95E17-6E53-47C4-A1F3-99941F15D78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24893387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240313"/>
            <a:ext cx="5384800" cy="36270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Slide Number Placeholder 8">
            <a:extLst>
              <a:ext uri="{FF2B5EF4-FFF2-40B4-BE49-F238E27FC236}">
                <a16:creationId xmlns:a16="http://schemas.microsoft.com/office/drawing/2014/main" id="{9C783EA3-C43A-408B-8A96-2BF3503C5AD1}"/>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348441399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174875"/>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966048"/>
            <a:ext cx="5386917" cy="292675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9347200" y="6356350"/>
            <a:ext cx="2844800" cy="365125"/>
          </a:xfrm>
          <a:prstGeom prst="rect">
            <a:avLst/>
          </a:prstGeom>
        </p:spPr>
        <p:txBody>
          <a:bodyPr/>
          <a:lstStyle/>
          <a:p>
            <a:endParaRPr lang="en-US" dirty="0">
              <a:solidFill>
                <a:srgbClr val="8B8B8B"/>
              </a:solidFill>
            </a:endParaRPr>
          </a:p>
        </p:txBody>
      </p:sp>
      <p:sp>
        <p:nvSpPr>
          <p:cNvPr id="12" name="Chart Placeholder 11"/>
          <p:cNvSpPr>
            <a:spLocks noGrp="1"/>
          </p:cNvSpPr>
          <p:nvPr>
            <p:ph type="chart" sz="quarter" idx="11"/>
          </p:nvPr>
        </p:nvSpPr>
        <p:spPr>
          <a:xfrm>
            <a:off x="6400800" y="2174876"/>
            <a:ext cx="5029200" cy="3717925"/>
          </a:xfrm>
        </p:spPr>
        <p:txBody>
          <a:bodyPr/>
          <a:lstStyle/>
          <a:p>
            <a:r>
              <a:rPr lang="en-US" dirty="0"/>
              <a:t>Click icon to add chart</a:t>
            </a:r>
          </a:p>
        </p:txBody>
      </p:sp>
      <p:sp>
        <p:nvSpPr>
          <p:cNvPr id="9" name="Slide Number Placeholder 8">
            <a:extLst>
              <a:ext uri="{FF2B5EF4-FFF2-40B4-BE49-F238E27FC236}">
                <a16:creationId xmlns:a16="http://schemas.microsoft.com/office/drawing/2014/main" id="{C0717F37-EB3F-4912-8B16-22DE78163176}"/>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1959034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9325339" y="6356350"/>
            <a:ext cx="2844800" cy="365125"/>
          </a:xfrm>
          <a:prstGeom prst="rect">
            <a:avLst/>
          </a:prstGeom>
        </p:spPr>
        <p:txBody>
          <a:bodyPr/>
          <a:lstStyle/>
          <a:p>
            <a:endParaRPr lang="en-US" dirty="0">
              <a:solidFill>
                <a:srgbClr val="8B8B8B"/>
              </a:solidFill>
            </a:endParaRPr>
          </a:p>
        </p:txBody>
      </p:sp>
      <p:sp>
        <p:nvSpPr>
          <p:cNvPr id="5" name="Slide Number Placeholder 8">
            <a:extLst>
              <a:ext uri="{FF2B5EF4-FFF2-40B4-BE49-F238E27FC236}">
                <a16:creationId xmlns:a16="http://schemas.microsoft.com/office/drawing/2014/main" id="{A5D7F9B5-CC5A-4ABE-8117-CC023710B832}"/>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437038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normAutofit/>
          </a:bodyPr>
          <a:lstStyle>
            <a:lvl1pPr algn="l">
              <a:defRPr sz="2400" b="1" cap="none">
                <a:effectLst/>
              </a:defRPr>
            </a:lvl1pPr>
          </a:lstStyle>
          <a:p>
            <a:r>
              <a:rPr lang="en-US"/>
              <a:t>Click to edit Master title style</a:t>
            </a:r>
            <a:endParaRPr lang="en-US" dirty="0"/>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7" name="Slide Number Placeholder 8">
            <a:extLst>
              <a:ext uri="{FF2B5EF4-FFF2-40B4-BE49-F238E27FC236}">
                <a16:creationId xmlns:a16="http://schemas.microsoft.com/office/drawing/2014/main" id="{B061D5B3-FA26-4D91-B231-F26ED3693375}"/>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14251561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Date Placeholder 3"/>
          <p:cNvSpPr>
            <a:spLocks noGrp="1"/>
          </p:cNvSpPr>
          <p:nvPr>
            <p:ph type="dt" sz="half" idx="10"/>
          </p:nvPr>
        </p:nvSpPr>
        <p:spPr>
          <a:xfrm>
            <a:off x="9347200" y="6356351"/>
            <a:ext cx="2844800" cy="365125"/>
          </a:xfrm>
          <a:prstGeom prst="rect">
            <a:avLst/>
          </a:prstGeom>
        </p:spPr>
        <p:txBody>
          <a:bodyPr/>
          <a:lstStyle/>
          <a:p>
            <a:endParaRPr lang="en-US" dirty="0">
              <a:solidFill>
                <a:srgbClr val="8B8B8B"/>
              </a:solidFill>
            </a:endParaRPr>
          </a:p>
        </p:txBody>
      </p:sp>
      <p:sp>
        <p:nvSpPr>
          <p:cNvPr id="9" name="Table Placeholder 8"/>
          <p:cNvSpPr>
            <a:spLocks noGrp="1"/>
          </p:cNvSpPr>
          <p:nvPr>
            <p:ph type="tbl" sz="quarter" idx="12"/>
          </p:nvPr>
        </p:nvSpPr>
        <p:spPr>
          <a:xfrm>
            <a:off x="609600" y="2145652"/>
            <a:ext cx="10786533" cy="3709048"/>
          </a:xfrm>
        </p:spPr>
        <p:txBody>
          <a:bodyPr/>
          <a:lstStyle/>
          <a:p>
            <a:endParaRPr lang="en-US" dirty="0"/>
          </a:p>
        </p:txBody>
      </p:sp>
      <p:sp>
        <p:nvSpPr>
          <p:cNvPr id="6" name="Slide Number Placeholder 8">
            <a:extLst>
              <a:ext uri="{FF2B5EF4-FFF2-40B4-BE49-F238E27FC236}">
                <a16:creationId xmlns:a16="http://schemas.microsoft.com/office/drawing/2014/main" id="{B614A661-166B-4DF4-B43E-98FAF92466C0}"/>
              </a:ext>
            </a:extLst>
          </p:cNvPr>
          <p:cNvSpPr>
            <a:spLocks noGrp="1"/>
          </p:cNvSpPr>
          <p:nvPr>
            <p:ph type="sldNum" sz="quarter" idx="4"/>
          </p:nvPr>
        </p:nvSpPr>
        <p:spPr>
          <a:xfrm>
            <a:off x="4728589" y="6371823"/>
            <a:ext cx="2844800" cy="365125"/>
          </a:xfrm>
          <a:prstGeom prst="rect">
            <a:avLst/>
          </a:prstGeom>
        </p:spPr>
        <p:txBody>
          <a:bodyPr vert="horz" lIns="91440" tIns="45720" rIns="91440" bIns="45720" rtlCol="0" anchor="t" anchorCtr="0"/>
          <a:lstStyle>
            <a:lvl1pPr algn="ctr">
              <a:defRPr sz="1200">
                <a:solidFill>
                  <a:srgbClr val="1F497D"/>
                </a:solidFill>
              </a:defRPr>
            </a:lvl1pPr>
          </a:lstStyle>
          <a:p>
            <a:fld id="{6E6030FC-FB78-5E4D-92EA-5D9433591EA9}" type="slidenum">
              <a:rPr lang="en-US" smtClean="0"/>
              <a:pPr/>
              <a:t>‹#›</a:t>
            </a:fld>
            <a:endParaRPr lang="en-US" dirty="0"/>
          </a:p>
        </p:txBody>
      </p:sp>
    </p:spTree>
    <p:extLst>
      <p:ext uri="{BB962C8B-B14F-4D97-AF65-F5344CB8AC3E}">
        <p14:creationId xmlns:p14="http://schemas.microsoft.com/office/powerpoint/2010/main" val="670867922"/>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13" Type="http://schemas.openxmlformats.org/officeDocument/2006/relationships/slideLayout" Target="../slideLayouts/slideLayout14.xml"/><Relationship Id="rId18" Type="http://schemas.openxmlformats.org/officeDocument/2006/relationships/slideLayout" Target="../slideLayouts/slideLayout1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slideLayout" Target="../slideLayouts/slideLayout13.xml"/><Relationship Id="rId17" Type="http://schemas.openxmlformats.org/officeDocument/2006/relationships/slideLayout" Target="../slideLayouts/slideLayout18.xml"/><Relationship Id="rId2" Type="http://schemas.openxmlformats.org/officeDocument/2006/relationships/slideLayout" Target="../slideLayouts/slideLayout3.xml"/><Relationship Id="rId16" Type="http://schemas.openxmlformats.org/officeDocument/2006/relationships/slideLayout" Target="../slideLayouts/slideLayout17.xml"/><Relationship Id="rId20" Type="http://schemas.openxmlformats.org/officeDocument/2006/relationships/image" Target="../media/image1.png"/><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5" Type="http://schemas.openxmlformats.org/officeDocument/2006/relationships/slideLayout" Target="../slideLayouts/slideLayout16.xml"/><Relationship Id="rId10" Type="http://schemas.openxmlformats.org/officeDocument/2006/relationships/slideLayout" Target="../slideLayouts/slideLayout11.xml"/><Relationship Id="rId19" Type="http://schemas.openxmlformats.org/officeDocument/2006/relationships/theme" Target="../theme/theme2.xml"/><Relationship Id="rId4" Type="http://schemas.openxmlformats.org/officeDocument/2006/relationships/slideLayout" Target="../slideLayouts/slideLayout5.xml"/><Relationship Id="rId9" Type="http://schemas.openxmlformats.org/officeDocument/2006/relationships/slideLayout" Target="../slideLayouts/slideLayout10.xml"/><Relationship Id="rId1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4" name="Picture 3" descr="A close up of a sign&#10;&#10;Description automatically generated">
            <a:extLst>
              <a:ext uri="{FF2B5EF4-FFF2-40B4-BE49-F238E27FC236}">
                <a16:creationId xmlns:a16="http://schemas.microsoft.com/office/drawing/2014/main" id="{B4268A2A-08D9-4EB7-800F-3189127D599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1616748"/>
            <a:ext cx="12192000" cy="3624504"/>
          </a:xfrm>
          <a:prstGeom prst="rect">
            <a:avLst/>
          </a:prstGeom>
        </p:spPr>
      </p:pic>
    </p:spTree>
    <p:extLst>
      <p:ext uri="{BB962C8B-B14F-4D97-AF65-F5344CB8AC3E}">
        <p14:creationId xmlns:p14="http://schemas.microsoft.com/office/powerpoint/2010/main" val="821364551"/>
      </p:ext>
    </p:extLst>
  </p:cSld>
  <p:clrMap bg1="lt1" tx1="dk1" bg2="lt2" tx2="dk2" accent1="accent1" accent2="accent2" accent3="accent3" accent4="accent4" accent5="accent5" accent6="accent6" hlink="hlink" folHlink="folHlink"/>
  <p:sldLayoutIdLst>
    <p:sldLayoutId id="2147483673" r:id="rId1"/>
  </p:sldLayoutIdLst>
  <p:hf hdr="0" ftr="0" dt="0"/>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88275"/>
            <a:ext cx="10972800" cy="811358"/>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609600" y="1199634"/>
            <a:ext cx="10972800" cy="3799077"/>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Footer Placeholder 4"/>
          <p:cNvSpPr>
            <a:spLocks noGrp="1"/>
          </p:cNvSpPr>
          <p:nvPr>
            <p:ph type="ftr" sz="quarter" idx="3"/>
          </p:nvPr>
        </p:nvSpPr>
        <p:spPr>
          <a:xfrm>
            <a:off x="4165600" y="6356351"/>
            <a:ext cx="3860800" cy="365125"/>
          </a:xfrm>
          <a:prstGeom prst="rect">
            <a:avLst/>
          </a:prstGeom>
        </p:spPr>
        <p:txBody>
          <a:bodyPr vert="horz" lIns="91440" tIns="45720" rIns="91440" bIns="45720" rtlCol="0" anchor="t"/>
          <a:lstStyle>
            <a:lvl1pPr algn="ctr">
              <a:defRPr sz="1000">
                <a:solidFill>
                  <a:schemeClr val="tx2"/>
                </a:solidFill>
              </a:defRPr>
            </a:lvl1pPr>
          </a:lstStyle>
          <a:p>
            <a:r>
              <a:rPr lang="en-US" dirty="0">
                <a:solidFill>
                  <a:srgbClr val="1F497D"/>
                </a:solidFill>
              </a:rPr>
              <a:t>(#)</a:t>
            </a:r>
          </a:p>
        </p:txBody>
      </p:sp>
      <p:pic>
        <p:nvPicPr>
          <p:cNvPr id="6" name="Picture 5" descr="A close up of a sign&#10;&#10;Description automatically generated">
            <a:extLst>
              <a:ext uri="{FF2B5EF4-FFF2-40B4-BE49-F238E27FC236}">
                <a16:creationId xmlns:a16="http://schemas.microsoft.com/office/drawing/2014/main" id="{C4367302-18AD-44F9-B43A-24490776962B}"/>
              </a:ext>
            </a:extLst>
          </p:cNvPr>
          <p:cNvPicPr>
            <a:picLocks noChangeAspect="1"/>
          </p:cNvPicPr>
          <p:nvPr userDrawn="1"/>
        </p:nvPicPr>
        <p:blipFill>
          <a:blip r:embed="rId20">
            <a:extLst>
              <a:ext uri="{28A0092B-C50C-407E-A947-70E740481C1C}">
                <a14:useLocalDpi xmlns:a14="http://schemas.microsoft.com/office/drawing/2010/main" val="0"/>
              </a:ext>
            </a:extLst>
          </a:blip>
          <a:stretch>
            <a:fillRect/>
          </a:stretch>
        </p:blipFill>
        <p:spPr>
          <a:xfrm>
            <a:off x="115747" y="6124084"/>
            <a:ext cx="2465408" cy="732930"/>
          </a:xfrm>
          <a:prstGeom prst="rect">
            <a:avLst/>
          </a:prstGeom>
        </p:spPr>
      </p:pic>
    </p:spTree>
    <p:extLst>
      <p:ext uri="{BB962C8B-B14F-4D97-AF65-F5344CB8AC3E}">
        <p14:creationId xmlns:p14="http://schemas.microsoft.com/office/powerpoint/2010/main" val="3480718756"/>
      </p:ext>
    </p:extLst>
  </p:cSld>
  <p:clrMap bg1="lt1" tx1="dk1" bg2="lt2" tx2="dk2" accent1="accent1" accent2="accent2" accent3="accent3" accent4="accent4" accent5="accent5" accent6="accent6" hlink="hlink" folHlink="folHlink"/>
  <p:sldLayoutIdLst>
    <p:sldLayoutId id="2147483676" r:id="rId1"/>
    <p:sldLayoutId id="2147483677" r:id="rId2"/>
    <p:sldLayoutId id="2147483678" r:id="rId3"/>
    <p:sldLayoutId id="2147483679" r:id="rId4"/>
    <p:sldLayoutId id="2147483680" r:id="rId5"/>
    <p:sldLayoutId id="2147483681" r:id="rId6"/>
    <p:sldLayoutId id="2147483682" r:id="rId7"/>
    <p:sldLayoutId id="2147483683" r:id="rId8"/>
    <p:sldLayoutId id="2147483684" r:id="rId9"/>
    <p:sldLayoutId id="2147483688" r:id="rId10"/>
    <p:sldLayoutId id="2147483690" r:id="rId11"/>
    <p:sldLayoutId id="2147483692" r:id="rId12"/>
    <p:sldLayoutId id="2147483693" r:id="rId13"/>
    <p:sldLayoutId id="2147483694" r:id="rId14"/>
    <p:sldLayoutId id="2147483695" r:id="rId15"/>
    <p:sldLayoutId id="2147483696" r:id="rId16"/>
    <p:sldLayoutId id="2147483697" r:id="rId17"/>
    <p:sldLayoutId id="2147483700" r:id="rId18"/>
  </p:sldLayoutIdLst>
  <p:hf hdr="0" ftr="0" dt="0"/>
  <p:txStyles>
    <p:titleStyle>
      <a:lvl1pPr algn="l" defTabSz="457200" rtl="0" eaLnBrk="1" latinLnBrk="0" hangingPunct="1">
        <a:lnSpc>
          <a:spcPct val="80000"/>
        </a:lnSpc>
        <a:spcBef>
          <a:spcPct val="0"/>
        </a:spcBef>
        <a:buNone/>
        <a:defRPr sz="3200" b="1" kern="1200" cap="all">
          <a:solidFill>
            <a:srgbClr val="004383"/>
          </a:solidFill>
          <a:effectLst/>
          <a:latin typeface="+mj-lt"/>
          <a:ea typeface="+mj-ea"/>
          <a:cs typeface="+mj-cs"/>
        </a:defRPr>
      </a:lvl1pPr>
    </p:titleStyle>
    <p:bodyStyle>
      <a:lvl1pPr marL="342900" indent="-342900" algn="l" defTabSz="457200" rtl="0" eaLnBrk="1" latinLnBrk="0" hangingPunct="1">
        <a:spcBef>
          <a:spcPct val="20000"/>
        </a:spcBef>
        <a:buClr>
          <a:schemeClr val="tx2"/>
        </a:buClr>
        <a:buFont typeface="Arial"/>
        <a:buChar char="•"/>
        <a:defRPr sz="3200" kern="1200">
          <a:solidFill>
            <a:schemeClr val="bg1">
              <a:lumMod val="50000"/>
            </a:schemeClr>
          </a:solidFill>
          <a:latin typeface="+mn-lt"/>
          <a:ea typeface="+mn-ea"/>
          <a:cs typeface="+mn-cs"/>
        </a:defRPr>
      </a:lvl1pPr>
      <a:lvl2pPr marL="742950" indent="-285750" algn="l" defTabSz="457200" rtl="0" eaLnBrk="1" latinLnBrk="0" hangingPunct="1">
        <a:spcBef>
          <a:spcPct val="20000"/>
        </a:spcBef>
        <a:buClr>
          <a:schemeClr val="tx2"/>
        </a:buClr>
        <a:buFont typeface="Arial"/>
        <a:buChar char="–"/>
        <a:defRPr sz="2800" kern="1200">
          <a:solidFill>
            <a:schemeClr val="bg1">
              <a:lumMod val="50000"/>
            </a:schemeClr>
          </a:solidFill>
          <a:latin typeface="+mn-lt"/>
          <a:ea typeface="+mn-ea"/>
          <a:cs typeface="+mn-cs"/>
        </a:defRPr>
      </a:lvl2pPr>
      <a:lvl3pPr marL="1143000" indent="-228600" algn="l" defTabSz="457200" rtl="0" eaLnBrk="1" latinLnBrk="0" hangingPunct="1">
        <a:spcBef>
          <a:spcPct val="20000"/>
        </a:spcBef>
        <a:buClr>
          <a:schemeClr val="tx2"/>
        </a:buClr>
        <a:buFont typeface="Arial"/>
        <a:buChar char="•"/>
        <a:defRPr sz="2400" kern="1200">
          <a:solidFill>
            <a:schemeClr val="bg1">
              <a:lumMod val="50000"/>
            </a:schemeClr>
          </a:solidFill>
          <a:latin typeface="+mn-lt"/>
          <a:ea typeface="+mn-ea"/>
          <a:cs typeface="+mn-cs"/>
        </a:defRPr>
      </a:lvl3pPr>
      <a:lvl4pPr marL="16002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4pPr>
      <a:lvl5pPr marL="2057400" indent="-228600" algn="l" defTabSz="457200" rtl="0" eaLnBrk="1" latinLnBrk="0" hangingPunct="1">
        <a:spcBef>
          <a:spcPct val="20000"/>
        </a:spcBef>
        <a:buClr>
          <a:schemeClr val="tx2"/>
        </a:buClr>
        <a:buFont typeface="Arial"/>
        <a:buChar char="»"/>
        <a:defRPr sz="2000" kern="1200">
          <a:solidFill>
            <a:schemeClr val="bg1">
              <a:lumMod val="50000"/>
            </a:schemeClr>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9451339" y="5877939"/>
            <a:ext cx="2740661" cy="369332"/>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5170"/>
                </a:solidFill>
                <a:effectLst/>
                <a:uLnTx/>
                <a:uFillTx/>
                <a:latin typeface="Arial"/>
                <a:ea typeface="+mn-ea"/>
                <a:cs typeface="+mn-cs"/>
              </a:rPr>
              <a:t>Mr. </a:t>
            </a:r>
            <a:r>
              <a:rPr lang="en-US" dirty="0">
                <a:solidFill>
                  <a:srgbClr val="005170"/>
                </a:solidFill>
                <a:latin typeface="Arial"/>
              </a:rPr>
              <a:t>Stephen Sullivan</a:t>
            </a:r>
            <a:endParaRPr kumimoji="0" lang="en-US" sz="1800" b="0" i="0" u="none" strike="noStrike" kern="1200" cap="none" spc="0" normalizeH="0" baseline="0" noProof="0" dirty="0">
              <a:ln>
                <a:noFill/>
              </a:ln>
              <a:solidFill>
                <a:srgbClr val="005170"/>
              </a:solidFill>
              <a:effectLst/>
              <a:uLnTx/>
              <a:uFillTx/>
              <a:latin typeface="Arial"/>
              <a:ea typeface="+mn-ea"/>
              <a:cs typeface="+mn-cs"/>
            </a:endParaRPr>
          </a:p>
        </p:txBody>
      </p:sp>
      <p:sp>
        <p:nvSpPr>
          <p:cNvPr id="3" name="Rectangle 2"/>
          <p:cNvSpPr/>
          <p:nvPr/>
        </p:nvSpPr>
        <p:spPr>
          <a:xfrm>
            <a:off x="3327548" y="4188601"/>
            <a:ext cx="8699500" cy="1446550"/>
          </a:xfrm>
          <a:prstGeom prst="rect">
            <a:avLst/>
          </a:prstGeom>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400" b="1" dirty="0">
                <a:solidFill>
                  <a:srgbClr val="005170"/>
                </a:solidFill>
                <a:latin typeface="Bahnschrift" panose="020B0502040204020203" pitchFamily="34" charset="0"/>
              </a:rPr>
              <a:t>Establishing NIEMOpen Domain Space</a:t>
            </a:r>
            <a:endParaRPr kumimoji="0" lang="en-US" sz="1800" b="1" i="0" u="none" strike="noStrike" kern="1200" cap="none" spc="0" normalizeH="0" baseline="0" noProof="0" dirty="0">
              <a:ln>
                <a:noFill/>
              </a:ln>
              <a:solidFill>
                <a:srgbClr val="8B8B8B"/>
              </a:solidFill>
              <a:effectLst/>
              <a:uLnTx/>
              <a:uFillTx/>
              <a:latin typeface="Arial"/>
              <a:ea typeface="+mn-ea"/>
              <a:cs typeface="+mn-cs"/>
            </a:endParaRPr>
          </a:p>
        </p:txBody>
      </p:sp>
    </p:spTree>
    <p:extLst>
      <p:ext uri="{BB962C8B-B14F-4D97-AF65-F5344CB8AC3E}">
        <p14:creationId xmlns:p14="http://schemas.microsoft.com/office/powerpoint/2010/main" val="11644051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04042"/>
            <a:ext cx="8229600" cy="766618"/>
          </a:xfrm>
        </p:spPr>
        <p:txBody>
          <a:bodyPr>
            <a:normAutofit fontScale="90000"/>
          </a:bodyPr>
          <a:lstStyle/>
          <a:p>
            <a:r>
              <a:rPr lang="en-US" dirty="0"/>
              <a:t>Establishing a NIEM domain space sub-committee</a:t>
            </a:r>
          </a:p>
        </p:txBody>
      </p:sp>
      <p:sp>
        <p:nvSpPr>
          <p:cNvPr id="14" name="Rectangle 7"/>
          <p:cNvSpPr>
            <a:spLocks noChangeArrowheads="1"/>
          </p:cNvSpPr>
          <p:nvPr/>
        </p:nvSpPr>
        <p:spPr bwMode="auto">
          <a:xfrm>
            <a:off x="6137866" y="1339913"/>
            <a:ext cx="4168246" cy="637258"/>
          </a:xfrm>
          <a:prstGeom prst="rect">
            <a:avLst/>
          </a:prstGeom>
          <a:solidFill>
            <a:schemeClr val="tx2"/>
          </a:solidFill>
          <a:ln>
            <a:noFill/>
          </a:ln>
        </p:spPr>
        <p:txBody>
          <a:bodyPr vert="horz" lIns="137160" rIns="137160" anchor="ctr" anchorCtr="1"/>
          <a:lstStyle/>
          <a:p>
            <a:pPr marL="6350" indent="7938" algn="ctr" eaLnBrk="0" hangingPunct="0">
              <a:spcBef>
                <a:spcPct val="50000"/>
              </a:spcBef>
              <a:defRPr/>
            </a:pPr>
            <a:r>
              <a:rPr lang="en-US" sz="1300" b="1" dirty="0">
                <a:solidFill>
                  <a:schemeClr val="bg1"/>
                </a:solidFill>
              </a:rPr>
              <a:t>What are the criteria for deciding whether a new Domain Space is needed?</a:t>
            </a:r>
          </a:p>
        </p:txBody>
      </p:sp>
      <p:sp>
        <p:nvSpPr>
          <p:cNvPr id="7" name="Text Placeholder 19"/>
          <p:cNvSpPr txBox="1">
            <a:spLocks/>
          </p:cNvSpPr>
          <p:nvPr/>
        </p:nvSpPr>
        <p:spPr>
          <a:xfrm>
            <a:off x="7503530" y="4358394"/>
            <a:ext cx="2707271" cy="848024"/>
          </a:xfrm>
          <a:prstGeom prst="rect">
            <a:avLst/>
          </a:prstGeom>
        </p:spPr>
        <p:txBody>
          <a:bodyPr vert="horz" lIns="45720" tIns="45720" rIns="45720" bIns="45720" rtlCol="0" anchor="ctr">
            <a:noAutofit/>
          </a:bodyPr>
          <a:lstStyle/>
          <a:p>
            <a:pPr defTabSz="457200">
              <a:spcBef>
                <a:spcPct val="0"/>
              </a:spcBef>
              <a:spcAft>
                <a:spcPts val="600"/>
              </a:spcAft>
              <a:defRPr/>
            </a:pPr>
            <a:r>
              <a:rPr lang="en-US" sz="1200" dirty="0">
                <a:solidFill>
                  <a:sysClr val="windowText" lastClr="000000"/>
                </a:solidFill>
                <a:latin typeface="Arial" charset="0"/>
                <a:cs typeface="Arial" charset="0"/>
              </a:rPr>
              <a:t>The stakeholders and any patron organization (s) have sufficient resources pledged to implement exchanges and sustain Sub-Committee activities.</a:t>
            </a:r>
          </a:p>
        </p:txBody>
      </p:sp>
      <p:sp>
        <p:nvSpPr>
          <p:cNvPr id="8" name="Rectangle 7"/>
          <p:cNvSpPr>
            <a:spLocks noChangeArrowheads="1"/>
          </p:cNvSpPr>
          <p:nvPr/>
        </p:nvSpPr>
        <p:spPr bwMode="auto">
          <a:xfrm>
            <a:off x="6197241" y="4358393"/>
            <a:ext cx="1188720" cy="848024"/>
          </a:xfrm>
          <a:prstGeom prst="rect">
            <a:avLst/>
          </a:prstGeom>
          <a:solidFill>
            <a:schemeClr val="bg1">
              <a:lumMod val="50000"/>
            </a:schemeClr>
          </a:solidFill>
          <a:ln>
            <a:noFill/>
          </a:ln>
        </p:spPr>
        <p:txBody>
          <a:bodyPr vert="horz" lIns="45720" rIns="45720" anchor="ctr" anchorCtr="1"/>
          <a:lstStyle/>
          <a:p>
            <a:pPr marL="6350" indent="7938" algn="ctr" eaLnBrk="0" hangingPunct="0">
              <a:spcBef>
                <a:spcPct val="50000"/>
              </a:spcBef>
              <a:defRPr/>
            </a:pPr>
            <a:r>
              <a:rPr lang="en-US" sz="1200" b="1" dirty="0">
                <a:solidFill>
                  <a:schemeClr val="bg1"/>
                </a:solidFill>
                <a:latin typeface="Arial" charset="0"/>
                <a:cs typeface="Arial" charset="0"/>
              </a:rPr>
              <a:t>Sufficient Resources</a:t>
            </a:r>
            <a:endParaRPr lang="en-US" sz="1200" b="1" dirty="0">
              <a:solidFill>
                <a:schemeClr val="bg1"/>
              </a:solidFill>
            </a:endParaRPr>
          </a:p>
        </p:txBody>
      </p:sp>
      <p:sp>
        <p:nvSpPr>
          <p:cNvPr id="9" name="Rectangle 8"/>
          <p:cNvSpPr>
            <a:spLocks noChangeArrowheads="1"/>
          </p:cNvSpPr>
          <p:nvPr/>
        </p:nvSpPr>
        <p:spPr bwMode="auto">
          <a:xfrm>
            <a:off x="6197241" y="2236270"/>
            <a:ext cx="1188720" cy="848024"/>
          </a:xfrm>
          <a:prstGeom prst="rect">
            <a:avLst/>
          </a:prstGeom>
          <a:solidFill>
            <a:schemeClr val="bg1">
              <a:lumMod val="50000"/>
            </a:schemeClr>
          </a:solidFill>
          <a:ln>
            <a:noFill/>
          </a:ln>
        </p:spPr>
        <p:txBody>
          <a:bodyPr vert="horz" lIns="45720" rIns="45720" anchor="ctr" anchorCtr="1"/>
          <a:lstStyle/>
          <a:p>
            <a:pPr marL="6350" indent="7938" algn="ctr" eaLnBrk="0" hangingPunct="0">
              <a:spcBef>
                <a:spcPct val="50000"/>
              </a:spcBef>
              <a:defRPr/>
            </a:pPr>
            <a:r>
              <a:rPr lang="en-US" sz="1200" b="1" dirty="0">
                <a:solidFill>
                  <a:schemeClr val="bg1"/>
                </a:solidFill>
                <a:latin typeface="Arial" charset="0"/>
                <a:cs typeface="Arial" charset="0"/>
              </a:rPr>
              <a:t>New Data Elements</a:t>
            </a:r>
            <a:endParaRPr lang="en-US" sz="1200" b="1" dirty="0">
              <a:solidFill>
                <a:schemeClr val="bg1"/>
              </a:solidFill>
            </a:endParaRPr>
          </a:p>
        </p:txBody>
      </p:sp>
      <p:sp>
        <p:nvSpPr>
          <p:cNvPr id="10" name="Rectangle 9"/>
          <p:cNvSpPr>
            <a:spLocks noChangeArrowheads="1"/>
          </p:cNvSpPr>
          <p:nvPr/>
        </p:nvSpPr>
        <p:spPr bwMode="auto">
          <a:xfrm>
            <a:off x="6197241" y="3308537"/>
            <a:ext cx="1188720" cy="848024"/>
          </a:xfrm>
          <a:prstGeom prst="rect">
            <a:avLst/>
          </a:prstGeom>
          <a:solidFill>
            <a:schemeClr val="bg1">
              <a:lumMod val="50000"/>
            </a:schemeClr>
          </a:solidFill>
          <a:ln>
            <a:noFill/>
          </a:ln>
        </p:spPr>
        <p:txBody>
          <a:bodyPr vert="horz" lIns="45720" rIns="45720" anchor="ctr" anchorCtr="1"/>
          <a:lstStyle/>
          <a:p>
            <a:pPr marL="6350" indent="7938" algn="ctr" eaLnBrk="0" hangingPunct="0">
              <a:spcBef>
                <a:spcPct val="50000"/>
              </a:spcBef>
              <a:defRPr/>
            </a:pPr>
            <a:r>
              <a:rPr lang="en-US" sz="1200" b="1" dirty="0">
                <a:solidFill>
                  <a:schemeClr val="bg1"/>
                </a:solidFill>
                <a:latin typeface="Arial" charset="0"/>
                <a:cs typeface="Arial" charset="0"/>
              </a:rPr>
              <a:t>Large &amp; Diverse COI</a:t>
            </a:r>
            <a:endParaRPr lang="en-US" sz="1200" b="1" dirty="0">
              <a:solidFill>
                <a:schemeClr val="bg1"/>
              </a:solidFill>
            </a:endParaRPr>
          </a:p>
        </p:txBody>
      </p:sp>
      <p:sp>
        <p:nvSpPr>
          <p:cNvPr id="11" name="Text Placeholder 19"/>
          <p:cNvSpPr txBox="1">
            <a:spLocks/>
          </p:cNvSpPr>
          <p:nvPr/>
        </p:nvSpPr>
        <p:spPr>
          <a:xfrm>
            <a:off x="7495304" y="2236270"/>
            <a:ext cx="2715497" cy="848024"/>
          </a:xfrm>
          <a:prstGeom prst="rect">
            <a:avLst/>
          </a:prstGeom>
        </p:spPr>
        <p:txBody>
          <a:bodyPr vert="horz" lIns="45720" tIns="45720" rIns="45720" bIns="45720" rtlCol="0" anchor="ctr">
            <a:noAutofit/>
          </a:bodyPr>
          <a:lstStyle>
            <a:defPPr>
              <a:defRPr lang="en-US"/>
            </a:defPPr>
            <a:lvl1pPr marR="0" lvl="0" fontAlgn="auto">
              <a:lnSpc>
                <a:spcPct val="100000"/>
              </a:lnSpc>
              <a:spcBef>
                <a:spcPct val="0"/>
              </a:spcBef>
              <a:spcAft>
                <a:spcPts val="600"/>
              </a:spcAft>
              <a:buClrTx/>
              <a:buSzTx/>
              <a:tabLst/>
              <a:defRPr kumimoji="0" sz="1100" i="0" u="none" strike="noStrike" cap="none" spc="0" normalizeH="0" baseline="0">
                <a:ln>
                  <a:noFill/>
                </a:ln>
                <a:solidFill>
                  <a:sysClr val="windowText" lastClr="000000"/>
                </a:solidFill>
                <a:effectLst/>
                <a:uLnTx/>
                <a:uFillTx/>
                <a:latin typeface="Arial" charset="0"/>
                <a:cs typeface="Arial" charset="0"/>
              </a:defRPr>
            </a:lvl1pPr>
          </a:lstStyle>
          <a:p>
            <a:r>
              <a:rPr lang="en-US" sz="1200" dirty="0"/>
              <a:t>At least one third* of the data elements required for the planned data exchange(s) do not already exist in the NIEM model.</a:t>
            </a:r>
          </a:p>
        </p:txBody>
      </p:sp>
      <p:sp>
        <p:nvSpPr>
          <p:cNvPr id="12" name="Text Placeholder 19"/>
          <p:cNvSpPr txBox="1">
            <a:spLocks/>
          </p:cNvSpPr>
          <p:nvPr/>
        </p:nvSpPr>
        <p:spPr>
          <a:xfrm>
            <a:off x="7503530" y="3320873"/>
            <a:ext cx="2707270" cy="835689"/>
          </a:xfrm>
          <a:prstGeom prst="rect">
            <a:avLst/>
          </a:prstGeom>
        </p:spPr>
        <p:txBody>
          <a:bodyPr vert="horz" lIns="45720" tIns="45720" rIns="45720" bIns="45720" rtlCol="0" anchor="ctr">
            <a:noAutofit/>
          </a:bodyPr>
          <a:lstStyle>
            <a:defPPr>
              <a:defRPr lang="en-US"/>
            </a:defPPr>
            <a:lvl1pPr marR="0" lvl="0" fontAlgn="auto">
              <a:lnSpc>
                <a:spcPct val="100000"/>
              </a:lnSpc>
              <a:spcBef>
                <a:spcPct val="0"/>
              </a:spcBef>
              <a:spcAft>
                <a:spcPts val="600"/>
              </a:spcAft>
              <a:buClrTx/>
              <a:buSzTx/>
              <a:tabLst/>
              <a:defRPr kumimoji="0" sz="1100" i="0" u="none" strike="noStrike" cap="none" spc="0" normalizeH="0" baseline="0">
                <a:ln>
                  <a:noFill/>
                </a:ln>
                <a:solidFill>
                  <a:sysClr val="windowText" lastClr="000000"/>
                </a:solidFill>
                <a:effectLst/>
                <a:uLnTx/>
                <a:uFillTx/>
                <a:latin typeface="Arial" charset="0"/>
                <a:cs typeface="Arial" charset="0"/>
              </a:defRPr>
            </a:lvl1pPr>
          </a:lstStyle>
          <a:p>
            <a:r>
              <a:rPr lang="en-US" sz="1200" dirty="0"/>
              <a:t>The community of interest for the domain space is comprised of  diverse and numerous stakeholder groups.</a:t>
            </a:r>
          </a:p>
        </p:txBody>
      </p:sp>
      <p:sp>
        <p:nvSpPr>
          <p:cNvPr id="13" name="Rectangle 7"/>
          <p:cNvSpPr>
            <a:spLocks noChangeArrowheads="1"/>
          </p:cNvSpPr>
          <p:nvPr/>
        </p:nvSpPr>
        <p:spPr bwMode="auto">
          <a:xfrm>
            <a:off x="1904667" y="1339914"/>
            <a:ext cx="3742708" cy="637258"/>
          </a:xfrm>
          <a:prstGeom prst="rect">
            <a:avLst/>
          </a:prstGeom>
          <a:solidFill>
            <a:schemeClr val="tx2"/>
          </a:solidFill>
          <a:ln>
            <a:noFill/>
          </a:ln>
        </p:spPr>
        <p:txBody>
          <a:bodyPr vert="horz" lIns="182880" rIns="182880" anchor="ctr" anchorCtr="1"/>
          <a:lstStyle/>
          <a:p>
            <a:pPr marL="6350" indent="7938" algn="ctr" eaLnBrk="0" hangingPunct="0">
              <a:spcBef>
                <a:spcPct val="50000"/>
              </a:spcBef>
              <a:defRPr/>
            </a:pPr>
            <a:r>
              <a:rPr lang="en-US" sz="1300" b="1" dirty="0">
                <a:solidFill>
                  <a:schemeClr val="bg1"/>
                </a:solidFill>
              </a:rPr>
              <a:t>What does it mean to establish a new NIEMOpen Domain Space Sub-Committee?</a:t>
            </a:r>
          </a:p>
        </p:txBody>
      </p:sp>
      <p:sp>
        <p:nvSpPr>
          <p:cNvPr id="17" name="Text Placeholder 19"/>
          <p:cNvSpPr txBox="1">
            <a:spLocks/>
          </p:cNvSpPr>
          <p:nvPr/>
        </p:nvSpPr>
        <p:spPr>
          <a:xfrm>
            <a:off x="1916542" y="2141437"/>
            <a:ext cx="3730832" cy="2301254"/>
          </a:xfrm>
          <a:prstGeom prst="rect">
            <a:avLst/>
          </a:prstGeom>
        </p:spPr>
        <p:txBody>
          <a:bodyPr vert="horz" lIns="45720" tIns="45720" rIns="45720" bIns="45720" rtlCol="0" anchor="t">
            <a:noAutofit/>
          </a:bodyPr>
          <a:lstStyle>
            <a:defPPr>
              <a:defRPr lang="en-US"/>
            </a:defPPr>
            <a:lvl1pPr marR="0" lvl="0" fontAlgn="auto">
              <a:lnSpc>
                <a:spcPct val="100000"/>
              </a:lnSpc>
              <a:spcBef>
                <a:spcPct val="0"/>
              </a:spcBef>
              <a:spcAft>
                <a:spcPts val="600"/>
              </a:spcAft>
              <a:buClrTx/>
              <a:buSzTx/>
              <a:tabLst/>
              <a:defRPr kumimoji="0" sz="1100" i="0" u="none" strike="noStrike" cap="none" spc="0" normalizeH="0" baseline="0">
                <a:ln>
                  <a:noFill/>
                </a:ln>
                <a:solidFill>
                  <a:sysClr val="windowText" lastClr="000000"/>
                </a:solidFill>
                <a:effectLst/>
                <a:uLnTx/>
                <a:uFillTx/>
                <a:latin typeface="Arial" charset="0"/>
                <a:cs typeface="Arial" charset="0"/>
              </a:defRPr>
            </a:lvl1pPr>
          </a:lstStyle>
          <a:p>
            <a:pPr marL="171450" indent="-171450">
              <a:buFont typeface="Arial" pitchFamily="34" charset="0"/>
              <a:buChar char="•"/>
            </a:pPr>
            <a:r>
              <a:rPr lang="en-US" sz="1200" dirty="0">
                <a:solidFill>
                  <a:srgbClr val="000000"/>
                </a:solidFill>
                <a:latin typeface="Arial" pitchFamily="34" charset="0"/>
                <a:cs typeface="Arial" pitchFamily="34" charset="0"/>
              </a:rPr>
              <a:t>Creating a </a:t>
            </a:r>
            <a:r>
              <a:rPr lang="en-US" sz="1200" b="1" dirty="0">
                <a:solidFill>
                  <a:srgbClr val="000000"/>
                </a:solidFill>
                <a:latin typeface="Arial" pitchFamily="34" charset="0"/>
                <a:cs typeface="Arial" pitchFamily="34" charset="0"/>
              </a:rPr>
              <a:t>data model </a:t>
            </a:r>
            <a:r>
              <a:rPr lang="en-US" sz="1200" dirty="0">
                <a:solidFill>
                  <a:srgbClr val="000000"/>
                </a:solidFill>
                <a:latin typeface="Arial" pitchFamily="34" charset="0"/>
                <a:cs typeface="Arial" pitchFamily="34" charset="0"/>
              </a:rPr>
              <a:t>focused on a functional space that is not already addressed by NIEM.</a:t>
            </a:r>
          </a:p>
          <a:p>
            <a:pPr marL="182880"/>
            <a:r>
              <a:rPr lang="en-US" sz="1200" i="1" dirty="0">
                <a:solidFill>
                  <a:srgbClr val="000000"/>
                </a:solidFill>
                <a:latin typeface="Arial" pitchFamily="34" charset="0"/>
                <a:cs typeface="Arial" pitchFamily="34" charset="0"/>
              </a:rPr>
              <a:t>The new domain space data model will contain data elements that do not already exist in NIEM core or in other domain space data models.</a:t>
            </a:r>
          </a:p>
          <a:p>
            <a:pPr marL="171450" indent="-171450">
              <a:spcBef>
                <a:spcPts val="0"/>
              </a:spcBef>
              <a:spcAft>
                <a:spcPts val="400"/>
              </a:spcAft>
              <a:buFont typeface="Arial" pitchFamily="34" charset="0"/>
              <a:buChar char="•"/>
            </a:pPr>
            <a:r>
              <a:rPr lang="en-US" sz="1200" dirty="0">
                <a:solidFill>
                  <a:srgbClr val="000000"/>
                </a:solidFill>
                <a:latin typeface="Arial" pitchFamily="34" charset="0"/>
                <a:cs typeface="Arial" pitchFamily="34" charset="0"/>
              </a:rPr>
              <a:t>Forming a </a:t>
            </a:r>
            <a:r>
              <a:rPr lang="en-US" sz="1200" b="1" dirty="0">
                <a:solidFill>
                  <a:srgbClr val="000000"/>
                </a:solidFill>
                <a:latin typeface="Arial" pitchFamily="34" charset="0"/>
                <a:cs typeface="Arial" pitchFamily="34" charset="0"/>
              </a:rPr>
              <a:t>community of interest (COI) </a:t>
            </a:r>
            <a:r>
              <a:rPr lang="en-US" sz="1200" dirty="0">
                <a:solidFill>
                  <a:srgbClr val="000000"/>
                </a:solidFill>
                <a:latin typeface="Arial" pitchFamily="34" charset="0"/>
                <a:cs typeface="Arial" pitchFamily="34" charset="0"/>
              </a:rPr>
              <a:t>comprised of stakeholders that are aligned to the Sub-Committee’s domain space by virtue of affiliation, interest, or responsibilities.</a:t>
            </a:r>
          </a:p>
        </p:txBody>
      </p:sp>
      <p:grpSp>
        <p:nvGrpSpPr>
          <p:cNvPr id="18" name="Group 11"/>
          <p:cNvGrpSpPr>
            <a:grpSpLocks noChangeAspect="1"/>
          </p:cNvGrpSpPr>
          <p:nvPr/>
        </p:nvGrpSpPr>
        <p:grpSpPr bwMode="auto">
          <a:xfrm>
            <a:off x="2781145" y="4365880"/>
            <a:ext cx="1805217" cy="1802083"/>
            <a:chOff x="1462" y="1669"/>
            <a:chExt cx="990" cy="1111"/>
          </a:xfrm>
        </p:grpSpPr>
        <p:sp>
          <p:nvSpPr>
            <p:cNvPr id="19" name="Freeform 12"/>
            <p:cNvSpPr>
              <a:spLocks/>
            </p:cNvSpPr>
            <p:nvPr/>
          </p:nvSpPr>
          <p:spPr bwMode="gray">
            <a:xfrm rot="-5400000">
              <a:off x="1253" y="1878"/>
              <a:ext cx="1035" cy="617"/>
            </a:xfrm>
            <a:custGeom>
              <a:avLst/>
              <a:gdLst>
                <a:gd name="T0" fmla="*/ 0 w 2175"/>
                <a:gd name="T1" fmla="*/ 0 h 1259"/>
                <a:gd name="T2" fmla="*/ 0 w 2175"/>
                <a:gd name="T3" fmla="*/ 0 h 1259"/>
                <a:gd name="T4" fmla="*/ 0 w 2175"/>
                <a:gd name="T5" fmla="*/ 0 h 1259"/>
                <a:gd name="T6" fmla="*/ 0 w 2175"/>
                <a:gd name="T7" fmla="*/ 0 h 1259"/>
                <a:gd name="T8" fmla="*/ 0 w 2175"/>
                <a:gd name="T9" fmla="*/ 0 h 1259"/>
                <a:gd name="T10" fmla="*/ 0 w 2175"/>
                <a:gd name="T11" fmla="*/ 0 h 1259"/>
                <a:gd name="T12" fmla="*/ 0 w 2175"/>
                <a:gd name="T13" fmla="*/ 0 h 1259"/>
                <a:gd name="T14" fmla="*/ 0 w 2175"/>
                <a:gd name="T15" fmla="*/ 0 h 1259"/>
                <a:gd name="T16" fmla="*/ 0 w 2175"/>
                <a:gd name="T17" fmla="*/ 0 h 1259"/>
                <a:gd name="T18" fmla="*/ 0 w 2175"/>
                <a:gd name="T19" fmla="*/ 0 h 1259"/>
                <a:gd name="T20" fmla="*/ 0 w 2175"/>
                <a:gd name="T21" fmla="*/ 0 h 1259"/>
                <a:gd name="T22" fmla="*/ 0 w 2175"/>
                <a:gd name="T23" fmla="*/ 0 h 1259"/>
                <a:gd name="T24" fmla="*/ 0 w 2175"/>
                <a:gd name="T25" fmla="*/ 0 h 1259"/>
                <a:gd name="T26" fmla="*/ 0 w 2175"/>
                <a:gd name="T27" fmla="*/ 0 h 1259"/>
                <a:gd name="T28" fmla="*/ 0 w 2175"/>
                <a:gd name="T29" fmla="*/ 0 h 1259"/>
                <a:gd name="T30" fmla="*/ 0 w 2175"/>
                <a:gd name="T31" fmla="*/ 0 h 1259"/>
                <a:gd name="T32" fmla="*/ 0 w 2175"/>
                <a:gd name="T33" fmla="*/ 0 h 1259"/>
                <a:gd name="T34" fmla="*/ 0 w 2175"/>
                <a:gd name="T35" fmla="*/ 0 h 1259"/>
                <a:gd name="T36" fmla="*/ 0 w 2175"/>
                <a:gd name="T37" fmla="*/ 0 h 1259"/>
                <a:gd name="T38" fmla="*/ 0 w 2175"/>
                <a:gd name="T39" fmla="*/ 0 h 1259"/>
                <a:gd name="T40" fmla="*/ 0 w 2175"/>
                <a:gd name="T41" fmla="*/ 0 h 1259"/>
                <a:gd name="T42" fmla="*/ 0 w 2175"/>
                <a:gd name="T43" fmla="*/ 0 h 1259"/>
                <a:gd name="T44" fmla="*/ 0 w 2175"/>
                <a:gd name="T45" fmla="*/ 0 h 1259"/>
                <a:gd name="T46" fmla="*/ 0 w 2175"/>
                <a:gd name="T47" fmla="*/ 0 h 1259"/>
                <a:gd name="T48" fmla="*/ 0 w 2175"/>
                <a:gd name="T49" fmla="*/ 0 h 1259"/>
                <a:gd name="T50" fmla="*/ 0 w 2175"/>
                <a:gd name="T51" fmla="*/ 0 h 1259"/>
                <a:gd name="T52" fmla="*/ 0 w 2175"/>
                <a:gd name="T53" fmla="*/ 0 h 1259"/>
                <a:gd name="T54" fmla="*/ 0 w 2175"/>
                <a:gd name="T55" fmla="*/ 0 h 1259"/>
                <a:gd name="T56" fmla="*/ 0 w 2175"/>
                <a:gd name="T57" fmla="*/ 0 h 1259"/>
                <a:gd name="T58" fmla="*/ 0 w 2175"/>
                <a:gd name="T59" fmla="*/ 0 h 1259"/>
                <a:gd name="T60" fmla="*/ 0 w 2175"/>
                <a:gd name="T61" fmla="*/ 0 h 1259"/>
                <a:gd name="T62" fmla="*/ 0 w 2175"/>
                <a:gd name="T63" fmla="*/ 0 h 1259"/>
                <a:gd name="T64" fmla="*/ 0 w 2175"/>
                <a:gd name="T65" fmla="*/ 0 h 1259"/>
                <a:gd name="T66" fmla="*/ 0 w 2175"/>
                <a:gd name="T67" fmla="*/ 0 h 1259"/>
                <a:gd name="T68" fmla="*/ 0 w 2175"/>
                <a:gd name="T69" fmla="*/ 0 h 1259"/>
                <a:gd name="T70" fmla="*/ 0 w 2175"/>
                <a:gd name="T71" fmla="*/ 0 h 1259"/>
                <a:gd name="T72" fmla="*/ 0 w 2175"/>
                <a:gd name="T73" fmla="*/ 0 h 1259"/>
                <a:gd name="T74" fmla="*/ 0 w 2175"/>
                <a:gd name="T75" fmla="*/ 0 h 1259"/>
                <a:gd name="T76" fmla="*/ 0 w 2175"/>
                <a:gd name="T77" fmla="*/ 0 h 1259"/>
                <a:gd name="T78" fmla="*/ 0 w 2175"/>
                <a:gd name="T79" fmla="*/ 0 h 1259"/>
                <a:gd name="T80" fmla="*/ 0 w 2175"/>
                <a:gd name="T81" fmla="*/ 0 h 1259"/>
                <a:gd name="T82" fmla="*/ 0 w 2175"/>
                <a:gd name="T83" fmla="*/ 0 h 1259"/>
                <a:gd name="T84" fmla="*/ 0 w 2175"/>
                <a:gd name="T85" fmla="*/ 0 h 1259"/>
                <a:gd name="T86" fmla="*/ 0 w 2175"/>
                <a:gd name="T87" fmla="*/ 0 h 1259"/>
                <a:gd name="T88" fmla="*/ 0 w 2175"/>
                <a:gd name="T89" fmla="*/ 0 h 1259"/>
                <a:gd name="T90" fmla="*/ 0 w 2175"/>
                <a:gd name="T91" fmla="*/ 0 h 1259"/>
                <a:gd name="T92" fmla="*/ 0 w 2175"/>
                <a:gd name="T93" fmla="*/ 0 h 1259"/>
                <a:gd name="T94" fmla="*/ 0 w 2175"/>
                <a:gd name="T95" fmla="*/ 0 h 1259"/>
                <a:gd name="T96" fmla="*/ 0 w 2175"/>
                <a:gd name="T97" fmla="*/ 0 h 1259"/>
                <a:gd name="T98" fmla="*/ 0 w 2175"/>
                <a:gd name="T99" fmla="*/ 0 h 1259"/>
                <a:gd name="T100" fmla="*/ 0 w 2175"/>
                <a:gd name="T101" fmla="*/ 0 h 1259"/>
                <a:gd name="T102" fmla="*/ 0 w 2175"/>
                <a:gd name="T103" fmla="*/ 0 h 1259"/>
                <a:gd name="T104" fmla="*/ 0 w 2175"/>
                <a:gd name="T105" fmla="*/ 0 h 1259"/>
                <a:gd name="T106" fmla="*/ 0 w 2175"/>
                <a:gd name="T107" fmla="*/ 0 h 1259"/>
                <a:gd name="T108" fmla="*/ 0 w 2175"/>
                <a:gd name="T109" fmla="*/ 0 h 1259"/>
                <a:gd name="T110" fmla="*/ 0 w 2175"/>
                <a:gd name="T111" fmla="*/ 0 h 1259"/>
                <a:gd name="T112" fmla="*/ 0 w 2175"/>
                <a:gd name="T113" fmla="*/ 0 h 1259"/>
                <a:gd name="T114" fmla="*/ 0 w 2175"/>
                <a:gd name="T115" fmla="*/ 0 h 1259"/>
                <a:gd name="T116" fmla="*/ 0 w 2175"/>
                <a:gd name="T117" fmla="*/ 0 h 1259"/>
                <a:gd name="T118" fmla="*/ 0 w 2175"/>
                <a:gd name="T119" fmla="*/ 0 h 1259"/>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w 2175"/>
                <a:gd name="T181" fmla="*/ 0 h 1259"/>
                <a:gd name="T182" fmla="*/ 2175 w 2175"/>
                <a:gd name="T183" fmla="*/ 1259 h 1259"/>
              </a:gdLst>
              <a:ahLst/>
              <a:cxnLst>
                <a:cxn ang="T120">
                  <a:pos x="T0" y="T1"/>
                </a:cxn>
                <a:cxn ang="T121">
                  <a:pos x="T2" y="T3"/>
                </a:cxn>
                <a:cxn ang="T122">
                  <a:pos x="T4" y="T5"/>
                </a:cxn>
                <a:cxn ang="T123">
                  <a:pos x="T6" y="T7"/>
                </a:cxn>
                <a:cxn ang="T124">
                  <a:pos x="T8" y="T9"/>
                </a:cxn>
                <a:cxn ang="T125">
                  <a:pos x="T10" y="T11"/>
                </a:cxn>
                <a:cxn ang="T126">
                  <a:pos x="T12" y="T13"/>
                </a:cxn>
                <a:cxn ang="T127">
                  <a:pos x="T14" y="T15"/>
                </a:cxn>
                <a:cxn ang="T128">
                  <a:pos x="T16" y="T17"/>
                </a:cxn>
                <a:cxn ang="T129">
                  <a:pos x="T18" y="T19"/>
                </a:cxn>
                <a:cxn ang="T130">
                  <a:pos x="T20" y="T21"/>
                </a:cxn>
                <a:cxn ang="T131">
                  <a:pos x="T22" y="T23"/>
                </a:cxn>
                <a:cxn ang="T132">
                  <a:pos x="T24" y="T25"/>
                </a:cxn>
                <a:cxn ang="T133">
                  <a:pos x="T26" y="T27"/>
                </a:cxn>
                <a:cxn ang="T134">
                  <a:pos x="T28" y="T29"/>
                </a:cxn>
                <a:cxn ang="T135">
                  <a:pos x="T30" y="T31"/>
                </a:cxn>
                <a:cxn ang="T136">
                  <a:pos x="T32" y="T33"/>
                </a:cxn>
                <a:cxn ang="T137">
                  <a:pos x="T34" y="T35"/>
                </a:cxn>
                <a:cxn ang="T138">
                  <a:pos x="T36" y="T37"/>
                </a:cxn>
                <a:cxn ang="T139">
                  <a:pos x="T38" y="T39"/>
                </a:cxn>
                <a:cxn ang="T140">
                  <a:pos x="T40" y="T41"/>
                </a:cxn>
                <a:cxn ang="T141">
                  <a:pos x="T42" y="T43"/>
                </a:cxn>
                <a:cxn ang="T142">
                  <a:pos x="T44" y="T45"/>
                </a:cxn>
                <a:cxn ang="T143">
                  <a:pos x="T46" y="T47"/>
                </a:cxn>
                <a:cxn ang="T144">
                  <a:pos x="T48" y="T49"/>
                </a:cxn>
                <a:cxn ang="T145">
                  <a:pos x="T50" y="T51"/>
                </a:cxn>
                <a:cxn ang="T146">
                  <a:pos x="T52" y="T53"/>
                </a:cxn>
                <a:cxn ang="T147">
                  <a:pos x="T54" y="T55"/>
                </a:cxn>
                <a:cxn ang="T148">
                  <a:pos x="T56" y="T57"/>
                </a:cxn>
                <a:cxn ang="T149">
                  <a:pos x="T58" y="T59"/>
                </a:cxn>
                <a:cxn ang="T150">
                  <a:pos x="T60" y="T61"/>
                </a:cxn>
                <a:cxn ang="T151">
                  <a:pos x="T62" y="T63"/>
                </a:cxn>
                <a:cxn ang="T152">
                  <a:pos x="T64" y="T65"/>
                </a:cxn>
                <a:cxn ang="T153">
                  <a:pos x="T66" y="T67"/>
                </a:cxn>
                <a:cxn ang="T154">
                  <a:pos x="T68" y="T69"/>
                </a:cxn>
                <a:cxn ang="T155">
                  <a:pos x="T70" y="T71"/>
                </a:cxn>
                <a:cxn ang="T156">
                  <a:pos x="T72" y="T73"/>
                </a:cxn>
                <a:cxn ang="T157">
                  <a:pos x="T74" y="T75"/>
                </a:cxn>
                <a:cxn ang="T158">
                  <a:pos x="T76" y="T77"/>
                </a:cxn>
                <a:cxn ang="T159">
                  <a:pos x="T78" y="T79"/>
                </a:cxn>
                <a:cxn ang="T160">
                  <a:pos x="T80" y="T81"/>
                </a:cxn>
                <a:cxn ang="T161">
                  <a:pos x="T82" y="T83"/>
                </a:cxn>
                <a:cxn ang="T162">
                  <a:pos x="T84" y="T85"/>
                </a:cxn>
                <a:cxn ang="T163">
                  <a:pos x="T86" y="T87"/>
                </a:cxn>
                <a:cxn ang="T164">
                  <a:pos x="T88" y="T89"/>
                </a:cxn>
                <a:cxn ang="T165">
                  <a:pos x="T90" y="T91"/>
                </a:cxn>
                <a:cxn ang="T166">
                  <a:pos x="T92" y="T93"/>
                </a:cxn>
                <a:cxn ang="T167">
                  <a:pos x="T94" y="T95"/>
                </a:cxn>
                <a:cxn ang="T168">
                  <a:pos x="T96" y="T97"/>
                </a:cxn>
                <a:cxn ang="T169">
                  <a:pos x="T98" y="T99"/>
                </a:cxn>
                <a:cxn ang="T170">
                  <a:pos x="T100" y="T101"/>
                </a:cxn>
                <a:cxn ang="T171">
                  <a:pos x="T102" y="T103"/>
                </a:cxn>
                <a:cxn ang="T172">
                  <a:pos x="T104" y="T105"/>
                </a:cxn>
                <a:cxn ang="T173">
                  <a:pos x="T106" y="T107"/>
                </a:cxn>
                <a:cxn ang="T174">
                  <a:pos x="T108" y="T109"/>
                </a:cxn>
                <a:cxn ang="T175">
                  <a:pos x="T110" y="T111"/>
                </a:cxn>
                <a:cxn ang="T176">
                  <a:pos x="T112" y="T113"/>
                </a:cxn>
                <a:cxn ang="T177">
                  <a:pos x="T114" y="T115"/>
                </a:cxn>
                <a:cxn ang="T178">
                  <a:pos x="T116" y="T117"/>
                </a:cxn>
                <a:cxn ang="T179">
                  <a:pos x="T118" y="T119"/>
                </a:cxn>
              </a:cxnLst>
              <a:rect l="T180" t="T181" r="T182" b="T183"/>
              <a:pathLst>
                <a:path w="2175" h="1259">
                  <a:moveTo>
                    <a:pt x="2034" y="1013"/>
                  </a:moveTo>
                  <a:lnTo>
                    <a:pt x="2034" y="1013"/>
                  </a:lnTo>
                  <a:lnTo>
                    <a:pt x="2035" y="1013"/>
                  </a:lnTo>
                  <a:lnTo>
                    <a:pt x="2037" y="1013"/>
                  </a:lnTo>
                  <a:lnTo>
                    <a:pt x="2039" y="1013"/>
                  </a:lnTo>
                  <a:lnTo>
                    <a:pt x="2041" y="1013"/>
                  </a:lnTo>
                  <a:lnTo>
                    <a:pt x="2044" y="1013"/>
                  </a:lnTo>
                  <a:lnTo>
                    <a:pt x="2048" y="1013"/>
                  </a:lnTo>
                  <a:lnTo>
                    <a:pt x="2052" y="1013"/>
                  </a:lnTo>
                  <a:lnTo>
                    <a:pt x="2056" y="1013"/>
                  </a:lnTo>
                  <a:lnTo>
                    <a:pt x="2061" y="1013"/>
                  </a:lnTo>
                  <a:lnTo>
                    <a:pt x="2067" y="1013"/>
                  </a:lnTo>
                  <a:lnTo>
                    <a:pt x="2073" y="1013"/>
                  </a:lnTo>
                  <a:lnTo>
                    <a:pt x="2080" y="1013"/>
                  </a:lnTo>
                  <a:lnTo>
                    <a:pt x="2088" y="1013"/>
                  </a:lnTo>
                  <a:lnTo>
                    <a:pt x="2096" y="1013"/>
                  </a:lnTo>
                  <a:lnTo>
                    <a:pt x="2104" y="1013"/>
                  </a:lnTo>
                  <a:lnTo>
                    <a:pt x="2113" y="1013"/>
                  </a:lnTo>
                  <a:lnTo>
                    <a:pt x="2120" y="1013"/>
                  </a:lnTo>
                  <a:lnTo>
                    <a:pt x="2128" y="1013"/>
                  </a:lnTo>
                  <a:lnTo>
                    <a:pt x="2135" y="1013"/>
                  </a:lnTo>
                  <a:lnTo>
                    <a:pt x="2141" y="1013"/>
                  </a:lnTo>
                  <a:lnTo>
                    <a:pt x="2147" y="1013"/>
                  </a:lnTo>
                  <a:lnTo>
                    <a:pt x="2152" y="1013"/>
                  </a:lnTo>
                  <a:lnTo>
                    <a:pt x="2157" y="1013"/>
                  </a:lnTo>
                  <a:lnTo>
                    <a:pt x="2161" y="1013"/>
                  </a:lnTo>
                  <a:lnTo>
                    <a:pt x="2164" y="1013"/>
                  </a:lnTo>
                  <a:lnTo>
                    <a:pt x="2167" y="1013"/>
                  </a:lnTo>
                  <a:lnTo>
                    <a:pt x="2170" y="1013"/>
                  </a:lnTo>
                  <a:lnTo>
                    <a:pt x="2172" y="1013"/>
                  </a:lnTo>
                  <a:lnTo>
                    <a:pt x="2173" y="1013"/>
                  </a:lnTo>
                  <a:lnTo>
                    <a:pt x="2174" y="1013"/>
                  </a:lnTo>
                  <a:lnTo>
                    <a:pt x="2173" y="1013"/>
                  </a:lnTo>
                  <a:lnTo>
                    <a:pt x="2171" y="1014"/>
                  </a:lnTo>
                  <a:lnTo>
                    <a:pt x="2166" y="1017"/>
                  </a:lnTo>
                  <a:lnTo>
                    <a:pt x="2161" y="1020"/>
                  </a:lnTo>
                  <a:lnTo>
                    <a:pt x="2153" y="1025"/>
                  </a:lnTo>
                  <a:lnTo>
                    <a:pt x="2144" y="1030"/>
                  </a:lnTo>
                  <a:lnTo>
                    <a:pt x="2133" y="1036"/>
                  </a:lnTo>
                  <a:lnTo>
                    <a:pt x="2120" y="1043"/>
                  </a:lnTo>
                  <a:lnTo>
                    <a:pt x="2106" y="1051"/>
                  </a:lnTo>
                  <a:lnTo>
                    <a:pt x="2090" y="1060"/>
                  </a:lnTo>
                  <a:lnTo>
                    <a:pt x="2072" y="1070"/>
                  </a:lnTo>
                  <a:lnTo>
                    <a:pt x="2053" y="1081"/>
                  </a:lnTo>
                  <a:lnTo>
                    <a:pt x="2032" y="1093"/>
                  </a:lnTo>
                  <a:lnTo>
                    <a:pt x="2010" y="1106"/>
                  </a:lnTo>
                  <a:lnTo>
                    <a:pt x="1985" y="1120"/>
                  </a:lnTo>
                  <a:lnTo>
                    <a:pt x="1959" y="1135"/>
                  </a:lnTo>
                  <a:lnTo>
                    <a:pt x="1933" y="1150"/>
                  </a:lnTo>
                  <a:lnTo>
                    <a:pt x="1909" y="1164"/>
                  </a:lnTo>
                  <a:lnTo>
                    <a:pt x="1886" y="1177"/>
                  </a:lnTo>
                  <a:lnTo>
                    <a:pt x="1865" y="1189"/>
                  </a:lnTo>
                  <a:lnTo>
                    <a:pt x="1846" y="1200"/>
                  </a:lnTo>
                  <a:lnTo>
                    <a:pt x="1828" y="1210"/>
                  </a:lnTo>
                  <a:lnTo>
                    <a:pt x="1812" y="1219"/>
                  </a:lnTo>
                  <a:lnTo>
                    <a:pt x="1798" y="1227"/>
                  </a:lnTo>
                  <a:lnTo>
                    <a:pt x="1786" y="1234"/>
                  </a:lnTo>
                  <a:lnTo>
                    <a:pt x="1775" y="1240"/>
                  </a:lnTo>
                  <a:lnTo>
                    <a:pt x="1765" y="1246"/>
                  </a:lnTo>
                  <a:lnTo>
                    <a:pt x="1758" y="1250"/>
                  </a:lnTo>
                  <a:lnTo>
                    <a:pt x="1752" y="1253"/>
                  </a:lnTo>
                  <a:lnTo>
                    <a:pt x="1748" y="1256"/>
                  </a:lnTo>
                  <a:lnTo>
                    <a:pt x="1745" y="1257"/>
                  </a:lnTo>
                  <a:lnTo>
                    <a:pt x="1744" y="1258"/>
                  </a:lnTo>
                  <a:lnTo>
                    <a:pt x="1744" y="1257"/>
                  </a:lnTo>
                  <a:lnTo>
                    <a:pt x="1741" y="1256"/>
                  </a:lnTo>
                  <a:lnTo>
                    <a:pt x="1737" y="1253"/>
                  </a:lnTo>
                  <a:lnTo>
                    <a:pt x="1731" y="1250"/>
                  </a:lnTo>
                  <a:lnTo>
                    <a:pt x="1723" y="1246"/>
                  </a:lnTo>
                  <a:lnTo>
                    <a:pt x="1714" y="1240"/>
                  </a:lnTo>
                  <a:lnTo>
                    <a:pt x="1703" y="1234"/>
                  </a:lnTo>
                  <a:lnTo>
                    <a:pt x="1690" y="1227"/>
                  </a:lnTo>
                  <a:lnTo>
                    <a:pt x="1676" y="1219"/>
                  </a:lnTo>
                  <a:lnTo>
                    <a:pt x="1660" y="1210"/>
                  </a:lnTo>
                  <a:lnTo>
                    <a:pt x="1642" y="1200"/>
                  </a:lnTo>
                  <a:lnTo>
                    <a:pt x="1623" y="1189"/>
                  </a:lnTo>
                  <a:lnTo>
                    <a:pt x="1602" y="1177"/>
                  </a:lnTo>
                  <a:lnTo>
                    <a:pt x="1579" y="1164"/>
                  </a:lnTo>
                  <a:lnTo>
                    <a:pt x="1555" y="1150"/>
                  </a:lnTo>
                  <a:lnTo>
                    <a:pt x="1529" y="1135"/>
                  </a:lnTo>
                  <a:lnTo>
                    <a:pt x="1503" y="1120"/>
                  </a:lnTo>
                  <a:lnTo>
                    <a:pt x="1478" y="1106"/>
                  </a:lnTo>
                  <a:lnTo>
                    <a:pt x="1455" y="1093"/>
                  </a:lnTo>
                  <a:lnTo>
                    <a:pt x="1434" y="1081"/>
                  </a:lnTo>
                  <a:lnTo>
                    <a:pt x="1415" y="1070"/>
                  </a:lnTo>
                  <a:lnTo>
                    <a:pt x="1397" y="1060"/>
                  </a:lnTo>
                  <a:lnTo>
                    <a:pt x="1381" y="1051"/>
                  </a:lnTo>
                  <a:lnTo>
                    <a:pt x="1367" y="1043"/>
                  </a:lnTo>
                  <a:lnTo>
                    <a:pt x="1354" y="1036"/>
                  </a:lnTo>
                  <a:lnTo>
                    <a:pt x="1343" y="1030"/>
                  </a:lnTo>
                  <a:lnTo>
                    <a:pt x="1334" y="1025"/>
                  </a:lnTo>
                  <a:lnTo>
                    <a:pt x="1326" y="1020"/>
                  </a:lnTo>
                  <a:lnTo>
                    <a:pt x="1320" y="1017"/>
                  </a:lnTo>
                  <a:lnTo>
                    <a:pt x="1316" y="1014"/>
                  </a:lnTo>
                  <a:lnTo>
                    <a:pt x="1314" y="1013"/>
                  </a:lnTo>
                  <a:lnTo>
                    <a:pt x="1313" y="1013"/>
                  </a:lnTo>
                  <a:lnTo>
                    <a:pt x="1314" y="1013"/>
                  </a:lnTo>
                  <a:lnTo>
                    <a:pt x="1315" y="1013"/>
                  </a:lnTo>
                  <a:lnTo>
                    <a:pt x="1317" y="1013"/>
                  </a:lnTo>
                  <a:lnTo>
                    <a:pt x="1320" y="1013"/>
                  </a:lnTo>
                  <a:lnTo>
                    <a:pt x="1323" y="1013"/>
                  </a:lnTo>
                  <a:lnTo>
                    <a:pt x="1327" y="1013"/>
                  </a:lnTo>
                  <a:lnTo>
                    <a:pt x="1331" y="1013"/>
                  </a:lnTo>
                  <a:lnTo>
                    <a:pt x="1336" y="1013"/>
                  </a:lnTo>
                  <a:lnTo>
                    <a:pt x="1341" y="1013"/>
                  </a:lnTo>
                  <a:lnTo>
                    <a:pt x="1347" y="1013"/>
                  </a:lnTo>
                  <a:lnTo>
                    <a:pt x="1354" y="1013"/>
                  </a:lnTo>
                  <a:lnTo>
                    <a:pt x="1361" y="1013"/>
                  </a:lnTo>
                  <a:lnTo>
                    <a:pt x="1369" y="1013"/>
                  </a:lnTo>
                  <a:lnTo>
                    <a:pt x="1377" y="1013"/>
                  </a:lnTo>
                  <a:lnTo>
                    <a:pt x="1386" y="1013"/>
                  </a:lnTo>
                  <a:lnTo>
                    <a:pt x="1395" y="1013"/>
                  </a:lnTo>
                  <a:lnTo>
                    <a:pt x="1403" y="1013"/>
                  </a:lnTo>
                  <a:lnTo>
                    <a:pt x="1411" y="1013"/>
                  </a:lnTo>
                  <a:lnTo>
                    <a:pt x="1418" y="1013"/>
                  </a:lnTo>
                  <a:lnTo>
                    <a:pt x="1424" y="1013"/>
                  </a:lnTo>
                  <a:lnTo>
                    <a:pt x="1430" y="1013"/>
                  </a:lnTo>
                  <a:lnTo>
                    <a:pt x="1436" y="1013"/>
                  </a:lnTo>
                  <a:lnTo>
                    <a:pt x="1440" y="1013"/>
                  </a:lnTo>
                  <a:lnTo>
                    <a:pt x="1445" y="1013"/>
                  </a:lnTo>
                  <a:lnTo>
                    <a:pt x="1448" y="1013"/>
                  </a:lnTo>
                  <a:lnTo>
                    <a:pt x="1452" y="1013"/>
                  </a:lnTo>
                  <a:lnTo>
                    <a:pt x="1454" y="1013"/>
                  </a:lnTo>
                  <a:lnTo>
                    <a:pt x="1456" y="1013"/>
                  </a:lnTo>
                  <a:lnTo>
                    <a:pt x="1458" y="1013"/>
                  </a:lnTo>
                  <a:lnTo>
                    <a:pt x="1459" y="1013"/>
                  </a:lnTo>
                  <a:lnTo>
                    <a:pt x="1459" y="1012"/>
                  </a:lnTo>
                  <a:lnTo>
                    <a:pt x="1459" y="1011"/>
                  </a:lnTo>
                  <a:lnTo>
                    <a:pt x="1459" y="1010"/>
                  </a:lnTo>
                  <a:lnTo>
                    <a:pt x="1459" y="1009"/>
                  </a:lnTo>
                  <a:lnTo>
                    <a:pt x="1459" y="1007"/>
                  </a:lnTo>
                  <a:lnTo>
                    <a:pt x="1459" y="1006"/>
                  </a:lnTo>
                  <a:lnTo>
                    <a:pt x="1458" y="1003"/>
                  </a:lnTo>
                  <a:lnTo>
                    <a:pt x="1458" y="1001"/>
                  </a:lnTo>
                  <a:lnTo>
                    <a:pt x="1458" y="998"/>
                  </a:lnTo>
                  <a:lnTo>
                    <a:pt x="1458" y="995"/>
                  </a:lnTo>
                  <a:lnTo>
                    <a:pt x="1458" y="992"/>
                  </a:lnTo>
                  <a:lnTo>
                    <a:pt x="1458" y="988"/>
                  </a:lnTo>
                  <a:lnTo>
                    <a:pt x="1458" y="985"/>
                  </a:lnTo>
                  <a:lnTo>
                    <a:pt x="1458" y="980"/>
                  </a:lnTo>
                  <a:lnTo>
                    <a:pt x="1458" y="976"/>
                  </a:lnTo>
                  <a:lnTo>
                    <a:pt x="1457" y="971"/>
                  </a:lnTo>
                  <a:lnTo>
                    <a:pt x="1457" y="966"/>
                  </a:lnTo>
                  <a:lnTo>
                    <a:pt x="1456" y="961"/>
                  </a:lnTo>
                  <a:lnTo>
                    <a:pt x="1456" y="955"/>
                  </a:lnTo>
                  <a:lnTo>
                    <a:pt x="1454" y="948"/>
                  </a:lnTo>
                  <a:lnTo>
                    <a:pt x="1453" y="942"/>
                  </a:lnTo>
                  <a:lnTo>
                    <a:pt x="1452" y="934"/>
                  </a:lnTo>
                  <a:lnTo>
                    <a:pt x="1450" y="927"/>
                  </a:lnTo>
                  <a:lnTo>
                    <a:pt x="1448" y="919"/>
                  </a:lnTo>
                  <a:lnTo>
                    <a:pt x="1446" y="911"/>
                  </a:lnTo>
                  <a:lnTo>
                    <a:pt x="1444" y="902"/>
                  </a:lnTo>
                  <a:lnTo>
                    <a:pt x="1441" y="893"/>
                  </a:lnTo>
                  <a:lnTo>
                    <a:pt x="1438" y="883"/>
                  </a:lnTo>
                  <a:lnTo>
                    <a:pt x="1435" y="873"/>
                  </a:lnTo>
                  <a:lnTo>
                    <a:pt x="1432" y="863"/>
                  </a:lnTo>
                  <a:lnTo>
                    <a:pt x="1429" y="853"/>
                  </a:lnTo>
                  <a:lnTo>
                    <a:pt x="1425" y="842"/>
                  </a:lnTo>
                  <a:lnTo>
                    <a:pt x="1421" y="831"/>
                  </a:lnTo>
                  <a:lnTo>
                    <a:pt x="1416" y="820"/>
                  </a:lnTo>
                  <a:lnTo>
                    <a:pt x="1411" y="809"/>
                  </a:lnTo>
                  <a:lnTo>
                    <a:pt x="1405" y="798"/>
                  </a:lnTo>
                  <a:lnTo>
                    <a:pt x="1398" y="787"/>
                  </a:lnTo>
                  <a:lnTo>
                    <a:pt x="1391" y="777"/>
                  </a:lnTo>
                  <a:lnTo>
                    <a:pt x="1384" y="766"/>
                  </a:lnTo>
                  <a:lnTo>
                    <a:pt x="1376" y="755"/>
                  </a:lnTo>
                  <a:lnTo>
                    <a:pt x="1368" y="744"/>
                  </a:lnTo>
                  <a:lnTo>
                    <a:pt x="1359" y="733"/>
                  </a:lnTo>
                  <a:lnTo>
                    <a:pt x="1349" y="723"/>
                  </a:lnTo>
                  <a:lnTo>
                    <a:pt x="1339" y="712"/>
                  </a:lnTo>
                  <a:lnTo>
                    <a:pt x="1329" y="701"/>
                  </a:lnTo>
                  <a:lnTo>
                    <a:pt x="1317" y="690"/>
                  </a:lnTo>
                  <a:lnTo>
                    <a:pt x="1306" y="680"/>
                  </a:lnTo>
                  <a:lnTo>
                    <a:pt x="1294" y="669"/>
                  </a:lnTo>
                  <a:lnTo>
                    <a:pt x="1282" y="659"/>
                  </a:lnTo>
                  <a:lnTo>
                    <a:pt x="1269" y="650"/>
                  </a:lnTo>
                  <a:lnTo>
                    <a:pt x="1256" y="641"/>
                  </a:lnTo>
                  <a:lnTo>
                    <a:pt x="1243" y="633"/>
                  </a:lnTo>
                  <a:lnTo>
                    <a:pt x="1229" y="625"/>
                  </a:lnTo>
                  <a:lnTo>
                    <a:pt x="1215" y="617"/>
                  </a:lnTo>
                  <a:lnTo>
                    <a:pt x="1201" y="611"/>
                  </a:lnTo>
                  <a:lnTo>
                    <a:pt x="1187" y="604"/>
                  </a:lnTo>
                  <a:lnTo>
                    <a:pt x="1172" y="599"/>
                  </a:lnTo>
                  <a:lnTo>
                    <a:pt x="1157" y="594"/>
                  </a:lnTo>
                  <a:lnTo>
                    <a:pt x="1142" y="589"/>
                  </a:lnTo>
                  <a:lnTo>
                    <a:pt x="1126" y="585"/>
                  </a:lnTo>
                  <a:lnTo>
                    <a:pt x="1110" y="581"/>
                  </a:lnTo>
                  <a:lnTo>
                    <a:pt x="1094" y="578"/>
                  </a:lnTo>
                  <a:lnTo>
                    <a:pt x="1077" y="576"/>
                  </a:lnTo>
                  <a:lnTo>
                    <a:pt x="1060" y="574"/>
                  </a:lnTo>
                  <a:lnTo>
                    <a:pt x="1044" y="572"/>
                  </a:lnTo>
                  <a:lnTo>
                    <a:pt x="1028" y="571"/>
                  </a:lnTo>
                  <a:lnTo>
                    <a:pt x="1012" y="571"/>
                  </a:lnTo>
                  <a:lnTo>
                    <a:pt x="997" y="571"/>
                  </a:lnTo>
                  <a:lnTo>
                    <a:pt x="981" y="571"/>
                  </a:lnTo>
                  <a:lnTo>
                    <a:pt x="966" y="572"/>
                  </a:lnTo>
                  <a:lnTo>
                    <a:pt x="951" y="574"/>
                  </a:lnTo>
                  <a:lnTo>
                    <a:pt x="937" y="576"/>
                  </a:lnTo>
                  <a:lnTo>
                    <a:pt x="923" y="578"/>
                  </a:lnTo>
                  <a:lnTo>
                    <a:pt x="909" y="581"/>
                  </a:lnTo>
                  <a:lnTo>
                    <a:pt x="895" y="584"/>
                  </a:lnTo>
                  <a:lnTo>
                    <a:pt x="881" y="588"/>
                  </a:lnTo>
                  <a:lnTo>
                    <a:pt x="868" y="592"/>
                  </a:lnTo>
                  <a:lnTo>
                    <a:pt x="855" y="597"/>
                  </a:lnTo>
                  <a:lnTo>
                    <a:pt x="842" y="603"/>
                  </a:lnTo>
                  <a:lnTo>
                    <a:pt x="830" y="608"/>
                  </a:lnTo>
                  <a:lnTo>
                    <a:pt x="818" y="614"/>
                  </a:lnTo>
                  <a:lnTo>
                    <a:pt x="806" y="620"/>
                  </a:lnTo>
                  <a:lnTo>
                    <a:pt x="795" y="626"/>
                  </a:lnTo>
                  <a:lnTo>
                    <a:pt x="784" y="632"/>
                  </a:lnTo>
                  <a:lnTo>
                    <a:pt x="773" y="638"/>
                  </a:lnTo>
                  <a:lnTo>
                    <a:pt x="763" y="645"/>
                  </a:lnTo>
                  <a:lnTo>
                    <a:pt x="753" y="651"/>
                  </a:lnTo>
                  <a:lnTo>
                    <a:pt x="743" y="658"/>
                  </a:lnTo>
                  <a:lnTo>
                    <a:pt x="734" y="665"/>
                  </a:lnTo>
                  <a:lnTo>
                    <a:pt x="725" y="672"/>
                  </a:lnTo>
                  <a:lnTo>
                    <a:pt x="716" y="679"/>
                  </a:lnTo>
                  <a:lnTo>
                    <a:pt x="708" y="687"/>
                  </a:lnTo>
                  <a:lnTo>
                    <a:pt x="700" y="694"/>
                  </a:lnTo>
                  <a:lnTo>
                    <a:pt x="693" y="702"/>
                  </a:lnTo>
                  <a:lnTo>
                    <a:pt x="685" y="709"/>
                  </a:lnTo>
                  <a:lnTo>
                    <a:pt x="679" y="717"/>
                  </a:lnTo>
                  <a:lnTo>
                    <a:pt x="672" y="725"/>
                  </a:lnTo>
                  <a:lnTo>
                    <a:pt x="666" y="732"/>
                  </a:lnTo>
                  <a:lnTo>
                    <a:pt x="660" y="740"/>
                  </a:lnTo>
                  <a:lnTo>
                    <a:pt x="654" y="747"/>
                  </a:lnTo>
                  <a:lnTo>
                    <a:pt x="648" y="755"/>
                  </a:lnTo>
                  <a:lnTo>
                    <a:pt x="643" y="762"/>
                  </a:lnTo>
                  <a:lnTo>
                    <a:pt x="638" y="769"/>
                  </a:lnTo>
                  <a:lnTo>
                    <a:pt x="633" y="776"/>
                  </a:lnTo>
                  <a:lnTo>
                    <a:pt x="629" y="783"/>
                  </a:lnTo>
                  <a:lnTo>
                    <a:pt x="625" y="790"/>
                  </a:lnTo>
                  <a:lnTo>
                    <a:pt x="621" y="797"/>
                  </a:lnTo>
                  <a:lnTo>
                    <a:pt x="617" y="804"/>
                  </a:lnTo>
                  <a:lnTo>
                    <a:pt x="614" y="811"/>
                  </a:lnTo>
                  <a:lnTo>
                    <a:pt x="610" y="817"/>
                  </a:lnTo>
                  <a:lnTo>
                    <a:pt x="608" y="824"/>
                  </a:lnTo>
                  <a:lnTo>
                    <a:pt x="605" y="830"/>
                  </a:lnTo>
                  <a:lnTo>
                    <a:pt x="602" y="836"/>
                  </a:lnTo>
                  <a:lnTo>
                    <a:pt x="600" y="842"/>
                  </a:lnTo>
                  <a:lnTo>
                    <a:pt x="598" y="847"/>
                  </a:lnTo>
                  <a:lnTo>
                    <a:pt x="596" y="851"/>
                  </a:lnTo>
                  <a:lnTo>
                    <a:pt x="594" y="856"/>
                  </a:lnTo>
                  <a:lnTo>
                    <a:pt x="592" y="860"/>
                  </a:lnTo>
                  <a:lnTo>
                    <a:pt x="591" y="863"/>
                  </a:lnTo>
                  <a:lnTo>
                    <a:pt x="590" y="866"/>
                  </a:lnTo>
                  <a:lnTo>
                    <a:pt x="589" y="869"/>
                  </a:lnTo>
                  <a:lnTo>
                    <a:pt x="588" y="871"/>
                  </a:lnTo>
                  <a:lnTo>
                    <a:pt x="587" y="873"/>
                  </a:lnTo>
                  <a:lnTo>
                    <a:pt x="586" y="874"/>
                  </a:lnTo>
                  <a:lnTo>
                    <a:pt x="586" y="875"/>
                  </a:lnTo>
                  <a:lnTo>
                    <a:pt x="586" y="876"/>
                  </a:lnTo>
                  <a:lnTo>
                    <a:pt x="585" y="876"/>
                  </a:lnTo>
                  <a:lnTo>
                    <a:pt x="583" y="875"/>
                  </a:lnTo>
                  <a:lnTo>
                    <a:pt x="580" y="873"/>
                  </a:lnTo>
                  <a:lnTo>
                    <a:pt x="576" y="871"/>
                  </a:lnTo>
                  <a:lnTo>
                    <a:pt x="570" y="868"/>
                  </a:lnTo>
                  <a:lnTo>
                    <a:pt x="564" y="864"/>
                  </a:lnTo>
                  <a:lnTo>
                    <a:pt x="556" y="860"/>
                  </a:lnTo>
                  <a:lnTo>
                    <a:pt x="547" y="854"/>
                  </a:lnTo>
                  <a:lnTo>
                    <a:pt x="537" y="849"/>
                  </a:lnTo>
                  <a:lnTo>
                    <a:pt x="525" y="842"/>
                  </a:lnTo>
                  <a:lnTo>
                    <a:pt x="512" y="835"/>
                  </a:lnTo>
                  <a:lnTo>
                    <a:pt x="498" y="827"/>
                  </a:lnTo>
                  <a:lnTo>
                    <a:pt x="483" y="819"/>
                  </a:lnTo>
                  <a:lnTo>
                    <a:pt x="467" y="810"/>
                  </a:lnTo>
                  <a:lnTo>
                    <a:pt x="449" y="800"/>
                  </a:lnTo>
                  <a:lnTo>
                    <a:pt x="431" y="789"/>
                  </a:lnTo>
                  <a:lnTo>
                    <a:pt x="412" y="779"/>
                  </a:lnTo>
                  <a:lnTo>
                    <a:pt x="394" y="769"/>
                  </a:lnTo>
                  <a:lnTo>
                    <a:pt x="378" y="760"/>
                  </a:lnTo>
                  <a:lnTo>
                    <a:pt x="363" y="751"/>
                  </a:lnTo>
                  <a:lnTo>
                    <a:pt x="349" y="743"/>
                  </a:lnTo>
                  <a:lnTo>
                    <a:pt x="336" y="736"/>
                  </a:lnTo>
                  <a:lnTo>
                    <a:pt x="325" y="730"/>
                  </a:lnTo>
                  <a:lnTo>
                    <a:pt x="315" y="724"/>
                  </a:lnTo>
                  <a:lnTo>
                    <a:pt x="305" y="719"/>
                  </a:lnTo>
                  <a:lnTo>
                    <a:pt x="298" y="715"/>
                  </a:lnTo>
                  <a:lnTo>
                    <a:pt x="291" y="711"/>
                  </a:lnTo>
                  <a:lnTo>
                    <a:pt x="286" y="708"/>
                  </a:lnTo>
                  <a:lnTo>
                    <a:pt x="281" y="705"/>
                  </a:lnTo>
                  <a:lnTo>
                    <a:pt x="278" y="704"/>
                  </a:lnTo>
                  <a:lnTo>
                    <a:pt x="276" y="703"/>
                  </a:lnTo>
                  <a:lnTo>
                    <a:pt x="276" y="702"/>
                  </a:lnTo>
                  <a:lnTo>
                    <a:pt x="275" y="703"/>
                  </a:lnTo>
                  <a:lnTo>
                    <a:pt x="274" y="704"/>
                  </a:lnTo>
                  <a:lnTo>
                    <a:pt x="271" y="705"/>
                  </a:lnTo>
                  <a:lnTo>
                    <a:pt x="267" y="707"/>
                  </a:lnTo>
                  <a:lnTo>
                    <a:pt x="262" y="710"/>
                  </a:lnTo>
                  <a:lnTo>
                    <a:pt x="256" y="713"/>
                  </a:lnTo>
                  <a:lnTo>
                    <a:pt x="249" y="717"/>
                  </a:lnTo>
                  <a:lnTo>
                    <a:pt x="241" y="722"/>
                  </a:lnTo>
                  <a:lnTo>
                    <a:pt x="232" y="727"/>
                  </a:lnTo>
                  <a:lnTo>
                    <a:pt x="222" y="733"/>
                  </a:lnTo>
                  <a:lnTo>
                    <a:pt x="211" y="739"/>
                  </a:lnTo>
                  <a:lnTo>
                    <a:pt x="198" y="746"/>
                  </a:lnTo>
                  <a:lnTo>
                    <a:pt x="185" y="754"/>
                  </a:lnTo>
                  <a:lnTo>
                    <a:pt x="170" y="762"/>
                  </a:lnTo>
                  <a:lnTo>
                    <a:pt x="155" y="771"/>
                  </a:lnTo>
                  <a:lnTo>
                    <a:pt x="138" y="780"/>
                  </a:lnTo>
                  <a:lnTo>
                    <a:pt x="121" y="790"/>
                  </a:lnTo>
                  <a:lnTo>
                    <a:pt x="106" y="799"/>
                  </a:lnTo>
                  <a:lnTo>
                    <a:pt x="91" y="807"/>
                  </a:lnTo>
                  <a:lnTo>
                    <a:pt x="78" y="815"/>
                  </a:lnTo>
                  <a:lnTo>
                    <a:pt x="65" y="822"/>
                  </a:lnTo>
                  <a:lnTo>
                    <a:pt x="54" y="828"/>
                  </a:lnTo>
                  <a:lnTo>
                    <a:pt x="44" y="834"/>
                  </a:lnTo>
                  <a:lnTo>
                    <a:pt x="35" y="839"/>
                  </a:lnTo>
                  <a:lnTo>
                    <a:pt x="26" y="844"/>
                  </a:lnTo>
                  <a:lnTo>
                    <a:pt x="19" y="847"/>
                  </a:lnTo>
                  <a:lnTo>
                    <a:pt x="14" y="851"/>
                  </a:lnTo>
                  <a:lnTo>
                    <a:pt x="9" y="854"/>
                  </a:lnTo>
                  <a:lnTo>
                    <a:pt x="5" y="856"/>
                  </a:lnTo>
                  <a:lnTo>
                    <a:pt x="2" y="857"/>
                  </a:lnTo>
                  <a:lnTo>
                    <a:pt x="1" y="858"/>
                  </a:lnTo>
                  <a:lnTo>
                    <a:pt x="0" y="858"/>
                  </a:lnTo>
                  <a:lnTo>
                    <a:pt x="0" y="856"/>
                  </a:lnTo>
                  <a:lnTo>
                    <a:pt x="1" y="855"/>
                  </a:lnTo>
                  <a:lnTo>
                    <a:pt x="1" y="853"/>
                  </a:lnTo>
                  <a:lnTo>
                    <a:pt x="2" y="850"/>
                  </a:lnTo>
                  <a:lnTo>
                    <a:pt x="2" y="847"/>
                  </a:lnTo>
                  <a:lnTo>
                    <a:pt x="3" y="844"/>
                  </a:lnTo>
                  <a:lnTo>
                    <a:pt x="3" y="840"/>
                  </a:lnTo>
                  <a:lnTo>
                    <a:pt x="4" y="836"/>
                  </a:lnTo>
                  <a:lnTo>
                    <a:pt x="5" y="831"/>
                  </a:lnTo>
                  <a:lnTo>
                    <a:pt x="6" y="826"/>
                  </a:lnTo>
                  <a:lnTo>
                    <a:pt x="7" y="821"/>
                  </a:lnTo>
                  <a:lnTo>
                    <a:pt x="8" y="815"/>
                  </a:lnTo>
                  <a:lnTo>
                    <a:pt x="9" y="808"/>
                  </a:lnTo>
                  <a:lnTo>
                    <a:pt x="10" y="801"/>
                  </a:lnTo>
                  <a:lnTo>
                    <a:pt x="11" y="794"/>
                  </a:lnTo>
                  <a:lnTo>
                    <a:pt x="13" y="786"/>
                  </a:lnTo>
                  <a:lnTo>
                    <a:pt x="15" y="778"/>
                  </a:lnTo>
                  <a:lnTo>
                    <a:pt x="17" y="769"/>
                  </a:lnTo>
                  <a:lnTo>
                    <a:pt x="20" y="760"/>
                  </a:lnTo>
                  <a:lnTo>
                    <a:pt x="22" y="751"/>
                  </a:lnTo>
                  <a:lnTo>
                    <a:pt x="25" y="741"/>
                  </a:lnTo>
                  <a:lnTo>
                    <a:pt x="28" y="730"/>
                  </a:lnTo>
                  <a:lnTo>
                    <a:pt x="32" y="719"/>
                  </a:lnTo>
                  <a:lnTo>
                    <a:pt x="35" y="708"/>
                  </a:lnTo>
                  <a:lnTo>
                    <a:pt x="39" y="697"/>
                  </a:lnTo>
                  <a:lnTo>
                    <a:pt x="44" y="685"/>
                  </a:lnTo>
                  <a:lnTo>
                    <a:pt x="48" y="672"/>
                  </a:lnTo>
                  <a:lnTo>
                    <a:pt x="53" y="659"/>
                  </a:lnTo>
                  <a:lnTo>
                    <a:pt x="58" y="646"/>
                  </a:lnTo>
                  <a:lnTo>
                    <a:pt x="63" y="632"/>
                  </a:lnTo>
                  <a:lnTo>
                    <a:pt x="69" y="618"/>
                  </a:lnTo>
                  <a:lnTo>
                    <a:pt x="75" y="604"/>
                  </a:lnTo>
                  <a:lnTo>
                    <a:pt x="81" y="590"/>
                  </a:lnTo>
                  <a:lnTo>
                    <a:pt x="88" y="575"/>
                  </a:lnTo>
                  <a:lnTo>
                    <a:pt x="96" y="560"/>
                  </a:lnTo>
                  <a:lnTo>
                    <a:pt x="104" y="546"/>
                  </a:lnTo>
                  <a:lnTo>
                    <a:pt x="112" y="531"/>
                  </a:lnTo>
                  <a:lnTo>
                    <a:pt x="121" y="515"/>
                  </a:lnTo>
                  <a:lnTo>
                    <a:pt x="130" y="500"/>
                  </a:lnTo>
                  <a:lnTo>
                    <a:pt x="140" y="485"/>
                  </a:lnTo>
                  <a:lnTo>
                    <a:pt x="150" y="469"/>
                  </a:lnTo>
                  <a:lnTo>
                    <a:pt x="161" y="453"/>
                  </a:lnTo>
                  <a:lnTo>
                    <a:pt x="172" y="437"/>
                  </a:lnTo>
                  <a:lnTo>
                    <a:pt x="184" y="421"/>
                  </a:lnTo>
                  <a:lnTo>
                    <a:pt x="196" y="405"/>
                  </a:lnTo>
                  <a:lnTo>
                    <a:pt x="209" y="388"/>
                  </a:lnTo>
                  <a:lnTo>
                    <a:pt x="222" y="372"/>
                  </a:lnTo>
                  <a:lnTo>
                    <a:pt x="235" y="356"/>
                  </a:lnTo>
                  <a:lnTo>
                    <a:pt x="249" y="340"/>
                  </a:lnTo>
                  <a:lnTo>
                    <a:pt x="263" y="324"/>
                  </a:lnTo>
                  <a:lnTo>
                    <a:pt x="278" y="309"/>
                  </a:lnTo>
                  <a:lnTo>
                    <a:pt x="293" y="294"/>
                  </a:lnTo>
                  <a:lnTo>
                    <a:pt x="308" y="279"/>
                  </a:lnTo>
                  <a:lnTo>
                    <a:pt x="324" y="264"/>
                  </a:lnTo>
                  <a:lnTo>
                    <a:pt x="340" y="250"/>
                  </a:lnTo>
                  <a:lnTo>
                    <a:pt x="357" y="236"/>
                  </a:lnTo>
                  <a:lnTo>
                    <a:pt x="374" y="222"/>
                  </a:lnTo>
                  <a:lnTo>
                    <a:pt x="391" y="209"/>
                  </a:lnTo>
                  <a:lnTo>
                    <a:pt x="408" y="196"/>
                  </a:lnTo>
                  <a:lnTo>
                    <a:pt x="426" y="183"/>
                  </a:lnTo>
                  <a:lnTo>
                    <a:pt x="445" y="170"/>
                  </a:lnTo>
                  <a:lnTo>
                    <a:pt x="464" y="158"/>
                  </a:lnTo>
                  <a:lnTo>
                    <a:pt x="483" y="146"/>
                  </a:lnTo>
                  <a:lnTo>
                    <a:pt x="502" y="134"/>
                  </a:lnTo>
                  <a:lnTo>
                    <a:pt x="522" y="123"/>
                  </a:lnTo>
                  <a:lnTo>
                    <a:pt x="543" y="113"/>
                  </a:lnTo>
                  <a:lnTo>
                    <a:pt x="563" y="102"/>
                  </a:lnTo>
                  <a:lnTo>
                    <a:pt x="584" y="93"/>
                  </a:lnTo>
                  <a:lnTo>
                    <a:pt x="606" y="83"/>
                  </a:lnTo>
                  <a:lnTo>
                    <a:pt x="627" y="74"/>
                  </a:lnTo>
                  <a:lnTo>
                    <a:pt x="649" y="66"/>
                  </a:lnTo>
                  <a:lnTo>
                    <a:pt x="672" y="58"/>
                  </a:lnTo>
                  <a:lnTo>
                    <a:pt x="695" y="50"/>
                  </a:lnTo>
                  <a:lnTo>
                    <a:pt x="718" y="43"/>
                  </a:lnTo>
                  <a:lnTo>
                    <a:pt x="741" y="36"/>
                  </a:lnTo>
                  <a:lnTo>
                    <a:pt x="765" y="30"/>
                  </a:lnTo>
                  <a:lnTo>
                    <a:pt x="790" y="24"/>
                  </a:lnTo>
                  <a:lnTo>
                    <a:pt x="814" y="19"/>
                  </a:lnTo>
                  <a:lnTo>
                    <a:pt x="839" y="14"/>
                  </a:lnTo>
                  <a:lnTo>
                    <a:pt x="864" y="10"/>
                  </a:lnTo>
                  <a:lnTo>
                    <a:pt x="890" y="6"/>
                  </a:lnTo>
                  <a:lnTo>
                    <a:pt x="915" y="4"/>
                  </a:lnTo>
                  <a:lnTo>
                    <a:pt x="941" y="2"/>
                  </a:lnTo>
                  <a:lnTo>
                    <a:pt x="967" y="1"/>
                  </a:lnTo>
                  <a:lnTo>
                    <a:pt x="994" y="0"/>
                  </a:lnTo>
                  <a:lnTo>
                    <a:pt x="1020" y="0"/>
                  </a:lnTo>
                  <a:lnTo>
                    <a:pt x="1047" y="1"/>
                  </a:lnTo>
                  <a:lnTo>
                    <a:pt x="1074" y="3"/>
                  </a:lnTo>
                  <a:lnTo>
                    <a:pt x="1101" y="5"/>
                  </a:lnTo>
                  <a:lnTo>
                    <a:pt x="1128" y="9"/>
                  </a:lnTo>
                  <a:lnTo>
                    <a:pt x="1156" y="13"/>
                  </a:lnTo>
                  <a:lnTo>
                    <a:pt x="1184" y="17"/>
                  </a:lnTo>
                  <a:lnTo>
                    <a:pt x="1212" y="22"/>
                  </a:lnTo>
                  <a:lnTo>
                    <a:pt x="1240" y="29"/>
                  </a:lnTo>
                  <a:lnTo>
                    <a:pt x="1268" y="35"/>
                  </a:lnTo>
                  <a:lnTo>
                    <a:pt x="1296" y="43"/>
                  </a:lnTo>
                  <a:lnTo>
                    <a:pt x="1323" y="51"/>
                  </a:lnTo>
                  <a:lnTo>
                    <a:pt x="1350" y="60"/>
                  </a:lnTo>
                  <a:lnTo>
                    <a:pt x="1377" y="70"/>
                  </a:lnTo>
                  <a:lnTo>
                    <a:pt x="1403" y="80"/>
                  </a:lnTo>
                  <a:lnTo>
                    <a:pt x="1429" y="91"/>
                  </a:lnTo>
                  <a:lnTo>
                    <a:pt x="1455" y="103"/>
                  </a:lnTo>
                  <a:lnTo>
                    <a:pt x="1480" y="115"/>
                  </a:lnTo>
                  <a:lnTo>
                    <a:pt x="1505" y="128"/>
                  </a:lnTo>
                  <a:lnTo>
                    <a:pt x="1530" y="142"/>
                  </a:lnTo>
                  <a:lnTo>
                    <a:pt x="1554" y="157"/>
                  </a:lnTo>
                  <a:lnTo>
                    <a:pt x="1577" y="172"/>
                  </a:lnTo>
                  <a:lnTo>
                    <a:pt x="1601" y="188"/>
                  </a:lnTo>
                  <a:lnTo>
                    <a:pt x="1624" y="205"/>
                  </a:lnTo>
                  <a:lnTo>
                    <a:pt x="1647" y="222"/>
                  </a:lnTo>
                  <a:lnTo>
                    <a:pt x="1669" y="240"/>
                  </a:lnTo>
                  <a:lnTo>
                    <a:pt x="1690" y="258"/>
                  </a:lnTo>
                  <a:lnTo>
                    <a:pt x="1711" y="277"/>
                  </a:lnTo>
                  <a:lnTo>
                    <a:pt x="1731" y="296"/>
                  </a:lnTo>
                  <a:lnTo>
                    <a:pt x="1750" y="315"/>
                  </a:lnTo>
                  <a:lnTo>
                    <a:pt x="1769" y="334"/>
                  </a:lnTo>
                  <a:lnTo>
                    <a:pt x="1787" y="353"/>
                  </a:lnTo>
                  <a:lnTo>
                    <a:pt x="1804" y="373"/>
                  </a:lnTo>
                  <a:lnTo>
                    <a:pt x="1821" y="393"/>
                  </a:lnTo>
                  <a:lnTo>
                    <a:pt x="1837" y="414"/>
                  </a:lnTo>
                  <a:lnTo>
                    <a:pt x="1852" y="435"/>
                  </a:lnTo>
                  <a:lnTo>
                    <a:pt x="1867" y="456"/>
                  </a:lnTo>
                  <a:lnTo>
                    <a:pt x="1881" y="477"/>
                  </a:lnTo>
                  <a:lnTo>
                    <a:pt x="1894" y="498"/>
                  </a:lnTo>
                  <a:lnTo>
                    <a:pt x="1906" y="520"/>
                  </a:lnTo>
                  <a:lnTo>
                    <a:pt x="1918" y="542"/>
                  </a:lnTo>
                  <a:lnTo>
                    <a:pt x="1929" y="564"/>
                  </a:lnTo>
                  <a:lnTo>
                    <a:pt x="1940" y="586"/>
                  </a:lnTo>
                  <a:lnTo>
                    <a:pt x="1950" y="608"/>
                  </a:lnTo>
                  <a:lnTo>
                    <a:pt x="1959" y="629"/>
                  </a:lnTo>
                  <a:lnTo>
                    <a:pt x="1968" y="650"/>
                  </a:lnTo>
                  <a:lnTo>
                    <a:pt x="1976" y="671"/>
                  </a:lnTo>
                  <a:lnTo>
                    <a:pt x="1983" y="692"/>
                  </a:lnTo>
                  <a:lnTo>
                    <a:pt x="1990" y="712"/>
                  </a:lnTo>
                  <a:lnTo>
                    <a:pt x="1996" y="732"/>
                  </a:lnTo>
                  <a:lnTo>
                    <a:pt x="2002" y="752"/>
                  </a:lnTo>
                  <a:lnTo>
                    <a:pt x="2007" y="772"/>
                  </a:lnTo>
                  <a:lnTo>
                    <a:pt x="2011" y="791"/>
                  </a:lnTo>
                  <a:lnTo>
                    <a:pt x="2015" y="810"/>
                  </a:lnTo>
                  <a:lnTo>
                    <a:pt x="2018" y="829"/>
                  </a:lnTo>
                  <a:lnTo>
                    <a:pt x="2020" y="848"/>
                  </a:lnTo>
                  <a:lnTo>
                    <a:pt x="2022" y="866"/>
                  </a:lnTo>
                  <a:lnTo>
                    <a:pt x="2024" y="884"/>
                  </a:lnTo>
                  <a:lnTo>
                    <a:pt x="2025" y="901"/>
                  </a:lnTo>
                  <a:lnTo>
                    <a:pt x="2026" y="916"/>
                  </a:lnTo>
                  <a:lnTo>
                    <a:pt x="2027" y="930"/>
                  </a:lnTo>
                  <a:lnTo>
                    <a:pt x="2028" y="943"/>
                  </a:lnTo>
                  <a:lnTo>
                    <a:pt x="2029" y="955"/>
                  </a:lnTo>
                  <a:lnTo>
                    <a:pt x="2030" y="966"/>
                  </a:lnTo>
                  <a:lnTo>
                    <a:pt x="2031" y="976"/>
                  </a:lnTo>
                  <a:lnTo>
                    <a:pt x="2032" y="985"/>
                  </a:lnTo>
                  <a:lnTo>
                    <a:pt x="2032" y="992"/>
                  </a:lnTo>
                  <a:lnTo>
                    <a:pt x="2033" y="998"/>
                  </a:lnTo>
                  <a:lnTo>
                    <a:pt x="2033" y="1003"/>
                  </a:lnTo>
                  <a:lnTo>
                    <a:pt x="2034" y="1007"/>
                  </a:lnTo>
                  <a:lnTo>
                    <a:pt x="2034" y="1010"/>
                  </a:lnTo>
                  <a:lnTo>
                    <a:pt x="2034" y="1012"/>
                  </a:lnTo>
                  <a:lnTo>
                    <a:pt x="2034" y="1013"/>
                  </a:lnTo>
                  <a:close/>
                </a:path>
              </a:pathLst>
            </a:custGeom>
            <a:solidFill>
              <a:schemeClr val="folHlink"/>
            </a:solidFill>
            <a:ln w="6350">
              <a:noFill/>
              <a:round/>
              <a:headEnd/>
              <a:tailEnd/>
            </a:ln>
          </p:spPr>
          <p:txBody>
            <a:bodyPr vert="eaVert" wrap="none" anchor="ctr"/>
            <a:lstStyle/>
            <a:p>
              <a:endParaRPr lang="en-US" dirty="0"/>
            </a:p>
          </p:txBody>
        </p:sp>
        <p:sp>
          <p:nvSpPr>
            <p:cNvPr id="20" name="Freeform 13"/>
            <p:cNvSpPr>
              <a:spLocks/>
            </p:cNvSpPr>
            <p:nvPr/>
          </p:nvSpPr>
          <p:spPr bwMode="gray">
            <a:xfrm rot="-5400000">
              <a:off x="1624" y="1952"/>
              <a:ext cx="1038" cy="617"/>
            </a:xfrm>
            <a:custGeom>
              <a:avLst/>
              <a:gdLst>
                <a:gd name="T0" fmla="*/ 0 w 2181"/>
                <a:gd name="T1" fmla="*/ 0 h 1259"/>
                <a:gd name="T2" fmla="*/ 0 w 2181"/>
                <a:gd name="T3" fmla="*/ 0 h 1259"/>
                <a:gd name="T4" fmla="*/ 0 w 2181"/>
                <a:gd name="T5" fmla="*/ 0 h 1259"/>
                <a:gd name="T6" fmla="*/ 0 w 2181"/>
                <a:gd name="T7" fmla="*/ 0 h 1259"/>
                <a:gd name="T8" fmla="*/ 0 w 2181"/>
                <a:gd name="T9" fmla="*/ 0 h 1259"/>
                <a:gd name="T10" fmla="*/ 0 w 2181"/>
                <a:gd name="T11" fmla="*/ 0 h 1259"/>
                <a:gd name="T12" fmla="*/ 0 w 2181"/>
                <a:gd name="T13" fmla="*/ 0 h 1259"/>
                <a:gd name="T14" fmla="*/ 0 w 2181"/>
                <a:gd name="T15" fmla="*/ 0 h 1259"/>
                <a:gd name="T16" fmla="*/ 0 w 2181"/>
                <a:gd name="T17" fmla="*/ 0 h 1259"/>
                <a:gd name="T18" fmla="*/ 0 w 2181"/>
                <a:gd name="T19" fmla="*/ 0 h 1259"/>
                <a:gd name="T20" fmla="*/ 0 w 2181"/>
                <a:gd name="T21" fmla="*/ 0 h 1259"/>
                <a:gd name="T22" fmla="*/ 0 w 2181"/>
                <a:gd name="T23" fmla="*/ 0 h 1259"/>
                <a:gd name="T24" fmla="*/ 0 w 2181"/>
                <a:gd name="T25" fmla="*/ 0 h 1259"/>
                <a:gd name="T26" fmla="*/ 0 w 2181"/>
                <a:gd name="T27" fmla="*/ 0 h 1259"/>
                <a:gd name="T28" fmla="*/ 0 w 2181"/>
                <a:gd name="T29" fmla="*/ 0 h 1259"/>
                <a:gd name="T30" fmla="*/ 0 w 2181"/>
                <a:gd name="T31" fmla="*/ 0 h 1259"/>
                <a:gd name="T32" fmla="*/ 0 w 2181"/>
                <a:gd name="T33" fmla="*/ 0 h 1259"/>
                <a:gd name="T34" fmla="*/ 0 w 2181"/>
                <a:gd name="T35" fmla="*/ 0 h 1259"/>
                <a:gd name="T36" fmla="*/ 0 w 2181"/>
                <a:gd name="T37" fmla="*/ 0 h 1259"/>
                <a:gd name="T38" fmla="*/ 0 w 2181"/>
                <a:gd name="T39" fmla="*/ 0 h 1259"/>
                <a:gd name="T40" fmla="*/ 0 w 2181"/>
                <a:gd name="T41" fmla="*/ 0 h 1259"/>
                <a:gd name="T42" fmla="*/ 0 w 2181"/>
                <a:gd name="T43" fmla="*/ 0 h 1259"/>
                <a:gd name="T44" fmla="*/ 0 w 2181"/>
                <a:gd name="T45" fmla="*/ 0 h 1259"/>
                <a:gd name="T46" fmla="*/ 0 w 2181"/>
                <a:gd name="T47" fmla="*/ 0 h 1259"/>
                <a:gd name="T48" fmla="*/ 0 w 2181"/>
                <a:gd name="T49" fmla="*/ 0 h 1259"/>
                <a:gd name="T50" fmla="*/ 0 w 2181"/>
                <a:gd name="T51" fmla="*/ 0 h 1259"/>
                <a:gd name="T52" fmla="*/ 0 w 2181"/>
                <a:gd name="T53" fmla="*/ 0 h 1259"/>
                <a:gd name="T54" fmla="*/ 0 w 2181"/>
                <a:gd name="T55" fmla="*/ 0 h 1259"/>
                <a:gd name="T56" fmla="*/ 0 w 2181"/>
                <a:gd name="T57" fmla="*/ 0 h 1259"/>
                <a:gd name="T58" fmla="*/ 0 w 2181"/>
                <a:gd name="T59" fmla="*/ 0 h 1259"/>
                <a:gd name="T60" fmla="*/ 0 w 2181"/>
                <a:gd name="T61" fmla="*/ 0 h 1259"/>
                <a:gd name="T62" fmla="*/ 0 w 2181"/>
                <a:gd name="T63" fmla="*/ 0 h 1259"/>
                <a:gd name="T64" fmla="*/ 0 w 2181"/>
                <a:gd name="T65" fmla="*/ 0 h 1259"/>
                <a:gd name="T66" fmla="*/ 0 w 2181"/>
                <a:gd name="T67" fmla="*/ 0 h 1259"/>
                <a:gd name="T68" fmla="*/ 0 w 2181"/>
                <a:gd name="T69" fmla="*/ 0 h 1259"/>
                <a:gd name="T70" fmla="*/ 0 w 2181"/>
                <a:gd name="T71" fmla="*/ 0 h 1259"/>
                <a:gd name="T72" fmla="*/ 0 w 2181"/>
                <a:gd name="T73" fmla="*/ 0 h 1259"/>
                <a:gd name="T74" fmla="*/ 0 w 2181"/>
                <a:gd name="T75" fmla="*/ 0 h 1259"/>
                <a:gd name="T76" fmla="*/ 0 w 2181"/>
                <a:gd name="T77" fmla="*/ 0 h 1259"/>
                <a:gd name="T78" fmla="*/ 0 w 2181"/>
                <a:gd name="T79" fmla="*/ 0 h 1259"/>
                <a:gd name="T80" fmla="*/ 0 w 2181"/>
                <a:gd name="T81" fmla="*/ 0 h 1259"/>
                <a:gd name="T82" fmla="*/ 0 w 2181"/>
                <a:gd name="T83" fmla="*/ 0 h 1259"/>
                <a:gd name="T84" fmla="*/ 0 w 2181"/>
                <a:gd name="T85" fmla="*/ 0 h 1259"/>
                <a:gd name="T86" fmla="*/ 0 w 2181"/>
                <a:gd name="T87" fmla="*/ 0 h 1259"/>
                <a:gd name="T88" fmla="*/ 0 w 2181"/>
                <a:gd name="T89" fmla="*/ 0 h 1259"/>
                <a:gd name="T90" fmla="*/ 0 w 2181"/>
                <a:gd name="T91" fmla="*/ 0 h 1259"/>
                <a:gd name="T92" fmla="*/ 0 w 2181"/>
                <a:gd name="T93" fmla="*/ 0 h 1259"/>
                <a:gd name="T94" fmla="*/ 0 w 2181"/>
                <a:gd name="T95" fmla="*/ 0 h 1259"/>
                <a:gd name="T96" fmla="*/ 0 w 2181"/>
                <a:gd name="T97" fmla="*/ 0 h 1259"/>
                <a:gd name="T98" fmla="*/ 0 w 2181"/>
                <a:gd name="T99" fmla="*/ 0 h 1259"/>
                <a:gd name="T100" fmla="*/ 0 w 2181"/>
                <a:gd name="T101" fmla="*/ 0 h 1259"/>
                <a:gd name="T102" fmla="*/ 0 w 2181"/>
                <a:gd name="T103" fmla="*/ 0 h 1259"/>
                <a:gd name="T104" fmla="*/ 0 w 2181"/>
                <a:gd name="T105" fmla="*/ 0 h 1259"/>
                <a:gd name="T106" fmla="*/ 0 w 2181"/>
                <a:gd name="T107" fmla="*/ 0 h 1259"/>
                <a:gd name="T108" fmla="*/ 0 w 2181"/>
                <a:gd name="T109" fmla="*/ 0 h 1259"/>
                <a:gd name="T110" fmla="*/ 0 w 2181"/>
                <a:gd name="T111" fmla="*/ 0 h 1259"/>
                <a:gd name="T112" fmla="*/ 0 w 2181"/>
                <a:gd name="T113" fmla="*/ 0 h 1259"/>
                <a:gd name="T114" fmla="*/ 0 w 2181"/>
                <a:gd name="T115" fmla="*/ 0 h 1259"/>
                <a:gd name="T116" fmla="*/ 0 w 2181"/>
                <a:gd name="T117" fmla="*/ 0 h 1259"/>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w 2181"/>
                <a:gd name="T178" fmla="*/ 0 h 1259"/>
                <a:gd name="T179" fmla="*/ 2181 w 2181"/>
                <a:gd name="T180" fmla="*/ 1259 h 1259"/>
              </a:gdLst>
              <a:ahLst/>
              <a:cxnLst>
                <a:cxn ang="T118">
                  <a:pos x="T0" y="T1"/>
                </a:cxn>
                <a:cxn ang="T119">
                  <a:pos x="T2" y="T3"/>
                </a:cxn>
                <a:cxn ang="T120">
                  <a:pos x="T4" y="T5"/>
                </a:cxn>
                <a:cxn ang="T121">
                  <a:pos x="T6" y="T7"/>
                </a:cxn>
                <a:cxn ang="T122">
                  <a:pos x="T8" y="T9"/>
                </a:cxn>
                <a:cxn ang="T123">
                  <a:pos x="T10" y="T11"/>
                </a:cxn>
                <a:cxn ang="T124">
                  <a:pos x="T12" y="T13"/>
                </a:cxn>
                <a:cxn ang="T125">
                  <a:pos x="T14" y="T15"/>
                </a:cxn>
                <a:cxn ang="T126">
                  <a:pos x="T16" y="T17"/>
                </a:cxn>
                <a:cxn ang="T127">
                  <a:pos x="T18" y="T19"/>
                </a:cxn>
                <a:cxn ang="T128">
                  <a:pos x="T20" y="T21"/>
                </a:cxn>
                <a:cxn ang="T129">
                  <a:pos x="T22" y="T23"/>
                </a:cxn>
                <a:cxn ang="T130">
                  <a:pos x="T24" y="T25"/>
                </a:cxn>
                <a:cxn ang="T131">
                  <a:pos x="T26" y="T27"/>
                </a:cxn>
                <a:cxn ang="T132">
                  <a:pos x="T28" y="T29"/>
                </a:cxn>
                <a:cxn ang="T133">
                  <a:pos x="T30" y="T31"/>
                </a:cxn>
                <a:cxn ang="T134">
                  <a:pos x="T32" y="T33"/>
                </a:cxn>
                <a:cxn ang="T135">
                  <a:pos x="T34" y="T35"/>
                </a:cxn>
                <a:cxn ang="T136">
                  <a:pos x="T36" y="T37"/>
                </a:cxn>
                <a:cxn ang="T137">
                  <a:pos x="T38" y="T39"/>
                </a:cxn>
                <a:cxn ang="T138">
                  <a:pos x="T40" y="T41"/>
                </a:cxn>
                <a:cxn ang="T139">
                  <a:pos x="T42" y="T43"/>
                </a:cxn>
                <a:cxn ang="T140">
                  <a:pos x="T44" y="T45"/>
                </a:cxn>
                <a:cxn ang="T141">
                  <a:pos x="T46" y="T47"/>
                </a:cxn>
                <a:cxn ang="T142">
                  <a:pos x="T48" y="T49"/>
                </a:cxn>
                <a:cxn ang="T143">
                  <a:pos x="T50" y="T51"/>
                </a:cxn>
                <a:cxn ang="T144">
                  <a:pos x="T52" y="T53"/>
                </a:cxn>
                <a:cxn ang="T145">
                  <a:pos x="T54" y="T55"/>
                </a:cxn>
                <a:cxn ang="T146">
                  <a:pos x="T56" y="T57"/>
                </a:cxn>
                <a:cxn ang="T147">
                  <a:pos x="T58" y="T59"/>
                </a:cxn>
                <a:cxn ang="T148">
                  <a:pos x="T60" y="T61"/>
                </a:cxn>
                <a:cxn ang="T149">
                  <a:pos x="T62" y="T63"/>
                </a:cxn>
                <a:cxn ang="T150">
                  <a:pos x="T64" y="T65"/>
                </a:cxn>
                <a:cxn ang="T151">
                  <a:pos x="T66" y="T67"/>
                </a:cxn>
                <a:cxn ang="T152">
                  <a:pos x="T68" y="T69"/>
                </a:cxn>
                <a:cxn ang="T153">
                  <a:pos x="T70" y="T71"/>
                </a:cxn>
                <a:cxn ang="T154">
                  <a:pos x="T72" y="T73"/>
                </a:cxn>
                <a:cxn ang="T155">
                  <a:pos x="T74" y="T75"/>
                </a:cxn>
                <a:cxn ang="T156">
                  <a:pos x="T76" y="T77"/>
                </a:cxn>
                <a:cxn ang="T157">
                  <a:pos x="T78" y="T79"/>
                </a:cxn>
                <a:cxn ang="T158">
                  <a:pos x="T80" y="T81"/>
                </a:cxn>
                <a:cxn ang="T159">
                  <a:pos x="T82" y="T83"/>
                </a:cxn>
                <a:cxn ang="T160">
                  <a:pos x="T84" y="T85"/>
                </a:cxn>
                <a:cxn ang="T161">
                  <a:pos x="T86" y="T87"/>
                </a:cxn>
                <a:cxn ang="T162">
                  <a:pos x="T88" y="T89"/>
                </a:cxn>
                <a:cxn ang="T163">
                  <a:pos x="T90" y="T91"/>
                </a:cxn>
                <a:cxn ang="T164">
                  <a:pos x="T92" y="T93"/>
                </a:cxn>
                <a:cxn ang="T165">
                  <a:pos x="T94" y="T95"/>
                </a:cxn>
                <a:cxn ang="T166">
                  <a:pos x="T96" y="T97"/>
                </a:cxn>
                <a:cxn ang="T167">
                  <a:pos x="T98" y="T99"/>
                </a:cxn>
                <a:cxn ang="T168">
                  <a:pos x="T100" y="T101"/>
                </a:cxn>
                <a:cxn ang="T169">
                  <a:pos x="T102" y="T103"/>
                </a:cxn>
                <a:cxn ang="T170">
                  <a:pos x="T104" y="T105"/>
                </a:cxn>
                <a:cxn ang="T171">
                  <a:pos x="T106" y="T107"/>
                </a:cxn>
                <a:cxn ang="T172">
                  <a:pos x="T108" y="T109"/>
                </a:cxn>
                <a:cxn ang="T173">
                  <a:pos x="T110" y="T111"/>
                </a:cxn>
                <a:cxn ang="T174">
                  <a:pos x="T112" y="T113"/>
                </a:cxn>
                <a:cxn ang="T175">
                  <a:pos x="T114" y="T115"/>
                </a:cxn>
                <a:cxn ang="T176">
                  <a:pos x="T116" y="T117"/>
                </a:cxn>
              </a:cxnLst>
              <a:rect l="T177" t="T178" r="T179" b="T180"/>
              <a:pathLst>
                <a:path w="2181" h="1259">
                  <a:moveTo>
                    <a:pt x="729" y="331"/>
                  </a:moveTo>
                  <a:lnTo>
                    <a:pt x="728" y="321"/>
                  </a:lnTo>
                  <a:lnTo>
                    <a:pt x="727" y="311"/>
                  </a:lnTo>
                  <a:lnTo>
                    <a:pt x="726" y="302"/>
                  </a:lnTo>
                  <a:lnTo>
                    <a:pt x="725" y="294"/>
                  </a:lnTo>
                  <a:lnTo>
                    <a:pt x="724" y="286"/>
                  </a:lnTo>
                  <a:lnTo>
                    <a:pt x="723" y="279"/>
                  </a:lnTo>
                  <a:lnTo>
                    <a:pt x="722" y="273"/>
                  </a:lnTo>
                  <a:lnTo>
                    <a:pt x="722" y="267"/>
                  </a:lnTo>
                  <a:lnTo>
                    <a:pt x="721" y="262"/>
                  </a:lnTo>
                  <a:lnTo>
                    <a:pt x="721" y="257"/>
                  </a:lnTo>
                  <a:lnTo>
                    <a:pt x="720" y="254"/>
                  </a:lnTo>
                  <a:lnTo>
                    <a:pt x="720" y="251"/>
                  </a:lnTo>
                  <a:lnTo>
                    <a:pt x="720" y="248"/>
                  </a:lnTo>
                  <a:lnTo>
                    <a:pt x="719" y="247"/>
                  </a:lnTo>
                  <a:lnTo>
                    <a:pt x="719" y="246"/>
                  </a:lnTo>
                  <a:lnTo>
                    <a:pt x="719" y="245"/>
                  </a:lnTo>
                  <a:lnTo>
                    <a:pt x="720" y="245"/>
                  </a:lnTo>
                  <a:lnTo>
                    <a:pt x="722" y="245"/>
                  </a:lnTo>
                  <a:lnTo>
                    <a:pt x="724" y="245"/>
                  </a:lnTo>
                  <a:lnTo>
                    <a:pt x="726" y="245"/>
                  </a:lnTo>
                  <a:lnTo>
                    <a:pt x="729" y="245"/>
                  </a:lnTo>
                  <a:lnTo>
                    <a:pt x="733" y="245"/>
                  </a:lnTo>
                  <a:lnTo>
                    <a:pt x="737" y="245"/>
                  </a:lnTo>
                  <a:lnTo>
                    <a:pt x="742" y="245"/>
                  </a:lnTo>
                  <a:lnTo>
                    <a:pt x="747" y="245"/>
                  </a:lnTo>
                  <a:lnTo>
                    <a:pt x="753" y="245"/>
                  </a:lnTo>
                  <a:lnTo>
                    <a:pt x="759" y="245"/>
                  </a:lnTo>
                  <a:lnTo>
                    <a:pt x="766" y="245"/>
                  </a:lnTo>
                  <a:lnTo>
                    <a:pt x="774" y="245"/>
                  </a:lnTo>
                  <a:lnTo>
                    <a:pt x="782" y="245"/>
                  </a:lnTo>
                  <a:lnTo>
                    <a:pt x="790" y="245"/>
                  </a:lnTo>
                  <a:lnTo>
                    <a:pt x="799" y="245"/>
                  </a:lnTo>
                  <a:lnTo>
                    <a:pt x="807" y="245"/>
                  </a:lnTo>
                  <a:lnTo>
                    <a:pt x="814" y="245"/>
                  </a:lnTo>
                  <a:lnTo>
                    <a:pt x="821" y="245"/>
                  </a:lnTo>
                  <a:lnTo>
                    <a:pt x="828" y="245"/>
                  </a:lnTo>
                  <a:lnTo>
                    <a:pt x="833" y="245"/>
                  </a:lnTo>
                  <a:lnTo>
                    <a:pt x="839" y="245"/>
                  </a:lnTo>
                  <a:lnTo>
                    <a:pt x="843" y="245"/>
                  </a:lnTo>
                  <a:lnTo>
                    <a:pt x="848" y="245"/>
                  </a:lnTo>
                  <a:lnTo>
                    <a:pt x="851" y="245"/>
                  </a:lnTo>
                  <a:lnTo>
                    <a:pt x="854" y="245"/>
                  </a:lnTo>
                  <a:lnTo>
                    <a:pt x="857" y="245"/>
                  </a:lnTo>
                  <a:lnTo>
                    <a:pt x="859" y="245"/>
                  </a:lnTo>
                  <a:lnTo>
                    <a:pt x="860" y="245"/>
                  </a:lnTo>
                  <a:lnTo>
                    <a:pt x="861" y="245"/>
                  </a:lnTo>
                  <a:lnTo>
                    <a:pt x="860" y="245"/>
                  </a:lnTo>
                  <a:lnTo>
                    <a:pt x="858" y="243"/>
                  </a:lnTo>
                  <a:lnTo>
                    <a:pt x="854" y="241"/>
                  </a:lnTo>
                  <a:lnTo>
                    <a:pt x="848" y="238"/>
                  </a:lnTo>
                  <a:lnTo>
                    <a:pt x="840" y="233"/>
                  </a:lnTo>
                  <a:lnTo>
                    <a:pt x="831" y="228"/>
                  </a:lnTo>
                  <a:lnTo>
                    <a:pt x="820" y="222"/>
                  </a:lnTo>
                  <a:lnTo>
                    <a:pt x="807" y="215"/>
                  </a:lnTo>
                  <a:lnTo>
                    <a:pt x="793" y="207"/>
                  </a:lnTo>
                  <a:lnTo>
                    <a:pt x="777" y="198"/>
                  </a:lnTo>
                  <a:lnTo>
                    <a:pt x="760" y="187"/>
                  </a:lnTo>
                  <a:lnTo>
                    <a:pt x="740" y="176"/>
                  </a:lnTo>
                  <a:lnTo>
                    <a:pt x="719" y="165"/>
                  </a:lnTo>
                  <a:lnTo>
                    <a:pt x="697" y="152"/>
                  </a:lnTo>
                  <a:lnTo>
                    <a:pt x="672" y="138"/>
                  </a:lnTo>
                  <a:lnTo>
                    <a:pt x="646" y="123"/>
                  </a:lnTo>
                  <a:lnTo>
                    <a:pt x="620" y="108"/>
                  </a:lnTo>
                  <a:lnTo>
                    <a:pt x="596" y="94"/>
                  </a:lnTo>
                  <a:lnTo>
                    <a:pt x="573" y="81"/>
                  </a:lnTo>
                  <a:lnTo>
                    <a:pt x="552" y="69"/>
                  </a:lnTo>
                  <a:lnTo>
                    <a:pt x="533" y="58"/>
                  </a:lnTo>
                  <a:lnTo>
                    <a:pt x="515" y="48"/>
                  </a:lnTo>
                  <a:lnTo>
                    <a:pt x="499" y="39"/>
                  </a:lnTo>
                  <a:lnTo>
                    <a:pt x="485" y="31"/>
                  </a:lnTo>
                  <a:lnTo>
                    <a:pt x="473" y="24"/>
                  </a:lnTo>
                  <a:lnTo>
                    <a:pt x="462" y="18"/>
                  </a:lnTo>
                  <a:lnTo>
                    <a:pt x="453" y="12"/>
                  </a:lnTo>
                  <a:lnTo>
                    <a:pt x="445" y="8"/>
                  </a:lnTo>
                  <a:lnTo>
                    <a:pt x="439" y="5"/>
                  </a:lnTo>
                  <a:lnTo>
                    <a:pt x="435" y="2"/>
                  </a:lnTo>
                  <a:lnTo>
                    <a:pt x="432" y="1"/>
                  </a:lnTo>
                  <a:lnTo>
                    <a:pt x="432" y="0"/>
                  </a:lnTo>
                  <a:lnTo>
                    <a:pt x="431" y="1"/>
                  </a:lnTo>
                  <a:lnTo>
                    <a:pt x="428" y="2"/>
                  </a:lnTo>
                  <a:lnTo>
                    <a:pt x="424" y="5"/>
                  </a:lnTo>
                  <a:lnTo>
                    <a:pt x="418" y="8"/>
                  </a:lnTo>
                  <a:lnTo>
                    <a:pt x="410" y="12"/>
                  </a:lnTo>
                  <a:lnTo>
                    <a:pt x="401" y="18"/>
                  </a:lnTo>
                  <a:lnTo>
                    <a:pt x="390" y="24"/>
                  </a:lnTo>
                  <a:lnTo>
                    <a:pt x="378" y="31"/>
                  </a:lnTo>
                  <a:lnTo>
                    <a:pt x="363" y="39"/>
                  </a:lnTo>
                  <a:lnTo>
                    <a:pt x="347" y="48"/>
                  </a:lnTo>
                  <a:lnTo>
                    <a:pt x="330" y="58"/>
                  </a:lnTo>
                  <a:lnTo>
                    <a:pt x="310" y="69"/>
                  </a:lnTo>
                  <a:lnTo>
                    <a:pt x="289" y="81"/>
                  </a:lnTo>
                  <a:lnTo>
                    <a:pt x="266" y="94"/>
                  </a:lnTo>
                  <a:lnTo>
                    <a:pt x="242" y="108"/>
                  </a:lnTo>
                  <a:lnTo>
                    <a:pt x="216" y="123"/>
                  </a:lnTo>
                  <a:lnTo>
                    <a:pt x="190" y="138"/>
                  </a:lnTo>
                  <a:lnTo>
                    <a:pt x="165" y="152"/>
                  </a:lnTo>
                  <a:lnTo>
                    <a:pt x="142" y="165"/>
                  </a:lnTo>
                  <a:lnTo>
                    <a:pt x="121" y="176"/>
                  </a:lnTo>
                  <a:lnTo>
                    <a:pt x="102" y="187"/>
                  </a:lnTo>
                  <a:lnTo>
                    <a:pt x="84" y="198"/>
                  </a:lnTo>
                  <a:lnTo>
                    <a:pt x="68" y="207"/>
                  </a:lnTo>
                  <a:lnTo>
                    <a:pt x="54" y="215"/>
                  </a:lnTo>
                  <a:lnTo>
                    <a:pt x="41" y="222"/>
                  </a:lnTo>
                  <a:lnTo>
                    <a:pt x="30" y="228"/>
                  </a:lnTo>
                  <a:lnTo>
                    <a:pt x="21" y="233"/>
                  </a:lnTo>
                  <a:lnTo>
                    <a:pt x="13" y="238"/>
                  </a:lnTo>
                  <a:lnTo>
                    <a:pt x="8" y="241"/>
                  </a:lnTo>
                  <a:lnTo>
                    <a:pt x="3" y="243"/>
                  </a:lnTo>
                  <a:lnTo>
                    <a:pt x="1" y="245"/>
                  </a:lnTo>
                  <a:lnTo>
                    <a:pt x="0" y="245"/>
                  </a:lnTo>
                  <a:lnTo>
                    <a:pt x="1" y="245"/>
                  </a:lnTo>
                  <a:lnTo>
                    <a:pt x="2" y="245"/>
                  </a:lnTo>
                  <a:lnTo>
                    <a:pt x="4" y="245"/>
                  </a:lnTo>
                  <a:lnTo>
                    <a:pt x="7" y="245"/>
                  </a:lnTo>
                  <a:lnTo>
                    <a:pt x="10" y="245"/>
                  </a:lnTo>
                  <a:lnTo>
                    <a:pt x="14" y="245"/>
                  </a:lnTo>
                  <a:lnTo>
                    <a:pt x="18" y="245"/>
                  </a:lnTo>
                  <a:lnTo>
                    <a:pt x="23" y="245"/>
                  </a:lnTo>
                  <a:lnTo>
                    <a:pt x="28" y="245"/>
                  </a:lnTo>
                  <a:lnTo>
                    <a:pt x="34" y="245"/>
                  </a:lnTo>
                  <a:lnTo>
                    <a:pt x="40" y="245"/>
                  </a:lnTo>
                  <a:lnTo>
                    <a:pt x="47" y="245"/>
                  </a:lnTo>
                  <a:lnTo>
                    <a:pt x="55" y="245"/>
                  </a:lnTo>
                  <a:lnTo>
                    <a:pt x="63" y="245"/>
                  </a:lnTo>
                  <a:lnTo>
                    <a:pt x="72" y="245"/>
                  </a:lnTo>
                  <a:lnTo>
                    <a:pt x="81" y="245"/>
                  </a:lnTo>
                  <a:lnTo>
                    <a:pt x="89" y="245"/>
                  </a:lnTo>
                  <a:lnTo>
                    <a:pt x="96" y="245"/>
                  </a:lnTo>
                  <a:lnTo>
                    <a:pt x="103" y="245"/>
                  </a:lnTo>
                  <a:lnTo>
                    <a:pt x="110" y="245"/>
                  </a:lnTo>
                  <a:lnTo>
                    <a:pt x="116" y="245"/>
                  </a:lnTo>
                  <a:lnTo>
                    <a:pt x="121" y="245"/>
                  </a:lnTo>
                  <a:lnTo>
                    <a:pt x="126" y="245"/>
                  </a:lnTo>
                  <a:lnTo>
                    <a:pt x="130" y="245"/>
                  </a:lnTo>
                  <a:lnTo>
                    <a:pt x="134" y="245"/>
                  </a:lnTo>
                  <a:lnTo>
                    <a:pt x="137" y="245"/>
                  </a:lnTo>
                  <a:lnTo>
                    <a:pt x="139" y="245"/>
                  </a:lnTo>
                  <a:lnTo>
                    <a:pt x="141" y="245"/>
                  </a:lnTo>
                  <a:lnTo>
                    <a:pt x="143" y="245"/>
                  </a:lnTo>
                  <a:lnTo>
                    <a:pt x="144" y="245"/>
                  </a:lnTo>
                  <a:lnTo>
                    <a:pt x="144" y="246"/>
                  </a:lnTo>
                  <a:lnTo>
                    <a:pt x="144" y="247"/>
                  </a:lnTo>
                  <a:lnTo>
                    <a:pt x="144" y="250"/>
                  </a:lnTo>
                  <a:lnTo>
                    <a:pt x="144" y="254"/>
                  </a:lnTo>
                  <a:lnTo>
                    <a:pt x="145" y="259"/>
                  </a:lnTo>
                  <a:lnTo>
                    <a:pt x="145" y="264"/>
                  </a:lnTo>
                  <a:lnTo>
                    <a:pt x="146" y="271"/>
                  </a:lnTo>
                  <a:lnTo>
                    <a:pt x="146" y="279"/>
                  </a:lnTo>
                  <a:lnTo>
                    <a:pt x="147" y="288"/>
                  </a:lnTo>
                  <a:lnTo>
                    <a:pt x="147" y="298"/>
                  </a:lnTo>
                  <a:lnTo>
                    <a:pt x="148" y="309"/>
                  </a:lnTo>
                  <a:lnTo>
                    <a:pt x="149" y="322"/>
                  </a:lnTo>
                  <a:lnTo>
                    <a:pt x="150" y="335"/>
                  </a:lnTo>
                  <a:lnTo>
                    <a:pt x="151" y="349"/>
                  </a:lnTo>
                  <a:lnTo>
                    <a:pt x="152" y="364"/>
                  </a:lnTo>
                  <a:lnTo>
                    <a:pt x="153" y="381"/>
                  </a:lnTo>
                  <a:lnTo>
                    <a:pt x="154" y="398"/>
                  </a:lnTo>
                  <a:lnTo>
                    <a:pt x="157" y="416"/>
                  </a:lnTo>
                  <a:lnTo>
                    <a:pt x="160" y="434"/>
                  </a:lnTo>
                  <a:lnTo>
                    <a:pt x="164" y="453"/>
                  </a:lnTo>
                  <a:lnTo>
                    <a:pt x="168" y="473"/>
                  </a:lnTo>
                  <a:lnTo>
                    <a:pt x="174" y="493"/>
                  </a:lnTo>
                  <a:lnTo>
                    <a:pt x="180" y="514"/>
                  </a:lnTo>
                  <a:lnTo>
                    <a:pt x="187" y="535"/>
                  </a:lnTo>
                  <a:lnTo>
                    <a:pt x="195" y="557"/>
                  </a:lnTo>
                  <a:lnTo>
                    <a:pt x="203" y="580"/>
                  </a:lnTo>
                  <a:lnTo>
                    <a:pt x="212" y="603"/>
                  </a:lnTo>
                  <a:lnTo>
                    <a:pt x="222" y="627"/>
                  </a:lnTo>
                  <a:lnTo>
                    <a:pt x="233" y="652"/>
                  </a:lnTo>
                  <a:lnTo>
                    <a:pt x="245" y="677"/>
                  </a:lnTo>
                  <a:lnTo>
                    <a:pt x="257" y="702"/>
                  </a:lnTo>
                  <a:lnTo>
                    <a:pt x="271" y="729"/>
                  </a:lnTo>
                  <a:lnTo>
                    <a:pt x="285" y="755"/>
                  </a:lnTo>
                  <a:lnTo>
                    <a:pt x="300" y="781"/>
                  </a:lnTo>
                  <a:lnTo>
                    <a:pt x="316" y="806"/>
                  </a:lnTo>
                  <a:lnTo>
                    <a:pt x="332" y="831"/>
                  </a:lnTo>
                  <a:lnTo>
                    <a:pt x="350" y="855"/>
                  </a:lnTo>
                  <a:lnTo>
                    <a:pt x="369" y="879"/>
                  </a:lnTo>
                  <a:lnTo>
                    <a:pt x="388" y="902"/>
                  </a:lnTo>
                  <a:lnTo>
                    <a:pt x="408" y="924"/>
                  </a:lnTo>
                  <a:lnTo>
                    <a:pt x="430" y="947"/>
                  </a:lnTo>
                  <a:lnTo>
                    <a:pt x="452" y="968"/>
                  </a:lnTo>
                  <a:lnTo>
                    <a:pt x="475" y="989"/>
                  </a:lnTo>
                  <a:lnTo>
                    <a:pt x="499" y="1010"/>
                  </a:lnTo>
                  <a:lnTo>
                    <a:pt x="523" y="1030"/>
                  </a:lnTo>
                  <a:lnTo>
                    <a:pt x="549" y="1050"/>
                  </a:lnTo>
                  <a:lnTo>
                    <a:pt x="576" y="1069"/>
                  </a:lnTo>
                  <a:lnTo>
                    <a:pt x="603" y="1087"/>
                  </a:lnTo>
                  <a:lnTo>
                    <a:pt x="631" y="1105"/>
                  </a:lnTo>
                  <a:lnTo>
                    <a:pt x="660" y="1122"/>
                  </a:lnTo>
                  <a:lnTo>
                    <a:pt x="688" y="1138"/>
                  </a:lnTo>
                  <a:lnTo>
                    <a:pt x="717" y="1152"/>
                  </a:lnTo>
                  <a:lnTo>
                    <a:pt x="746" y="1166"/>
                  </a:lnTo>
                  <a:lnTo>
                    <a:pt x="775" y="1179"/>
                  </a:lnTo>
                  <a:lnTo>
                    <a:pt x="805" y="1191"/>
                  </a:lnTo>
                  <a:lnTo>
                    <a:pt x="834" y="1202"/>
                  </a:lnTo>
                  <a:lnTo>
                    <a:pt x="864" y="1212"/>
                  </a:lnTo>
                  <a:lnTo>
                    <a:pt x="894" y="1221"/>
                  </a:lnTo>
                  <a:lnTo>
                    <a:pt x="925" y="1229"/>
                  </a:lnTo>
                  <a:lnTo>
                    <a:pt x="955" y="1236"/>
                  </a:lnTo>
                  <a:lnTo>
                    <a:pt x="986" y="1242"/>
                  </a:lnTo>
                  <a:lnTo>
                    <a:pt x="1017" y="1247"/>
                  </a:lnTo>
                  <a:lnTo>
                    <a:pt x="1048" y="1251"/>
                  </a:lnTo>
                  <a:lnTo>
                    <a:pt x="1080" y="1254"/>
                  </a:lnTo>
                  <a:lnTo>
                    <a:pt x="1111" y="1256"/>
                  </a:lnTo>
                  <a:lnTo>
                    <a:pt x="1143" y="1257"/>
                  </a:lnTo>
                  <a:lnTo>
                    <a:pt x="1174" y="1258"/>
                  </a:lnTo>
                  <a:lnTo>
                    <a:pt x="1205" y="1257"/>
                  </a:lnTo>
                  <a:lnTo>
                    <a:pt x="1236" y="1255"/>
                  </a:lnTo>
                  <a:lnTo>
                    <a:pt x="1267" y="1253"/>
                  </a:lnTo>
                  <a:lnTo>
                    <a:pt x="1298" y="1249"/>
                  </a:lnTo>
                  <a:lnTo>
                    <a:pt x="1328" y="1245"/>
                  </a:lnTo>
                  <a:lnTo>
                    <a:pt x="1359" y="1239"/>
                  </a:lnTo>
                  <a:lnTo>
                    <a:pt x="1389" y="1233"/>
                  </a:lnTo>
                  <a:lnTo>
                    <a:pt x="1419" y="1226"/>
                  </a:lnTo>
                  <a:lnTo>
                    <a:pt x="1449" y="1217"/>
                  </a:lnTo>
                  <a:lnTo>
                    <a:pt x="1479" y="1208"/>
                  </a:lnTo>
                  <a:lnTo>
                    <a:pt x="1509" y="1198"/>
                  </a:lnTo>
                  <a:lnTo>
                    <a:pt x="1539" y="1187"/>
                  </a:lnTo>
                  <a:lnTo>
                    <a:pt x="1568" y="1175"/>
                  </a:lnTo>
                  <a:lnTo>
                    <a:pt x="1598" y="1162"/>
                  </a:lnTo>
                  <a:lnTo>
                    <a:pt x="1626" y="1149"/>
                  </a:lnTo>
                  <a:lnTo>
                    <a:pt x="1654" y="1135"/>
                  </a:lnTo>
                  <a:lnTo>
                    <a:pt x="1681" y="1120"/>
                  </a:lnTo>
                  <a:lnTo>
                    <a:pt x="1708" y="1104"/>
                  </a:lnTo>
                  <a:lnTo>
                    <a:pt x="1733" y="1088"/>
                  </a:lnTo>
                  <a:lnTo>
                    <a:pt x="1758" y="1071"/>
                  </a:lnTo>
                  <a:lnTo>
                    <a:pt x="1783" y="1053"/>
                  </a:lnTo>
                  <a:lnTo>
                    <a:pt x="1807" y="1035"/>
                  </a:lnTo>
                  <a:lnTo>
                    <a:pt x="1830" y="1016"/>
                  </a:lnTo>
                  <a:lnTo>
                    <a:pt x="1852" y="996"/>
                  </a:lnTo>
                  <a:lnTo>
                    <a:pt x="1874" y="976"/>
                  </a:lnTo>
                  <a:lnTo>
                    <a:pt x="1896" y="955"/>
                  </a:lnTo>
                  <a:lnTo>
                    <a:pt x="1916" y="933"/>
                  </a:lnTo>
                  <a:lnTo>
                    <a:pt x="1936" y="911"/>
                  </a:lnTo>
                  <a:lnTo>
                    <a:pt x="1955" y="888"/>
                  </a:lnTo>
                  <a:lnTo>
                    <a:pt x="1973" y="864"/>
                  </a:lnTo>
                  <a:lnTo>
                    <a:pt x="1991" y="841"/>
                  </a:lnTo>
                  <a:lnTo>
                    <a:pt x="2008" y="818"/>
                  </a:lnTo>
                  <a:lnTo>
                    <a:pt x="2023" y="796"/>
                  </a:lnTo>
                  <a:lnTo>
                    <a:pt x="2038" y="774"/>
                  </a:lnTo>
                  <a:lnTo>
                    <a:pt x="2052" y="752"/>
                  </a:lnTo>
                  <a:lnTo>
                    <a:pt x="2065" y="730"/>
                  </a:lnTo>
                  <a:lnTo>
                    <a:pt x="2077" y="709"/>
                  </a:lnTo>
                  <a:lnTo>
                    <a:pt x="2089" y="688"/>
                  </a:lnTo>
                  <a:lnTo>
                    <a:pt x="2099" y="667"/>
                  </a:lnTo>
                  <a:lnTo>
                    <a:pt x="2109" y="646"/>
                  </a:lnTo>
                  <a:lnTo>
                    <a:pt x="2117" y="626"/>
                  </a:lnTo>
                  <a:lnTo>
                    <a:pt x="2125" y="606"/>
                  </a:lnTo>
                  <a:lnTo>
                    <a:pt x="2132" y="586"/>
                  </a:lnTo>
                  <a:lnTo>
                    <a:pt x="2138" y="567"/>
                  </a:lnTo>
                  <a:lnTo>
                    <a:pt x="2143" y="548"/>
                  </a:lnTo>
                  <a:lnTo>
                    <a:pt x="2147" y="529"/>
                  </a:lnTo>
                  <a:lnTo>
                    <a:pt x="2152" y="512"/>
                  </a:lnTo>
                  <a:lnTo>
                    <a:pt x="2155" y="496"/>
                  </a:lnTo>
                  <a:lnTo>
                    <a:pt x="2159" y="481"/>
                  </a:lnTo>
                  <a:lnTo>
                    <a:pt x="2162" y="467"/>
                  </a:lnTo>
                  <a:lnTo>
                    <a:pt x="2165" y="455"/>
                  </a:lnTo>
                  <a:lnTo>
                    <a:pt x="2168" y="444"/>
                  </a:lnTo>
                  <a:lnTo>
                    <a:pt x="2171" y="434"/>
                  </a:lnTo>
                  <a:lnTo>
                    <a:pt x="2173" y="425"/>
                  </a:lnTo>
                  <a:lnTo>
                    <a:pt x="2175" y="417"/>
                  </a:lnTo>
                  <a:lnTo>
                    <a:pt x="2176" y="410"/>
                  </a:lnTo>
                  <a:lnTo>
                    <a:pt x="2178" y="405"/>
                  </a:lnTo>
                  <a:lnTo>
                    <a:pt x="2179" y="401"/>
                  </a:lnTo>
                  <a:lnTo>
                    <a:pt x="2179" y="398"/>
                  </a:lnTo>
                  <a:lnTo>
                    <a:pt x="2180" y="396"/>
                  </a:lnTo>
                  <a:lnTo>
                    <a:pt x="2179" y="396"/>
                  </a:lnTo>
                  <a:lnTo>
                    <a:pt x="2178" y="397"/>
                  </a:lnTo>
                  <a:lnTo>
                    <a:pt x="2175" y="398"/>
                  </a:lnTo>
                  <a:lnTo>
                    <a:pt x="2171" y="401"/>
                  </a:lnTo>
                  <a:lnTo>
                    <a:pt x="2166" y="403"/>
                  </a:lnTo>
                  <a:lnTo>
                    <a:pt x="2160" y="407"/>
                  </a:lnTo>
                  <a:lnTo>
                    <a:pt x="2153" y="411"/>
                  </a:lnTo>
                  <a:lnTo>
                    <a:pt x="2145" y="416"/>
                  </a:lnTo>
                  <a:lnTo>
                    <a:pt x="2136" y="421"/>
                  </a:lnTo>
                  <a:lnTo>
                    <a:pt x="2125" y="427"/>
                  </a:lnTo>
                  <a:lnTo>
                    <a:pt x="2114" y="433"/>
                  </a:lnTo>
                  <a:lnTo>
                    <a:pt x="2101" y="441"/>
                  </a:lnTo>
                  <a:lnTo>
                    <a:pt x="2088" y="448"/>
                  </a:lnTo>
                  <a:lnTo>
                    <a:pt x="2073" y="457"/>
                  </a:lnTo>
                  <a:lnTo>
                    <a:pt x="2057" y="466"/>
                  </a:lnTo>
                  <a:lnTo>
                    <a:pt x="2040" y="476"/>
                  </a:lnTo>
                  <a:lnTo>
                    <a:pt x="2023" y="485"/>
                  </a:lnTo>
                  <a:lnTo>
                    <a:pt x="2007" y="494"/>
                  </a:lnTo>
                  <a:lnTo>
                    <a:pt x="1992" y="503"/>
                  </a:lnTo>
                  <a:lnTo>
                    <a:pt x="1979" y="511"/>
                  </a:lnTo>
                  <a:lnTo>
                    <a:pt x="1966" y="518"/>
                  </a:lnTo>
                  <a:lnTo>
                    <a:pt x="1955" y="524"/>
                  </a:lnTo>
                  <a:lnTo>
                    <a:pt x="1944" y="530"/>
                  </a:lnTo>
                  <a:lnTo>
                    <a:pt x="1935" y="536"/>
                  </a:lnTo>
                  <a:lnTo>
                    <a:pt x="1927" y="540"/>
                  </a:lnTo>
                  <a:lnTo>
                    <a:pt x="1920" y="544"/>
                  </a:lnTo>
                  <a:lnTo>
                    <a:pt x="1914" y="548"/>
                  </a:lnTo>
                  <a:lnTo>
                    <a:pt x="1909" y="551"/>
                  </a:lnTo>
                  <a:lnTo>
                    <a:pt x="1905" y="553"/>
                  </a:lnTo>
                  <a:lnTo>
                    <a:pt x="1902" y="554"/>
                  </a:lnTo>
                  <a:lnTo>
                    <a:pt x="1901" y="555"/>
                  </a:lnTo>
                  <a:lnTo>
                    <a:pt x="1900" y="556"/>
                  </a:lnTo>
                  <a:lnTo>
                    <a:pt x="1900" y="555"/>
                  </a:lnTo>
                  <a:lnTo>
                    <a:pt x="1898" y="554"/>
                  </a:lnTo>
                  <a:lnTo>
                    <a:pt x="1895" y="553"/>
                  </a:lnTo>
                  <a:lnTo>
                    <a:pt x="1890" y="550"/>
                  </a:lnTo>
                  <a:lnTo>
                    <a:pt x="1885" y="547"/>
                  </a:lnTo>
                  <a:lnTo>
                    <a:pt x="1878" y="543"/>
                  </a:lnTo>
                  <a:lnTo>
                    <a:pt x="1870" y="539"/>
                  </a:lnTo>
                  <a:lnTo>
                    <a:pt x="1861" y="534"/>
                  </a:lnTo>
                  <a:lnTo>
                    <a:pt x="1851" y="528"/>
                  </a:lnTo>
                  <a:lnTo>
                    <a:pt x="1840" y="521"/>
                  </a:lnTo>
                  <a:lnTo>
                    <a:pt x="1827" y="514"/>
                  </a:lnTo>
                  <a:lnTo>
                    <a:pt x="1813" y="506"/>
                  </a:lnTo>
                  <a:lnTo>
                    <a:pt x="1798" y="498"/>
                  </a:lnTo>
                  <a:lnTo>
                    <a:pt x="1782" y="488"/>
                  </a:lnTo>
                  <a:lnTo>
                    <a:pt x="1764" y="478"/>
                  </a:lnTo>
                  <a:lnTo>
                    <a:pt x="1745" y="468"/>
                  </a:lnTo>
                  <a:lnTo>
                    <a:pt x="1727" y="457"/>
                  </a:lnTo>
                  <a:lnTo>
                    <a:pt x="1709" y="447"/>
                  </a:lnTo>
                  <a:lnTo>
                    <a:pt x="1693" y="438"/>
                  </a:lnTo>
                  <a:lnTo>
                    <a:pt x="1678" y="429"/>
                  </a:lnTo>
                  <a:lnTo>
                    <a:pt x="1664" y="421"/>
                  </a:lnTo>
                  <a:lnTo>
                    <a:pt x="1651" y="414"/>
                  </a:lnTo>
                  <a:lnTo>
                    <a:pt x="1639" y="408"/>
                  </a:lnTo>
                  <a:lnTo>
                    <a:pt x="1629" y="402"/>
                  </a:lnTo>
                  <a:lnTo>
                    <a:pt x="1620" y="397"/>
                  </a:lnTo>
                  <a:lnTo>
                    <a:pt x="1612" y="392"/>
                  </a:lnTo>
                  <a:lnTo>
                    <a:pt x="1606" y="388"/>
                  </a:lnTo>
                  <a:lnTo>
                    <a:pt x="1600" y="385"/>
                  </a:lnTo>
                  <a:lnTo>
                    <a:pt x="1596" y="383"/>
                  </a:lnTo>
                  <a:lnTo>
                    <a:pt x="1593" y="381"/>
                  </a:lnTo>
                  <a:lnTo>
                    <a:pt x="1591" y="380"/>
                  </a:lnTo>
                  <a:lnTo>
                    <a:pt x="1590" y="380"/>
                  </a:lnTo>
                  <a:lnTo>
                    <a:pt x="1590" y="381"/>
                  </a:lnTo>
                  <a:lnTo>
                    <a:pt x="1589" y="383"/>
                  </a:lnTo>
                  <a:lnTo>
                    <a:pt x="1588" y="385"/>
                  </a:lnTo>
                  <a:lnTo>
                    <a:pt x="1587" y="388"/>
                  </a:lnTo>
                  <a:lnTo>
                    <a:pt x="1586" y="391"/>
                  </a:lnTo>
                  <a:lnTo>
                    <a:pt x="1584" y="395"/>
                  </a:lnTo>
                  <a:lnTo>
                    <a:pt x="1582" y="400"/>
                  </a:lnTo>
                  <a:lnTo>
                    <a:pt x="1580" y="405"/>
                  </a:lnTo>
                  <a:lnTo>
                    <a:pt x="1577" y="411"/>
                  </a:lnTo>
                  <a:lnTo>
                    <a:pt x="1574" y="418"/>
                  </a:lnTo>
                  <a:lnTo>
                    <a:pt x="1571" y="425"/>
                  </a:lnTo>
                  <a:lnTo>
                    <a:pt x="1568" y="433"/>
                  </a:lnTo>
                  <a:lnTo>
                    <a:pt x="1564" y="441"/>
                  </a:lnTo>
                  <a:lnTo>
                    <a:pt x="1561" y="450"/>
                  </a:lnTo>
                  <a:lnTo>
                    <a:pt x="1556" y="460"/>
                  </a:lnTo>
                  <a:lnTo>
                    <a:pt x="1552" y="470"/>
                  </a:lnTo>
                  <a:lnTo>
                    <a:pt x="1547" y="480"/>
                  </a:lnTo>
                  <a:lnTo>
                    <a:pt x="1541" y="490"/>
                  </a:lnTo>
                  <a:lnTo>
                    <a:pt x="1534" y="500"/>
                  </a:lnTo>
                  <a:lnTo>
                    <a:pt x="1526" y="510"/>
                  </a:lnTo>
                  <a:lnTo>
                    <a:pt x="1518" y="520"/>
                  </a:lnTo>
                  <a:lnTo>
                    <a:pt x="1510" y="530"/>
                  </a:lnTo>
                  <a:lnTo>
                    <a:pt x="1500" y="541"/>
                  </a:lnTo>
                  <a:lnTo>
                    <a:pt x="1490" y="551"/>
                  </a:lnTo>
                  <a:lnTo>
                    <a:pt x="1479" y="561"/>
                  </a:lnTo>
                  <a:lnTo>
                    <a:pt x="1467" y="571"/>
                  </a:lnTo>
                  <a:lnTo>
                    <a:pt x="1455" y="581"/>
                  </a:lnTo>
                  <a:lnTo>
                    <a:pt x="1442" y="592"/>
                  </a:lnTo>
                  <a:lnTo>
                    <a:pt x="1428" y="602"/>
                  </a:lnTo>
                  <a:lnTo>
                    <a:pt x="1414" y="612"/>
                  </a:lnTo>
                  <a:lnTo>
                    <a:pt x="1399" y="623"/>
                  </a:lnTo>
                  <a:lnTo>
                    <a:pt x="1383" y="633"/>
                  </a:lnTo>
                  <a:lnTo>
                    <a:pt x="1367" y="642"/>
                  </a:lnTo>
                  <a:lnTo>
                    <a:pt x="1350" y="650"/>
                  </a:lnTo>
                  <a:lnTo>
                    <a:pt x="1333" y="657"/>
                  </a:lnTo>
                  <a:lnTo>
                    <a:pt x="1316" y="664"/>
                  </a:lnTo>
                  <a:lnTo>
                    <a:pt x="1298" y="670"/>
                  </a:lnTo>
                  <a:lnTo>
                    <a:pt x="1280" y="674"/>
                  </a:lnTo>
                  <a:lnTo>
                    <a:pt x="1262" y="678"/>
                  </a:lnTo>
                  <a:lnTo>
                    <a:pt x="1243" y="681"/>
                  </a:lnTo>
                  <a:lnTo>
                    <a:pt x="1223" y="684"/>
                  </a:lnTo>
                  <a:lnTo>
                    <a:pt x="1204" y="685"/>
                  </a:lnTo>
                  <a:lnTo>
                    <a:pt x="1184" y="686"/>
                  </a:lnTo>
                  <a:lnTo>
                    <a:pt x="1163" y="685"/>
                  </a:lnTo>
                  <a:lnTo>
                    <a:pt x="1142" y="684"/>
                  </a:lnTo>
                  <a:lnTo>
                    <a:pt x="1121" y="682"/>
                  </a:lnTo>
                  <a:lnTo>
                    <a:pt x="1099" y="679"/>
                  </a:lnTo>
                  <a:lnTo>
                    <a:pt x="1077" y="675"/>
                  </a:lnTo>
                  <a:lnTo>
                    <a:pt x="1056" y="671"/>
                  </a:lnTo>
                  <a:lnTo>
                    <a:pt x="1036" y="666"/>
                  </a:lnTo>
                  <a:lnTo>
                    <a:pt x="1016" y="660"/>
                  </a:lnTo>
                  <a:lnTo>
                    <a:pt x="997" y="654"/>
                  </a:lnTo>
                  <a:lnTo>
                    <a:pt x="979" y="646"/>
                  </a:lnTo>
                  <a:lnTo>
                    <a:pt x="961" y="638"/>
                  </a:lnTo>
                  <a:lnTo>
                    <a:pt x="944" y="630"/>
                  </a:lnTo>
                  <a:lnTo>
                    <a:pt x="928" y="620"/>
                  </a:lnTo>
                  <a:lnTo>
                    <a:pt x="912" y="610"/>
                  </a:lnTo>
                  <a:lnTo>
                    <a:pt x="897" y="599"/>
                  </a:lnTo>
                  <a:lnTo>
                    <a:pt x="882" y="588"/>
                  </a:lnTo>
                  <a:lnTo>
                    <a:pt x="869" y="576"/>
                  </a:lnTo>
                  <a:lnTo>
                    <a:pt x="855" y="563"/>
                  </a:lnTo>
                  <a:lnTo>
                    <a:pt x="843" y="549"/>
                  </a:lnTo>
                  <a:lnTo>
                    <a:pt x="831" y="535"/>
                  </a:lnTo>
                  <a:lnTo>
                    <a:pt x="820" y="520"/>
                  </a:lnTo>
                  <a:lnTo>
                    <a:pt x="809" y="506"/>
                  </a:lnTo>
                  <a:lnTo>
                    <a:pt x="800" y="492"/>
                  </a:lnTo>
                  <a:lnTo>
                    <a:pt x="790" y="478"/>
                  </a:lnTo>
                  <a:lnTo>
                    <a:pt x="782" y="464"/>
                  </a:lnTo>
                  <a:lnTo>
                    <a:pt x="774" y="451"/>
                  </a:lnTo>
                  <a:lnTo>
                    <a:pt x="766" y="438"/>
                  </a:lnTo>
                  <a:lnTo>
                    <a:pt x="760" y="425"/>
                  </a:lnTo>
                  <a:lnTo>
                    <a:pt x="754" y="413"/>
                  </a:lnTo>
                  <a:lnTo>
                    <a:pt x="748" y="400"/>
                  </a:lnTo>
                  <a:lnTo>
                    <a:pt x="743" y="388"/>
                  </a:lnTo>
                  <a:lnTo>
                    <a:pt x="739" y="376"/>
                  </a:lnTo>
                  <a:lnTo>
                    <a:pt x="736" y="365"/>
                  </a:lnTo>
                  <a:lnTo>
                    <a:pt x="733" y="353"/>
                  </a:lnTo>
                  <a:lnTo>
                    <a:pt x="731" y="342"/>
                  </a:lnTo>
                  <a:lnTo>
                    <a:pt x="729" y="331"/>
                  </a:lnTo>
                  <a:close/>
                </a:path>
              </a:pathLst>
            </a:custGeom>
            <a:solidFill>
              <a:schemeClr val="tx2">
                <a:lumMod val="40000"/>
                <a:lumOff val="60000"/>
              </a:schemeClr>
            </a:solidFill>
            <a:ln>
              <a:noFill/>
            </a:ln>
            <a:extLst>
              <a:ext uri="{91240B29-F687-4F45-9708-019B960494DF}">
                <a14:hiddenLine xmlns:a14="http://schemas.microsoft.com/office/drawing/2010/main" w="6350">
                  <a:solidFill>
                    <a:srgbClr val="000000"/>
                  </a:solidFill>
                  <a:round/>
                  <a:headEnd/>
                  <a:tailEnd/>
                </a14:hiddenLine>
              </a:ext>
            </a:extLst>
          </p:spPr>
          <p:txBody>
            <a:bodyPr vert="eaVert" wrap="none" anchor="ctr"/>
            <a:lstStyle/>
            <a:p>
              <a:pPr>
                <a:defRPr/>
              </a:pPr>
              <a:endParaRPr lang="en-US" dirty="0"/>
            </a:p>
          </p:txBody>
        </p:sp>
      </p:grpSp>
      <p:sp>
        <p:nvSpPr>
          <p:cNvPr id="21" name="TextBox 9"/>
          <p:cNvSpPr txBox="1">
            <a:spLocks noChangeArrowheads="1"/>
          </p:cNvSpPr>
          <p:nvPr/>
        </p:nvSpPr>
        <p:spPr bwMode="auto">
          <a:xfrm>
            <a:off x="3081640" y="5111889"/>
            <a:ext cx="1219200" cy="276999"/>
          </a:xfrm>
          <a:prstGeom prst="rect">
            <a:avLst/>
          </a:prstGeom>
          <a:noFill/>
          <a:ln w="9525">
            <a:noFill/>
            <a:miter lim="800000"/>
            <a:headEnd/>
            <a:tailEnd/>
          </a:ln>
        </p:spPr>
        <p:txBody>
          <a:bodyPr>
            <a:spAutoFit/>
          </a:bodyPr>
          <a:lstStyle/>
          <a:p>
            <a:pPr algn="ctr"/>
            <a:r>
              <a:rPr lang="en-US" sz="1200" b="1" dirty="0">
                <a:solidFill>
                  <a:srgbClr val="000000"/>
                </a:solidFill>
              </a:rPr>
              <a:t>Domain</a:t>
            </a:r>
          </a:p>
        </p:txBody>
      </p:sp>
      <p:sp>
        <p:nvSpPr>
          <p:cNvPr id="22" name="TextBox 10"/>
          <p:cNvSpPr txBox="1">
            <a:spLocks noChangeArrowheads="1"/>
          </p:cNvSpPr>
          <p:nvPr/>
        </p:nvSpPr>
        <p:spPr bwMode="auto">
          <a:xfrm>
            <a:off x="4392192" y="4347012"/>
            <a:ext cx="1153585" cy="461665"/>
          </a:xfrm>
          <a:prstGeom prst="rect">
            <a:avLst/>
          </a:prstGeom>
          <a:noFill/>
          <a:ln w="9525">
            <a:noFill/>
            <a:miter lim="800000"/>
            <a:headEnd/>
            <a:tailEnd/>
          </a:ln>
        </p:spPr>
        <p:txBody>
          <a:bodyPr wrap="square">
            <a:spAutoFit/>
          </a:bodyPr>
          <a:lstStyle/>
          <a:p>
            <a:pPr algn="ctr"/>
            <a:r>
              <a:rPr lang="en-US" sz="1200" b="1" dirty="0">
                <a:solidFill>
                  <a:srgbClr val="000000"/>
                </a:solidFill>
              </a:rPr>
              <a:t>Domain Data Model</a:t>
            </a:r>
          </a:p>
        </p:txBody>
      </p:sp>
      <p:sp>
        <p:nvSpPr>
          <p:cNvPr id="23" name="TextBox 11"/>
          <p:cNvSpPr txBox="1">
            <a:spLocks noChangeArrowheads="1"/>
          </p:cNvSpPr>
          <p:nvPr/>
        </p:nvSpPr>
        <p:spPr bwMode="auto">
          <a:xfrm>
            <a:off x="1962722" y="4303471"/>
            <a:ext cx="1102434" cy="461665"/>
          </a:xfrm>
          <a:prstGeom prst="rect">
            <a:avLst/>
          </a:prstGeom>
          <a:noFill/>
          <a:ln w="9525">
            <a:noFill/>
            <a:miter lim="800000"/>
            <a:headEnd/>
            <a:tailEnd/>
          </a:ln>
        </p:spPr>
        <p:txBody>
          <a:bodyPr wrap="square">
            <a:spAutoFit/>
          </a:bodyPr>
          <a:lstStyle/>
          <a:p>
            <a:pPr algn="ctr"/>
            <a:r>
              <a:rPr lang="en-US" sz="1200" b="1" dirty="0">
                <a:solidFill>
                  <a:srgbClr val="000000"/>
                </a:solidFill>
              </a:rPr>
              <a:t>Community of Interest</a:t>
            </a:r>
          </a:p>
        </p:txBody>
      </p:sp>
      <p:cxnSp>
        <p:nvCxnSpPr>
          <p:cNvPr id="24" name="Straight Arrow Connector 23"/>
          <p:cNvCxnSpPr/>
          <p:nvPr/>
        </p:nvCxnSpPr>
        <p:spPr>
          <a:xfrm flipH="1">
            <a:off x="4567895" y="4778704"/>
            <a:ext cx="164592" cy="18288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2617832" y="4776537"/>
            <a:ext cx="152400" cy="17647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6" name="Text Placeholder 19"/>
          <p:cNvSpPr txBox="1">
            <a:spLocks/>
          </p:cNvSpPr>
          <p:nvPr/>
        </p:nvSpPr>
        <p:spPr>
          <a:xfrm>
            <a:off x="6197241" y="5378539"/>
            <a:ext cx="4013560" cy="848024"/>
          </a:xfrm>
          <a:prstGeom prst="rect">
            <a:avLst/>
          </a:prstGeom>
        </p:spPr>
        <p:txBody>
          <a:bodyPr vert="horz" lIns="45720" tIns="45720" rIns="45720" bIns="45720" rtlCol="0" anchor="ctr">
            <a:noAutofit/>
          </a:bodyPr>
          <a:lstStyle>
            <a:defPPr>
              <a:defRPr lang="en-US"/>
            </a:defPPr>
            <a:lvl1pPr marR="0" lvl="0" fontAlgn="auto">
              <a:lnSpc>
                <a:spcPct val="100000"/>
              </a:lnSpc>
              <a:spcBef>
                <a:spcPct val="0"/>
              </a:spcBef>
              <a:spcAft>
                <a:spcPts val="600"/>
              </a:spcAft>
              <a:buClrTx/>
              <a:buSzTx/>
              <a:tabLst/>
              <a:defRPr kumimoji="0" sz="1100" i="0" u="none" strike="noStrike" cap="none" spc="0" normalizeH="0" baseline="0">
                <a:ln>
                  <a:noFill/>
                </a:ln>
                <a:solidFill>
                  <a:sysClr val="windowText" lastClr="000000"/>
                </a:solidFill>
                <a:effectLst/>
                <a:uLnTx/>
                <a:uFillTx/>
                <a:latin typeface="Arial" charset="0"/>
                <a:cs typeface="Arial" charset="0"/>
              </a:defRPr>
            </a:lvl1pPr>
          </a:lstStyle>
          <a:p>
            <a:r>
              <a:rPr lang="en-US" sz="1000" dirty="0"/>
              <a:t>*This is not a strict rule, but a guideline intended to guide decision making.</a:t>
            </a:r>
          </a:p>
        </p:txBody>
      </p:sp>
    </p:spTree>
    <p:extLst>
      <p:ext uri="{BB962C8B-B14F-4D97-AF65-F5344CB8AC3E}">
        <p14:creationId xmlns:p14="http://schemas.microsoft.com/office/powerpoint/2010/main" val="19277191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86332"/>
            <a:ext cx="8229600" cy="811358"/>
          </a:xfrm>
        </p:spPr>
        <p:txBody>
          <a:bodyPr>
            <a:normAutofit fontScale="90000"/>
          </a:bodyPr>
          <a:lstStyle/>
          <a:p>
            <a:r>
              <a:rPr lang="en-US" dirty="0"/>
              <a:t>Sub-Committee/Domain Space Establishment Process</a:t>
            </a:r>
          </a:p>
        </p:txBody>
      </p:sp>
      <p:sp>
        <p:nvSpPr>
          <p:cNvPr id="4" name="AutoShape 9"/>
          <p:cNvSpPr>
            <a:spLocks noChangeArrowheads="1"/>
          </p:cNvSpPr>
          <p:nvPr/>
        </p:nvSpPr>
        <p:spPr bwMode="gray">
          <a:xfrm>
            <a:off x="2111823" y="1097707"/>
            <a:ext cx="2148840" cy="554038"/>
          </a:xfrm>
          <a:prstGeom prst="chevron">
            <a:avLst>
              <a:gd name="adj" fmla="val 32240"/>
            </a:avLst>
          </a:prstGeom>
          <a:solidFill>
            <a:schemeClr val="tx2"/>
          </a:solidFill>
          <a:ln w="9525" cap="rnd" algn="ctr">
            <a:noFill/>
            <a:miter lim="800000"/>
            <a:headEnd/>
            <a:tailEnd/>
          </a:ln>
        </p:spPr>
        <p:txBody>
          <a:bodyPr anchor="ctr" anchorCtr="1"/>
          <a:lstStyle/>
          <a:p>
            <a:pPr algn="ctr" eaLnBrk="0" hangingPunct="0">
              <a:lnSpc>
                <a:spcPct val="106000"/>
              </a:lnSpc>
            </a:pPr>
            <a:r>
              <a:rPr lang="en-US" sz="1200" b="1" dirty="0">
                <a:solidFill>
                  <a:srgbClr val="FFFFFF"/>
                </a:solidFill>
              </a:rPr>
              <a:t>Identify Initial Scope</a:t>
            </a:r>
          </a:p>
        </p:txBody>
      </p:sp>
      <p:sp>
        <p:nvSpPr>
          <p:cNvPr id="6" name="AutoShape 11"/>
          <p:cNvSpPr>
            <a:spLocks noChangeArrowheads="1"/>
          </p:cNvSpPr>
          <p:nvPr/>
        </p:nvSpPr>
        <p:spPr bwMode="gray">
          <a:xfrm>
            <a:off x="4151614" y="1097707"/>
            <a:ext cx="2148840" cy="554038"/>
          </a:xfrm>
          <a:prstGeom prst="chevron">
            <a:avLst>
              <a:gd name="adj" fmla="val 32238"/>
            </a:avLst>
          </a:prstGeom>
          <a:solidFill>
            <a:schemeClr val="tx2"/>
          </a:solidFill>
          <a:ln w="9525" cap="rnd" algn="ctr">
            <a:noFill/>
            <a:miter lim="800000"/>
            <a:headEnd/>
            <a:tailEnd/>
          </a:ln>
        </p:spPr>
        <p:txBody>
          <a:bodyPr lIns="0" rIns="0" anchor="ctr" anchorCtr="1"/>
          <a:lstStyle/>
          <a:p>
            <a:pPr algn="ctr" eaLnBrk="0" hangingPunct="0">
              <a:lnSpc>
                <a:spcPct val="106000"/>
              </a:lnSpc>
            </a:pPr>
            <a:r>
              <a:rPr lang="en-US" sz="1200" b="1" dirty="0">
                <a:solidFill>
                  <a:srgbClr val="FFFFFF"/>
                </a:solidFill>
              </a:rPr>
              <a:t>Determine Initial COI</a:t>
            </a:r>
          </a:p>
        </p:txBody>
      </p:sp>
      <p:sp>
        <p:nvSpPr>
          <p:cNvPr id="19" name="AutoShape 9"/>
          <p:cNvSpPr>
            <a:spLocks noChangeArrowheads="1"/>
          </p:cNvSpPr>
          <p:nvPr/>
        </p:nvSpPr>
        <p:spPr bwMode="gray">
          <a:xfrm>
            <a:off x="6176891" y="1097707"/>
            <a:ext cx="2148840" cy="554038"/>
          </a:xfrm>
          <a:prstGeom prst="chevron">
            <a:avLst>
              <a:gd name="adj" fmla="val 32240"/>
            </a:avLst>
          </a:prstGeom>
          <a:solidFill>
            <a:schemeClr val="tx2"/>
          </a:solidFill>
          <a:ln w="9525" cap="rnd" algn="ctr">
            <a:noFill/>
            <a:miter lim="800000"/>
            <a:headEnd/>
            <a:tailEnd/>
          </a:ln>
        </p:spPr>
        <p:txBody>
          <a:bodyPr anchor="ctr" anchorCtr="1"/>
          <a:lstStyle/>
          <a:p>
            <a:pPr algn="ctr" eaLnBrk="0" hangingPunct="0">
              <a:lnSpc>
                <a:spcPct val="106000"/>
              </a:lnSpc>
            </a:pPr>
            <a:r>
              <a:rPr lang="en-US" sz="1200" b="1" dirty="0">
                <a:solidFill>
                  <a:srgbClr val="FFFFFF"/>
                </a:solidFill>
              </a:rPr>
              <a:t>Define Governance</a:t>
            </a:r>
          </a:p>
        </p:txBody>
      </p:sp>
      <p:sp>
        <p:nvSpPr>
          <p:cNvPr id="20" name="AutoShape 11"/>
          <p:cNvSpPr>
            <a:spLocks noChangeArrowheads="1"/>
          </p:cNvSpPr>
          <p:nvPr/>
        </p:nvSpPr>
        <p:spPr bwMode="gray">
          <a:xfrm>
            <a:off x="8216681" y="1097707"/>
            <a:ext cx="2103120" cy="554038"/>
          </a:xfrm>
          <a:prstGeom prst="chevron">
            <a:avLst>
              <a:gd name="adj" fmla="val 32238"/>
            </a:avLst>
          </a:prstGeom>
          <a:solidFill>
            <a:schemeClr val="tx2"/>
          </a:solidFill>
          <a:ln w="9525" cap="rnd" algn="ctr">
            <a:noFill/>
            <a:miter lim="800000"/>
            <a:headEnd/>
            <a:tailEnd/>
          </a:ln>
        </p:spPr>
        <p:txBody>
          <a:bodyPr lIns="0" rIns="0" anchor="ctr" anchorCtr="1"/>
          <a:lstStyle/>
          <a:p>
            <a:pPr algn="ctr" eaLnBrk="0" hangingPunct="0">
              <a:lnSpc>
                <a:spcPct val="106000"/>
              </a:lnSpc>
            </a:pPr>
            <a:r>
              <a:rPr lang="en-US" sz="1200" b="1" dirty="0">
                <a:solidFill>
                  <a:srgbClr val="FFFFFF"/>
                </a:solidFill>
              </a:rPr>
              <a:t>Formalize</a:t>
            </a:r>
          </a:p>
        </p:txBody>
      </p:sp>
      <p:sp>
        <p:nvSpPr>
          <p:cNvPr id="22" name="Rectangle 7"/>
          <p:cNvSpPr>
            <a:spLocks noChangeArrowheads="1"/>
          </p:cNvSpPr>
          <p:nvPr/>
        </p:nvSpPr>
        <p:spPr bwMode="auto">
          <a:xfrm>
            <a:off x="1812312" y="1817216"/>
            <a:ext cx="285000" cy="2560320"/>
          </a:xfrm>
          <a:prstGeom prst="rect">
            <a:avLst/>
          </a:prstGeom>
          <a:solidFill>
            <a:schemeClr val="bg1">
              <a:lumMod val="50000"/>
            </a:schemeClr>
          </a:solidFill>
          <a:ln>
            <a:noFill/>
          </a:ln>
        </p:spPr>
        <p:txBody>
          <a:bodyPr vert="vert270" lIns="45720" rIns="45720" anchor="ctr" anchorCtr="1"/>
          <a:lstStyle/>
          <a:p>
            <a:pPr marL="6350" indent="7938" algn="ctr" eaLnBrk="0" hangingPunct="0">
              <a:spcBef>
                <a:spcPct val="50000"/>
              </a:spcBef>
              <a:defRPr/>
            </a:pPr>
            <a:r>
              <a:rPr lang="en-US" sz="1200" b="1" dirty="0">
                <a:solidFill>
                  <a:schemeClr val="bg1"/>
                </a:solidFill>
              </a:rPr>
              <a:t>Steps</a:t>
            </a:r>
          </a:p>
        </p:txBody>
      </p:sp>
      <p:sp>
        <p:nvSpPr>
          <p:cNvPr id="23" name="Rectangle 7"/>
          <p:cNvSpPr>
            <a:spLocks noChangeArrowheads="1"/>
          </p:cNvSpPr>
          <p:nvPr/>
        </p:nvSpPr>
        <p:spPr bwMode="auto">
          <a:xfrm>
            <a:off x="1812312" y="4463150"/>
            <a:ext cx="314025" cy="1188720"/>
          </a:xfrm>
          <a:prstGeom prst="rect">
            <a:avLst/>
          </a:prstGeom>
          <a:solidFill>
            <a:schemeClr val="bg1">
              <a:lumMod val="50000"/>
            </a:schemeClr>
          </a:solidFill>
          <a:ln>
            <a:noFill/>
          </a:ln>
        </p:spPr>
        <p:txBody>
          <a:bodyPr vert="vert270" lIns="45720" rIns="45720" anchor="ctr" anchorCtr="1"/>
          <a:lstStyle/>
          <a:p>
            <a:pPr marL="6350" indent="7938" algn="ctr" eaLnBrk="0" hangingPunct="0">
              <a:spcBef>
                <a:spcPct val="50000"/>
              </a:spcBef>
              <a:defRPr/>
            </a:pPr>
            <a:r>
              <a:rPr lang="en-US" sz="1200" b="1" dirty="0">
                <a:solidFill>
                  <a:schemeClr val="bg1"/>
                </a:solidFill>
              </a:rPr>
              <a:t>Artifacts*</a:t>
            </a:r>
          </a:p>
        </p:txBody>
      </p:sp>
      <p:sp>
        <p:nvSpPr>
          <p:cNvPr id="24" name="Text Placeholder 19"/>
          <p:cNvSpPr txBox="1">
            <a:spLocks/>
          </p:cNvSpPr>
          <p:nvPr/>
        </p:nvSpPr>
        <p:spPr>
          <a:xfrm>
            <a:off x="2147040" y="1790027"/>
            <a:ext cx="1975547" cy="2629438"/>
          </a:xfrm>
          <a:prstGeom prst="rect">
            <a:avLst/>
          </a:prstGeom>
        </p:spPr>
        <p:txBody>
          <a:bodyPr vert="horz" lIns="45720" tIns="45720" rIns="45720" bIns="45720" rtlCol="0">
            <a:noAutofit/>
          </a:bodyPr>
          <a:lstStyle/>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Identify one or more  data exchanges to form the initial scope of the domain space. The exchanges should have:</a:t>
            </a:r>
          </a:p>
          <a:p>
            <a:pPr marL="274320" lvl="1" indent="-171450">
              <a:spcBef>
                <a:spcPct val="0"/>
              </a:spcBef>
              <a:spcAft>
                <a:spcPts val="600"/>
              </a:spcAft>
              <a:buFontTx/>
              <a:buChar char="-"/>
              <a:defRPr/>
            </a:pPr>
            <a:r>
              <a:rPr lang="en-US" sz="1000" dirty="0">
                <a:solidFill>
                  <a:sysClr val="windowText" lastClr="000000"/>
                </a:solidFill>
                <a:latin typeface="Arial" charset="0"/>
                <a:cs typeface="Arial" charset="0"/>
              </a:rPr>
              <a:t>High value to the domain mission area</a:t>
            </a:r>
          </a:p>
          <a:p>
            <a:pPr marL="274320" lvl="1" indent="-171450">
              <a:spcBef>
                <a:spcPct val="0"/>
              </a:spcBef>
              <a:spcAft>
                <a:spcPts val="600"/>
              </a:spcAft>
              <a:buFontTx/>
              <a:buChar char="-"/>
              <a:defRPr/>
            </a:pPr>
            <a:r>
              <a:rPr lang="en-US" sz="1000" dirty="0">
                <a:solidFill>
                  <a:sysClr val="windowText" lastClr="000000"/>
                </a:solidFill>
                <a:latin typeface="Arial" charset="0"/>
                <a:cs typeface="Arial" charset="0"/>
              </a:rPr>
              <a:t>Potential for high reuse</a:t>
            </a:r>
          </a:p>
          <a:p>
            <a:pPr marL="274320" lvl="1" indent="-171450">
              <a:spcBef>
                <a:spcPct val="0"/>
              </a:spcBef>
              <a:spcAft>
                <a:spcPts val="600"/>
              </a:spcAft>
              <a:buFontTx/>
              <a:buChar char="-"/>
              <a:defRPr/>
            </a:pPr>
            <a:r>
              <a:rPr lang="en-US" sz="1000" dirty="0">
                <a:solidFill>
                  <a:sysClr val="windowText" lastClr="000000"/>
                </a:solidFill>
                <a:latin typeface="Arial" charset="0"/>
                <a:cs typeface="Arial" charset="0"/>
              </a:rPr>
              <a:t>Stakeholder need for near-term development and implementation</a:t>
            </a:r>
          </a:p>
        </p:txBody>
      </p:sp>
      <p:sp>
        <p:nvSpPr>
          <p:cNvPr id="25" name="Text Placeholder 19"/>
          <p:cNvSpPr txBox="1">
            <a:spLocks/>
          </p:cNvSpPr>
          <p:nvPr/>
        </p:nvSpPr>
        <p:spPr>
          <a:xfrm>
            <a:off x="4227939" y="1790027"/>
            <a:ext cx="1839032" cy="2499344"/>
          </a:xfrm>
          <a:prstGeom prst="rect">
            <a:avLst/>
          </a:prstGeom>
        </p:spPr>
        <p:txBody>
          <a:bodyPr vert="horz" lIns="45720" tIns="45720" rIns="45720" bIns="45720" rtlCol="0">
            <a:noAutofit/>
          </a:bodyPr>
          <a:lstStyle/>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Identify the  exchange partners for the identified initial data exchange(s).</a:t>
            </a:r>
          </a:p>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Begin contacting exchange partners and other stakeholders to notify them of the new domain space and encourage Sub-Committee participation.</a:t>
            </a:r>
          </a:p>
        </p:txBody>
      </p:sp>
      <p:sp>
        <p:nvSpPr>
          <p:cNvPr id="26" name="Text Placeholder 19"/>
          <p:cNvSpPr txBox="1">
            <a:spLocks/>
          </p:cNvSpPr>
          <p:nvPr/>
        </p:nvSpPr>
        <p:spPr>
          <a:xfrm>
            <a:off x="6184341" y="1790027"/>
            <a:ext cx="1938528" cy="2682878"/>
          </a:xfrm>
          <a:prstGeom prst="rect">
            <a:avLst/>
          </a:prstGeom>
        </p:spPr>
        <p:txBody>
          <a:bodyPr vert="horz" lIns="45720" tIns="45720" rIns="45720" bIns="45720" rtlCol="0">
            <a:noAutofit/>
          </a:bodyPr>
          <a:lstStyle/>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Begin drafting Sub-Committee governance document.</a:t>
            </a:r>
          </a:p>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Determine the appropriate organization to manage Sub-Committee activities and model content.</a:t>
            </a:r>
          </a:p>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Determine:</a:t>
            </a:r>
          </a:p>
          <a:p>
            <a:pPr marL="274320" lvl="1" indent="-171450">
              <a:spcBef>
                <a:spcPct val="0"/>
              </a:spcBef>
              <a:spcAft>
                <a:spcPts val="600"/>
              </a:spcAft>
              <a:buFontTx/>
              <a:buChar char="-"/>
              <a:defRPr/>
            </a:pPr>
            <a:r>
              <a:rPr lang="en-US" sz="1000" dirty="0">
                <a:solidFill>
                  <a:sysClr val="windowText" lastClr="000000"/>
                </a:solidFill>
                <a:latin typeface="Arial" charset="0"/>
                <a:cs typeface="Arial" charset="0"/>
              </a:rPr>
              <a:t>Executive/Senior Leader</a:t>
            </a:r>
          </a:p>
          <a:p>
            <a:pPr marL="274320" lvl="1" indent="-171450">
              <a:spcBef>
                <a:spcPct val="0"/>
              </a:spcBef>
              <a:spcAft>
                <a:spcPts val="600"/>
              </a:spcAft>
              <a:buFontTx/>
              <a:buChar char="-"/>
              <a:defRPr/>
            </a:pPr>
            <a:r>
              <a:rPr lang="en-US" sz="1000" dirty="0">
                <a:solidFill>
                  <a:sysClr val="windowText" lastClr="000000"/>
                </a:solidFill>
                <a:latin typeface="Arial" charset="0"/>
                <a:cs typeface="Arial" charset="0"/>
              </a:rPr>
              <a:t>Patron Organization (s)</a:t>
            </a:r>
          </a:p>
          <a:p>
            <a:pPr marL="274320" lvl="1" indent="-171450">
              <a:spcBef>
                <a:spcPct val="0"/>
              </a:spcBef>
              <a:spcAft>
                <a:spcPts val="600"/>
              </a:spcAft>
              <a:buFontTx/>
              <a:buChar char="-"/>
              <a:defRPr/>
            </a:pPr>
            <a:r>
              <a:rPr lang="en-US" sz="1000" dirty="0">
                <a:solidFill>
                  <a:sysClr val="windowText" lastClr="000000"/>
                </a:solidFill>
                <a:latin typeface="Arial" charset="0"/>
                <a:cs typeface="Arial" charset="0"/>
              </a:rPr>
              <a:t>Chair/Co-Chairs</a:t>
            </a:r>
          </a:p>
          <a:p>
            <a:pPr marL="274320" lvl="1" indent="-171450">
              <a:spcBef>
                <a:spcPct val="0"/>
              </a:spcBef>
              <a:spcAft>
                <a:spcPts val="600"/>
              </a:spcAft>
              <a:buFontTx/>
              <a:buChar char="-"/>
              <a:defRPr/>
            </a:pPr>
            <a:r>
              <a:rPr lang="en-US" sz="1000" dirty="0">
                <a:solidFill>
                  <a:sysClr val="windowText" lastClr="000000"/>
                </a:solidFill>
                <a:latin typeface="Arial" charset="0"/>
                <a:cs typeface="Arial" charset="0"/>
              </a:rPr>
              <a:t>NBAC TSC Voting Members</a:t>
            </a:r>
          </a:p>
          <a:p>
            <a:pPr marL="274320" lvl="1" indent="-171450">
              <a:spcBef>
                <a:spcPct val="0"/>
              </a:spcBef>
              <a:spcAft>
                <a:spcPts val="600"/>
              </a:spcAft>
              <a:buFontTx/>
              <a:buChar char="-"/>
              <a:defRPr/>
            </a:pPr>
            <a:r>
              <a:rPr lang="en-US" sz="1000" dirty="0">
                <a:solidFill>
                  <a:sysClr val="windowText" lastClr="000000"/>
                </a:solidFill>
                <a:latin typeface="Arial" charset="0"/>
                <a:cs typeface="Arial" charset="0"/>
              </a:rPr>
              <a:t>Harmonization Representative (s).</a:t>
            </a:r>
          </a:p>
        </p:txBody>
      </p:sp>
      <p:sp>
        <p:nvSpPr>
          <p:cNvPr id="27" name="Text Placeholder 19"/>
          <p:cNvSpPr txBox="1">
            <a:spLocks/>
          </p:cNvSpPr>
          <p:nvPr/>
        </p:nvSpPr>
        <p:spPr>
          <a:xfrm>
            <a:off x="8186391" y="1790027"/>
            <a:ext cx="2162297" cy="2673190"/>
          </a:xfrm>
          <a:prstGeom prst="rect">
            <a:avLst/>
          </a:prstGeom>
        </p:spPr>
        <p:txBody>
          <a:bodyPr vert="horz" lIns="45720" tIns="45720" rIns="45720" bIns="45720" rtlCol="0">
            <a:noAutofit/>
          </a:bodyPr>
          <a:lstStyle/>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Develop POA&amp;M</a:t>
            </a:r>
          </a:p>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Complete value proposition document.</a:t>
            </a:r>
          </a:p>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Submit value proposition to NABC TSC Co-Chairs for feedback.</a:t>
            </a:r>
          </a:p>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Submit Sub-Committee proposal to NBAC TSC.</a:t>
            </a:r>
          </a:p>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Register Contributor License Agreements</a:t>
            </a:r>
          </a:p>
          <a:p>
            <a:pPr marL="182880" indent="-182880">
              <a:spcBef>
                <a:spcPct val="0"/>
              </a:spcBef>
              <a:spcAft>
                <a:spcPts val="600"/>
              </a:spcAft>
              <a:buFont typeface="+mj-lt"/>
              <a:buAutoNum type="arabicPeriod"/>
              <a:defRPr/>
            </a:pPr>
            <a:r>
              <a:rPr lang="en-US" sz="1000" dirty="0">
                <a:solidFill>
                  <a:sysClr val="windowText" lastClr="000000"/>
                </a:solidFill>
                <a:latin typeface="Arial" charset="0"/>
                <a:cs typeface="Arial" charset="0"/>
              </a:rPr>
              <a:t>Receive CO-Chair endorsement.</a:t>
            </a:r>
          </a:p>
        </p:txBody>
      </p:sp>
      <p:sp>
        <p:nvSpPr>
          <p:cNvPr id="29" name="Text Placeholder 19"/>
          <p:cNvSpPr txBox="1">
            <a:spLocks/>
          </p:cNvSpPr>
          <p:nvPr/>
        </p:nvSpPr>
        <p:spPr>
          <a:xfrm>
            <a:off x="2424243" y="4850244"/>
            <a:ext cx="1524000" cy="435570"/>
          </a:xfrm>
          <a:prstGeom prst="rect">
            <a:avLst/>
          </a:prstGeom>
        </p:spPr>
        <p:txBody>
          <a:bodyPr vert="horz" lIns="45720" tIns="45720" rIns="45720" bIns="45720" rtlCol="0">
            <a:noAutofit/>
          </a:bodyPr>
          <a:lstStyle/>
          <a:p>
            <a:pPr defTabSz="457200">
              <a:spcBef>
                <a:spcPct val="0"/>
              </a:spcBef>
              <a:spcAft>
                <a:spcPts val="600"/>
              </a:spcAft>
              <a:defRPr/>
            </a:pPr>
            <a:r>
              <a:rPr lang="en-US" sz="1200" dirty="0">
                <a:solidFill>
                  <a:sysClr val="windowText" lastClr="000000"/>
                </a:solidFill>
                <a:latin typeface="Arial" charset="0"/>
                <a:cs typeface="Arial" charset="0"/>
              </a:rPr>
              <a:t>N/A</a:t>
            </a:r>
          </a:p>
        </p:txBody>
      </p:sp>
      <p:sp>
        <p:nvSpPr>
          <p:cNvPr id="30" name="Text Placeholder 19"/>
          <p:cNvSpPr txBox="1">
            <a:spLocks/>
          </p:cNvSpPr>
          <p:nvPr/>
        </p:nvSpPr>
        <p:spPr>
          <a:xfrm>
            <a:off x="4542972" y="4847831"/>
            <a:ext cx="1523999" cy="346107"/>
          </a:xfrm>
          <a:prstGeom prst="rect">
            <a:avLst/>
          </a:prstGeom>
        </p:spPr>
        <p:txBody>
          <a:bodyPr vert="horz" lIns="45720" tIns="45720" rIns="45720" bIns="45720" rtlCol="0">
            <a:noAutofit/>
          </a:bodyPr>
          <a:lstStyle/>
          <a:p>
            <a:pPr defTabSz="457200">
              <a:spcBef>
                <a:spcPct val="0"/>
              </a:spcBef>
              <a:spcAft>
                <a:spcPts val="600"/>
              </a:spcAft>
              <a:defRPr/>
            </a:pPr>
            <a:endParaRPr lang="en-US" sz="1200" dirty="0">
              <a:solidFill>
                <a:sysClr val="windowText" lastClr="000000"/>
              </a:solidFill>
              <a:latin typeface="Arial" charset="0"/>
              <a:cs typeface="Arial" charset="0"/>
            </a:endParaRPr>
          </a:p>
        </p:txBody>
      </p:sp>
      <p:sp>
        <p:nvSpPr>
          <p:cNvPr id="32" name="Text Placeholder 19"/>
          <p:cNvSpPr txBox="1">
            <a:spLocks/>
          </p:cNvSpPr>
          <p:nvPr/>
        </p:nvSpPr>
        <p:spPr>
          <a:xfrm>
            <a:off x="8325731" y="4811012"/>
            <a:ext cx="3130298" cy="1095873"/>
          </a:xfrm>
          <a:prstGeom prst="rect">
            <a:avLst/>
          </a:prstGeom>
        </p:spPr>
        <p:txBody>
          <a:bodyPr vert="horz" lIns="45720" tIns="45720" rIns="45720" bIns="45720" rtlCol="0">
            <a:noAutofit/>
          </a:bodyPr>
          <a:lstStyle/>
          <a:p>
            <a:pPr marL="171450" indent="-171450" defTabSz="457200">
              <a:spcBef>
                <a:spcPct val="0"/>
              </a:spcBef>
              <a:spcAft>
                <a:spcPts val="600"/>
              </a:spcAft>
              <a:buFont typeface="Arial" pitchFamily="34" charset="0"/>
              <a:buChar char="•"/>
              <a:defRPr/>
            </a:pPr>
            <a:r>
              <a:rPr lang="en-US" sz="1000">
                <a:solidFill>
                  <a:sysClr val="windowText" lastClr="000000"/>
                </a:solidFill>
                <a:latin typeface="Arial" charset="0"/>
                <a:cs typeface="Arial" charset="0"/>
              </a:rPr>
              <a:t>I-CLA </a:t>
            </a:r>
            <a:r>
              <a:rPr lang="en-US" sz="1000" dirty="0">
                <a:solidFill>
                  <a:sysClr val="windowText" lastClr="000000"/>
                </a:solidFill>
                <a:latin typeface="Arial" charset="0"/>
                <a:cs typeface="Arial" charset="0"/>
              </a:rPr>
              <a:t>(s) and e-CLA (s)</a:t>
            </a:r>
          </a:p>
          <a:p>
            <a:pPr marL="171450" indent="-171450" defTabSz="457200">
              <a:spcBef>
                <a:spcPct val="0"/>
              </a:spcBef>
              <a:spcAft>
                <a:spcPts val="600"/>
              </a:spcAft>
              <a:buFont typeface="Arial" pitchFamily="34" charset="0"/>
              <a:buChar char="•"/>
              <a:defRPr/>
            </a:pPr>
            <a:r>
              <a:rPr lang="en-US" sz="1000" dirty="0">
                <a:solidFill>
                  <a:sysClr val="windowText" lastClr="000000"/>
                </a:solidFill>
                <a:latin typeface="Arial" charset="0"/>
                <a:cs typeface="Arial" charset="0"/>
              </a:rPr>
              <a:t>Value proposition document</a:t>
            </a:r>
          </a:p>
          <a:p>
            <a:pPr marL="171450" indent="-171450" defTabSz="457200">
              <a:spcBef>
                <a:spcPct val="0"/>
              </a:spcBef>
              <a:spcAft>
                <a:spcPts val="600"/>
              </a:spcAft>
              <a:buFont typeface="Arial" pitchFamily="34" charset="0"/>
              <a:buChar char="•"/>
              <a:defRPr/>
            </a:pPr>
            <a:r>
              <a:rPr lang="en-US" sz="1000" dirty="0">
                <a:solidFill>
                  <a:sysClr val="windowText" lastClr="000000"/>
                </a:solidFill>
                <a:latin typeface="Arial" charset="0"/>
                <a:cs typeface="Arial" charset="0"/>
              </a:rPr>
              <a:t>NBAC TSC Sub-Committee proposal briefing</a:t>
            </a:r>
          </a:p>
          <a:p>
            <a:pPr marL="171450" indent="-171450">
              <a:spcBef>
                <a:spcPct val="0"/>
              </a:spcBef>
              <a:spcAft>
                <a:spcPts val="600"/>
              </a:spcAft>
              <a:buFont typeface="Arial" pitchFamily="34" charset="0"/>
              <a:buChar char="•"/>
              <a:defRPr/>
            </a:pPr>
            <a:r>
              <a:rPr lang="en-US" sz="1000" dirty="0">
                <a:solidFill>
                  <a:sysClr val="windowText" lastClr="000000"/>
                </a:solidFill>
                <a:latin typeface="Arial" charset="0"/>
                <a:cs typeface="Arial" charset="0"/>
              </a:rPr>
              <a:t>Sub-Committee Roster</a:t>
            </a:r>
            <a:br>
              <a:rPr lang="en-US" sz="1200" dirty="0">
                <a:solidFill>
                  <a:sysClr val="windowText" lastClr="000000"/>
                </a:solidFill>
                <a:latin typeface="Arial" charset="0"/>
                <a:cs typeface="Arial" charset="0"/>
              </a:rPr>
            </a:br>
            <a:endParaRPr lang="en-US" sz="1200" dirty="0">
              <a:solidFill>
                <a:sysClr val="windowText" lastClr="000000"/>
              </a:solidFill>
              <a:latin typeface="Arial" charset="0"/>
              <a:cs typeface="Arial" charset="0"/>
            </a:endParaRPr>
          </a:p>
        </p:txBody>
      </p:sp>
      <p:sp>
        <p:nvSpPr>
          <p:cNvPr id="33" name="Text Placeholder 19"/>
          <p:cNvSpPr txBox="1">
            <a:spLocks/>
          </p:cNvSpPr>
          <p:nvPr/>
        </p:nvSpPr>
        <p:spPr>
          <a:xfrm>
            <a:off x="2319041" y="5701510"/>
            <a:ext cx="5581487" cy="435569"/>
          </a:xfrm>
          <a:prstGeom prst="rect">
            <a:avLst/>
          </a:prstGeom>
        </p:spPr>
        <p:txBody>
          <a:bodyPr vert="horz" lIns="45720" tIns="45720" rIns="45720" bIns="45720" rtlCol="0">
            <a:noAutofit/>
          </a:bodyPr>
          <a:lstStyle/>
          <a:p>
            <a:pPr defTabSz="457200">
              <a:spcBef>
                <a:spcPct val="0"/>
              </a:spcBef>
              <a:spcAft>
                <a:spcPts val="600"/>
              </a:spcAft>
              <a:defRPr/>
            </a:pPr>
            <a:endParaRPr lang="en-US" sz="1000" dirty="0">
              <a:solidFill>
                <a:sysClr val="windowText" lastClr="000000"/>
              </a:solidFill>
              <a:latin typeface="Arial" charset="0"/>
              <a:cs typeface="Arial" charset="0"/>
            </a:endParaRPr>
          </a:p>
        </p:txBody>
      </p:sp>
      <p:sp>
        <p:nvSpPr>
          <p:cNvPr id="7" name="Rectangle 6"/>
          <p:cNvSpPr/>
          <p:nvPr/>
        </p:nvSpPr>
        <p:spPr>
          <a:xfrm>
            <a:off x="2278302" y="5916573"/>
            <a:ext cx="8044303" cy="400110"/>
          </a:xfrm>
          <a:prstGeom prst="rect">
            <a:avLst/>
          </a:prstGeom>
        </p:spPr>
        <p:txBody>
          <a:bodyPr wrap="square">
            <a:spAutoFit/>
          </a:bodyPr>
          <a:lstStyle/>
          <a:p>
            <a:pPr>
              <a:spcBef>
                <a:spcPct val="0"/>
              </a:spcBef>
              <a:spcAft>
                <a:spcPts val="600"/>
              </a:spcAft>
              <a:defRPr/>
            </a:pPr>
            <a:r>
              <a:rPr lang="en-US" sz="1000" dirty="0">
                <a:solidFill>
                  <a:sysClr val="windowText" lastClr="000000"/>
                </a:solidFill>
                <a:latin typeface="Arial" charset="0"/>
                <a:cs typeface="Arial" charset="0"/>
              </a:rPr>
              <a:t>*These documents do not need to be completed before the Sub-Committee and domain space is formally established but provide an important foundation for the Sub-Committee.</a:t>
            </a:r>
          </a:p>
        </p:txBody>
      </p:sp>
      <p:sp>
        <p:nvSpPr>
          <p:cNvPr id="21" name="TextBox 20">
            <a:extLst>
              <a:ext uri="{FF2B5EF4-FFF2-40B4-BE49-F238E27FC236}">
                <a16:creationId xmlns:a16="http://schemas.microsoft.com/office/drawing/2014/main" id="{8E65E992-E2E2-4E56-802F-7CBF8578F691}"/>
              </a:ext>
            </a:extLst>
          </p:cNvPr>
          <p:cNvSpPr txBox="1"/>
          <p:nvPr/>
        </p:nvSpPr>
        <p:spPr>
          <a:xfrm>
            <a:off x="4437803" y="4872330"/>
            <a:ext cx="1839032" cy="400110"/>
          </a:xfrm>
          <a:prstGeom prst="rect">
            <a:avLst/>
          </a:prstGeom>
          <a:noFill/>
        </p:spPr>
        <p:txBody>
          <a:bodyPr wrap="square">
            <a:spAutoFit/>
          </a:bodyPr>
          <a:lstStyle/>
          <a:p>
            <a:pPr marL="171450" indent="-171450">
              <a:buFont typeface="Arial" panose="020B0604020202020204" pitchFamily="34" charset="0"/>
              <a:buChar char="•"/>
            </a:pPr>
            <a:r>
              <a:rPr kumimoji="0" lang="en-US" sz="1000" b="0" i="0" u="none" strike="noStrike" kern="1200" cap="none" spc="0" normalizeH="0" baseline="0" noProof="0" dirty="0">
                <a:ln>
                  <a:noFill/>
                </a:ln>
                <a:solidFill>
                  <a:sysClr val="windowText" lastClr="000000"/>
                </a:solidFill>
                <a:effectLst/>
                <a:uLnTx/>
                <a:uFillTx/>
                <a:latin typeface="Arial" charset="0"/>
                <a:ea typeface="+mn-ea"/>
                <a:cs typeface="Arial" charset="0"/>
              </a:rPr>
              <a:t>Draft Sub-Committee Roster</a:t>
            </a:r>
            <a:endParaRPr lang="en-US" dirty="0"/>
          </a:p>
        </p:txBody>
      </p:sp>
    </p:spTree>
    <p:extLst>
      <p:ext uri="{BB962C8B-B14F-4D97-AF65-F5344CB8AC3E}">
        <p14:creationId xmlns:p14="http://schemas.microsoft.com/office/powerpoint/2010/main" val="13978876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04042"/>
            <a:ext cx="8229600" cy="766618"/>
          </a:xfrm>
        </p:spPr>
        <p:txBody>
          <a:bodyPr>
            <a:normAutofit/>
          </a:bodyPr>
          <a:lstStyle/>
          <a:p>
            <a:r>
              <a:rPr lang="en-US" dirty="0"/>
              <a:t>Post-Establishment stand-up</a:t>
            </a:r>
          </a:p>
        </p:txBody>
      </p:sp>
      <p:sp>
        <p:nvSpPr>
          <p:cNvPr id="28" name="TextBox 9"/>
          <p:cNvSpPr txBox="1">
            <a:spLocks noChangeArrowheads="1"/>
          </p:cNvSpPr>
          <p:nvPr/>
        </p:nvSpPr>
        <p:spPr bwMode="auto">
          <a:xfrm>
            <a:off x="1971676" y="1981847"/>
            <a:ext cx="2560320" cy="365125"/>
          </a:xfrm>
          <a:prstGeom prst="rect">
            <a:avLst/>
          </a:prstGeom>
          <a:solidFill>
            <a:schemeClr val="tx2"/>
          </a:solidFill>
          <a:ln w="9525">
            <a:noFill/>
            <a:miter lim="800000"/>
            <a:headEnd/>
            <a:tailEnd/>
          </a:ln>
        </p:spPr>
        <p:txBody>
          <a:bodyPr lIns="0" tIns="0" rIns="0" bIns="0" anchor="ctr"/>
          <a:lstStyle/>
          <a:p>
            <a:pPr algn="ctr">
              <a:spcAft>
                <a:spcPts val="300"/>
              </a:spcAft>
            </a:pPr>
            <a:r>
              <a:rPr lang="en-CA" sz="1400" b="1" dirty="0">
                <a:solidFill>
                  <a:schemeClr val="bg1"/>
                </a:solidFill>
              </a:rPr>
              <a:t>Governance</a:t>
            </a:r>
          </a:p>
        </p:txBody>
      </p:sp>
      <p:cxnSp>
        <p:nvCxnSpPr>
          <p:cNvPr id="35" name="Straight Connector 34"/>
          <p:cNvCxnSpPr/>
          <p:nvPr/>
        </p:nvCxnSpPr>
        <p:spPr bwMode="auto">
          <a:xfrm rot="5400000">
            <a:off x="2873832" y="3850148"/>
            <a:ext cx="3657600" cy="0"/>
          </a:xfrm>
          <a:prstGeom prst="line">
            <a:avLst/>
          </a:prstGeom>
          <a:ln>
            <a:solidFill>
              <a:srgbClr val="00A1DE"/>
            </a:solidFill>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45" name="Text Placeholder 19"/>
          <p:cNvSpPr txBox="1">
            <a:spLocks/>
          </p:cNvSpPr>
          <p:nvPr/>
        </p:nvSpPr>
        <p:spPr>
          <a:xfrm>
            <a:off x="1971676" y="2532738"/>
            <a:ext cx="2560320" cy="2754486"/>
          </a:xfrm>
          <a:prstGeom prst="rect">
            <a:avLst/>
          </a:prstGeom>
        </p:spPr>
        <p:txBody>
          <a:bodyPr vert="horz" lIns="45720" tIns="45720" rIns="45720" bIns="45720" rtlCol="0">
            <a:noAutofit/>
          </a:bodyPr>
          <a:lstStyle/>
          <a:p>
            <a:pPr marL="171450" indent="-171450" defTabSz="45720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Complete Sub-Committee governance document.</a:t>
            </a:r>
          </a:p>
          <a:p>
            <a:pPr marL="171450" indent="-171450" defTabSz="45720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Verify i-clas and e-clas for Sub-Committee members are in place</a:t>
            </a:r>
          </a:p>
          <a:p>
            <a:pPr marL="171450" indent="-171450" defTabSz="45720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Assign individuals to carry out governance and operations responsibilities.</a:t>
            </a:r>
          </a:p>
          <a:p>
            <a:pPr marL="171450" indent="-171450" defTabSz="45720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Schedule, publish, and hold initial governance group meetings.</a:t>
            </a:r>
          </a:p>
        </p:txBody>
      </p:sp>
      <p:sp>
        <p:nvSpPr>
          <p:cNvPr id="48" name="Text Placeholder 19"/>
          <p:cNvSpPr txBox="1">
            <a:spLocks/>
          </p:cNvSpPr>
          <p:nvPr/>
        </p:nvSpPr>
        <p:spPr>
          <a:xfrm>
            <a:off x="7721603" y="2532738"/>
            <a:ext cx="2560320" cy="2445659"/>
          </a:xfrm>
          <a:prstGeom prst="rect">
            <a:avLst/>
          </a:prstGeom>
        </p:spPr>
        <p:txBody>
          <a:bodyPr vert="horz" lIns="45720" tIns="45720" rIns="45720" bIns="45720" rtlCol="0">
            <a:noAutofit/>
          </a:bodyPr>
          <a:lstStyle/>
          <a:p>
            <a:pPr marL="171450" indent="-171450" defTabSz="45720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After the IEPDs/MEPs for the initially identified data exchanges have been developed, create the domain data model using the data elements that did not already exist within NIEM core or other domain spaces.</a:t>
            </a:r>
          </a:p>
        </p:txBody>
      </p:sp>
      <p:sp>
        <p:nvSpPr>
          <p:cNvPr id="51" name="Text Placeholder 19"/>
          <p:cNvSpPr txBox="1">
            <a:spLocks/>
          </p:cNvSpPr>
          <p:nvPr/>
        </p:nvSpPr>
        <p:spPr>
          <a:xfrm>
            <a:off x="4852764" y="2532738"/>
            <a:ext cx="2560320" cy="3821220"/>
          </a:xfrm>
          <a:prstGeom prst="rect">
            <a:avLst/>
          </a:prstGeom>
        </p:spPr>
        <p:txBody>
          <a:bodyPr vert="horz" lIns="45720" tIns="45720" rIns="45720" bIns="45720" rtlCol="0">
            <a:noAutofit/>
          </a:bodyPr>
          <a:lstStyle/>
          <a:p>
            <a:pPr marL="171450" indent="-171450" defTabSz="45720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Notify the initially identified stakeholders that Sub-Committee and domain space has been established and inform them of any upcoming activities/meetings.</a:t>
            </a:r>
          </a:p>
          <a:p>
            <a:pPr marL="171450" indent="-171450" defTabSz="45720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Maintain a stakeholder roster.</a:t>
            </a:r>
          </a:p>
          <a:p>
            <a:pPr marL="171450" indent="-171450" defTabSz="45720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Publish meetings on the NBAC TSC NIEMOpen calendar.</a:t>
            </a:r>
          </a:p>
          <a:p>
            <a:pPr marL="171450" indent="-171450" defTabSz="45720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Encourage stakeholder to join NBAC TSC mailing list</a:t>
            </a:r>
          </a:p>
          <a:p>
            <a:pPr marL="171450" indent="-171450" defTabSz="457200">
              <a:spcBef>
                <a:spcPct val="0"/>
              </a:spcBef>
              <a:spcAft>
                <a:spcPts val="600"/>
              </a:spcAft>
              <a:buFont typeface="Arial" pitchFamily="34" charset="0"/>
              <a:buChar char="•"/>
              <a:defRPr/>
            </a:pPr>
            <a:r>
              <a:rPr lang="en-US" sz="1400" dirty="0">
                <a:solidFill>
                  <a:sysClr val="windowText" lastClr="000000"/>
                </a:solidFill>
                <a:latin typeface="Arial" charset="0"/>
                <a:cs typeface="Arial" charset="0"/>
              </a:rPr>
              <a:t>Identify potential contributors and register i-clas and e-clas</a:t>
            </a:r>
          </a:p>
          <a:p>
            <a:pPr marL="171450" indent="-171450" defTabSz="457200">
              <a:spcBef>
                <a:spcPct val="0"/>
              </a:spcBef>
              <a:spcAft>
                <a:spcPts val="600"/>
              </a:spcAft>
              <a:buFont typeface="Arial" pitchFamily="34" charset="0"/>
              <a:buChar char="•"/>
              <a:defRPr/>
            </a:pPr>
            <a:endParaRPr lang="en-US" sz="1400" dirty="0">
              <a:solidFill>
                <a:sysClr val="windowText" lastClr="000000"/>
              </a:solidFill>
              <a:latin typeface="Arial" charset="0"/>
              <a:cs typeface="Arial" charset="0"/>
            </a:endParaRPr>
          </a:p>
        </p:txBody>
      </p:sp>
      <p:sp>
        <p:nvSpPr>
          <p:cNvPr id="18" name="TextBox 9"/>
          <p:cNvSpPr txBox="1">
            <a:spLocks noChangeArrowheads="1"/>
          </p:cNvSpPr>
          <p:nvPr/>
        </p:nvSpPr>
        <p:spPr bwMode="auto">
          <a:xfrm>
            <a:off x="4852764" y="1981847"/>
            <a:ext cx="2560320" cy="365125"/>
          </a:xfrm>
          <a:prstGeom prst="rect">
            <a:avLst/>
          </a:prstGeom>
          <a:solidFill>
            <a:schemeClr val="tx2"/>
          </a:solidFill>
          <a:ln w="9525">
            <a:noFill/>
            <a:miter lim="800000"/>
            <a:headEnd/>
            <a:tailEnd/>
          </a:ln>
        </p:spPr>
        <p:txBody>
          <a:bodyPr lIns="0" tIns="0" rIns="0" bIns="0" anchor="ctr"/>
          <a:lstStyle/>
          <a:p>
            <a:pPr algn="ctr">
              <a:spcAft>
                <a:spcPts val="300"/>
              </a:spcAft>
            </a:pPr>
            <a:r>
              <a:rPr lang="en-CA" sz="1400" b="1" dirty="0">
                <a:solidFill>
                  <a:schemeClr val="bg1"/>
                </a:solidFill>
              </a:rPr>
              <a:t>Stakeholder Engagement</a:t>
            </a:r>
          </a:p>
        </p:txBody>
      </p:sp>
      <p:sp>
        <p:nvSpPr>
          <p:cNvPr id="19" name="TextBox 9"/>
          <p:cNvSpPr txBox="1">
            <a:spLocks noChangeArrowheads="1"/>
          </p:cNvSpPr>
          <p:nvPr/>
        </p:nvSpPr>
        <p:spPr bwMode="auto">
          <a:xfrm>
            <a:off x="7721603" y="1981847"/>
            <a:ext cx="2560320" cy="365125"/>
          </a:xfrm>
          <a:prstGeom prst="rect">
            <a:avLst/>
          </a:prstGeom>
          <a:solidFill>
            <a:schemeClr val="tx2"/>
          </a:solidFill>
          <a:ln w="9525">
            <a:noFill/>
            <a:miter lim="800000"/>
            <a:headEnd/>
            <a:tailEnd/>
          </a:ln>
        </p:spPr>
        <p:txBody>
          <a:bodyPr lIns="0" tIns="0" rIns="0" bIns="0" anchor="ctr"/>
          <a:lstStyle/>
          <a:p>
            <a:pPr algn="ctr">
              <a:spcAft>
                <a:spcPts val="300"/>
              </a:spcAft>
            </a:pPr>
            <a:r>
              <a:rPr lang="en-CA" sz="1400" b="1" dirty="0">
                <a:solidFill>
                  <a:schemeClr val="bg1"/>
                </a:solidFill>
              </a:rPr>
              <a:t>Data Model</a:t>
            </a:r>
          </a:p>
        </p:txBody>
      </p:sp>
      <p:cxnSp>
        <p:nvCxnSpPr>
          <p:cNvPr id="20" name="Straight Connector 19"/>
          <p:cNvCxnSpPr/>
          <p:nvPr/>
        </p:nvCxnSpPr>
        <p:spPr bwMode="auto">
          <a:xfrm rot="5400000">
            <a:off x="5725888" y="3850147"/>
            <a:ext cx="3657600" cy="0"/>
          </a:xfrm>
          <a:prstGeom prst="line">
            <a:avLst/>
          </a:prstGeom>
          <a:ln>
            <a:solidFill>
              <a:srgbClr val="00A1DE"/>
            </a:solidFill>
            <a:prstDash val="dash"/>
            <a:headEnd type="none" w="med" len="med"/>
            <a:tailEnd type="none" w="med" len="med"/>
          </a:ln>
        </p:spPr>
        <p:style>
          <a:lnRef idx="1">
            <a:schemeClr val="accent2"/>
          </a:lnRef>
          <a:fillRef idx="0">
            <a:schemeClr val="accent2"/>
          </a:fillRef>
          <a:effectRef idx="0">
            <a:schemeClr val="accent2"/>
          </a:effectRef>
          <a:fontRef idx="minor">
            <a:schemeClr val="tx1"/>
          </a:fontRef>
        </p:style>
      </p:cxnSp>
      <p:sp>
        <p:nvSpPr>
          <p:cNvPr id="11" name="Text Placeholder 19"/>
          <p:cNvSpPr txBox="1">
            <a:spLocks/>
          </p:cNvSpPr>
          <p:nvPr/>
        </p:nvSpPr>
        <p:spPr>
          <a:xfrm>
            <a:off x="1971676" y="1096492"/>
            <a:ext cx="8239124" cy="638616"/>
          </a:xfrm>
          <a:prstGeom prst="rect">
            <a:avLst/>
          </a:prstGeom>
        </p:spPr>
        <p:txBody>
          <a:bodyPr vert="horz" lIns="45720" tIns="45720" rIns="45720" bIns="45720" rtlCol="0" anchor="t">
            <a:noAutofit/>
          </a:bodyPr>
          <a:lstStyle>
            <a:defPPr>
              <a:defRPr lang="en-US"/>
            </a:defPPr>
            <a:lvl1pPr marR="0" lvl="0" fontAlgn="auto">
              <a:lnSpc>
                <a:spcPct val="100000"/>
              </a:lnSpc>
              <a:spcBef>
                <a:spcPct val="0"/>
              </a:spcBef>
              <a:spcAft>
                <a:spcPts val="600"/>
              </a:spcAft>
              <a:buClrTx/>
              <a:buSzTx/>
              <a:tabLst/>
              <a:defRPr kumimoji="0" sz="1100" i="0" u="none" strike="noStrike" cap="none" spc="0" normalizeH="0" baseline="0">
                <a:ln>
                  <a:noFill/>
                </a:ln>
                <a:solidFill>
                  <a:sysClr val="windowText" lastClr="000000"/>
                </a:solidFill>
                <a:effectLst/>
                <a:uLnTx/>
                <a:uFillTx/>
                <a:latin typeface="Arial" charset="0"/>
                <a:cs typeface="Arial" charset="0"/>
              </a:defRPr>
            </a:lvl1pPr>
          </a:lstStyle>
          <a:p>
            <a:r>
              <a:rPr lang="en-US" sz="1400" dirty="0"/>
              <a:t>Within six months of formally establishing the domain,  the domain steward should ensure that the following activities are completed:</a:t>
            </a:r>
          </a:p>
        </p:txBody>
      </p:sp>
    </p:spTree>
    <p:extLst>
      <p:ext uri="{BB962C8B-B14F-4D97-AF65-F5344CB8AC3E}">
        <p14:creationId xmlns:p14="http://schemas.microsoft.com/office/powerpoint/2010/main" val="3401203998"/>
      </p:ext>
    </p:extLst>
  </p:cSld>
  <p:clrMapOvr>
    <a:masterClrMapping/>
  </p:clrMapOvr>
</p:sld>
</file>

<file path=ppt/theme/theme1.xml><?xml version="1.0" encoding="utf-8"?>
<a:theme xmlns:a="http://schemas.openxmlformats.org/drawingml/2006/main" name="2_Office Theme">
  <a:themeElements>
    <a:clrScheme name="NEIM">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8DDF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NIEM_white">
  <a:themeElements>
    <a:clrScheme name="Custom 14">
      <a:dk1>
        <a:srgbClr val="8B8B8B"/>
      </a:dk1>
      <a:lt1>
        <a:sysClr val="window" lastClr="FFFFFF"/>
      </a:lt1>
      <a:dk2>
        <a:srgbClr val="1F497D"/>
      </a:dk2>
      <a:lt2>
        <a:srgbClr val="EEECE1"/>
      </a:lt2>
      <a:accent1>
        <a:srgbClr val="78C5EA"/>
      </a:accent1>
      <a:accent2>
        <a:srgbClr val="C0504D"/>
      </a:accent2>
      <a:accent3>
        <a:srgbClr val="9BBB59"/>
      </a:accent3>
      <a:accent4>
        <a:srgbClr val="8064A2"/>
      </a:accent4>
      <a:accent5>
        <a:srgbClr val="4BACC6"/>
      </a:accent5>
      <a:accent6>
        <a:srgbClr val="F79646"/>
      </a:accent6>
      <a:hlink>
        <a:srgbClr val="0085BB"/>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gradFill>
          <a:gsLst>
            <a:gs pos="0">
              <a:srgbClr val="9EB3B6">
                <a:alpha val="50000"/>
              </a:srgbClr>
            </a:gs>
            <a:gs pos="100000">
              <a:schemeClr val="bg1"/>
            </a:gs>
          </a:gsLst>
        </a:gradFill>
        <a:ln>
          <a:solidFill>
            <a:schemeClr val="tx1">
              <a:lumMod val="60000"/>
              <a:lumOff val="40000"/>
            </a:schemeClr>
          </a:solidFill>
        </a:ln>
        <a:effectLst>
          <a:innerShdw blurRad="371475" dir="13500000">
            <a:schemeClr val="bg1"/>
          </a:innerShdw>
        </a:effectLst>
      </a:spPr>
      <a:bodyPr tIns="91440" anchor="t" anchorCtr="0"/>
      <a:lstStyle>
        <a:defPPr algn="ctr">
          <a:lnSpc>
            <a:spcPct val="120000"/>
          </a:lnSpc>
          <a:defRPr b="1" spc="-50" dirty="0">
            <a:solidFill>
              <a:srgbClr val="1F497D"/>
            </a:solidFill>
            <a:cs typeface="Arial"/>
          </a:defRPr>
        </a:defPPr>
      </a:lstStyle>
      <a:style>
        <a:lnRef idx="1">
          <a:schemeClr val="dk1"/>
        </a:lnRef>
        <a:fillRef idx="2">
          <a:schemeClr val="dk1"/>
        </a:fillRef>
        <a:effectRef idx="1">
          <a:schemeClr val="dk1"/>
        </a:effectRef>
        <a:fontRef idx="minor">
          <a:schemeClr val="dk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8E3FE027E793D141A4D0D4B43133F0A9" ma:contentTypeVersion="11" ma:contentTypeDescription="Create a new document." ma:contentTypeScope="" ma:versionID="ef0ff03645a81817586e79cdf8acc990">
  <xsd:schema xmlns:xsd="http://www.w3.org/2001/XMLSchema" xmlns:xs="http://www.w3.org/2001/XMLSchema" xmlns:p="http://schemas.microsoft.com/office/2006/metadata/properties" xmlns:ns3="5774b216-7350-4865-8b28-a80b4a7f0bbf" xmlns:ns4="668b5da2-bb96-4ca8-adfe-f026adba9ac0" targetNamespace="http://schemas.microsoft.com/office/2006/metadata/properties" ma:root="true" ma:fieldsID="f7951dfeee9e00cf5aead93b99a4360e" ns3:_="" ns4:_="">
    <xsd:import namespace="5774b216-7350-4865-8b28-a80b4a7f0bbf"/>
    <xsd:import namespace="668b5da2-bb96-4ca8-adfe-f026adba9ac0"/>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DateTaken" minOccurs="0"/>
                <xsd:element ref="ns3:MediaServiceOCR" minOccurs="0"/>
                <xsd:element ref="ns3:MediaServiceLocation" minOccurs="0"/>
                <xsd:element ref="ns4:SharedWithUsers" minOccurs="0"/>
                <xsd:element ref="ns4:SharedWithDetails" minOccurs="0"/>
                <xsd:element ref="ns4:SharingHintHash"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774b216-7350-4865-8b28-a80b4a7f0bb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ternalName="MediaServiceDateTaken"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Location" ma:index="15" nillable="true" ma:displayName="Location"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68b5da2-bb96-4ca8-adfe-f026adba9ac0"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element name="SharingHintHash" ma:index="18"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4D6F7FA-A44B-4531-B619-52D10ADDC84A}">
  <ds:schemaRefs>
    <ds:schemaRef ds:uri="http://schemas.microsoft.com/sharepoint/v3/contenttype/forms"/>
  </ds:schemaRefs>
</ds:datastoreItem>
</file>

<file path=customXml/itemProps2.xml><?xml version="1.0" encoding="utf-8"?>
<ds:datastoreItem xmlns:ds="http://schemas.openxmlformats.org/officeDocument/2006/customXml" ds:itemID="{0F3DBC4E-DD94-448E-80FB-F46647EDD91A}">
  <ds:schemaRefs>
    <ds:schemaRef ds:uri="http://schemas.microsoft.com/office/2006/metadata/properties"/>
    <ds:schemaRef ds:uri="http://schemas.microsoft.com/office/2006/documentManagement/types"/>
    <ds:schemaRef ds:uri="http://schemas.openxmlformats.org/package/2006/metadata/core-properties"/>
    <ds:schemaRef ds:uri="http://www.w3.org/XML/1998/namespace"/>
    <ds:schemaRef ds:uri="http://purl.org/dc/terms/"/>
    <ds:schemaRef ds:uri="http://schemas.microsoft.com/office/infopath/2007/PartnerControls"/>
    <ds:schemaRef ds:uri="http://purl.org/dc/elements/1.1/"/>
    <ds:schemaRef ds:uri="668b5da2-bb96-4ca8-adfe-f026adba9ac0"/>
    <ds:schemaRef ds:uri="5774b216-7350-4865-8b28-a80b4a7f0bbf"/>
    <ds:schemaRef ds:uri="http://purl.org/dc/dcmitype/"/>
  </ds:schemaRefs>
</ds:datastoreItem>
</file>

<file path=customXml/itemProps3.xml><?xml version="1.0" encoding="utf-8"?>
<ds:datastoreItem xmlns:ds="http://schemas.openxmlformats.org/officeDocument/2006/customXml" ds:itemID="{B0DEB80F-82C0-4107-A718-099EC7520D4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774b216-7350-4865-8b28-a80b4a7f0bbf"/>
    <ds:schemaRef ds:uri="668b5da2-bb96-4ca8-adfe-f026adba9ac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d5fe813e-0caa-432a-b2ac-d555aa91bd1c}" enabled="0" method="" siteId="{d5fe813e-0caa-432a-b2ac-d555aa91bd1c}" removed="1"/>
</clbl:labelList>
</file>

<file path=docProps/app.xml><?xml version="1.0" encoding="utf-8"?>
<Properties xmlns="http://schemas.openxmlformats.org/officeDocument/2006/extended-properties" xmlns:vt="http://schemas.openxmlformats.org/officeDocument/2006/docPropsVTypes">
  <TotalTime>11910</TotalTime>
  <Words>584</Words>
  <Application>Microsoft Office PowerPoint</Application>
  <PresentationFormat>Widescreen</PresentationFormat>
  <Paragraphs>68</Paragraphs>
  <Slides>4</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4</vt:i4>
      </vt:variant>
    </vt:vector>
  </HeadingPairs>
  <TitlesOfParts>
    <vt:vector size="14" baseType="lpstr">
      <vt:lpstr>Arial</vt:lpstr>
      <vt:lpstr>Bahnschrift</vt:lpstr>
      <vt:lpstr>Calibri</vt:lpstr>
      <vt:lpstr>Helvetica LT Std</vt:lpstr>
      <vt:lpstr>Open Sans</vt:lpstr>
      <vt:lpstr>Times New Roman</vt:lpstr>
      <vt:lpstr>Tw Cen MT</vt:lpstr>
      <vt:lpstr>Wingdings</vt:lpstr>
      <vt:lpstr>2_Office Theme</vt:lpstr>
      <vt:lpstr>1_NIEM_white</vt:lpstr>
      <vt:lpstr>PowerPoint Presentation</vt:lpstr>
      <vt:lpstr>Establishing a NIEM domain space sub-committee</vt:lpstr>
      <vt:lpstr>Sub-Committee/Domain Space Establishment Process</vt:lpstr>
      <vt:lpstr>Post-Establishment stand-up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the National Information Exchange Model (NIEM)</dc:title>
  <dc:creator>Kish, Jennifer</dc:creator>
  <cp:lastModifiedBy>Sullivan, Stephen M CTR JS J6 (USA)</cp:lastModifiedBy>
  <cp:revision>603</cp:revision>
  <cp:lastPrinted>2023-04-11T11:45:54Z</cp:lastPrinted>
  <dcterms:created xsi:type="dcterms:W3CDTF">2021-02-21T03:42:26Z</dcterms:created>
  <dcterms:modified xsi:type="dcterms:W3CDTF">2023-06-07T16:43:51Z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0x0101008E3FE027E793D141A4D0D4B43133F0A9</vt:lpwstr>
  </property>
</Properties>
</file>