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75" r:id="rId5"/>
  </p:sldMasterIdLst>
  <p:notesMasterIdLst>
    <p:notesMasterId r:id="rId13"/>
  </p:notesMasterIdLst>
  <p:sldIdLst>
    <p:sldId id="336" r:id="rId6"/>
    <p:sldId id="316" r:id="rId7"/>
    <p:sldId id="377" r:id="rId8"/>
    <p:sldId id="373" r:id="rId9"/>
    <p:sldId id="378" r:id="rId10"/>
    <p:sldId id="379" r:id="rId11"/>
    <p:sldId id="376" r:id="rId12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llivan, Stephen M CTR JS J6 (USA)" initials="SSMCJJ(" lastIdx="1" clrIdx="0">
    <p:extLst>
      <p:ext uri="{19B8F6BF-5375-455C-9EA6-DF929625EA0E}">
        <p15:presenceInfo xmlns:p15="http://schemas.microsoft.com/office/powerpoint/2012/main" userId="Sullivan, Stephen M CTR JS J6 (USA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FBA5"/>
    <a:srgbClr val="E8EEF4"/>
    <a:srgbClr val="004283"/>
    <a:srgbClr val="004282"/>
    <a:srgbClr val="004486"/>
    <a:srgbClr val="004383"/>
    <a:srgbClr val="000000"/>
    <a:srgbClr val="334052"/>
    <a:srgbClr val="005170"/>
    <a:srgbClr val="EE7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8" autoAdjust="0"/>
    <p:restoredTop sz="96229" autoAdjust="0"/>
  </p:normalViewPr>
  <p:slideViewPr>
    <p:cSldViewPr snapToGrid="0">
      <p:cViewPr varScale="1">
        <p:scale>
          <a:sx n="110" d="100"/>
          <a:sy n="110" d="100"/>
        </p:scale>
        <p:origin x="66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6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586B9D10-7BCD-425C-9CA6-F5333486AD7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2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0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70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5F8897AF-D04E-4367-BADA-11FF3D514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72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64149">
              <a:defRPr/>
            </a:pPr>
            <a:fld id="{0B22E215-D3C6-D84F-8ECF-5127C8518219}" type="slidenum">
              <a:rPr lang="en-US">
                <a:solidFill>
                  <a:prstClr val="black"/>
                </a:solidFill>
                <a:latin typeface="Calibri"/>
              </a:rPr>
              <a:pPr defTabSz="464149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3106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A21B6-DD30-824E-9484-61254458B3F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02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998134" y="4621161"/>
            <a:ext cx="8195733" cy="8382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 baseline="0">
                <a:solidFill>
                  <a:schemeClr val="bg1">
                    <a:lumMod val="50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Title Master</a:t>
            </a:r>
          </a:p>
        </p:txBody>
      </p:sp>
    </p:spTree>
    <p:extLst>
      <p:ext uri="{BB962C8B-B14F-4D97-AF65-F5344CB8AC3E}">
        <p14:creationId xmlns:p14="http://schemas.microsoft.com/office/powerpoint/2010/main" val="147117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8E8FD-9C4B-40B0-8F9D-B59F0334C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3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786533" cy="811358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3200" b="1" i="0" spc="-8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00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804" y="1143001"/>
            <a:ext cx="109728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1219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7F3B207E-3951-4EC5-8F67-4228386F0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56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1">
                <a:latin typeface="Arial" pitchFamily="34" charset="0"/>
                <a:cs typeface="Arial" pitchFamily="34" charset="0"/>
              </a:defRPr>
            </a:lvl1pPr>
            <a:lvl2pPr>
              <a:defRPr sz="2000" b="1"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latin typeface="Arial" pitchFamily="34" charset="0"/>
                <a:cs typeface="Arial" pitchFamily="34" charset="0"/>
              </a:defRPr>
            </a:lvl3pPr>
            <a:lvl4pPr>
              <a:defRPr b="1">
                <a:latin typeface="Arial" pitchFamily="34" charset="0"/>
                <a:cs typeface="Arial" pitchFamily="34" charset="0"/>
              </a:defRPr>
            </a:lvl4pPr>
            <a:lvl5pPr>
              <a:defRPr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 b="1" i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84178DE0-5FCA-4C8A-AFBA-67FA634DB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051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B2B79BD-7D57-4113-874C-84B359019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689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F9DF9B5F-7410-4032-B09A-CB822CD6E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29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11984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ts val="3200"/>
              </a:lnSpc>
              <a:defRPr lang="en-US" sz="2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11984" y="1275673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584D26D8-2F78-40FF-B773-6EE7921DE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62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5DCA139-0762-4C4F-B386-FBEA85E50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010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1491804"/>
            <a:ext cx="10786533" cy="43628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C4428502-7FEB-4856-821A-092C45511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827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415600" y="101428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800"/>
              <a:buFont typeface="Open Sans"/>
              <a:buNone/>
              <a:defRPr sz="3600" b="1">
                <a:solidFill>
                  <a:srgbClr val="004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1"/>
          </p:nvPr>
        </p:nvSpPr>
        <p:spPr>
          <a:xfrm>
            <a:off x="415600" y="1826922"/>
            <a:ext cx="11360800" cy="4152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1219170" lvl="1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828754" lvl="2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2438339" lvl="3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047924" lvl="4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3657509" lvl="5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4267093" lvl="6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4876678" lvl="7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5486263" lvl="8" indent="-474121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97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6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34" y="2895600"/>
            <a:ext cx="8195733" cy="8382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255888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10C4BB1B-EDC4-483F-B0EA-E14D2B3E2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686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ED32D-F286-478A-89E5-C9CB54D83C02}" type="datetime1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37780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ED32D-F286-478A-89E5-C9CB54D83C02}" type="datetime1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40436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ED32D-F286-478A-89E5-C9CB54D83C02}" type="datetime1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48945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ED32D-F286-478A-89E5-C9CB54D83C02}" type="datetime1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626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73326"/>
            <a:ext cx="10363200" cy="98107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94100"/>
            <a:ext cx="8534400" cy="4953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3395B0B3-2BEF-4C03-8782-98158BE48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4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 baseline="0">
                <a:solidFill>
                  <a:srgbClr val="0042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DD364-13F5-4F1F-B58D-A48376FBCA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200150"/>
            <a:ext cx="11079192" cy="4777956"/>
          </a:xfrm>
        </p:spPr>
        <p:txBody>
          <a:bodyPr/>
          <a:lstStyle>
            <a:lvl1pPr>
              <a:defRPr sz="2400">
                <a:solidFill>
                  <a:srgbClr val="334052"/>
                </a:solidFill>
              </a:defRPr>
            </a:lvl1pPr>
            <a:lvl2pPr>
              <a:defRPr sz="2000">
                <a:solidFill>
                  <a:srgbClr val="334052"/>
                </a:solidFill>
              </a:defRPr>
            </a:lvl2pPr>
            <a:lvl3pPr>
              <a:defRPr sz="1800">
                <a:solidFill>
                  <a:srgbClr val="334052"/>
                </a:solidFill>
              </a:defRPr>
            </a:lvl3pPr>
            <a:lvl4pPr>
              <a:defRPr sz="1600">
                <a:solidFill>
                  <a:srgbClr val="334052"/>
                </a:solidFill>
              </a:defRPr>
            </a:lvl4pPr>
            <a:lvl5pPr>
              <a:defRPr sz="1600">
                <a:solidFill>
                  <a:srgbClr val="33405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C5D95E17-6E53-47C4-A1F3-99941F15D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3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83EA3-C43A-408B-8A96-2BF3503C5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1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17F37-EB3F-4912-8B16-22DE78163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0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325339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A5D7F9B5-CC5A-4ABE-8117-CC023710B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3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>
            <a:normAutofit/>
          </a:bodyPr>
          <a:lstStyle>
            <a:lvl1pPr algn="l">
              <a:defRPr sz="2400" b="1" cap="none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B061D5B3-FA26-4D91-B231-F26ED3693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2145652"/>
            <a:ext cx="10786533" cy="3709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614A661-166B-4DF4-B43E-98FAF9246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6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21" Type="http://schemas.openxmlformats.org/officeDocument/2006/relationships/slideLayout" Target="../slideLayouts/slideLayout22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4268A2A-08D9-4EB7-800F-3189127D59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6748"/>
            <a:ext cx="12192000" cy="362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6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9728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99634"/>
            <a:ext cx="10972800" cy="3799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>
                <a:solidFill>
                  <a:srgbClr val="1F497D"/>
                </a:solidFill>
              </a:rPr>
              <a:t>(#)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C4367302-18AD-44F9-B43A-24490776962B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" y="6124084"/>
            <a:ext cx="2465408" cy="73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8" r:id="rId10"/>
    <p:sldLayoutId id="2147483690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700" r:id="rId18"/>
    <p:sldLayoutId id="2147483701" r:id="rId19"/>
    <p:sldLayoutId id="2147483702" r:id="rId20"/>
    <p:sldLayoutId id="2147483704" r:id="rId21"/>
    <p:sldLayoutId id="2147483705" r:id="rId22"/>
  </p:sldLayoutIdLst>
  <p:hf hdr="0" ft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rgbClr val="004383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32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20924" y="5634100"/>
            <a:ext cx="2740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Your Name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Arial"/>
              </a:rPr>
              <a:t>Title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62085" y="3938947"/>
            <a:ext cx="86995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005170"/>
                </a:solidFill>
                <a:latin typeface="Bahnschrift" panose="020B0502040204020203" pitchFamily="34" charset="0"/>
              </a:rPr>
              <a:t>Proposal for Establishing NIEMOpen          Sub-Committee/Domain Space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440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29" y="212484"/>
            <a:ext cx="8229600" cy="81135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[Domain Space] </a:t>
            </a:r>
            <a:r>
              <a:rPr lang="en-US" dirty="0">
                <a:solidFill>
                  <a:srgbClr val="004383"/>
                </a:solidFill>
              </a:rPr>
              <a:t>Business Case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1325103" y="881500"/>
            <a:ext cx="7409542" cy="4862123"/>
          </a:xfrm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2400" b="1" spc="-50" dirty="0">
                <a:solidFill>
                  <a:schemeClr val="tx1">
                    <a:lumMod val="50000"/>
                  </a:schemeClr>
                </a:solidFill>
              </a:rPr>
              <a:t>Purpose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spc="-50" dirty="0">
                <a:solidFill>
                  <a:schemeClr val="tx1">
                    <a:lumMod val="50000"/>
                  </a:schemeClr>
                </a:solidFill>
              </a:rPr>
              <a:t>Provide leadership an assessment of the benefits and value that a [Domain Space] brings to the </a:t>
            </a:r>
            <a:r>
              <a:rPr lang="en-US" sz="2400" spc="-50" dirty="0">
                <a:solidFill>
                  <a:srgbClr val="FF0000"/>
                </a:solidFill>
              </a:rPr>
              <a:t>[Domain Space COI] </a:t>
            </a:r>
            <a:r>
              <a:rPr lang="en-US" sz="2400" spc="-50" dirty="0">
                <a:solidFill>
                  <a:schemeClr val="tx1">
                    <a:lumMod val="50000"/>
                  </a:schemeClr>
                </a:solidFill>
              </a:rPr>
              <a:t>and the broader NIEMOpen Community </a:t>
            </a:r>
            <a:endParaRPr lang="en-US" sz="2400" b="1" spc="-5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2400" b="1" spc="-50" dirty="0">
                <a:solidFill>
                  <a:schemeClr val="tx1">
                    <a:lumMod val="50000"/>
                  </a:schemeClr>
                </a:solidFill>
              </a:rPr>
              <a:t>BLUF</a:t>
            </a: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US" sz="2400" spc="-50" dirty="0">
                <a:solidFill>
                  <a:schemeClr val="bg2">
                    <a:lumMod val="10000"/>
                  </a:schemeClr>
                </a:solidFill>
              </a:rPr>
              <a:t>[Domain Space Sub-Committee] will:</a:t>
            </a:r>
          </a:p>
          <a:p>
            <a:pPr marL="742950" lvl="2" indent="-342900">
              <a:lnSpc>
                <a:spcPct val="130000"/>
              </a:lnSpc>
              <a:spcBef>
                <a:spcPts val="1200"/>
              </a:spcBef>
            </a:pPr>
            <a:r>
              <a:rPr lang="en-US" sz="2000" spc="-50" dirty="0">
                <a:solidFill>
                  <a:schemeClr val="bg2">
                    <a:lumMod val="10000"/>
                  </a:schemeClr>
                </a:solidFill>
              </a:rPr>
              <a:t>Broaden accessibility of information to the NIEMOpen Community about </a:t>
            </a:r>
            <a:r>
              <a:rPr lang="en-US" sz="2000" spc="-50" dirty="0">
                <a:solidFill>
                  <a:srgbClr val="FF0000"/>
                </a:solidFill>
              </a:rPr>
              <a:t>[Domain Space] </a:t>
            </a:r>
            <a:r>
              <a:rPr lang="en-US" sz="2000" spc="-50" dirty="0">
                <a:solidFill>
                  <a:schemeClr val="bg2">
                    <a:lumMod val="10000"/>
                  </a:schemeClr>
                </a:solidFill>
              </a:rPr>
              <a:t>standards and best practices</a:t>
            </a:r>
          </a:p>
          <a:p>
            <a:pPr marL="742950" lvl="2" indent="-342900">
              <a:lnSpc>
                <a:spcPct val="130000"/>
              </a:lnSpc>
              <a:spcBef>
                <a:spcPts val="1200"/>
              </a:spcBef>
            </a:pPr>
            <a:r>
              <a:rPr lang="en-US" sz="2000" spc="-50" dirty="0">
                <a:solidFill>
                  <a:schemeClr val="bg2">
                    <a:lumMod val="10000"/>
                  </a:schemeClr>
                </a:solidFill>
              </a:rPr>
              <a:t>Improve data and information sharing within </a:t>
            </a:r>
            <a:r>
              <a:rPr lang="en-US" sz="2000" spc="-50" dirty="0">
                <a:solidFill>
                  <a:srgbClr val="FF0000"/>
                </a:solidFill>
              </a:rPr>
              <a:t>[</a:t>
            </a:r>
            <a:r>
              <a:rPr lang="en-US" sz="2000" spc="-50" dirty="0" err="1">
                <a:solidFill>
                  <a:srgbClr val="FF0000"/>
                </a:solidFill>
              </a:rPr>
              <a:t>xxxxx</a:t>
            </a:r>
            <a:r>
              <a:rPr lang="en-US" sz="2000" spc="-50" dirty="0">
                <a:solidFill>
                  <a:srgbClr val="FF0000"/>
                </a:solidFill>
              </a:rPr>
              <a:t>] </a:t>
            </a:r>
            <a:r>
              <a:rPr lang="en-US" sz="2000" spc="-50" dirty="0">
                <a:solidFill>
                  <a:schemeClr val="bg2">
                    <a:lumMod val="10000"/>
                  </a:schemeClr>
                </a:solidFill>
              </a:rPr>
              <a:t>and between </a:t>
            </a:r>
            <a:r>
              <a:rPr lang="en-US" sz="2000" spc="-50" dirty="0">
                <a:solidFill>
                  <a:srgbClr val="FF0000"/>
                </a:solidFill>
              </a:rPr>
              <a:t>[</a:t>
            </a:r>
            <a:r>
              <a:rPr lang="en-US" sz="2000" spc="-50" dirty="0" err="1">
                <a:solidFill>
                  <a:srgbClr val="FF0000"/>
                </a:solidFill>
              </a:rPr>
              <a:t>xxxxx</a:t>
            </a:r>
            <a:r>
              <a:rPr lang="en-US" sz="2000" spc="-50" dirty="0">
                <a:solidFill>
                  <a:srgbClr val="FF0000"/>
                </a:solidFill>
              </a:rPr>
              <a:t>] </a:t>
            </a:r>
            <a:r>
              <a:rPr lang="en-US" sz="2000" spc="-50" dirty="0">
                <a:solidFill>
                  <a:schemeClr val="bg2">
                    <a:lumMod val="10000"/>
                  </a:schemeClr>
                </a:solidFill>
              </a:rPr>
              <a:t>, and stakeholders</a:t>
            </a:r>
          </a:p>
          <a:p>
            <a:pPr marL="742950" lvl="2" indent="-342900">
              <a:lnSpc>
                <a:spcPct val="130000"/>
              </a:lnSpc>
              <a:spcBef>
                <a:spcPts val="1200"/>
              </a:spcBef>
            </a:pPr>
            <a:r>
              <a:rPr lang="en-US" sz="2000" spc="-50" dirty="0">
                <a:solidFill>
                  <a:schemeClr val="bg2">
                    <a:lumMod val="10000"/>
                  </a:schemeClr>
                </a:solidFill>
              </a:rPr>
              <a:t>Enhance interoperability across numerous disparate industry standards for the gamut of </a:t>
            </a:r>
            <a:r>
              <a:rPr lang="en-US" sz="2000" spc="-50" dirty="0">
                <a:solidFill>
                  <a:srgbClr val="FF0000"/>
                </a:solidFill>
              </a:rPr>
              <a:t>[</a:t>
            </a:r>
            <a:r>
              <a:rPr lang="en-US" sz="2000" spc="-50" dirty="0" err="1">
                <a:solidFill>
                  <a:srgbClr val="FF0000"/>
                </a:solidFill>
              </a:rPr>
              <a:t>xxxxx</a:t>
            </a:r>
            <a:r>
              <a:rPr lang="en-US" sz="2000" spc="-50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A2DCC83A-1856-416B-9842-66FE29E7130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60" y="136524"/>
            <a:ext cx="8229600" cy="81135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4383"/>
                </a:solidFill>
              </a:rPr>
              <a:t>Value proposition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1981200" y="753758"/>
            <a:ext cx="3911600" cy="4705350"/>
          </a:xfrm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b="1" spc="-50" dirty="0">
                <a:solidFill>
                  <a:schemeClr val="bg2">
                    <a:lumMod val="10000"/>
                  </a:schemeClr>
                </a:solidFill>
              </a:rPr>
              <a:t>[Domain Space] COI</a:t>
            </a:r>
          </a:p>
          <a:p>
            <a:pPr marL="342900" lvl="1" indent="-342900">
              <a:lnSpc>
                <a:spcPct val="13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2500" spc="-50" dirty="0">
                <a:solidFill>
                  <a:schemeClr val="bg2">
                    <a:lumMod val="10000"/>
                  </a:schemeClr>
                </a:solidFill>
              </a:rPr>
              <a:t>Best practice model to align existing local data standards with accredited SDO</a:t>
            </a:r>
          </a:p>
          <a:p>
            <a:pPr marL="342900" lvl="1" indent="-342900">
              <a:lnSpc>
                <a:spcPct val="13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2500" dirty="0">
                <a:solidFill>
                  <a:schemeClr val="bg2">
                    <a:lumMod val="10000"/>
                  </a:schemeClr>
                </a:solidFill>
              </a:rPr>
              <a:t>Promotes community-based agreement </a:t>
            </a:r>
            <a:br>
              <a:rPr lang="en-US" sz="250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2500" dirty="0">
                <a:solidFill>
                  <a:schemeClr val="bg2">
                    <a:lumMod val="10000"/>
                  </a:schemeClr>
                </a:solidFill>
              </a:rPr>
              <a:t>on data element names and definitions</a:t>
            </a:r>
            <a:endParaRPr lang="en-US" sz="2500" spc="-50" dirty="0">
              <a:solidFill>
                <a:schemeClr val="bg2">
                  <a:lumMod val="10000"/>
                </a:schemeClr>
              </a:solidFill>
            </a:endParaRPr>
          </a:p>
          <a:p>
            <a:pPr marL="342900" lvl="1" indent="-342900">
              <a:lnSpc>
                <a:spcPct val="13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2500" dirty="0">
                <a:solidFill>
                  <a:schemeClr val="bg2">
                    <a:lumMod val="10000"/>
                  </a:schemeClr>
                </a:solidFill>
              </a:rPr>
              <a:t>Supports reuse of definitions within concrete, implementable data syntaxes</a:t>
            </a:r>
          </a:p>
          <a:p>
            <a:pPr marL="342900" lvl="1" indent="-342900">
              <a:lnSpc>
                <a:spcPct val="13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2500" dirty="0">
                <a:solidFill>
                  <a:schemeClr val="bg2">
                    <a:lumMod val="10000"/>
                  </a:schemeClr>
                </a:solidFill>
              </a:rPr>
              <a:t>Provides a framework for information exchange specifications with machine-testable conformance</a:t>
            </a:r>
            <a:r>
              <a:rPr lang="en-US" sz="2500" spc="-50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marL="342900" lvl="1" indent="-342900">
              <a:lnSpc>
                <a:spcPct val="13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2500" spc="-50" dirty="0">
                <a:solidFill>
                  <a:schemeClr val="bg2">
                    <a:lumMod val="10000"/>
                  </a:schemeClr>
                </a:solidFill>
              </a:rPr>
              <a:t>Improves interoperability – making data visible, accessible and understandable within enterprise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081487" y="777462"/>
            <a:ext cx="4005942" cy="468164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3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0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»"/>
              <a:defRPr sz="20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sz="1800" b="1" spc="-50" dirty="0">
                <a:solidFill>
                  <a:schemeClr val="bg2">
                    <a:lumMod val="10000"/>
                  </a:schemeClr>
                </a:solidFill>
              </a:rPr>
              <a:t>NIEMOpen Community</a:t>
            </a:r>
          </a:p>
          <a:p>
            <a:pPr marL="342900" lvl="1" indent="-342900">
              <a:lnSpc>
                <a:spcPct val="11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Increases use of a common and standard data and information sharing model for [Doman Space] </a:t>
            </a:r>
          </a:p>
          <a:p>
            <a:pPr marL="342900" lvl="1" indent="-342900">
              <a:lnSpc>
                <a:spcPct val="11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Using NIEM increases interoperability within the DoD and other federal, state, local, and tribal entities</a:t>
            </a:r>
          </a:p>
          <a:p>
            <a:pPr marL="342900" lvl="1" indent="-342900">
              <a:lnSpc>
                <a:spcPct val="11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1500" dirty="0">
                <a:solidFill>
                  <a:schemeClr val="bg2">
                    <a:lumMod val="10000"/>
                  </a:schemeClr>
                </a:solidFill>
              </a:rPr>
              <a:t>Reduces development and maintenance costs for any entity seeking information sharing links</a:t>
            </a:r>
          </a:p>
          <a:p>
            <a:pPr marL="342900" lvl="1" indent="-342900">
              <a:lnSpc>
                <a:spcPct val="13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1500" dirty="0">
                <a:solidFill>
                  <a:schemeClr val="bg2">
                    <a:lumMod val="10000"/>
                  </a:schemeClr>
                </a:solidFill>
              </a:rPr>
              <a:t>[Domain Space] broadens accessibility of information to the NIEM community</a:t>
            </a:r>
          </a:p>
          <a:p>
            <a:pPr marL="342900" lvl="1" indent="-342900">
              <a:lnSpc>
                <a:spcPct val="110000"/>
              </a:lnSpc>
              <a:spcBef>
                <a:spcPts val="1200"/>
              </a:spcBef>
              <a:buFont typeface="Arial"/>
              <a:buChar char="•"/>
            </a:pPr>
            <a:endParaRPr lang="en-US" sz="1800" spc="-5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589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4383"/>
                </a:solidFill>
              </a:rPr>
              <a:t>Governance &amp; stakeholders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1981201" y="1492250"/>
            <a:ext cx="3635829" cy="4705350"/>
          </a:xfrm>
          <a:ln>
            <a:solidFill>
              <a:schemeClr val="tx2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b="1" spc="-50" dirty="0">
                <a:solidFill>
                  <a:schemeClr val="tx1">
                    <a:lumMod val="50000"/>
                  </a:schemeClr>
                </a:solidFill>
              </a:rPr>
              <a:t>Sub-Committee Basics / Support</a:t>
            </a:r>
          </a:p>
          <a:p>
            <a:pPr marL="342900" lvl="1" indent="-342900">
              <a:lnSpc>
                <a:spcPct val="13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2600" spc="-50" dirty="0">
                <a:solidFill>
                  <a:schemeClr val="bg2">
                    <a:lumMod val="10000"/>
                  </a:schemeClr>
                </a:solidFill>
              </a:rPr>
              <a:t>Sub-Committee/Domain Space Name – </a:t>
            </a:r>
            <a:r>
              <a:rPr lang="en-US" sz="2600" spc="-50" dirty="0">
                <a:solidFill>
                  <a:srgbClr val="FF0000"/>
                </a:solidFill>
              </a:rPr>
              <a:t>[</a:t>
            </a:r>
            <a:r>
              <a:rPr lang="en-US" sz="2600" spc="-50" dirty="0" err="1">
                <a:solidFill>
                  <a:srgbClr val="FF0000"/>
                </a:solidFill>
              </a:rPr>
              <a:t>xxxxx</a:t>
            </a:r>
            <a:r>
              <a:rPr lang="en-US" sz="2600" spc="-50" dirty="0">
                <a:solidFill>
                  <a:srgbClr val="FF0000"/>
                </a:solidFill>
              </a:rPr>
              <a:t>]</a:t>
            </a:r>
          </a:p>
          <a:p>
            <a:pPr marL="342900" lvl="1" indent="-342900">
              <a:lnSpc>
                <a:spcPct val="13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2600" spc="-50" dirty="0">
                <a:solidFill>
                  <a:schemeClr val="bg2">
                    <a:lumMod val="10000"/>
                  </a:schemeClr>
                </a:solidFill>
              </a:rPr>
              <a:t>Patron Organization (s)  – </a:t>
            </a:r>
            <a:r>
              <a:rPr lang="en-US" sz="2600" spc="-50" dirty="0">
                <a:solidFill>
                  <a:srgbClr val="FF0000"/>
                </a:solidFill>
              </a:rPr>
              <a:t>[</a:t>
            </a:r>
            <a:r>
              <a:rPr lang="en-US" sz="2600" spc="-50" dirty="0" err="1">
                <a:solidFill>
                  <a:srgbClr val="FF0000"/>
                </a:solidFill>
              </a:rPr>
              <a:t>xxxxx</a:t>
            </a:r>
            <a:r>
              <a:rPr lang="en-US" sz="2600" spc="-50" dirty="0">
                <a:solidFill>
                  <a:srgbClr val="FF0000"/>
                </a:solidFill>
              </a:rPr>
              <a:t>]</a:t>
            </a:r>
          </a:p>
          <a:p>
            <a:pPr marL="342900" lvl="1" indent="-342900">
              <a:lnSpc>
                <a:spcPct val="13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2600" spc="-50" dirty="0">
                <a:solidFill>
                  <a:schemeClr val="bg2">
                    <a:lumMod val="10000"/>
                  </a:schemeClr>
                </a:solidFill>
              </a:rPr>
              <a:t>Executive/Senior Leader – </a:t>
            </a:r>
            <a:r>
              <a:rPr lang="en-US" sz="2600" spc="-50" dirty="0">
                <a:solidFill>
                  <a:srgbClr val="FF0000"/>
                </a:solidFill>
              </a:rPr>
              <a:t>[</a:t>
            </a:r>
            <a:r>
              <a:rPr lang="en-US" sz="2600" spc="-50" dirty="0" err="1">
                <a:solidFill>
                  <a:srgbClr val="FF0000"/>
                </a:solidFill>
              </a:rPr>
              <a:t>xxxxx</a:t>
            </a:r>
            <a:r>
              <a:rPr lang="en-US" sz="2600" spc="-50" dirty="0">
                <a:solidFill>
                  <a:srgbClr val="FF0000"/>
                </a:solidFill>
              </a:rPr>
              <a:t>]</a:t>
            </a:r>
          </a:p>
          <a:p>
            <a:pPr marL="342900" marR="0" lvl="1" indent="-342900" algn="l" defTabSz="4572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lang="en-US" sz="2600" spc="-50" dirty="0">
                <a:solidFill>
                  <a:schemeClr val="tx1">
                    <a:lumMod val="50000"/>
                  </a:schemeClr>
                </a:solidFill>
              </a:rPr>
              <a:t>Chair/Co-Chair </a:t>
            </a:r>
            <a:r>
              <a:rPr lang="en-US" sz="2600" spc="-50" dirty="0">
                <a:solidFill>
                  <a:schemeClr val="bg2">
                    <a:lumMod val="10000"/>
                  </a:schemeClr>
                </a:solidFill>
              </a:rPr>
              <a:t>–</a:t>
            </a:r>
            <a:r>
              <a:rPr lang="en-US" sz="2600" spc="-5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kumimoji="0" lang="en-US" sz="2600" b="0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[</a:t>
            </a:r>
            <a:r>
              <a:rPr kumimoji="0" lang="en-US" sz="2600" b="0" i="0" u="none" strike="noStrike" kern="1200" cap="none" spc="-5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xxxxx</a:t>
            </a:r>
            <a:r>
              <a:rPr kumimoji="0" lang="en-US" sz="2600" b="0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]</a:t>
            </a:r>
          </a:p>
          <a:p>
            <a:pPr marL="342900" lvl="1" indent="-342900">
              <a:lnSpc>
                <a:spcPct val="13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2600" spc="-50" dirty="0">
                <a:solidFill>
                  <a:schemeClr val="bg2">
                    <a:lumMod val="10000"/>
                  </a:schemeClr>
                </a:solidFill>
              </a:rPr>
              <a:t>Technical POC – </a:t>
            </a:r>
            <a:r>
              <a:rPr kumimoji="0" lang="en-US" sz="2600" b="0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[</a:t>
            </a:r>
            <a:r>
              <a:rPr kumimoji="0" lang="en-US" sz="2600" b="0" i="0" u="none" strike="noStrike" kern="1200" cap="none" spc="-5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xxxxx</a:t>
            </a:r>
            <a:r>
              <a:rPr kumimoji="0" lang="en-US" sz="2600" b="0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]</a:t>
            </a:r>
            <a:endParaRPr lang="en-US" sz="2600" spc="-50" dirty="0">
              <a:solidFill>
                <a:schemeClr val="bg2">
                  <a:lumMod val="10000"/>
                </a:schemeClr>
              </a:solidFill>
            </a:endParaRPr>
          </a:p>
          <a:p>
            <a:pPr marL="342900" lvl="1" indent="-342900">
              <a:lnSpc>
                <a:spcPct val="13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2600" spc="-50" dirty="0">
                <a:solidFill>
                  <a:schemeClr val="bg2">
                    <a:lumMod val="10000"/>
                  </a:schemeClr>
                </a:solidFill>
              </a:rPr>
              <a:t>Harmonization Representative – </a:t>
            </a:r>
            <a:r>
              <a:rPr kumimoji="0" lang="en-US" sz="2600" b="0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[</a:t>
            </a:r>
            <a:r>
              <a:rPr kumimoji="0" lang="en-US" sz="2600" b="0" i="0" u="none" strike="noStrike" kern="1200" cap="none" spc="-5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xxxxx</a:t>
            </a:r>
            <a:r>
              <a:rPr kumimoji="0" lang="en-US" sz="2600" b="0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]</a:t>
            </a:r>
          </a:p>
          <a:p>
            <a:pPr marL="0" lvl="1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sz="2600" spc="-50" dirty="0">
                <a:solidFill>
                  <a:schemeClr val="bg2">
                    <a:lumMod val="10000"/>
                  </a:schemeClr>
                </a:solidFill>
              </a:rPr>
              <a:t>NBAC TSC Voting Members – </a:t>
            </a:r>
            <a:r>
              <a:rPr kumimoji="0" lang="en-US" sz="2600" b="0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[2 maximum]</a:t>
            </a:r>
            <a:endParaRPr lang="en-US" sz="2600" spc="-50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451600" y="1514971"/>
            <a:ext cx="3635829" cy="468262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3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0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»"/>
              <a:defRPr sz="20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2200" b="1" spc="-50" dirty="0">
                <a:solidFill>
                  <a:schemeClr val="tx1">
                    <a:lumMod val="50000"/>
                  </a:schemeClr>
                </a:solidFill>
              </a:rPr>
              <a:t>Potential Stakeholders</a:t>
            </a:r>
            <a:endParaRPr lang="en-US" sz="2200" spc="-50" dirty="0">
              <a:solidFill>
                <a:schemeClr val="tx1">
                  <a:lumMod val="50000"/>
                </a:schemeClr>
              </a:solidFill>
            </a:endParaRPr>
          </a:p>
          <a:p>
            <a:pPr marL="342900" lvl="1" indent="-342900">
              <a:lnSpc>
                <a:spcPct val="13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2400" spc="-50" dirty="0">
                <a:solidFill>
                  <a:srgbClr val="FF0000"/>
                </a:solidFill>
              </a:rPr>
              <a:t>[List]</a:t>
            </a:r>
          </a:p>
        </p:txBody>
      </p:sp>
    </p:spTree>
    <p:extLst>
      <p:ext uri="{BB962C8B-B14F-4D97-AF65-F5344CB8AC3E}">
        <p14:creationId xmlns:p14="http://schemas.microsoft.com/office/powerpoint/2010/main" val="3952655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73AF9-0161-4AD0-9B49-AB1ABEDBE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4383"/>
                </a:solidFill>
              </a:rPr>
              <a:t>Potential exchanges/use case (S)</a:t>
            </a:r>
          </a:p>
        </p:txBody>
      </p:sp>
    </p:spTree>
    <p:extLst>
      <p:ext uri="{BB962C8B-B14F-4D97-AF65-F5344CB8AC3E}">
        <p14:creationId xmlns:p14="http://schemas.microsoft.com/office/powerpoint/2010/main" val="2748584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0C97-6AFD-4393-9B75-6C4B839D0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Poa&amp;m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87B2F-3ACA-4CAF-ABE7-494E87F85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106566"/>
            <a:ext cx="5386917" cy="63976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Completed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76F925-1931-46E2-8CEF-38700E620833}"/>
              </a:ext>
            </a:extLst>
          </p:cNvPr>
          <p:cNvSpPr txBox="1">
            <a:spLocks/>
          </p:cNvSpPr>
          <p:nvPr/>
        </p:nvSpPr>
        <p:spPr>
          <a:xfrm>
            <a:off x="6384201" y="1106566"/>
            <a:ext cx="5386917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2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20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8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6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6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Next Steps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F681A67-3119-47B3-8F46-B0EAB44B94CF}"/>
              </a:ext>
            </a:extLst>
          </p:cNvPr>
          <p:cNvSpPr txBox="1">
            <a:spLocks/>
          </p:cNvSpPr>
          <p:nvPr/>
        </p:nvSpPr>
        <p:spPr>
          <a:xfrm>
            <a:off x="6384201" y="1897739"/>
            <a:ext cx="5386917" cy="2926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–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95F753D-DAFD-4E39-8F8E-9178538BEA2F}"/>
              </a:ext>
            </a:extLst>
          </p:cNvPr>
          <p:cNvSpPr txBox="1">
            <a:spLocks/>
          </p:cNvSpPr>
          <p:nvPr/>
        </p:nvSpPr>
        <p:spPr>
          <a:xfrm>
            <a:off x="6465683" y="1897739"/>
            <a:ext cx="5386917" cy="2926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–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467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95076183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NIEM_white">
  <a:themeElements>
    <a:clrScheme name="Custom 14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5BB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>
                <a:alpha val="50000"/>
              </a:srgbClr>
            </a:gs>
            <a:gs pos="100000">
              <a:schemeClr val="bg1"/>
            </a:gs>
          </a:gsLst>
        </a:gradFill>
        <a:ln>
          <a:solidFill>
            <a:schemeClr val="tx1">
              <a:lumMod val="60000"/>
              <a:lumOff val="40000"/>
            </a:schemeClr>
          </a:solidFill>
        </a:ln>
        <a:effectLst>
          <a:innerShdw blurRad="371475" dir="13500000">
            <a:schemeClr val="bg1"/>
          </a:innerShdw>
        </a:effectLst>
      </a:spPr>
      <a:bodyPr tIns="91440" anchor="t" anchorCtr="0"/>
      <a:lstStyle>
        <a:defPPr algn="ctr">
          <a:lnSpc>
            <a:spcPct val="120000"/>
          </a:lnSpc>
          <a:defRPr b="1" spc="-50" dirty="0">
            <a:solidFill>
              <a:srgbClr val="1F497D"/>
            </a:solidFill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3FE027E793D141A4D0D4B43133F0A9" ma:contentTypeVersion="11" ma:contentTypeDescription="Create a new document." ma:contentTypeScope="" ma:versionID="ef0ff03645a81817586e79cdf8acc990">
  <xsd:schema xmlns:xsd="http://www.w3.org/2001/XMLSchema" xmlns:xs="http://www.w3.org/2001/XMLSchema" xmlns:p="http://schemas.microsoft.com/office/2006/metadata/properties" xmlns:ns3="5774b216-7350-4865-8b28-a80b4a7f0bbf" xmlns:ns4="668b5da2-bb96-4ca8-adfe-f026adba9ac0" targetNamespace="http://schemas.microsoft.com/office/2006/metadata/properties" ma:root="true" ma:fieldsID="f7951dfeee9e00cf5aead93b99a4360e" ns3:_="" ns4:_="">
    <xsd:import namespace="5774b216-7350-4865-8b28-a80b4a7f0bbf"/>
    <xsd:import namespace="668b5da2-bb96-4ca8-adfe-f026adba9ac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74b216-7350-4865-8b28-a80b4a7f0b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8b5da2-bb96-4ca8-adfe-f026adba9ac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DEB80F-82C0-4107-A718-099EC7520D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74b216-7350-4865-8b28-a80b4a7f0bbf"/>
    <ds:schemaRef ds:uri="668b5da2-bb96-4ca8-adfe-f026adba9a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3DBC4E-DD94-448E-80FB-F46647EDD91A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  <ds:schemaRef ds:uri="http://purl.org/dc/elements/1.1/"/>
    <ds:schemaRef ds:uri="668b5da2-bb96-4ca8-adfe-f026adba9ac0"/>
    <ds:schemaRef ds:uri="5774b216-7350-4865-8b28-a80b4a7f0bbf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4D6F7FA-A44B-4531-B619-52D10ADDC84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d5fe813e-0caa-432a-b2ac-d555aa91bd1c}" enabled="0" method="" siteId="{d5fe813e-0caa-432a-b2ac-d555aa91bd1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11967</TotalTime>
  <Words>310</Words>
  <Application>Microsoft Office PowerPoint</Application>
  <PresentationFormat>Widescreen</PresentationFormat>
  <Paragraphs>47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Bahnschrift</vt:lpstr>
      <vt:lpstr>Calibri</vt:lpstr>
      <vt:lpstr>Helvetica LT Std</vt:lpstr>
      <vt:lpstr>Open Sans</vt:lpstr>
      <vt:lpstr>Times New Roman</vt:lpstr>
      <vt:lpstr>Tw Cen MT</vt:lpstr>
      <vt:lpstr>Wingdings</vt:lpstr>
      <vt:lpstr>2_Office Theme</vt:lpstr>
      <vt:lpstr>1_NIEM_white</vt:lpstr>
      <vt:lpstr>PowerPoint Presentation</vt:lpstr>
      <vt:lpstr>[Domain Space] Business Case</vt:lpstr>
      <vt:lpstr>Value proposition</vt:lpstr>
      <vt:lpstr>Governance &amp; stakeholders</vt:lpstr>
      <vt:lpstr>Potential exchanges/use case (S)</vt:lpstr>
      <vt:lpstr>Poa&amp;m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National Information Exchange Model (NIEM)</dc:title>
  <dc:creator>Kish, Jennifer</dc:creator>
  <cp:lastModifiedBy>Sullivan, Stephen M CTR JS J6 (USA)</cp:lastModifiedBy>
  <cp:revision>605</cp:revision>
  <cp:lastPrinted>2023-04-11T11:45:54Z</cp:lastPrinted>
  <dcterms:created xsi:type="dcterms:W3CDTF">2021-02-21T03:42:26Z</dcterms:created>
  <dcterms:modified xsi:type="dcterms:W3CDTF">2023-06-07T17:47:40Z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0x0101008E3FE027E793D141A4D0D4B43133F0A9</vt:lpwstr>
  </property>
</Properties>
</file>