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5" r:id="rId5"/>
    <p:sldMasterId id="2147483702" r:id="rId6"/>
  </p:sldMasterIdLst>
  <p:notesMasterIdLst>
    <p:notesMasterId r:id="rId13"/>
  </p:notesMasterIdLst>
  <p:sldIdLst>
    <p:sldId id="141170048" r:id="rId7"/>
    <p:sldId id="141170138" r:id="rId8"/>
    <p:sldId id="709" r:id="rId9"/>
    <p:sldId id="141170052" r:id="rId10"/>
    <p:sldId id="141170055" r:id="rId11"/>
    <p:sldId id="141170137" r:id="rId12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llivan, Stephen M CTR JS J6 (USA)" initials="SSMCJJ(" lastIdx="1" clrIdx="0">
    <p:extLst>
      <p:ext uri="{19B8F6BF-5375-455C-9EA6-DF929625EA0E}">
        <p15:presenceInfo xmlns:p15="http://schemas.microsoft.com/office/powerpoint/2012/main" userId="Sullivan, Stephen M CTR JS J6 (USA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2"/>
    <a:srgbClr val="004383"/>
    <a:srgbClr val="ABFBA5"/>
    <a:srgbClr val="E8EEF4"/>
    <a:srgbClr val="004283"/>
    <a:srgbClr val="004486"/>
    <a:srgbClr val="000000"/>
    <a:srgbClr val="334052"/>
    <a:srgbClr val="005170"/>
    <a:srgbClr val="EE7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16BEC7-1582-47EE-84BE-734CF1CE28B5}" v="5" dt="2024-10-31T13:14:19.0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4" autoAdjust="0"/>
    <p:restoredTop sz="94959" autoAdjust="0"/>
  </p:normalViewPr>
  <p:slideViewPr>
    <p:cSldViewPr snapToGrid="0">
      <p:cViewPr varScale="1">
        <p:scale>
          <a:sx n="65" d="100"/>
          <a:sy n="65" d="100"/>
        </p:scale>
        <p:origin x="80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livan, Stephen M CTR JS J6 (USA)" userId="09533073-ba80-4ec6-aa29-c3f724b8aa56" providerId="ADAL" clId="{2202FF8E-3C24-4DB5-BF6F-E7E554F2539A}"/>
    <pc:docChg chg="custSel addSld modSld">
      <pc:chgData name="Sullivan, Stephen M CTR JS J6 (USA)" userId="09533073-ba80-4ec6-aa29-c3f724b8aa56" providerId="ADAL" clId="{2202FF8E-3C24-4DB5-BF6F-E7E554F2539A}" dt="2024-10-29T13:55:11.313" v="67" actId="5793"/>
      <pc:docMkLst>
        <pc:docMk/>
      </pc:docMkLst>
      <pc:sldChg chg="modSp mod">
        <pc:chgData name="Sullivan, Stephen M CTR JS J6 (USA)" userId="09533073-ba80-4ec6-aa29-c3f724b8aa56" providerId="ADAL" clId="{2202FF8E-3C24-4DB5-BF6F-E7E554F2539A}" dt="2024-10-29T13:51:10.243" v="11" actId="20577"/>
        <pc:sldMkLst>
          <pc:docMk/>
          <pc:sldMk cId="2409636" sldId="141170048"/>
        </pc:sldMkLst>
        <pc:spChg chg="mod">
          <ac:chgData name="Sullivan, Stephen M CTR JS J6 (USA)" userId="09533073-ba80-4ec6-aa29-c3f724b8aa56" providerId="ADAL" clId="{2202FF8E-3C24-4DB5-BF6F-E7E554F2539A}" dt="2024-10-29T13:51:10.243" v="11" actId="20577"/>
          <ac:spMkLst>
            <pc:docMk/>
            <pc:sldMk cId="2409636" sldId="141170048"/>
            <ac:spMk id="2" creationId="{E18A4157-FEAC-A82E-2CDA-9BCD54EC8C83}"/>
          </ac:spMkLst>
        </pc:spChg>
      </pc:sldChg>
      <pc:sldChg chg="addSp delSp modSp add mod">
        <pc:chgData name="Sullivan, Stephen M CTR JS J6 (USA)" userId="09533073-ba80-4ec6-aa29-c3f724b8aa56" providerId="ADAL" clId="{2202FF8E-3C24-4DB5-BF6F-E7E554F2539A}" dt="2024-10-29T13:55:11.313" v="67" actId="5793"/>
        <pc:sldMkLst>
          <pc:docMk/>
          <pc:sldMk cId="3711636795" sldId="141170138"/>
        </pc:sldMkLst>
        <pc:spChg chg="mod">
          <ac:chgData name="Sullivan, Stephen M CTR JS J6 (USA)" userId="09533073-ba80-4ec6-aa29-c3f724b8aa56" providerId="ADAL" clId="{2202FF8E-3C24-4DB5-BF6F-E7E554F2539A}" dt="2024-10-29T13:53:12.036" v="34" actId="20577"/>
          <ac:spMkLst>
            <pc:docMk/>
            <pc:sldMk cId="3711636795" sldId="141170138"/>
            <ac:spMk id="2" creationId="{171C39A6-9B41-66F4-F1D2-E45C0F93BF0B}"/>
          </ac:spMkLst>
        </pc:spChg>
        <pc:spChg chg="add mod">
          <ac:chgData name="Sullivan, Stephen M CTR JS J6 (USA)" userId="09533073-ba80-4ec6-aa29-c3f724b8aa56" providerId="ADAL" clId="{2202FF8E-3C24-4DB5-BF6F-E7E554F2539A}" dt="2024-10-29T13:55:11.313" v="67" actId="5793"/>
          <ac:spMkLst>
            <pc:docMk/>
            <pc:sldMk cId="3711636795" sldId="141170138"/>
            <ac:spMk id="5" creationId="{01A6B1B5-BE60-8AB0-62FF-A626AC819961}"/>
          </ac:spMkLst>
        </pc:spChg>
        <pc:spChg chg="del">
          <ac:chgData name="Sullivan, Stephen M CTR JS J6 (USA)" userId="09533073-ba80-4ec6-aa29-c3f724b8aa56" providerId="ADAL" clId="{2202FF8E-3C24-4DB5-BF6F-E7E554F2539A}" dt="2024-10-29T13:53:19.428" v="35" actId="478"/>
          <ac:spMkLst>
            <pc:docMk/>
            <pc:sldMk cId="3711636795" sldId="141170138"/>
            <ac:spMk id="6" creationId="{95BDC0BD-04D9-D6EB-882A-D3C4FD207FE1}"/>
          </ac:spMkLst>
        </pc:spChg>
      </pc:sldChg>
    </pc:docChg>
  </pc:docChgLst>
  <pc:docChgLst>
    <pc:chgData name="Sullivan, Stephen M CTR JS J6 (USA)" userId="09533073-ba80-4ec6-aa29-c3f724b8aa56" providerId="ADAL" clId="{5416BEC7-1582-47EE-84BE-734CF1CE28B5}"/>
    <pc:docChg chg="custSel delSld modSld">
      <pc:chgData name="Sullivan, Stephen M CTR JS J6 (USA)" userId="09533073-ba80-4ec6-aa29-c3f724b8aa56" providerId="ADAL" clId="{5416BEC7-1582-47EE-84BE-734CF1CE28B5}" dt="2024-10-31T13:15:12.888" v="471" actId="20577"/>
      <pc:docMkLst>
        <pc:docMk/>
      </pc:docMkLst>
      <pc:sldChg chg="del">
        <pc:chgData name="Sullivan, Stephen M CTR JS J6 (USA)" userId="09533073-ba80-4ec6-aa29-c3f724b8aa56" providerId="ADAL" clId="{5416BEC7-1582-47EE-84BE-734CF1CE28B5}" dt="2024-10-31T12:51:14.790" v="0" actId="2696"/>
        <pc:sldMkLst>
          <pc:docMk/>
          <pc:sldMk cId="41056856" sldId="141170043"/>
        </pc:sldMkLst>
      </pc:sldChg>
      <pc:sldChg chg="addSp modSp mod">
        <pc:chgData name="Sullivan, Stephen M CTR JS J6 (USA)" userId="09533073-ba80-4ec6-aa29-c3f724b8aa56" providerId="ADAL" clId="{5416BEC7-1582-47EE-84BE-734CF1CE28B5}" dt="2024-10-31T13:15:12.888" v="471" actId="20577"/>
        <pc:sldMkLst>
          <pc:docMk/>
          <pc:sldMk cId="3711636795" sldId="141170138"/>
        </pc:sldMkLst>
        <pc:spChg chg="add mod">
          <ac:chgData name="Sullivan, Stephen M CTR JS J6 (USA)" userId="09533073-ba80-4ec6-aa29-c3f724b8aa56" providerId="ADAL" clId="{5416BEC7-1582-47EE-84BE-734CF1CE28B5}" dt="2024-10-31T13:15:12.888" v="471" actId="20577"/>
          <ac:spMkLst>
            <pc:docMk/>
            <pc:sldMk cId="3711636795" sldId="141170138"/>
            <ac:spMk id="3" creationId="{D9F5A6F5-0A33-95F0-7890-54CAEA6FB5DD}"/>
          </ac:spMkLst>
        </pc:spChg>
        <pc:spChg chg="mod">
          <ac:chgData name="Sullivan, Stephen M CTR JS J6 (USA)" userId="09533073-ba80-4ec6-aa29-c3f724b8aa56" providerId="ADAL" clId="{5416BEC7-1582-47EE-84BE-734CF1CE28B5}" dt="2024-10-31T13:12:01.227" v="385" actId="14100"/>
          <ac:spMkLst>
            <pc:docMk/>
            <pc:sldMk cId="3711636795" sldId="141170138"/>
            <ac:spMk id="5" creationId="{01A6B1B5-BE60-8AB0-62FF-A626AC8199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586B9D10-7BCD-425C-9CA6-F5333486AD7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4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F8897AF-D04E-4367-BADA-11FF3D51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897AF-D04E-4367-BADA-11FF3D514E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64149">
              <a:defRPr/>
            </a:pPr>
            <a:fld id="{B7DA21B6-DD30-824E-9484-61254458B3F6}" type="slidenum">
              <a:rPr lang="en-US">
                <a:solidFill>
                  <a:prstClr val="black"/>
                </a:solidFill>
                <a:latin typeface="Calibri"/>
              </a:rPr>
              <a:pPr defTabSz="464149">
                <a:defRPr/>
              </a:pPr>
              <a:t>3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4834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897AF-D04E-4367-BADA-11FF3D514E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76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998134" y="4621161"/>
            <a:ext cx="8195733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  <p:extLst>
      <p:ext uri="{BB962C8B-B14F-4D97-AF65-F5344CB8AC3E}">
        <p14:creationId xmlns:p14="http://schemas.microsoft.com/office/powerpoint/2010/main" val="147117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0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5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B2B79BD-7D57-4113-874C-84B359019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89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2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62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1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82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97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234950" indent="-234950">
              <a:spcBef>
                <a:spcPts val="1650"/>
              </a:spcBef>
              <a:buFont typeface="Arial" panose="020B0604020202020204" pitchFamily="34" charset="0"/>
              <a:buChar char="•"/>
              <a:tabLst/>
              <a:defRPr b="0" i="0">
                <a:solidFill>
                  <a:schemeClr val="accent1"/>
                </a:solidFill>
                <a:latin typeface="+mn-lt"/>
              </a:defRPr>
            </a:lvl1pPr>
            <a:lvl2pPr marL="577850" indent="-231775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2pPr>
            <a:lvl3pPr marL="857228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3pPr>
            <a:lvl4pPr marL="1203692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4pPr>
            <a:lvl5pPr marL="1463243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0726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fontAlgn="t"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46664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68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9050" y="1215483"/>
            <a:ext cx="5615353" cy="4961480"/>
          </a:xfrm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+mn-lt"/>
              </a:defRPr>
            </a:lvl1pPr>
            <a:lvl2pPr>
              <a:defRPr b="0" i="0">
                <a:solidFill>
                  <a:schemeClr val="accent1"/>
                </a:solidFill>
                <a:latin typeface="+mn-lt"/>
              </a:defRPr>
            </a:lvl2pPr>
            <a:lvl3pPr>
              <a:defRPr b="0" i="0">
                <a:solidFill>
                  <a:schemeClr val="accent1"/>
                </a:solidFill>
                <a:latin typeface="+mn-lt"/>
              </a:defRPr>
            </a:lvl3pPr>
            <a:lvl4pPr>
              <a:defRPr b="0" i="0">
                <a:solidFill>
                  <a:schemeClr val="accent1"/>
                </a:solidFill>
                <a:latin typeface="+mn-lt"/>
              </a:defRPr>
            </a:lvl4pPr>
            <a:lvl5pPr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97600" y="1215483"/>
            <a:ext cx="5613400" cy="4961480"/>
          </a:xfrm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+mn-lt"/>
              </a:defRPr>
            </a:lvl1pPr>
            <a:lvl2pPr>
              <a:defRPr b="0" i="0">
                <a:solidFill>
                  <a:schemeClr val="accent1"/>
                </a:solidFill>
                <a:latin typeface="+mn-lt"/>
              </a:defRPr>
            </a:lvl2pPr>
            <a:lvl3pPr>
              <a:defRPr b="0" i="0">
                <a:solidFill>
                  <a:schemeClr val="accent1"/>
                </a:solidFill>
                <a:latin typeface="+mn-lt"/>
              </a:defRPr>
            </a:lvl3pPr>
            <a:lvl4pPr>
              <a:defRPr b="0" i="0">
                <a:solidFill>
                  <a:schemeClr val="accent1"/>
                </a:solidFill>
                <a:latin typeface="+mn-lt"/>
              </a:defRPr>
            </a:lvl4pPr>
            <a:lvl5pPr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1660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4" y="1235117"/>
            <a:ext cx="5617633" cy="644487"/>
          </a:xfrm>
        </p:spPr>
        <p:txBody>
          <a:bodyPr bIns="182880" anchor="b"/>
          <a:lstStyle>
            <a:lvl1pPr marL="0" indent="0" fontAlgn="b">
              <a:buNone/>
              <a:defRPr sz="2400" b="1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4" y="1998137"/>
            <a:ext cx="5617633" cy="4191531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600" b="0" i="0">
                <a:solidFill>
                  <a:schemeClr val="accent1"/>
                </a:solidFill>
                <a:latin typeface="+mn-lt"/>
              </a:defRPr>
            </a:lvl3pPr>
            <a:lvl4pPr>
              <a:defRPr sz="1600" b="0" i="0">
                <a:solidFill>
                  <a:schemeClr val="accent1"/>
                </a:solidFill>
                <a:latin typeface="+mn-lt"/>
              </a:defRPr>
            </a:lvl4pPr>
            <a:lvl5pPr>
              <a:defRPr sz="1600"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35117"/>
            <a:ext cx="5638800" cy="644487"/>
          </a:xfrm>
        </p:spPr>
        <p:txBody>
          <a:bodyPr bIns="182880" anchor="b"/>
          <a:lstStyle>
            <a:lvl1pPr marL="0" indent="0" fontAlgn="b">
              <a:buNone/>
              <a:defRPr sz="2400" b="1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98137"/>
            <a:ext cx="5638800" cy="4191531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600" b="0" i="0">
                <a:solidFill>
                  <a:schemeClr val="accent1"/>
                </a:solidFill>
                <a:latin typeface="+mn-lt"/>
              </a:defRPr>
            </a:lvl3pPr>
            <a:lvl4pPr>
              <a:defRPr sz="1600" b="0" i="0">
                <a:solidFill>
                  <a:schemeClr val="accent1"/>
                </a:solidFill>
                <a:latin typeface="+mn-lt"/>
              </a:defRPr>
            </a:lvl4pPr>
            <a:lvl5pPr>
              <a:defRPr sz="1600"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86759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981135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7858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3" y="457200"/>
            <a:ext cx="3932767" cy="16002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3770" y="457201"/>
            <a:ext cx="7497233" cy="5403850"/>
          </a:xfrm>
        </p:spPr>
        <p:txBody>
          <a:bodyPr>
            <a:normAutofit/>
          </a:bodyPr>
          <a:lstStyle>
            <a:lvl1pPr marL="0" indent="0">
              <a:buNone/>
              <a:defRPr sz="2100" b="1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500" b="0" i="0">
                <a:solidFill>
                  <a:schemeClr val="accent1"/>
                </a:solidFill>
                <a:latin typeface="+mn-lt"/>
              </a:defRPr>
            </a:lvl3pPr>
            <a:lvl4pPr>
              <a:defRPr sz="1350" b="0" i="0">
                <a:solidFill>
                  <a:schemeClr val="accent1"/>
                </a:solidFill>
                <a:latin typeface="+mn-lt"/>
              </a:defRPr>
            </a:lvl4pPr>
            <a:lvl5pPr>
              <a:defRPr sz="1350" b="0" i="0">
                <a:solidFill>
                  <a:schemeClr val="accent1"/>
                </a:solidFill>
                <a:latin typeface="+mn-lt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3" y="2274851"/>
            <a:ext cx="3932767" cy="3594139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Click to add sub text</a:t>
            </a:r>
          </a:p>
        </p:txBody>
      </p:sp>
    </p:spTree>
    <p:extLst>
      <p:ext uri="{BB962C8B-B14F-4D97-AF65-F5344CB8AC3E}">
        <p14:creationId xmlns:p14="http://schemas.microsoft.com/office/powerpoint/2010/main" val="40490852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3" y="457200"/>
            <a:ext cx="3932767" cy="16002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70" y="457201"/>
            <a:ext cx="7497233" cy="5403850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3C3C3C"/>
                </a:solidFill>
                <a:latin typeface="+mn-lt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3" y="2274851"/>
            <a:ext cx="3932767" cy="3594139"/>
          </a:xfrm>
        </p:spPr>
        <p:txBody>
          <a:bodyPr/>
          <a:lstStyle>
            <a:lvl1pPr marL="0" indent="0">
              <a:buNone/>
              <a:defRPr sz="1200" b="0" i="0">
                <a:latin typeface="+mn-lt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Click to add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226607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3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0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3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4268A2A-08D9-4EB7-800F-3189127D59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748"/>
            <a:ext cx="12192000" cy="3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8" r:id="rId10"/>
    <p:sldLayoutId id="2147483690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700" r:id="rId17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6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4"/>
            <a:ext cx="11430000" cy="5265595"/>
          </a:xfrm>
          <a:prstGeom prst="rect">
            <a:avLst/>
          </a:prstGeom>
        </p:spPr>
        <p:txBody>
          <a:bodyPr vert="horz" lIns="91440" tIns="45720" rIns="91440" bIns="64008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7CC0C-A377-0347-8A9C-0898FBC2790C}"/>
              </a:ext>
            </a:extLst>
          </p:cNvPr>
          <p:cNvSpPr txBox="1"/>
          <p:nvPr userDrawn="1"/>
        </p:nvSpPr>
        <p:spPr>
          <a:xfrm>
            <a:off x="5856942" y="6416772"/>
            <a:ext cx="494055" cy="25391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marL="0" marR="0" lvl="0" indent="0" algn="l" defTabSz="979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98069" algn="ctr"/>
              </a:tabLst>
              <a:defRPr/>
            </a:pPr>
            <a:fld id="{DE9FCC56-4E1C-4C04-868A-1C1059837326}" type="slidenum">
              <a:rPr lang="en-US" sz="1000" b="0" i="0" smtClean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 marL="0" marR="0" lvl="0" indent="0" algn="l" defTabSz="979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498069" algn="ctr"/>
                </a:tabLst>
                <a:defRPr/>
              </a:pPr>
              <a:t>‹#›</a:t>
            </a:fld>
            <a:r>
              <a:rPr lang="en-US" sz="1050" b="0" i="0" dirty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940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rgbClr val="A7934B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34950" marR="0" indent="-234950" algn="l" defTabSz="685783" rtl="0" eaLnBrk="1" fontAlgn="auto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577850" marR="0" indent="-234950" algn="l" defTabSz="685783" rtl="0" eaLnBrk="1" fontAlgn="t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iemopen-pgb+subscribe@lists.oasis-open-projects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niemopen/nbac-admin/tree/main/nbac-meeting-minutes" TargetMode="External"/><Relationship Id="rId5" Type="http://schemas.openxmlformats.org/officeDocument/2006/relationships/hyperlink" Target="https://niemopen.org/excellence-awards-2025/" TargetMode="External"/><Relationship Id="rId4" Type="http://schemas.openxmlformats.org/officeDocument/2006/relationships/hyperlink" Target="https://sites.google.com/oasis-open.org/niemopen-training-2025/hom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emopen/oasis-open-project/tree/main/pgb-meeting-minut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ialin.cpc.dod.teams.microsoft.us/8915e85e-9905-438b-97dd-9827a327b35d?id=202460060" TargetMode="External"/><Relationship Id="rId5" Type="http://schemas.openxmlformats.org/officeDocument/2006/relationships/hyperlink" Target="tel:+14108746749,,202460060" TargetMode="External"/><Relationship Id="rId4" Type="http://schemas.openxmlformats.org/officeDocument/2006/relationships/hyperlink" Target="https://dod.teams.microsoft.us/l/meetup-join/19%3adod%3ameeting_e68ff72cd0c9443b87964bada59118c1%40thread.v2/0?context=%7b%22Tid%22%3a%22102d0191-eeae-4761-b1cb-1a83e86ef445%22%2c%22Oid%22%3a%2209533073-ba80-4ec6-aa29-c3f724b8aa56%22%7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press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iemopen.org/wp-content/uploads/2024/04/Summit-Sponsor-Info.pdf" TargetMode="External"/><Relationship Id="rId2" Type="http://schemas.openxmlformats.org/officeDocument/2006/relationships/hyperlink" Target="https://niemopen.org/revea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events@oasis-open.org" TargetMode="Externa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hyperlink" Target="https://niemopen.org/" TargetMode="External"/><Relationship Id="rId26" Type="http://schemas.openxmlformats.org/officeDocument/2006/relationships/hyperlink" Target="https://lists.oasis-open-projects.org/g/niemopen-ntactsc" TargetMode="External"/><Relationship Id="rId21" Type="http://schemas.openxmlformats.org/officeDocument/2006/relationships/hyperlink" Target="https://github.com/niemopen/nmo-admin" TargetMode="External"/><Relationship Id="rId34" Type="http://schemas.openxmlformats.org/officeDocument/2006/relationships/hyperlink" Target="https://usg01.safelinks.protection.office365.us/?url=https%3A%2F%2Fmep.niemopen.org%2F&amp;data=05%7C02%7Cstephen.m.sullivan14.ctr%40mail.mil%7C38ec93a311834182bf3208dc7b2722f4%7C102d0191eeae4761b1cb1a83e86ef445%7C0%7C0%7C638520655213245796%7CUnknown%7CTWFpbGZsb3d8eyJWIjoiMC4wLjAwMDAiLCJQIjoiV2luMzIiLCJBTiI6Ik1haWwiLCJXVCI6Mn0%3D%7C0%7C%7C%7C&amp;sdata=tLG%2F27iQtuH8kKjNBbwvH101mKNrst3PnBTAN3zquk0%3D&amp;reserved=0" TargetMode="External"/><Relationship Id="rId7" Type="http://schemas.openxmlformats.org/officeDocument/2006/relationships/image" Target="../media/image1.png"/><Relationship Id="rId12" Type="http://schemas.openxmlformats.org/officeDocument/2006/relationships/hyperlink" Target="https://twitter.com/NIEMconnects?ref_src=twsrc%5Etfw" TargetMode="External"/><Relationship Id="rId17" Type="http://schemas.openxmlformats.org/officeDocument/2006/relationships/hyperlink" Target="https://www.niem.gov/" TargetMode="External"/><Relationship Id="rId25" Type="http://schemas.openxmlformats.org/officeDocument/2006/relationships/hyperlink" Target="https://lists.oasis-open-projects.org/g/niemopen-pgb" TargetMode="External"/><Relationship Id="rId33" Type="http://schemas.openxmlformats.org/officeDocument/2006/relationships/hyperlink" Target="https://www.niem.gov/about-niem/message-exchange-package-mep-registry-repository" TargetMode="External"/><Relationship Id="rId38" Type="http://schemas.openxmlformats.org/officeDocument/2006/relationships/hyperlink" Target="https://sites.google.com/oasis-open.org/niemopen-training-2025/home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www.youtube.com/channel/UCg9qV22PXLBjG41hc-EwVrQ" TargetMode="External"/><Relationship Id="rId20" Type="http://schemas.openxmlformats.org/officeDocument/2006/relationships/hyperlink" Target="https://github.com/niemopen/nbac-admin" TargetMode="External"/><Relationship Id="rId29" Type="http://schemas.openxmlformats.org/officeDocument/2006/relationships/hyperlink" Target="mailto:akatherine.b.escobar.civ@mail.mi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11" Type="http://schemas.openxmlformats.org/officeDocument/2006/relationships/image" Target="../media/image8.png"/><Relationship Id="rId24" Type="http://schemas.openxmlformats.org/officeDocument/2006/relationships/hyperlink" Target="https://lists.oasis-open-projects.org/g/niemopen" TargetMode="External"/><Relationship Id="rId32" Type="http://schemas.openxmlformats.org/officeDocument/2006/relationships/hyperlink" Target="mailto:stephen.m.sullivan14.ctr@mail.mil" TargetMode="External"/><Relationship Id="rId37" Type="http://schemas.openxmlformats.org/officeDocument/2006/relationships/hyperlink" Target="https://github.com/niemopen/niem-naming-design-rules/blob/dev/ndr-v6.0-psd01.md" TargetMode="External"/><Relationship Id="rId5" Type="http://schemas.openxmlformats.org/officeDocument/2006/relationships/hyperlink" Target="https://www.oasis-open.org/" TargetMode="External"/><Relationship Id="rId15" Type="http://schemas.openxmlformats.org/officeDocument/2006/relationships/image" Target="../media/image10.png"/><Relationship Id="rId23" Type="http://schemas.openxmlformats.org/officeDocument/2006/relationships/hyperlink" Target="https://niemopen.slack.com/" TargetMode="External"/><Relationship Id="rId28" Type="http://schemas.openxmlformats.org/officeDocument/2006/relationships/hyperlink" Target="https://lists.oasis-open-projects.org/g/niemopen-nmotsc" TargetMode="External"/><Relationship Id="rId36" Type="http://schemas.openxmlformats.org/officeDocument/2006/relationships/hyperlink" Target="https://usg01.safelinks.protection.office365.us/?url=https%3A%2F%2Fgithub.com%2Fniemopen%2Fcmftool&amp;data=05%7C02%7Cstephen.m.sullivan14.ctr%40mail.mil%7C6fb30e0cf215426a96c608dc75a0922d%7C102d0191eeae4761b1cb1a83e86ef445%7C0%7C0%7C638514579745303813%7CUnknown%7CTWFpbGZsb3d8eyJWIjoiMC4wLjAwMDAiLCJQIjoiV2luMzIiLCJBTiI6Ik1haWwiLCJXVCI6Mn0%3D%7C0%7C%7C%7C&amp;sdata=v1VAxRfGTUg2atFRs5XEPSlwO3W2o4SJSyaybU7RBBk%3D&amp;reserved=0" TargetMode="External"/><Relationship Id="rId10" Type="http://schemas.openxmlformats.org/officeDocument/2006/relationships/hyperlink" Target="https://oasis-open.atlassian.net/wiki/spaces/NIEM/overview" TargetMode="External"/><Relationship Id="rId19" Type="http://schemas.openxmlformats.org/officeDocument/2006/relationships/hyperlink" Target="https://github.com/niemopen/ntac-admin" TargetMode="External"/><Relationship Id="rId31" Type="http://schemas.openxmlformats.org/officeDocument/2006/relationships/hyperlink" Target="mailto:darcy.a.staley.civ@mail.mil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openxmlformats.org/officeDocument/2006/relationships/hyperlink" Target="https://www.linkedin.com/groups/1903175/profile" TargetMode="External"/><Relationship Id="rId22" Type="http://schemas.openxmlformats.org/officeDocument/2006/relationships/hyperlink" Target="https://github.com/niemopen/nmo-training" TargetMode="External"/><Relationship Id="rId27" Type="http://schemas.openxmlformats.org/officeDocument/2006/relationships/hyperlink" Target="https://lists.oasis-open-projects.org/g/niemopen-nbactsc" TargetMode="External"/><Relationship Id="rId30" Type="http://schemas.openxmlformats.org/officeDocument/2006/relationships/hyperlink" Target="mailto:beth.l.smalley.civ@mail.mil" TargetMode="External"/><Relationship Id="rId35" Type="http://schemas.openxmlformats.org/officeDocument/2006/relationships/image" Target="../media/image11.png"/><Relationship Id="rId8" Type="http://schemas.openxmlformats.org/officeDocument/2006/relationships/hyperlink" Target="https://github.com/niemopen/" TargetMode="External"/><Relationship Id="rId3" Type="http://schemas.openxmlformats.org/officeDocument/2006/relationships/hyperlink" Target="https://niemopen.slack.com/?redir=%2Fgantry%2Fauth%3Fapp%3Dclient%26lc%3D1683201626%26return_to%3D%252Fclient%252FT03UDR5ANG6%252FC03ULAE89DZ%26teams%3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4157-FEAC-A82E-2CDA-9BCD54EC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134" y="4621161"/>
            <a:ext cx="8195733" cy="838200"/>
          </a:xfrm>
        </p:spPr>
        <p:txBody>
          <a:bodyPr/>
          <a:lstStyle/>
          <a:p>
            <a:r>
              <a:rPr lang="en-US" dirty="0"/>
              <a:t>NBAC TSC Slides</a:t>
            </a:r>
            <a:br>
              <a:rPr lang="en-US" dirty="0"/>
            </a:br>
            <a:r>
              <a:rPr lang="en-US" dirty="0"/>
              <a:t>31 October 2024 Meeting</a:t>
            </a:r>
          </a:p>
        </p:txBody>
      </p:sp>
    </p:spTree>
    <p:extLst>
      <p:ext uri="{BB962C8B-B14F-4D97-AF65-F5344CB8AC3E}">
        <p14:creationId xmlns:p14="http://schemas.microsoft.com/office/powerpoint/2010/main" val="240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9A6-9B41-66F4-F1D2-E45C0F93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31 October 2024 NBAC TSC Agenda </a:t>
            </a:r>
            <a:r>
              <a:rPr lang="en-US" dirty="0">
                <a:solidFill>
                  <a:srgbClr val="2424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24B73-4369-DD9B-4F21-7F70561F1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6B1B5-BE60-8AB0-62FF-A626AC8199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404" y="910971"/>
            <a:ext cx="11079192" cy="4663919"/>
          </a:xfrm>
        </p:spPr>
        <p:txBody>
          <a:bodyPr>
            <a:normAutofit fontScale="77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1:00 NBAC Co-Chair Opening Remarks – Mr. Kamran Atri &amp; Thomas Krul</a:t>
            </a:r>
            <a:endParaRPr lang="en-US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457200" algn="l"/>
                <a:tab pos="9144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PGB Meeting 14 Nov, 2-4 PM</a:t>
            </a:r>
          </a:p>
          <a:p>
            <a:pPr marL="1028700" lvl="2" indent="-17145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457200" algn="l"/>
                <a:tab pos="914400" algn="l"/>
              </a:tabLst>
            </a:pP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Join PGB Mailing List –email 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niemopen-pgb+subscribe@lists.oasis-open-projects.org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2" indent="-17145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457200" algn="l"/>
                <a:tab pos="914400" algn="l"/>
              </a:tabLst>
            </a:pPr>
            <a:r>
              <a:rPr lang="en-US" sz="1400" dirty="0">
                <a:ea typeface="Calibri" panose="020F0502020204030204" pitchFamily="34" charset="0"/>
                <a:cs typeface="Times New Roman" panose="02020603050405020304" pitchFamily="18" charset="0"/>
              </a:rPr>
              <a:t>Attend 14 Nov meeting (see TEAMS link, next slide)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2" indent="0">
              <a:lnSpc>
                <a:spcPct val="107000"/>
              </a:lnSpc>
              <a:spcBef>
                <a:spcPts val="0"/>
              </a:spcBef>
              <a:buNone/>
              <a:tabLst>
                <a:tab pos="457200" algn="l"/>
                <a:tab pos="914400" algn="l"/>
              </a:tabLst>
            </a:pP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457200" algn="l"/>
                <a:tab pos="9144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New sub-committees’ progress</a:t>
            </a:r>
          </a:p>
          <a:p>
            <a:pPr lvl="2" indent="-28575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45720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Analytic Laboratory</a:t>
            </a:r>
          </a:p>
          <a:p>
            <a:pPr lvl="2" indent="-285750">
              <a:lnSpc>
                <a:spcPct val="107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45720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Identity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457200" algn="l"/>
                <a:tab pos="9144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Work continues Model Version 6.0 PS02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457200" algn="l"/>
                <a:tab pos="9144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Work continues NDR 6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457200" algn="l"/>
                <a:tab pos="9144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Training being updated to reflect Model Version 6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457200" algn="l"/>
                <a:tab pos="9144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NIEMOpen Summit 19-20 Feb 2025 </a:t>
            </a:r>
            <a:r>
              <a:rPr lang="en-US" sz="16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https://sites.google.com/oasis-open.org/niemopen-training-2025/home</a:t>
            </a: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457200" algn="l"/>
                <a:tab pos="914400" algn="l"/>
              </a:tabLst>
            </a:pPr>
            <a:r>
              <a:rPr lang="en-U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Cancel  or reschedule 28 Nov NBAC Meeting?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457200" algn="l"/>
                <a:tab pos="914400" algn="l"/>
              </a:tabLst>
            </a:pPr>
            <a:r>
              <a:rPr lang="en-US" sz="1600" dirty="0">
                <a:ea typeface="Calibri" panose="020F0502020204030204" pitchFamily="34" charset="0"/>
                <a:cs typeface="Times New Roman" panose="02020603050405020304" pitchFamily="18" charset="0"/>
              </a:rPr>
              <a:t>Cancel</a:t>
            </a: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or reschedule 26 Dec NBAC Meeting?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1:10 NIEM Management Office (NMO) Update – Ms. Katherine Escobar</a:t>
            </a:r>
          </a:p>
          <a:p>
            <a:pPr lvl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</a:tabLst>
            </a:pPr>
            <a:r>
              <a:rPr 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NIEMOpen and  integration with other standards?</a:t>
            </a:r>
          </a:p>
          <a:p>
            <a:pPr lvl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>
                <a:tab pos="457200" algn="l"/>
                <a:tab pos="914400" algn="l"/>
              </a:tabLst>
            </a:pPr>
            <a:r>
              <a:rPr 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NIEMOpen Excellence Awards – Shunda Louis</a:t>
            </a:r>
          </a:p>
          <a:p>
            <a:pPr lvl="2">
              <a:lnSpc>
                <a:spcPct val="117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45720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cs typeface="Times New Roman" panose="02020603050405020304" pitchFamily="18" charset="0"/>
                <a:hlinkClick r:id="rId5"/>
              </a:rPr>
              <a:t>https://niemopen.org/excellence-awards-2025/</a:t>
            </a:r>
            <a:endParaRPr lang="en-US" sz="1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10287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1:20 NTAC Update – Dr. Scott Renner</a:t>
            </a:r>
            <a:endParaRPr lang="en-US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1:30 Communications &amp; Outreach NMO Sub-Committee update – Paul Wormeli  </a:t>
            </a:r>
            <a:endParaRPr lang="en-US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1:35 Community Updates - all</a:t>
            </a:r>
            <a:endParaRPr lang="en-US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1:40 Questions/Final Remarks </a:t>
            </a:r>
            <a:endParaRPr lang="en-US" sz="1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F5A6F5-0A33-95F0-7890-54CAEA6FB5DD}"/>
              </a:ext>
            </a:extLst>
          </p:cNvPr>
          <p:cNvSpPr txBox="1"/>
          <p:nvPr/>
        </p:nvSpPr>
        <p:spPr>
          <a:xfrm>
            <a:off x="2694039" y="5511692"/>
            <a:ext cx="7725192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Slides available in  31 October Minutes folder, NBAC Admin Repo</a:t>
            </a:r>
          </a:p>
          <a:p>
            <a:r>
              <a:rPr lang="en-US" dirty="0">
                <a:hlinkClick r:id="rId6"/>
              </a:rPr>
              <a:t>https://github.com/niemopen/nbac-admin/tree/main/nbac-meeting-minutes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3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pc="-100" dirty="0">
                <a:solidFill>
                  <a:srgbClr val="005170"/>
                </a:solidFill>
              </a:rPr>
              <a:t>Venue</a:t>
            </a:r>
            <a:endParaRPr lang="en-US" sz="3200" spc="-100" dirty="0">
              <a:solidFill>
                <a:srgbClr val="00517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0B39E-BB65-4005-B225-64A3C68D5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899483"/>
            <a:ext cx="5384800" cy="3627088"/>
          </a:xfrm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spcBef>
                <a:spcPts val="600"/>
              </a:spcBef>
              <a:spcAft>
                <a:spcPts val="1200"/>
              </a:spcAft>
              <a:buFont typeface="Arial"/>
              <a:buNone/>
            </a:pPr>
            <a:r>
              <a:rPr lang="en-US" sz="3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PGB Meeting</a:t>
            </a:r>
            <a:endParaRPr lang="en-US" sz="3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01637">
              <a:spcBef>
                <a:spcPts val="600"/>
              </a:spcBef>
              <a:spcAft>
                <a:spcPts val="1200"/>
              </a:spcAft>
            </a:pPr>
            <a:r>
              <a:rPr lang="en-US" dirty="0">
                <a:solidFill>
                  <a:srgbClr val="334052"/>
                </a:solidFill>
              </a:rPr>
              <a:t>14 November 2024</a:t>
            </a:r>
          </a:p>
          <a:p>
            <a:pPr marL="457200" indent="-398463">
              <a:spcBef>
                <a:spcPts val="600"/>
              </a:spcBef>
              <a:spcAft>
                <a:spcPts val="1200"/>
              </a:spcAft>
            </a:pPr>
            <a:r>
              <a:rPr lang="en-US" dirty="0">
                <a:solidFill>
                  <a:srgbClr val="334052"/>
                </a:solidFill>
              </a:rPr>
              <a:t>Virtual Meeting 2-4 PM EST</a:t>
            </a:r>
          </a:p>
          <a:p>
            <a:pPr marL="857250" lvl="1" indent="-398463">
              <a:spcBef>
                <a:spcPts val="60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Virtual: MS TEAMS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A3875-33D0-491E-9BB5-724FE6CEC6B6}"/>
              </a:ext>
            </a:extLst>
          </p:cNvPr>
          <p:cNvSpPr txBox="1"/>
          <p:nvPr/>
        </p:nvSpPr>
        <p:spPr>
          <a:xfrm>
            <a:off x="6501578" y="5219711"/>
            <a:ext cx="5580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PGB Minutes &amp; documents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hlinkClick r:id="rId3"/>
              </a:rPr>
              <a:t>https://github.com/niemopen/oasis-open-project/tree/main/pgb-meeting-minutes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C41AB-C9AD-AD95-5942-A65D95E4485B}"/>
              </a:ext>
            </a:extLst>
          </p:cNvPr>
          <p:cNvSpPr txBox="1"/>
          <p:nvPr/>
        </p:nvSpPr>
        <p:spPr>
          <a:xfrm>
            <a:off x="6682154" y="741562"/>
            <a:ext cx="5219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24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Microsoft Teams 7 November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2024 PGB M</a:t>
            </a:r>
            <a:r>
              <a:rPr lang="en-US" sz="24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eeting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ED50EF-B8CE-365A-4014-F5BEE0962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D1D1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A37C870-B4E4-E57E-106E-52D203DBD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4471E7-FCEB-872B-D235-484D18ECE948}"/>
              </a:ext>
            </a:extLst>
          </p:cNvPr>
          <p:cNvSpPr txBox="1"/>
          <p:nvPr/>
        </p:nvSpPr>
        <p:spPr>
          <a:xfrm>
            <a:off x="6501578" y="1955161"/>
            <a:ext cx="488575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inherit"/>
                <a:cs typeface="Segoe UI" panose="020B0502040204020203" pitchFamily="34" charset="0"/>
              </a:rPr>
              <a:t>Microsoft Teams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rgbClr val="5B5FC7"/>
                </a:solidFill>
                <a:effectLst/>
                <a:latin typeface="inherit"/>
                <a:cs typeface="Segoe UI" panose="020B0502040204020203" pitchFamily="34" charset="0"/>
                <a:hlinkClick r:id="rId4" tooltip="Meeting join link"/>
              </a:rPr>
              <a:t>Join the meeting now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inherit"/>
                <a:cs typeface="Segoe UI" panose="020B0502040204020203" pitchFamily="34" charset="0"/>
              </a:rPr>
              <a:t>Meeting ID: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inherit"/>
                <a:cs typeface="Segoe UI" panose="020B0502040204020203" pitchFamily="34" charset="0"/>
              </a:rPr>
              <a:t>993 230 617 696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16161"/>
                </a:solidFill>
                <a:effectLst/>
                <a:latin typeface="inherit"/>
                <a:cs typeface="Segoe UI" panose="020B0502040204020203" pitchFamily="34" charset="0"/>
              </a:rPr>
              <a:t>Passcode: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inherit"/>
                <a:cs typeface="Segoe UI" panose="020B0502040204020203" pitchFamily="34" charset="0"/>
              </a:rPr>
              <a:t>qGzTqU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42424"/>
              </a:solidFill>
              <a:effectLst/>
              <a:latin typeface="inherit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242424"/>
              </a:solidFill>
              <a:latin typeface="inherit"/>
              <a:cs typeface="Segoe UI" panose="020B0502040204020203" pitchFamily="34" charset="0"/>
            </a:endParaRPr>
          </a:p>
          <a:p>
            <a:pPr algn="l" fontAlgn="base"/>
            <a:r>
              <a:rPr lang="en-US" sz="1600" b="1" i="0" dirty="0">
                <a:solidFill>
                  <a:srgbClr val="242424"/>
                </a:solidFill>
                <a:effectLst/>
                <a:latin typeface="inherit"/>
              </a:rPr>
              <a:t>Dial in by phone</a:t>
            </a:r>
            <a:endParaRPr lang="en-US" sz="16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 fontAlgn="base"/>
            <a:r>
              <a:rPr lang="en-US" sz="1600" b="0" i="0" u="sng" dirty="0">
                <a:solidFill>
                  <a:srgbClr val="5B5FC7"/>
                </a:solidFill>
                <a:effectLst/>
                <a:latin typeface="inherit"/>
                <a:hlinkClick r:id="rId5"/>
              </a:rPr>
              <a:t>+1 410-874-6749,,202460060#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sz="1600" b="0" i="0" dirty="0">
                <a:solidFill>
                  <a:srgbClr val="616161"/>
                </a:solidFill>
                <a:effectLst/>
                <a:latin typeface="inherit"/>
              </a:rPr>
              <a:t>United States, Odenton</a:t>
            </a:r>
            <a:endParaRPr lang="en-US" sz="16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 fontAlgn="base"/>
            <a:r>
              <a:rPr lang="en-US" sz="1600" b="0" i="0" u="sng" dirty="0">
                <a:solidFill>
                  <a:srgbClr val="5B5FC7"/>
                </a:solidFill>
                <a:effectLst/>
                <a:latin typeface="inherit"/>
                <a:hlinkClick r:id="rId6"/>
              </a:rPr>
              <a:t>Find a local number</a:t>
            </a:r>
            <a:endParaRPr lang="en-US" sz="16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 fontAlgn="base"/>
            <a:r>
              <a:rPr lang="en-US" sz="1600" b="0" i="0" dirty="0">
                <a:solidFill>
                  <a:srgbClr val="616161"/>
                </a:solidFill>
                <a:effectLst/>
                <a:latin typeface="inherit"/>
              </a:rPr>
              <a:t>Phone conference ID: 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inherit"/>
              </a:rPr>
              <a:t>202 460 060#</a:t>
            </a:r>
            <a:endParaRPr lang="en-US" sz="16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389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CE4B-BEAB-A6E1-2BB9-4FE13AAA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About the NIEM Reveal Training &amp; Summit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471E2-6267-7C4D-3993-DCA0B43C2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BA00462-37AE-4EC8-3DED-CEF8FCA0F7D3}"/>
              </a:ext>
            </a:extLst>
          </p:cNvPr>
          <p:cNvSpPr txBox="1">
            <a:spLocks/>
          </p:cNvSpPr>
          <p:nvPr/>
        </p:nvSpPr>
        <p:spPr>
          <a:xfrm>
            <a:off x="489528" y="1642978"/>
            <a:ext cx="7352146" cy="394762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 pivotal gathering driving advancements in information sharing and interoperability through immersive workshops, hands-on sessions, and insightful presentations. 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Attendees gain a profound understanding of the latest NIEM architecture and are empowered to implement seamless, secure, and efficient information exchanges across organizational boundaries. </a:t>
            </a:r>
            <a:br>
              <a:rPr lang="en-US" sz="2200" dirty="0">
                <a:solidFill>
                  <a:schemeClr val="tx1">
                    <a:lumMod val="50000"/>
                  </a:schemeClr>
                </a:solidFill>
              </a:rPr>
            </a:b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Tuesday, February 18 – Thursday, February 20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Washington D.C area (accessible to public transportation)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National Press Club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– 14</a:t>
            </a:r>
            <a:r>
              <a:rPr lang="en-US" sz="1800" baseline="30000" dirty="0">
                <a:solidFill>
                  <a:schemeClr val="tx1">
                    <a:lumMod val="50000"/>
                  </a:schemeClr>
                </a:solidFill>
              </a:rPr>
              <a:t>th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Street, NW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https://niemopen.org/reveal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 descr="A picture containing text, outdoor, building, sky&#10;&#10;Description automatically generated">
            <a:extLst>
              <a:ext uri="{FF2B5EF4-FFF2-40B4-BE49-F238E27FC236}">
                <a16:creationId xmlns:a16="http://schemas.microsoft.com/office/drawing/2014/main" id="{D91B40A4-74F3-B7A9-F196-69C95A36D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79" y="893177"/>
            <a:ext cx="3656493" cy="2337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D11520-4C83-24E4-0276-13CC31B93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979" y="3429000"/>
            <a:ext cx="3656493" cy="299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1F8D4-6A47-BF97-4B98-24D86DEF1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D52586-F73B-AD8C-7AB0-F59252A68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06" y="308727"/>
            <a:ext cx="8843893" cy="19970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dirty="0"/>
              <a:t>Ways to learn more about the event and </a:t>
            </a:r>
            <a:r>
              <a:rPr lang="en-US" sz="4000" dirty="0"/>
              <a:t>sponsorship</a:t>
            </a:r>
            <a:r>
              <a:rPr lang="en-US" sz="4500" dirty="0"/>
              <a:t> opportunities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5D6A3-E82B-917F-7B16-D15FC2D823AF}"/>
              </a:ext>
            </a:extLst>
          </p:cNvPr>
          <p:cNvSpPr txBox="1"/>
          <p:nvPr/>
        </p:nvSpPr>
        <p:spPr>
          <a:xfrm>
            <a:off x="399007" y="2671995"/>
            <a:ext cx="88438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Visit the event website: 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2"/>
              </a:rPr>
              <a:t>https://niemopen.org/reveal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Download the sponsorship prospectus: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https://niemopen.org/wp-content/uploads/2024/04/Summit-Sponsor-Info.pdf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Contact us directly: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4"/>
              </a:rPr>
              <a:t>events@oasis-open.org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br>
              <a:rPr lang="en-US" dirty="0">
                <a:solidFill>
                  <a:schemeClr val="tx1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50000"/>
                  </a:schemeClr>
                </a:solidFill>
              </a:rPr>
            </a:b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50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1562-F1F5-442B-8F73-FF6E49D2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5213"/>
            <a:ext cx="10972800" cy="811358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pPr algn="l"/>
            <a:r>
              <a:rPr lang="en-US" sz="3200" dirty="0">
                <a:solidFill>
                  <a:srgbClr val="005170"/>
                </a:solidFill>
                <a:latin typeface="+mj-lt"/>
                <a:cs typeface="+mj-cs"/>
              </a:rPr>
              <a:t>resources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4A05DCE5-FBD4-4610-B92F-D26EB5DD1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863" y="3415591"/>
            <a:ext cx="1697314" cy="1271347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7665B8B0-1D7A-47B9-94F3-496342FDB4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907" y="416393"/>
            <a:ext cx="2887980" cy="60198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996DC38-0DA8-4334-B95F-9CDFF13214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712" y="1067582"/>
            <a:ext cx="2462714" cy="732129"/>
          </a:xfrm>
          <a:prstGeom prst="rect">
            <a:avLst/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D1433D25-F6C2-4FC9-B7F1-C8D5A6965B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8553" y="2732705"/>
            <a:ext cx="1557915" cy="904268"/>
          </a:xfrm>
          <a:prstGeom prst="rect">
            <a:avLst/>
          </a:prstGeom>
        </p:spPr>
      </p:pic>
      <p:pic>
        <p:nvPicPr>
          <p:cNvPr id="11" name="Picture 10">
            <a:hlinkClick r:id="rId10"/>
            <a:extLst>
              <a:ext uri="{FF2B5EF4-FFF2-40B4-BE49-F238E27FC236}">
                <a16:creationId xmlns:a16="http://schemas.microsoft.com/office/drawing/2014/main" id="{45CBCAA3-37AA-4C63-9B4D-414182C8CE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9265" y="4417835"/>
            <a:ext cx="1227272" cy="12272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BFFCB0-414E-42E7-9A18-B01036269398}"/>
              </a:ext>
            </a:extLst>
          </p:cNvPr>
          <p:cNvSpPr txBox="1"/>
          <p:nvPr/>
        </p:nvSpPr>
        <p:spPr>
          <a:xfrm>
            <a:off x="8965712" y="533963"/>
            <a:ext cx="262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Follow Us On Twitter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F9A9A-A1AB-4479-842E-558B2DC0C0EE}"/>
              </a:ext>
            </a:extLst>
          </p:cNvPr>
          <p:cNvSpPr txBox="1"/>
          <p:nvPr/>
        </p:nvSpPr>
        <p:spPr>
          <a:xfrm>
            <a:off x="9631055" y="903272"/>
            <a:ext cx="2045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 panose="020F050202020403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https://twitter.com/NIEMconnects?ref_src=twsrc%5Etfw</a:t>
            </a:r>
            <a:endParaRPr lang="en-US" sz="1600" dirty="0">
              <a:solidFill>
                <a:srgbClr val="1F497D">
                  <a:lumMod val="60000"/>
                  <a:lumOff val="40000"/>
                </a:srgbClr>
              </a:solidFill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1B6609-B433-41BB-867E-DF83F10E5D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35476" y="1737698"/>
            <a:ext cx="677228" cy="6701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C5EDD5-04AA-46CD-88CE-0F28113FAF01}"/>
              </a:ext>
            </a:extLst>
          </p:cNvPr>
          <p:cNvSpPr txBox="1"/>
          <p:nvPr/>
        </p:nvSpPr>
        <p:spPr>
          <a:xfrm>
            <a:off x="9591779" y="1799711"/>
            <a:ext cx="2124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4"/>
              </a:rPr>
              <a:t>https://www.linkedin.com/groups/1903175/profile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3FFF20-3679-4B50-9EA4-98D5A08AB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70298" y="2680842"/>
            <a:ext cx="1007584" cy="5652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A8E0AB8-7253-4665-B6D9-F3775DDA49D7}"/>
              </a:ext>
            </a:extLst>
          </p:cNvPr>
          <p:cNvSpPr txBox="1"/>
          <p:nvPr/>
        </p:nvSpPr>
        <p:spPr>
          <a:xfrm>
            <a:off x="9591779" y="2755912"/>
            <a:ext cx="20456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6"/>
              </a:rPr>
              <a:t>https://www.youtube.com/channel/UCg9qV22PXLBjG41hc-EwVrQ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072A9-729C-40B9-93D4-9140E4D446F5}"/>
              </a:ext>
            </a:extLst>
          </p:cNvPr>
          <p:cNvSpPr txBox="1"/>
          <p:nvPr/>
        </p:nvSpPr>
        <p:spPr>
          <a:xfrm>
            <a:off x="6432863" y="1730488"/>
            <a:ext cx="2153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https://www.niem.gov/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https://niemopen.org/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A2F6F-6E59-4D25-A8FB-E0038000A483}"/>
              </a:ext>
            </a:extLst>
          </p:cNvPr>
          <p:cNvSpPr txBox="1"/>
          <p:nvPr/>
        </p:nvSpPr>
        <p:spPr>
          <a:xfrm>
            <a:off x="539446" y="2026997"/>
            <a:ext cx="4848571" cy="457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nl-NL" sz="1400" b="1" i="0" u="sng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Git Repos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NTAC TSC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https://github.com/niemopen/ntac-admin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NBAC TSC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https://github.com/niemopen/nbac-admin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NMO TSC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https://github.com/niemopen/nmo-admin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143000" lvl="2" indent="-228600" defTabSz="457200">
              <a:spcBef>
                <a:spcPct val="20000"/>
              </a:spcBef>
              <a:buClr>
                <a:srgbClr val="1F497D"/>
              </a:buClr>
              <a:buFont typeface="Arial"/>
              <a:buChar char="•"/>
              <a:defRPr/>
            </a:pPr>
            <a:r>
              <a:rPr lang="en-US" sz="1000" u="sng" dirty="0">
                <a:solidFill>
                  <a:srgbClr val="0563C1"/>
                </a:solidFill>
                <a:cs typeface="Calibri" panose="020F0502020204030204" pitchFamily="34" charset="0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https://github.com/niemopen/nmo-training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 Slack Channel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https://niemopen.slack.com/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Mailing Lists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PGB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https://lists.oasis-open-projects.org/g/niemopen-pgb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NTAC TSC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https://lists.oasis-open-projects.org/g/niemopen-ntactsc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NBAC TSC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https://lists.oasis-open-projects.org/g/niemopen-nbactsc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NMO TSC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https://lists.oasis-open-projects.org/g/niemopen-nmotsc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F8C16-35AF-49BD-BB77-7350236EEF72}"/>
              </a:ext>
            </a:extLst>
          </p:cNvPr>
          <p:cNvSpPr txBox="1"/>
          <p:nvPr/>
        </p:nvSpPr>
        <p:spPr>
          <a:xfrm>
            <a:off x="515335" y="911049"/>
            <a:ext cx="4996432" cy="101566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Katherine Escobar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9"/>
              </a:rPr>
              <a:t>katherine.b.escobar.civ@mail.mil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7575-203-8631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Beth Smalley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0"/>
              </a:rPr>
              <a:t>beth.l.smalley.civ@mail.mil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757-203-7177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8B8B8B">
                    <a:lumMod val="50000"/>
                  </a:srgbClr>
                </a:solidFill>
                <a:latin typeface="Arial"/>
              </a:rPr>
              <a:t>Darcy Staley</a:t>
            </a:r>
            <a:r>
              <a:rPr lang="en-US" sz="1200" dirty="0">
                <a:solidFill>
                  <a:srgbClr val="8B8B8B">
                    <a:lumMod val="50000"/>
                  </a:srgbClr>
                </a:solidFill>
                <a:latin typeface="Arial"/>
              </a:rPr>
              <a:t>, </a:t>
            </a:r>
            <a:r>
              <a:rPr lang="en-US" sz="1200" dirty="0">
                <a:solidFill>
                  <a:srgbClr val="8B8B8B">
                    <a:lumMod val="50000"/>
                  </a:srgbClr>
                </a:solidFill>
                <a:latin typeface="Arial"/>
                <a:hlinkClick r:id="rId31"/>
              </a:rPr>
              <a:t>darcy.a.staley.civ@mail.mil</a:t>
            </a:r>
            <a:r>
              <a:rPr lang="en-US" sz="1200" dirty="0">
                <a:solidFill>
                  <a:srgbClr val="8B8B8B">
                    <a:lumMod val="50000"/>
                  </a:srgbClr>
                </a:solidFill>
                <a:latin typeface="Arial"/>
              </a:rPr>
              <a:t>, 757-203-8711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8B8B8B">
                    <a:lumMod val="50000"/>
                  </a:srgbClr>
                </a:solidFill>
                <a:latin typeface="Arial"/>
              </a:rPr>
              <a:t>Stephen Sullivan</a:t>
            </a:r>
            <a:r>
              <a:rPr lang="en-US" sz="1200" dirty="0">
                <a:solidFill>
                  <a:srgbClr val="8B8B8B">
                    <a:lumMod val="50000"/>
                  </a:srgbClr>
                </a:solidFill>
                <a:latin typeface="Arial"/>
              </a:rPr>
              <a:t>, </a:t>
            </a:r>
            <a:r>
              <a:rPr lang="en-US" sz="1200" dirty="0">
                <a:solidFill>
                  <a:srgbClr val="8B8B8B">
                    <a:lumMod val="50000"/>
                  </a:srgbClr>
                </a:solidFill>
                <a:latin typeface="Arial"/>
                <a:hlinkClick r:id="rId32"/>
              </a:rPr>
              <a:t>stephen.m.sullivan14.ctr@mail.mil</a:t>
            </a:r>
            <a:r>
              <a:rPr lang="en-US" sz="1200" dirty="0">
                <a:solidFill>
                  <a:srgbClr val="8B8B8B">
                    <a:lumMod val="50000"/>
                  </a:srgbClr>
                </a:solidFill>
                <a:latin typeface="Arial"/>
              </a:rPr>
              <a:t> , 757-203-8619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B8B8B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79BE3D-CA0F-3CB2-7F31-F6138BC07957}"/>
              </a:ext>
            </a:extLst>
          </p:cNvPr>
          <p:cNvSpPr txBox="1"/>
          <p:nvPr/>
        </p:nvSpPr>
        <p:spPr>
          <a:xfrm flipH="1">
            <a:off x="8586208" y="3750311"/>
            <a:ext cx="3051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/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MEP Registry  &amp; Repository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/>
              </a:rPr>
              <a:t>MEP Tool:</a:t>
            </a:r>
            <a:r>
              <a:rPr lang="en-US" dirty="0">
                <a:latin typeface="Arial"/>
              </a:rPr>
              <a:t> </a:t>
            </a:r>
            <a:r>
              <a:rPr lang="en-US" b="0" i="0" dirty="0">
                <a:effectLst/>
                <a:latin typeface="Aptos" panose="020B0604020202020204" pitchFamily="34" charset="0"/>
                <a:hlinkClick r:id="rId34"/>
              </a:rPr>
              <a:t>https://mep.niemopen.org</a:t>
            </a:r>
            <a:r>
              <a:rPr lang="en-US" b="0" i="0" dirty="0">
                <a:solidFill>
                  <a:srgbClr val="000000"/>
                </a:solidFill>
                <a:effectLst/>
                <a:latin typeface="Aptos" panose="020B0604020202020204" pitchFamily="34" charset="0"/>
              </a:rPr>
              <a:t> 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DA08E4-C605-4CA3-BEB2-57F0635F0E88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756402" y="936477"/>
            <a:ext cx="756302" cy="7098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D54F85-BF56-3F50-343D-9A1F4A68FEBA}"/>
              </a:ext>
            </a:extLst>
          </p:cNvPr>
          <p:cNvSpPr txBox="1"/>
          <p:nvPr/>
        </p:nvSpPr>
        <p:spPr>
          <a:xfrm>
            <a:off x="8586208" y="4727281"/>
            <a:ext cx="343980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 err="1">
                <a:solidFill>
                  <a:srgbClr val="242424"/>
                </a:solidFill>
                <a:effectLst/>
                <a:latin typeface="inherit"/>
              </a:rPr>
              <a:t>CMFTool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inherit"/>
              </a:rPr>
              <a:t>:  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inherit"/>
                <a:hlinkClick r:id="rId36"/>
              </a:rPr>
              <a:t>https://github.com/niemopen/cmftool</a:t>
            </a:r>
            <a:endParaRPr lang="en-US" sz="1800" b="0" i="0" dirty="0">
              <a:solidFill>
                <a:srgbClr val="242424"/>
              </a:solidFill>
              <a:effectLst/>
              <a:latin typeface="inherit"/>
            </a:endParaRPr>
          </a:p>
          <a:p>
            <a:pPr algn="l"/>
            <a:endParaRPr lang="en-US" sz="2000" b="0" i="0" dirty="0">
              <a:solidFill>
                <a:srgbClr val="242424"/>
              </a:solidFill>
              <a:effectLst/>
              <a:latin typeface="Aptos" panose="020B0604020202020204" pitchFamily="34" charset="0"/>
            </a:endParaRPr>
          </a:p>
          <a:p>
            <a:pPr fontAlgn="base"/>
            <a:r>
              <a:rPr lang="en-US" sz="1800" b="0" i="0" dirty="0">
                <a:solidFill>
                  <a:srgbClr val="242424"/>
                </a:solidFill>
                <a:effectLst/>
                <a:latin typeface="inherit"/>
              </a:rPr>
              <a:t>NDR draft: “ndr6-outline.md” at </a:t>
            </a:r>
            <a:r>
              <a:rPr lang="en-US" b="0" i="0" dirty="0">
                <a:effectLst/>
                <a:latin typeface="Aptos" panose="020F0502020204030204" pitchFamily="34" charset="0"/>
                <a:hlinkClick r:id="rId37"/>
              </a:rPr>
              <a:t>https://github.com/niemopen/niem-naming-design-rules/blob/dev/ndr-v6.0-psd01.md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902B7-BCEC-F437-147D-964E82D4479D}"/>
              </a:ext>
            </a:extLst>
          </p:cNvPr>
          <p:cNvSpPr txBox="1"/>
          <p:nvPr/>
        </p:nvSpPr>
        <p:spPr>
          <a:xfrm flipH="1">
            <a:off x="4887083" y="6041479"/>
            <a:ext cx="323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NIEMOpen Reveal Summit  18-20 Feb 2025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2526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XT AND ART">
  <a:themeElements>
    <a:clrScheme name="GTRI 2020 3">
      <a:dk1>
        <a:srgbClr val="3C3C3C"/>
      </a:dk1>
      <a:lt1>
        <a:srgbClr val="F5F5F5"/>
      </a:lt1>
      <a:dk2>
        <a:srgbClr val="808080"/>
      </a:dk2>
      <a:lt2>
        <a:srgbClr val="B6A269"/>
      </a:lt2>
      <a:accent1>
        <a:srgbClr val="3C557C"/>
      </a:accent1>
      <a:accent2>
        <a:srgbClr val="407741"/>
      </a:accent2>
      <a:accent3>
        <a:srgbClr val="326473"/>
      </a:accent3>
      <a:accent4>
        <a:srgbClr val="051D49"/>
      </a:accent4>
      <a:accent5>
        <a:srgbClr val="999082"/>
      </a:accent5>
      <a:accent6>
        <a:srgbClr val="EEB100"/>
      </a:accent6>
      <a:hlink>
        <a:srgbClr val="3B557C"/>
      </a:hlink>
      <a:folHlink>
        <a:srgbClr val="808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38D3B-0373-43DC-8E62-FFDCBACE3FBA}" vid="{3564F258-CBFA-4E35-8778-8795542C15F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FE027E793D141A4D0D4B43133F0A9" ma:contentTypeVersion="11" ma:contentTypeDescription="Create a new document." ma:contentTypeScope="" ma:versionID="ef0ff03645a81817586e79cdf8acc990">
  <xsd:schema xmlns:xsd="http://www.w3.org/2001/XMLSchema" xmlns:xs="http://www.w3.org/2001/XMLSchema" xmlns:p="http://schemas.microsoft.com/office/2006/metadata/properties" xmlns:ns3="5774b216-7350-4865-8b28-a80b4a7f0bbf" xmlns:ns4="668b5da2-bb96-4ca8-adfe-f026adba9ac0" targetNamespace="http://schemas.microsoft.com/office/2006/metadata/properties" ma:root="true" ma:fieldsID="f7951dfeee9e00cf5aead93b99a4360e" ns3:_="" ns4:_="">
    <xsd:import namespace="5774b216-7350-4865-8b28-a80b4a7f0bbf"/>
    <xsd:import namespace="668b5da2-bb96-4ca8-adfe-f026adba9a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4b216-7350-4865-8b28-a80b4a7f0b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b5da2-bb96-4ca8-adfe-f026adba9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3DBC4E-DD94-448E-80FB-F46647EDD91A}">
  <ds:schemaRefs>
    <ds:schemaRef ds:uri="http://schemas.microsoft.com/office/2006/metadata/properties"/>
    <ds:schemaRef ds:uri="668b5da2-bb96-4ca8-adfe-f026adba9ac0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5774b216-7350-4865-8b28-a80b4a7f0bb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0DEB80F-82C0-4107-A718-099EC7520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4b216-7350-4865-8b28-a80b4a7f0bbf"/>
    <ds:schemaRef ds:uri="668b5da2-bb96-4ca8-adfe-f026adba9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D6F7FA-A44B-4531-B619-52D10ADDC84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5fe813e-0caa-432a-b2ac-d555aa91bd1c}" enabled="0" method="" siteId="{d5fe813e-0caa-432a-b2ac-d555aa91bd1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13786</TotalTime>
  <Words>772</Words>
  <Application>Microsoft Office PowerPoint</Application>
  <PresentationFormat>Widescreen</PresentationFormat>
  <Paragraphs>104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Aptos</vt:lpstr>
      <vt:lpstr>Arial</vt:lpstr>
      <vt:lpstr>Calibri</vt:lpstr>
      <vt:lpstr>Helvetica LT Std</vt:lpstr>
      <vt:lpstr>inherit</vt:lpstr>
      <vt:lpstr>Open Sans</vt:lpstr>
      <vt:lpstr>Segoe UI</vt:lpstr>
      <vt:lpstr>Tw Cen MT</vt:lpstr>
      <vt:lpstr>Wingdings</vt:lpstr>
      <vt:lpstr>2_Office Theme</vt:lpstr>
      <vt:lpstr>1_NIEM_white</vt:lpstr>
      <vt:lpstr>TEXT AND ART</vt:lpstr>
      <vt:lpstr>NBAC TSC Slides 31 October 2024 Meeting</vt:lpstr>
      <vt:lpstr>31 October 2024 NBAC TSC Agenda     </vt:lpstr>
      <vt:lpstr>Venue</vt:lpstr>
      <vt:lpstr>About the NIEM Reveal Training &amp; Summit</vt:lpstr>
      <vt:lpstr>Ways to learn more about the event and sponsorship opportunities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National Information Exchange Model (NIEM)</dc:title>
  <dc:creator>Kish, Jennifer</dc:creator>
  <cp:lastModifiedBy>Sullivan, Stephen M CTR JS J6 (USA)</cp:lastModifiedBy>
  <cp:revision>714</cp:revision>
  <cp:lastPrinted>2023-07-25T13:18:13Z</cp:lastPrinted>
  <dcterms:created xsi:type="dcterms:W3CDTF">2021-02-21T03:42:26Z</dcterms:created>
  <dcterms:modified xsi:type="dcterms:W3CDTF">2024-10-31T13:15:20Z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0x0101008E3FE027E793D141A4D0D4B43133F0A9</vt:lpwstr>
  </property>
</Properties>
</file>