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75" r:id="rId5"/>
    <p:sldMasterId id="2147483817" r:id="rId6"/>
  </p:sldMasterIdLst>
  <p:notesMasterIdLst>
    <p:notesMasterId r:id="rId16"/>
  </p:notesMasterIdLst>
  <p:sldIdLst>
    <p:sldId id="141170048" r:id="rId7"/>
    <p:sldId id="141170043" r:id="rId8"/>
    <p:sldId id="141170058" r:id="rId9"/>
    <p:sldId id="141170057" r:id="rId10"/>
    <p:sldId id="141170056" r:id="rId11"/>
    <p:sldId id="141170050" r:id="rId12"/>
    <p:sldId id="141170049" r:id="rId13"/>
    <p:sldId id="141170046" r:id="rId14"/>
    <p:sldId id="141170007" r:id="rId15"/>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llivan, Stephen M CTR JS J6 (USA)" initials="SSMCJJ(" lastIdx="1" clrIdx="0">
    <p:extLst>
      <p:ext uri="{19B8F6BF-5375-455C-9EA6-DF929625EA0E}">
        <p15:presenceInfo xmlns:p15="http://schemas.microsoft.com/office/powerpoint/2012/main" userId="Sullivan, Stephen M CTR JS J6 (US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282"/>
    <a:srgbClr val="004383"/>
    <a:srgbClr val="ABFBA5"/>
    <a:srgbClr val="E8EEF4"/>
    <a:srgbClr val="004283"/>
    <a:srgbClr val="004486"/>
    <a:srgbClr val="000000"/>
    <a:srgbClr val="334052"/>
    <a:srgbClr val="005170"/>
    <a:srgbClr val="EE7E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67794" autoAdjust="0"/>
  </p:normalViewPr>
  <p:slideViewPr>
    <p:cSldViewPr snapToGrid="0">
      <p:cViewPr varScale="1">
        <p:scale>
          <a:sx n="72" d="100"/>
          <a:sy n="72" d="100"/>
        </p:scale>
        <p:origin x="1770" y="7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6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5" Type="http://schemas.openxmlformats.org/officeDocument/2006/relationships/slideMaster" Target="slideMasters/slideMaster2.xml"/><Relationship Id="rId15" Type="http://schemas.openxmlformats.org/officeDocument/2006/relationships/slide" Target="slides/slide9.xml"/><Relationship Id="rId10" Type="http://schemas.openxmlformats.org/officeDocument/2006/relationships/slide" Target="slides/slide4.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2"/>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9" y="2"/>
            <a:ext cx="3037840" cy="463408"/>
          </a:xfrm>
          <a:prstGeom prst="rect">
            <a:avLst/>
          </a:prstGeom>
        </p:spPr>
        <p:txBody>
          <a:bodyPr vert="horz" lIns="92830" tIns="46415" rIns="92830" bIns="46415" rtlCol="0"/>
          <a:lstStyle>
            <a:lvl1pPr algn="r">
              <a:defRPr sz="1200"/>
            </a:lvl1pPr>
          </a:lstStyle>
          <a:p>
            <a:fld id="{586B9D10-7BCD-425C-9CA6-F5333486AD73}" type="datetimeFigureOut">
              <a:rPr lang="en-US" smtClean="0"/>
              <a:t>11/15/2023</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4"/>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2"/>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9" y="8772672"/>
            <a:ext cx="3037840" cy="463407"/>
          </a:xfrm>
          <a:prstGeom prst="rect">
            <a:avLst/>
          </a:prstGeom>
        </p:spPr>
        <p:txBody>
          <a:bodyPr vert="horz" lIns="92830" tIns="46415" rIns="92830" bIns="46415" rtlCol="0" anchor="b"/>
          <a:lstStyle>
            <a:lvl1pPr algn="r">
              <a:defRPr sz="1200"/>
            </a:lvl1pPr>
          </a:lstStyle>
          <a:p>
            <a:fld id="{5F8897AF-D04E-4367-BADA-11FF3D514EE8}" type="slidenum">
              <a:rPr lang="en-US" smtClean="0"/>
              <a:t>‹#›</a:t>
            </a:fld>
            <a:endParaRPr lang="en-US"/>
          </a:p>
        </p:txBody>
      </p:sp>
    </p:spTree>
    <p:extLst>
      <p:ext uri="{BB962C8B-B14F-4D97-AF65-F5344CB8AC3E}">
        <p14:creationId xmlns:p14="http://schemas.microsoft.com/office/powerpoint/2010/main" val="366577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897AF-D04E-4367-BADA-11FF3D514EE8}" type="slidenum">
              <a:rPr lang="en-US" smtClean="0"/>
              <a:t>2</a:t>
            </a:fld>
            <a:endParaRPr lang="en-US"/>
          </a:p>
        </p:txBody>
      </p:sp>
    </p:spTree>
    <p:extLst>
      <p:ext uri="{BB962C8B-B14F-4D97-AF65-F5344CB8AC3E}">
        <p14:creationId xmlns:p14="http://schemas.microsoft.com/office/powerpoint/2010/main" val="35572817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F8897AF-D04E-4367-BADA-11FF3D514EE8}" type="slidenum">
              <a:rPr lang="en-US" smtClean="0"/>
              <a:t>3</a:t>
            </a:fld>
            <a:endParaRPr lang="en-US"/>
          </a:p>
        </p:txBody>
      </p:sp>
    </p:spTree>
    <p:extLst>
      <p:ext uri="{BB962C8B-B14F-4D97-AF65-F5344CB8AC3E}">
        <p14:creationId xmlns:p14="http://schemas.microsoft.com/office/powerpoint/2010/main" val="39496826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5F8897AF-D04E-4367-BADA-11FF3D514EE8}"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5766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998134" y="4621161"/>
            <a:ext cx="8195733"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a:t>Title Master</a:t>
            </a:r>
          </a:p>
        </p:txBody>
      </p:sp>
    </p:spTree>
    <p:extLst>
      <p:ext uri="{BB962C8B-B14F-4D97-AF65-F5344CB8AC3E}">
        <p14:creationId xmlns:p14="http://schemas.microsoft.com/office/powerpoint/2010/main" val="147117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endParaRPr lang="en-US" dirty="0"/>
          </a:p>
        </p:txBody>
      </p:sp>
      <p:sp>
        <p:nvSpPr>
          <p:cNvPr id="9" name="Slide Number Placeholder 8">
            <a:extLst>
              <a:ext uri="{FF2B5EF4-FFF2-40B4-BE49-F238E27FC236}">
                <a16:creationId xmlns:a16="http://schemas.microsoft.com/office/drawing/2014/main" id="{1E18E8FD-9C4B-40B0-8F9D-B59F0334C28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9603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216900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urs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804" y="1143001"/>
            <a:ext cx="109728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7" name="Slide Number Placeholder 8">
            <a:extLst>
              <a:ext uri="{FF2B5EF4-FFF2-40B4-BE49-F238E27FC236}">
                <a16:creationId xmlns:a16="http://schemas.microsoft.com/office/drawing/2014/main" id="{7F3B207E-3951-4EC5-8F67-4228386F0A1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29656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2000" b="1">
                <a:latin typeface="Arial" pitchFamily="34" charset="0"/>
                <a:cs typeface="Arial" pitchFamily="34" charset="0"/>
              </a:defRPr>
            </a:lvl2pPr>
            <a:lvl3pPr>
              <a:defRPr sz="2000" b="1">
                <a:latin typeface="Arial" pitchFamily="34" charset="0"/>
                <a:cs typeface="Arial" pitchFamily="34" charset="0"/>
              </a:defRPr>
            </a:lvl3pPr>
            <a:lvl4pPr>
              <a:defRPr b="1">
                <a:latin typeface="Arial" pitchFamily="34" charset="0"/>
                <a:cs typeface="Arial" pitchFamily="34" charset="0"/>
              </a:defRPr>
            </a:lvl4pPr>
            <a:lvl5pPr>
              <a:defRPr b="1">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lvl1pPr algn="r">
              <a:defRPr sz="2800" b="1" i="1">
                <a:latin typeface="Times New Roman" pitchFamily="18" charset="0"/>
                <a:cs typeface="Times New Roman" pitchFamily="18" charset="0"/>
              </a:defRPr>
            </a:lvl1pPr>
          </a:lstStyle>
          <a:p>
            <a:r>
              <a:rPr lang="en-US" dirty="0"/>
              <a:t>Click to edit Master title style</a:t>
            </a:r>
          </a:p>
        </p:txBody>
      </p:sp>
      <p:sp>
        <p:nvSpPr>
          <p:cNvPr id="5" name="Slide Number Placeholder 8">
            <a:extLst>
              <a:ext uri="{FF2B5EF4-FFF2-40B4-BE49-F238E27FC236}">
                <a16:creationId xmlns:a16="http://schemas.microsoft.com/office/drawing/2014/main" id="{84178DE0-5FCA-4C8A-AFBA-67FA634DB50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692051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BB2B79BD-7D57-4113-874C-84B359019FC9}"/>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04689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F9DF9B5F-7410-4032-B09A-CB822CD6E29B}"/>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98029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984" y="274638"/>
            <a:ext cx="10972800" cy="868362"/>
          </a:xfrm>
          <a:prstGeom prst="rect">
            <a:avLst/>
          </a:prstGeom>
        </p:spPr>
        <p:txBody>
          <a:bodyPr vert="horz" lIns="91440" tIns="45720" rIns="91440" bIns="45720" rtlCol="0" anchor="ctr" anchorCtr="0">
            <a:normAutofit/>
          </a:bodyPr>
          <a:lstStyle>
            <a:lvl1pPr algn="ctr">
              <a:lnSpc>
                <a:spcPts val="3200"/>
              </a:lnSpc>
              <a:defRPr lang="en-US" sz="2800" cap="all" baseline="0"/>
            </a:lvl1pPr>
          </a:lstStyle>
          <a:p>
            <a:r>
              <a:rPr lang="en-US"/>
              <a:t>Click to edit Master title style</a:t>
            </a:r>
          </a:p>
        </p:txBody>
      </p:sp>
      <p:sp>
        <p:nvSpPr>
          <p:cNvPr id="8" name="Text Placeholder 2"/>
          <p:cNvSpPr>
            <a:spLocks noGrp="1"/>
          </p:cNvSpPr>
          <p:nvPr>
            <p:ph idx="1"/>
          </p:nvPr>
        </p:nvSpPr>
        <p:spPr>
          <a:xfrm>
            <a:off x="611984" y="1275673"/>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
        <p:nvSpPr>
          <p:cNvPr id="5" name="Slide Number Placeholder 8">
            <a:extLst>
              <a:ext uri="{FF2B5EF4-FFF2-40B4-BE49-F238E27FC236}">
                <a16:creationId xmlns:a16="http://schemas.microsoft.com/office/drawing/2014/main" id="{584D26D8-2F78-40FF-B773-6EE7921DE17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02286271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E5DCA139-0762-4C4F-B386-FBEA85E50C5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05101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9" name="Table Placeholder 8"/>
          <p:cNvSpPr>
            <a:spLocks noGrp="1"/>
          </p:cNvSpPr>
          <p:nvPr>
            <p:ph type="tbl" sz="quarter" idx="12"/>
          </p:nvPr>
        </p:nvSpPr>
        <p:spPr>
          <a:xfrm>
            <a:off x="609600" y="1491804"/>
            <a:ext cx="10786533" cy="4362899"/>
          </a:xfrm>
        </p:spPr>
        <p:txBody>
          <a:bodyPr/>
          <a:lstStyle/>
          <a:p>
            <a:endParaRPr lang="en-US" dirty="0"/>
          </a:p>
        </p:txBody>
      </p:sp>
      <p:sp>
        <p:nvSpPr>
          <p:cNvPr id="6" name="Slide Number Placeholder 8">
            <a:extLst>
              <a:ext uri="{FF2B5EF4-FFF2-40B4-BE49-F238E27FC236}">
                <a16:creationId xmlns:a16="http://schemas.microsoft.com/office/drawing/2014/main" id="{C4428502-7FEB-4856-821A-092C4551181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40782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15600" y="101428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334052"/>
              </a:buClr>
              <a:buSzPts val="2800"/>
              <a:buFont typeface="Open Sans"/>
              <a:buNone/>
              <a:defRPr sz="3600" b="1">
                <a:solidFill>
                  <a:srgbClr val="004282"/>
                </a:solidFill>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5"/>
          <p:cNvSpPr txBox="1">
            <a:spLocks noGrp="1"/>
          </p:cNvSpPr>
          <p:nvPr>
            <p:ph type="body" idx="1"/>
          </p:nvPr>
        </p:nvSpPr>
        <p:spPr>
          <a:xfrm>
            <a:off x="415600" y="1826922"/>
            <a:ext cx="11360800" cy="4152967"/>
          </a:xfrm>
          <a:prstGeom prst="rect">
            <a:avLst/>
          </a:prstGeom>
          <a:noFill/>
          <a:ln>
            <a:noFill/>
          </a:ln>
        </p:spPr>
        <p:txBody>
          <a:bodyPr spcFirstLastPara="1" wrap="square" lIns="91425" tIns="91425" rIns="91425" bIns="91425" anchor="t" anchorCtr="0">
            <a:noAutofit/>
          </a:bodyPr>
          <a:lstStyle>
            <a:lvl1pPr marL="609585" lvl="0"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1pPr>
            <a:lvl2pPr marL="1219170" lvl="1"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2pPr>
            <a:lvl3pPr marL="1828754" lvl="2"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3pPr>
            <a:lvl4pPr marL="2438339" lvl="3"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4pPr>
            <a:lvl5pPr marL="3047924" lvl="4"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5pPr>
            <a:lvl6pPr marL="3657509" lvl="5"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6pPr>
            <a:lvl7pPr marL="4267093" lvl="6"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7pPr>
            <a:lvl8pPr marL="4876678" lvl="7"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8pPr>
            <a:lvl9pPr marL="5486263" lvl="8" indent="-474121" algn="l">
              <a:lnSpc>
                <a:spcPct val="115000"/>
              </a:lnSpc>
              <a:spcBef>
                <a:spcPts val="2133"/>
              </a:spcBef>
              <a:spcAft>
                <a:spcPts val="2133"/>
              </a:spcAft>
              <a:buClr>
                <a:srgbClr val="334052"/>
              </a:buClr>
              <a:buSzPts val="2000"/>
              <a:buFont typeface="Open Sans"/>
              <a:buChar char="■"/>
              <a:defRPr>
                <a:solidFill>
                  <a:srgbClr val="334052"/>
                </a:solidFill>
                <a:latin typeface="Open Sans"/>
                <a:ea typeface="Open Sans"/>
                <a:cs typeface="Open Sans"/>
                <a:sym typeface="Open Sans"/>
              </a:defRPr>
            </a:lvl9pPr>
          </a:lstStyle>
          <a:p>
            <a:endParaRPr/>
          </a:p>
        </p:txBody>
      </p:sp>
      <p:sp>
        <p:nvSpPr>
          <p:cNvPr id="18" name="Google Shape;18;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397697598"/>
      </p:ext>
    </p:extLst>
  </p:cSld>
  <p:clrMapOvr>
    <a:masterClrMapping/>
  </p:clrMapOvr>
  <p:extLst>
    <p:ext uri="{DCECCB84-F9BA-43D5-87BE-67443E8EF086}">
      <p15:sldGuideLst xmlns:p15="http://schemas.microsoft.com/office/powerpoint/2012/main">
        <p15:guide id="1" orient="horz" pos="468">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8134" y="2895600"/>
            <a:ext cx="8195733"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a:xfrm>
            <a:off x="9255888"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10C4BB1B-EDC4-483F-B0EA-E14D2B3E2F54}"/>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73706865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8134" y="2895600"/>
            <a:ext cx="8195733"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a:xfrm>
            <a:off x="9255888"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10C4BB1B-EDC4-483F-B0EA-E14D2B3E2F54}"/>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9354175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73326"/>
            <a:ext cx="10363200" cy="981075"/>
          </a:xfrm>
        </p:spPr>
        <p:txBody>
          <a:bodyPr/>
          <a:lstStyle>
            <a:lvl1pPr algn="ctr">
              <a:defRPr b="1"/>
            </a:lvl1pPr>
          </a:lstStyle>
          <a:p>
            <a:r>
              <a:rPr lang="en-US"/>
              <a:t>Click to edit Master title style</a:t>
            </a:r>
            <a:endParaRPr lang="en-US" dirty="0"/>
          </a:p>
        </p:txBody>
      </p:sp>
      <p:sp>
        <p:nvSpPr>
          <p:cNvPr id="3" name="Subtitle 2"/>
          <p:cNvSpPr>
            <a:spLocks noGrp="1"/>
          </p:cNvSpPr>
          <p:nvPr>
            <p:ph type="subTitle" idx="1"/>
          </p:nvPr>
        </p:nvSpPr>
        <p:spPr>
          <a:xfrm>
            <a:off x="1828800" y="3594100"/>
            <a:ext cx="85344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6" name="Slide Number Placeholder 8">
            <a:extLst>
              <a:ext uri="{FF2B5EF4-FFF2-40B4-BE49-F238E27FC236}">
                <a16:creationId xmlns:a16="http://schemas.microsoft.com/office/drawing/2014/main" id="{3395B0B3-2BEF-4C03-8782-98158BE48CBA}"/>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46467492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80997657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25007708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r>
              <a:rPr lang="en-US" dirty="0"/>
              <a:t>Click icon to add chart</a:t>
            </a:r>
          </a:p>
        </p:txBody>
      </p:sp>
      <p:sp>
        <p:nvSpPr>
          <p:cNvPr id="9" name="Slide Number Placeholder 8">
            <a:extLst>
              <a:ext uri="{FF2B5EF4-FFF2-40B4-BE49-F238E27FC236}">
                <a16:creationId xmlns:a16="http://schemas.microsoft.com/office/drawing/2014/main" id="{C0717F37-EB3F-4912-8B16-22DE78163176}"/>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08313994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25339"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A5D7F9B5-CC5A-4ABE-8117-CC023710B832}"/>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2198519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Slide Number Placeholder 8">
            <a:extLst>
              <a:ext uri="{FF2B5EF4-FFF2-40B4-BE49-F238E27FC236}">
                <a16:creationId xmlns:a16="http://schemas.microsoft.com/office/drawing/2014/main" id="{B061D5B3-FA26-4D91-B231-F26ED369337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61262768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Table Placeholder 8"/>
          <p:cNvSpPr>
            <a:spLocks noGrp="1"/>
          </p:cNvSpPr>
          <p:nvPr>
            <p:ph type="tbl" sz="quarter" idx="12"/>
          </p:nvPr>
        </p:nvSpPr>
        <p:spPr>
          <a:xfrm>
            <a:off x="609600" y="2145652"/>
            <a:ext cx="10786533" cy="3709048"/>
          </a:xfrm>
        </p:spPr>
        <p:txBody>
          <a:bodyPr/>
          <a:lstStyle/>
          <a:p>
            <a:endParaRPr lang="en-US" dirty="0"/>
          </a:p>
        </p:txBody>
      </p:sp>
      <p:sp>
        <p:nvSpPr>
          <p:cNvPr id="6" name="Slide Number Placeholder 8">
            <a:extLst>
              <a:ext uri="{FF2B5EF4-FFF2-40B4-BE49-F238E27FC236}">
                <a16:creationId xmlns:a16="http://schemas.microsoft.com/office/drawing/2014/main" id="{B614A661-166B-4DF4-B43E-98FAF92466C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8590199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endParaRPr lang="en-US" dirty="0"/>
          </a:p>
        </p:txBody>
      </p:sp>
      <p:sp>
        <p:nvSpPr>
          <p:cNvPr id="9" name="Slide Number Placeholder 8">
            <a:extLst>
              <a:ext uri="{FF2B5EF4-FFF2-40B4-BE49-F238E27FC236}">
                <a16:creationId xmlns:a16="http://schemas.microsoft.com/office/drawing/2014/main" id="{1E18E8FD-9C4B-40B0-8F9D-B59F0334C28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8231624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7F7F7F"/>
                </a:solidFill>
              </a:defRPr>
            </a:lvl1pPr>
          </a:lstStyle>
          <a:p>
            <a:r>
              <a:rPr lang="en-US" dirty="0"/>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C4A25E52-AB28-456E-8D1B-CDBACE8EB3AC}"/>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5119450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73326"/>
            <a:ext cx="10363200" cy="981075"/>
          </a:xfrm>
        </p:spPr>
        <p:txBody>
          <a:bodyPr/>
          <a:lstStyle>
            <a:lvl1pPr algn="ctr">
              <a:defRPr b="1"/>
            </a:lvl1pPr>
          </a:lstStyle>
          <a:p>
            <a:r>
              <a:rPr lang="en-US"/>
              <a:t>Click to edit Master title style</a:t>
            </a:r>
            <a:endParaRPr lang="en-US" dirty="0"/>
          </a:p>
        </p:txBody>
      </p:sp>
      <p:sp>
        <p:nvSpPr>
          <p:cNvPr id="3" name="Subtitle 2"/>
          <p:cNvSpPr>
            <a:spLocks noGrp="1"/>
          </p:cNvSpPr>
          <p:nvPr>
            <p:ph type="subTitle" idx="1"/>
          </p:nvPr>
        </p:nvSpPr>
        <p:spPr>
          <a:xfrm>
            <a:off x="1828800" y="3594100"/>
            <a:ext cx="85344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6" name="Slide Number Placeholder 8">
            <a:extLst>
              <a:ext uri="{FF2B5EF4-FFF2-40B4-BE49-F238E27FC236}">
                <a16:creationId xmlns:a16="http://schemas.microsoft.com/office/drawing/2014/main" id="{3395B0B3-2BEF-4C03-8782-98158BE48CBA}"/>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1026499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21538921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userDrawn="1">
  <p:cSld name="Cours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804" y="1143001"/>
            <a:ext cx="109728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7" name="Slide Number Placeholder 8">
            <a:extLst>
              <a:ext uri="{FF2B5EF4-FFF2-40B4-BE49-F238E27FC236}">
                <a16:creationId xmlns:a16="http://schemas.microsoft.com/office/drawing/2014/main" id="{7F3B207E-3951-4EC5-8F67-4228386F0A1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511633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2000" b="1">
                <a:latin typeface="Arial" pitchFamily="34" charset="0"/>
                <a:cs typeface="Arial" pitchFamily="34" charset="0"/>
              </a:defRPr>
            </a:lvl2pPr>
            <a:lvl3pPr>
              <a:defRPr sz="2000" b="1">
                <a:latin typeface="Arial" pitchFamily="34" charset="0"/>
                <a:cs typeface="Arial" pitchFamily="34" charset="0"/>
              </a:defRPr>
            </a:lvl3pPr>
            <a:lvl4pPr>
              <a:defRPr b="1">
                <a:latin typeface="Arial" pitchFamily="34" charset="0"/>
                <a:cs typeface="Arial" pitchFamily="34" charset="0"/>
              </a:defRPr>
            </a:lvl4pPr>
            <a:lvl5pPr>
              <a:defRPr b="1">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lvl1pPr algn="r">
              <a:defRPr sz="2800" b="1" i="1">
                <a:latin typeface="Times New Roman" pitchFamily="18" charset="0"/>
                <a:cs typeface="Times New Roman" pitchFamily="18" charset="0"/>
              </a:defRPr>
            </a:lvl1pPr>
          </a:lstStyle>
          <a:p>
            <a:r>
              <a:rPr lang="en-US" dirty="0"/>
              <a:t>Click to edit Master title style</a:t>
            </a:r>
          </a:p>
        </p:txBody>
      </p:sp>
      <p:sp>
        <p:nvSpPr>
          <p:cNvPr id="5" name="Slide Number Placeholder 8">
            <a:extLst>
              <a:ext uri="{FF2B5EF4-FFF2-40B4-BE49-F238E27FC236}">
                <a16:creationId xmlns:a16="http://schemas.microsoft.com/office/drawing/2014/main" id="{84178DE0-5FCA-4C8A-AFBA-67FA634DB50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350431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BB2B79BD-7D57-4113-874C-84B359019FC9}"/>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77155761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F9DF9B5F-7410-4032-B09A-CB822CD6E29B}"/>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53256684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984" y="274638"/>
            <a:ext cx="10972800" cy="868362"/>
          </a:xfrm>
          <a:prstGeom prst="rect">
            <a:avLst/>
          </a:prstGeom>
        </p:spPr>
        <p:txBody>
          <a:bodyPr vert="horz" lIns="91440" tIns="45720" rIns="91440" bIns="45720" rtlCol="0" anchor="ctr" anchorCtr="0">
            <a:normAutofit/>
          </a:bodyPr>
          <a:lstStyle>
            <a:lvl1pPr algn="ctr">
              <a:lnSpc>
                <a:spcPts val="3200"/>
              </a:lnSpc>
              <a:defRPr lang="en-US" sz="2800" cap="all" baseline="0"/>
            </a:lvl1pPr>
          </a:lstStyle>
          <a:p>
            <a:r>
              <a:rPr lang="en-US"/>
              <a:t>Click to edit Master title style</a:t>
            </a:r>
          </a:p>
        </p:txBody>
      </p:sp>
      <p:sp>
        <p:nvSpPr>
          <p:cNvPr id="8" name="Text Placeholder 2"/>
          <p:cNvSpPr>
            <a:spLocks noGrp="1"/>
          </p:cNvSpPr>
          <p:nvPr>
            <p:ph idx="1"/>
          </p:nvPr>
        </p:nvSpPr>
        <p:spPr>
          <a:xfrm>
            <a:off x="611984" y="1275673"/>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
        <p:nvSpPr>
          <p:cNvPr id="5" name="Slide Number Placeholder 8">
            <a:extLst>
              <a:ext uri="{FF2B5EF4-FFF2-40B4-BE49-F238E27FC236}">
                <a16:creationId xmlns:a16="http://schemas.microsoft.com/office/drawing/2014/main" id="{584D26D8-2F78-40FF-B773-6EE7921DE17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113853002"/>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E5DCA139-0762-4C4F-B386-FBEA85E50C5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1389807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9" name="Table Placeholder 8"/>
          <p:cNvSpPr>
            <a:spLocks noGrp="1"/>
          </p:cNvSpPr>
          <p:nvPr>
            <p:ph type="tbl" sz="quarter" idx="12"/>
          </p:nvPr>
        </p:nvSpPr>
        <p:spPr>
          <a:xfrm>
            <a:off x="609600" y="1491804"/>
            <a:ext cx="10786533" cy="4362899"/>
          </a:xfrm>
        </p:spPr>
        <p:txBody>
          <a:bodyPr/>
          <a:lstStyle/>
          <a:p>
            <a:endParaRPr lang="en-US" dirty="0"/>
          </a:p>
        </p:txBody>
      </p:sp>
      <p:sp>
        <p:nvSpPr>
          <p:cNvPr id="6" name="Slide Number Placeholder 8">
            <a:extLst>
              <a:ext uri="{FF2B5EF4-FFF2-40B4-BE49-F238E27FC236}">
                <a16:creationId xmlns:a16="http://schemas.microsoft.com/office/drawing/2014/main" id="{C4428502-7FEB-4856-821A-092C4551181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22999552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15600" y="101428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334052"/>
              </a:buClr>
              <a:buSzPts val="2800"/>
              <a:buFont typeface="Open Sans"/>
              <a:buNone/>
              <a:defRPr sz="3600" b="1">
                <a:solidFill>
                  <a:srgbClr val="004282"/>
                </a:solidFill>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5"/>
          <p:cNvSpPr txBox="1">
            <a:spLocks noGrp="1"/>
          </p:cNvSpPr>
          <p:nvPr>
            <p:ph type="body" idx="1"/>
          </p:nvPr>
        </p:nvSpPr>
        <p:spPr>
          <a:xfrm>
            <a:off x="415600" y="1826922"/>
            <a:ext cx="11360800" cy="4152967"/>
          </a:xfrm>
          <a:prstGeom prst="rect">
            <a:avLst/>
          </a:prstGeom>
          <a:noFill/>
          <a:ln>
            <a:noFill/>
          </a:ln>
        </p:spPr>
        <p:txBody>
          <a:bodyPr spcFirstLastPara="1" wrap="square" lIns="91425" tIns="91425" rIns="91425" bIns="91425" anchor="t" anchorCtr="0">
            <a:noAutofit/>
          </a:bodyPr>
          <a:lstStyle>
            <a:lvl1pPr marL="609585" lvl="0"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1pPr>
            <a:lvl2pPr marL="1219170" lvl="1"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2pPr>
            <a:lvl3pPr marL="1828754" lvl="2"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3pPr>
            <a:lvl4pPr marL="2438339" lvl="3"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4pPr>
            <a:lvl5pPr marL="3047924" lvl="4"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5pPr>
            <a:lvl6pPr marL="3657509" lvl="5"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6pPr>
            <a:lvl7pPr marL="4267093" lvl="6"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7pPr>
            <a:lvl8pPr marL="4876678" lvl="7"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8pPr>
            <a:lvl9pPr marL="5486263" lvl="8" indent="-474121" algn="l">
              <a:lnSpc>
                <a:spcPct val="115000"/>
              </a:lnSpc>
              <a:spcBef>
                <a:spcPts val="2133"/>
              </a:spcBef>
              <a:spcAft>
                <a:spcPts val="2133"/>
              </a:spcAft>
              <a:buClr>
                <a:srgbClr val="334052"/>
              </a:buClr>
              <a:buSzPts val="2000"/>
              <a:buFont typeface="Open Sans"/>
              <a:buChar char="■"/>
              <a:defRPr>
                <a:solidFill>
                  <a:srgbClr val="334052"/>
                </a:solidFill>
                <a:latin typeface="Open Sans"/>
                <a:ea typeface="Open Sans"/>
                <a:cs typeface="Open Sans"/>
                <a:sym typeface="Open Sans"/>
              </a:defRPr>
            </a:lvl9pPr>
          </a:lstStyle>
          <a:p>
            <a:endParaRPr/>
          </a:p>
        </p:txBody>
      </p:sp>
      <p:sp>
        <p:nvSpPr>
          <p:cNvPr id="18" name="Google Shape;18;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1203346911"/>
      </p:ext>
    </p:extLst>
  </p:cSld>
  <p:clrMapOvr>
    <a:masterClrMapping/>
  </p:clrMapOvr>
  <p:extLst>
    <p:ext uri="{DCECCB84-F9BA-43D5-87BE-67443E8EF086}">
      <p15:sldGuideLst xmlns:p15="http://schemas.microsoft.com/office/powerpoint/2012/main">
        <p15:guide id="1" orient="horz" pos="468">
          <p15:clr>
            <a:srgbClr val="FBAE40"/>
          </p15:clr>
        </p15:guide>
        <p15:guide id="2" pos="288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48933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4844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r>
              <a:rPr lang="en-US" dirty="0"/>
              <a:t>Click icon to add chart</a:t>
            </a:r>
          </a:p>
        </p:txBody>
      </p:sp>
      <p:sp>
        <p:nvSpPr>
          <p:cNvPr id="9" name="Slide Number Placeholder 8">
            <a:extLst>
              <a:ext uri="{FF2B5EF4-FFF2-40B4-BE49-F238E27FC236}">
                <a16:creationId xmlns:a16="http://schemas.microsoft.com/office/drawing/2014/main" id="{C0717F37-EB3F-4912-8B16-22DE78163176}"/>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19590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25339"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A5D7F9B5-CC5A-4ABE-8117-CC023710B832}"/>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37038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Slide Number Placeholder 8">
            <a:extLst>
              <a:ext uri="{FF2B5EF4-FFF2-40B4-BE49-F238E27FC236}">
                <a16:creationId xmlns:a16="http://schemas.microsoft.com/office/drawing/2014/main" id="{B061D5B3-FA26-4D91-B231-F26ED369337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42515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Table Placeholder 8"/>
          <p:cNvSpPr>
            <a:spLocks noGrp="1"/>
          </p:cNvSpPr>
          <p:nvPr>
            <p:ph type="tbl" sz="quarter" idx="12"/>
          </p:nvPr>
        </p:nvSpPr>
        <p:spPr>
          <a:xfrm>
            <a:off x="609600" y="2145652"/>
            <a:ext cx="10786533" cy="3709048"/>
          </a:xfrm>
        </p:spPr>
        <p:txBody>
          <a:bodyPr/>
          <a:lstStyle/>
          <a:p>
            <a:endParaRPr lang="en-US" dirty="0"/>
          </a:p>
        </p:txBody>
      </p:sp>
      <p:sp>
        <p:nvSpPr>
          <p:cNvPr id="6" name="Slide Number Placeholder 8">
            <a:extLst>
              <a:ext uri="{FF2B5EF4-FFF2-40B4-BE49-F238E27FC236}">
                <a16:creationId xmlns:a16="http://schemas.microsoft.com/office/drawing/2014/main" id="{B614A661-166B-4DF4-B43E-98FAF92466C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6708679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image" Target="../media/image1.png"/><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theme" Target="../theme/theme3.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4268A2A-08D9-4EB7-800F-3189127D599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16748"/>
            <a:ext cx="12192000" cy="3624504"/>
          </a:xfrm>
          <a:prstGeom prst="rect">
            <a:avLst/>
          </a:prstGeom>
        </p:spPr>
      </p:pic>
    </p:spTree>
    <p:extLst>
      <p:ext uri="{BB962C8B-B14F-4D97-AF65-F5344CB8AC3E}">
        <p14:creationId xmlns:p14="http://schemas.microsoft.com/office/powerpoint/2010/main" val="821364551"/>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8275"/>
            <a:ext cx="10972800" cy="8113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600" y="1199634"/>
            <a:ext cx="10972800" cy="379907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t"/>
          <a:lstStyle>
            <a:lvl1pPr algn="ctr">
              <a:defRPr sz="1000">
                <a:solidFill>
                  <a:schemeClr val="tx2"/>
                </a:solidFill>
              </a:defRPr>
            </a:lvl1pPr>
          </a:lstStyle>
          <a:p>
            <a:r>
              <a:rPr lang="en-US" dirty="0">
                <a:solidFill>
                  <a:srgbClr val="1F497D"/>
                </a:solidFill>
              </a:rPr>
              <a:t>(#)</a:t>
            </a:r>
          </a:p>
        </p:txBody>
      </p:sp>
      <p:pic>
        <p:nvPicPr>
          <p:cNvPr id="6" name="Picture 5" descr="A close up of a sign&#10;&#10;Description automatically generated">
            <a:extLst>
              <a:ext uri="{FF2B5EF4-FFF2-40B4-BE49-F238E27FC236}">
                <a16:creationId xmlns:a16="http://schemas.microsoft.com/office/drawing/2014/main" id="{C4367302-18AD-44F9-B43A-24490776962B}"/>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348071875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8" r:id="rId10"/>
    <p:sldLayoutId id="2147483690" r:id="rId11"/>
    <p:sldLayoutId id="2147483692" r:id="rId12"/>
    <p:sldLayoutId id="2147483693" r:id="rId13"/>
    <p:sldLayoutId id="2147483694" r:id="rId14"/>
    <p:sldLayoutId id="2147483695" r:id="rId15"/>
    <p:sldLayoutId id="2147483696" r:id="rId16"/>
    <p:sldLayoutId id="2147483697" r:id="rId17"/>
    <p:sldLayoutId id="2147483700" r:id="rId18"/>
  </p:sldLayoutIdLst>
  <p:hf hdr="0" ftr="0" dt="0"/>
  <p:txStyles>
    <p:titleStyle>
      <a:lvl1pPr algn="l" defTabSz="457200" rtl="0" eaLnBrk="1" latinLnBrk="0" hangingPunct="1">
        <a:lnSpc>
          <a:spcPct val="80000"/>
        </a:lnSpc>
        <a:spcBef>
          <a:spcPct val="0"/>
        </a:spcBef>
        <a:buNone/>
        <a:defRPr sz="3200" b="1" kern="1200" cap="all">
          <a:solidFill>
            <a:srgbClr val="004383"/>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8275"/>
            <a:ext cx="10972800" cy="8113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600" y="1199634"/>
            <a:ext cx="10972800" cy="379907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t"/>
          <a:lstStyle>
            <a:lvl1pPr algn="ctr">
              <a:defRPr sz="1000">
                <a:solidFill>
                  <a:schemeClr val="tx2"/>
                </a:solidFill>
              </a:defRPr>
            </a:lvl1pPr>
          </a:lstStyle>
          <a:p>
            <a:r>
              <a:rPr lang="en-US" dirty="0">
                <a:solidFill>
                  <a:srgbClr val="1F497D"/>
                </a:solidFill>
              </a:rPr>
              <a:t>(#)</a:t>
            </a:r>
          </a:p>
        </p:txBody>
      </p:sp>
      <p:pic>
        <p:nvPicPr>
          <p:cNvPr id="6" name="Picture 5" descr="A close up of a sign&#10;&#10;Description automatically generated">
            <a:extLst>
              <a:ext uri="{FF2B5EF4-FFF2-40B4-BE49-F238E27FC236}">
                <a16:creationId xmlns:a16="http://schemas.microsoft.com/office/drawing/2014/main" id="{C4367302-18AD-44F9-B43A-24490776962B}"/>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3450386522"/>
      </p:ext>
    </p:extLst>
  </p:cSld>
  <p:clrMap bg1="lt1" tx1="dk1" bg2="lt2" tx2="dk2" accent1="accent1" accent2="accent2" accent3="accent3" accent4="accent4" accent5="accent5" accent6="accent6" hlink="hlink" folHlink="folHlink"/>
  <p:sldLayoutIdLst>
    <p:sldLayoutId id="2147483818" r:id="rId1"/>
    <p:sldLayoutId id="2147483819" r:id="rId2"/>
    <p:sldLayoutId id="2147483820" r:id="rId3"/>
    <p:sldLayoutId id="2147483821" r:id="rId4"/>
    <p:sldLayoutId id="2147483822" r:id="rId5"/>
    <p:sldLayoutId id="2147483823" r:id="rId6"/>
    <p:sldLayoutId id="2147483824" r:id="rId7"/>
    <p:sldLayoutId id="2147483825" r:id="rId8"/>
    <p:sldLayoutId id="2147483826" r:id="rId9"/>
    <p:sldLayoutId id="2147483827" r:id="rId10"/>
    <p:sldLayoutId id="2147483828" r:id="rId11"/>
    <p:sldLayoutId id="2147483829" r:id="rId12"/>
    <p:sldLayoutId id="2147483830" r:id="rId13"/>
    <p:sldLayoutId id="2147483831" r:id="rId14"/>
    <p:sldLayoutId id="2147483832" r:id="rId15"/>
    <p:sldLayoutId id="2147483833" r:id="rId16"/>
    <p:sldLayoutId id="2147483834" r:id="rId17"/>
    <p:sldLayoutId id="2147483835" r:id="rId18"/>
    <p:sldLayoutId id="2147483837" r:id="rId19"/>
  </p:sldLayoutIdLst>
  <p:hf hdr="0" ftr="0" dt="0"/>
  <p:txStyles>
    <p:titleStyle>
      <a:lvl1pPr algn="l" defTabSz="457200" rtl="0" eaLnBrk="1" latinLnBrk="0" hangingPunct="1">
        <a:lnSpc>
          <a:spcPct val="80000"/>
        </a:lnSpc>
        <a:spcBef>
          <a:spcPct val="0"/>
        </a:spcBef>
        <a:buNone/>
        <a:defRPr sz="3200" b="1" kern="1200" cap="all">
          <a:solidFill>
            <a:srgbClr val="004383"/>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hyperlink" Target="https://www.youtube.com/watch?v=zgMG-04a_mU" TargetMode="External"/><Relationship Id="rId1" Type="http://schemas.openxmlformats.org/officeDocument/2006/relationships/slideLayout" Target="../slideLayouts/slideLayout23.xml"/><Relationship Id="rId5" Type="http://schemas.openxmlformats.org/officeDocument/2006/relationships/image" Target="../media/image3.JPG"/><Relationship Id="rId4" Type="http://schemas.openxmlformats.org/officeDocument/2006/relationships/hyperlink" Target="https://www.niem.gov/about-niem/message-exchange-package-mep-registry-repository"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3" Type="http://schemas.openxmlformats.org/officeDocument/2006/relationships/image" Target="../media/image8.png"/><Relationship Id="rId18" Type="http://schemas.openxmlformats.org/officeDocument/2006/relationships/hyperlink" Target="mailto:https://sourceforge.net/projects/niem-mep-builder/" TargetMode="External"/><Relationship Id="rId26" Type="http://schemas.openxmlformats.org/officeDocument/2006/relationships/hyperlink" Target="https://niemopen.slack.com/" TargetMode="External"/><Relationship Id="rId3" Type="http://schemas.openxmlformats.org/officeDocument/2006/relationships/hyperlink" Target="https://niemopen.slack.com/?redir=%2Fgantry%2Fauth%3Fapp%3Dclient%26lc%3D1683201626%26return_to%3D%252Fclient%252FT03UDR5ANG6%252FC03ULAE89DZ%26teams%3D" TargetMode="External"/><Relationship Id="rId21" Type="http://schemas.openxmlformats.org/officeDocument/2006/relationships/hyperlink" Target="https://wmaafip.js.mil/Account/Login?ReturnUrl=%2F" TargetMode="External"/><Relationship Id="rId34" Type="http://schemas.openxmlformats.org/officeDocument/2006/relationships/hyperlink" Target="https://www.niem.gov/about-niem/message-exchange-package-mep-registry-repository" TargetMode="External"/><Relationship Id="rId7" Type="http://schemas.openxmlformats.org/officeDocument/2006/relationships/image" Target="../media/image1.png"/><Relationship Id="rId12" Type="http://schemas.openxmlformats.org/officeDocument/2006/relationships/hyperlink" Target="https://twitter.com/NIEMconnects?ref_src=twsrc%5Etfw" TargetMode="External"/><Relationship Id="rId17" Type="http://schemas.openxmlformats.org/officeDocument/2006/relationships/hyperlink" Target="https://www.youtube.com/channel/UCg9qV22PXLBjG41hc-EwVrQ" TargetMode="External"/><Relationship Id="rId25" Type="http://schemas.openxmlformats.org/officeDocument/2006/relationships/hyperlink" Target="https://github.com/niemopen/nmo-training" TargetMode="External"/><Relationship Id="rId33" Type="http://schemas.openxmlformats.org/officeDocument/2006/relationships/hyperlink" Target="mailto:beth.l.smalley.civ@mail.mil" TargetMode="External"/><Relationship Id="rId2" Type="http://schemas.openxmlformats.org/officeDocument/2006/relationships/notesSlide" Target="../notesSlides/notesSlide3.xml"/><Relationship Id="rId16" Type="http://schemas.openxmlformats.org/officeDocument/2006/relationships/image" Target="../media/image10.png"/><Relationship Id="rId20" Type="http://schemas.openxmlformats.org/officeDocument/2006/relationships/hyperlink" Target="https://niemopen.org/" TargetMode="External"/><Relationship Id="rId29" Type="http://schemas.openxmlformats.org/officeDocument/2006/relationships/hyperlink" Target="https://lists.oasis-open-projects.org/g/niemopen-ntactsc" TargetMode="External"/><Relationship Id="rId1" Type="http://schemas.openxmlformats.org/officeDocument/2006/relationships/slideLayout" Target="../slideLayouts/slideLayout22.xml"/><Relationship Id="rId6" Type="http://schemas.openxmlformats.org/officeDocument/2006/relationships/image" Target="../media/image5.JPG"/><Relationship Id="rId11" Type="http://schemas.openxmlformats.org/officeDocument/2006/relationships/image" Target="../media/image7.png"/><Relationship Id="rId24" Type="http://schemas.openxmlformats.org/officeDocument/2006/relationships/hyperlink" Target="https://github.com/niemopen/nmo-admin" TargetMode="External"/><Relationship Id="rId32" Type="http://schemas.openxmlformats.org/officeDocument/2006/relationships/hyperlink" Target="mailto:akatherine.b.escobar.civ@mail.mil" TargetMode="External"/><Relationship Id="rId5" Type="http://schemas.openxmlformats.org/officeDocument/2006/relationships/hyperlink" Target="https://www.oasis-open.org/" TargetMode="External"/><Relationship Id="rId15" Type="http://schemas.openxmlformats.org/officeDocument/2006/relationships/hyperlink" Target="https://www.linkedin.com/groups/1903175/profile" TargetMode="External"/><Relationship Id="rId23" Type="http://schemas.openxmlformats.org/officeDocument/2006/relationships/hyperlink" Target="https://github.com/niemopen/nbac-admin" TargetMode="External"/><Relationship Id="rId28" Type="http://schemas.openxmlformats.org/officeDocument/2006/relationships/hyperlink" Target="https://lists.oasis-open-projects.org/g/niemopen-pgb" TargetMode="External"/><Relationship Id="rId10" Type="http://schemas.openxmlformats.org/officeDocument/2006/relationships/hyperlink" Target="https://oasis-open.atlassian.net/wiki/spaces/NIEM/overview" TargetMode="External"/><Relationship Id="rId19" Type="http://schemas.openxmlformats.org/officeDocument/2006/relationships/hyperlink" Target="https://www.niem.gov/" TargetMode="External"/><Relationship Id="rId31" Type="http://schemas.openxmlformats.org/officeDocument/2006/relationships/hyperlink" Target="https://lists.oasis-open-projects.org/g/niemopen-nmotsc" TargetMode="External"/><Relationship Id="rId4" Type="http://schemas.openxmlformats.org/officeDocument/2006/relationships/image" Target="../media/image4.png"/><Relationship Id="rId9" Type="http://schemas.openxmlformats.org/officeDocument/2006/relationships/image" Target="../media/image6.png"/><Relationship Id="rId14" Type="http://schemas.openxmlformats.org/officeDocument/2006/relationships/image" Target="../media/image9.png"/><Relationship Id="rId22" Type="http://schemas.openxmlformats.org/officeDocument/2006/relationships/hyperlink" Target="https://github.com/niemopen/ntac-admin" TargetMode="External"/><Relationship Id="rId27" Type="http://schemas.openxmlformats.org/officeDocument/2006/relationships/hyperlink" Target="https://lists.oasis-open-projects.org/g/niemopen" TargetMode="External"/><Relationship Id="rId30" Type="http://schemas.openxmlformats.org/officeDocument/2006/relationships/hyperlink" Target="https://lists.oasis-open-projects.org/g/niemopen-nbactsc" TargetMode="External"/><Relationship Id="rId8" Type="http://schemas.openxmlformats.org/officeDocument/2006/relationships/hyperlink" Target="https://github.com/niemopen/"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8A4157-FEAC-A82E-2CDA-9BCD54EC8C83}"/>
              </a:ext>
            </a:extLst>
          </p:cNvPr>
          <p:cNvSpPr>
            <a:spLocks noGrp="1"/>
          </p:cNvSpPr>
          <p:nvPr>
            <p:ph type="title"/>
          </p:nvPr>
        </p:nvSpPr>
        <p:spPr/>
        <p:txBody>
          <a:bodyPr/>
          <a:lstStyle/>
          <a:p>
            <a:r>
              <a:rPr lang="en-US" dirty="0"/>
              <a:t>NBAC TSC Slides</a:t>
            </a:r>
            <a:br>
              <a:rPr lang="en-US" dirty="0"/>
            </a:br>
            <a:r>
              <a:rPr lang="en-US" dirty="0"/>
              <a:t>16 November 2023 Meeting</a:t>
            </a:r>
          </a:p>
        </p:txBody>
      </p:sp>
    </p:spTree>
    <p:extLst>
      <p:ext uri="{BB962C8B-B14F-4D97-AF65-F5344CB8AC3E}">
        <p14:creationId xmlns:p14="http://schemas.microsoft.com/office/powerpoint/2010/main" val="24096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39A6-9B41-66F4-F1D2-E45C0F93BF0B}"/>
              </a:ext>
            </a:extLst>
          </p:cNvPr>
          <p:cNvSpPr>
            <a:spLocks noGrp="1"/>
          </p:cNvSpPr>
          <p:nvPr>
            <p:ph type="title"/>
          </p:nvPr>
        </p:nvSpPr>
        <p:spPr/>
        <p:txBody>
          <a:bodyPr/>
          <a:lstStyle/>
          <a:p>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16 Nov 2023 NBAC TSC Agenda </a:t>
            </a:r>
            <a:r>
              <a:rPr lang="en-US" dirty="0">
                <a:solidFill>
                  <a:srgbClr val="242424"/>
                </a:solidFill>
                <a:latin typeface="Arial" panose="020B0604020202020204" pitchFamily="34" charset="0"/>
                <a:ea typeface="Times New Roman" panose="02020603050405020304" pitchFamily="18" charset="0"/>
                <a:cs typeface="Times New Roman" panose="02020603050405020304" pitchFamily="18" charset="0"/>
              </a:rPr>
              <a:t> </a:t>
            </a:r>
            <a:r>
              <a:rPr lang="en-US" sz="2000"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 </a:t>
            </a:r>
            <a:r>
              <a:rPr lang="en-US" sz="1800" dirty="0">
                <a:solidFill>
                  <a:srgbClr val="000000"/>
                </a:solidFill>
                <a:latin typeface="Calibri" panose="020F0502020204030204" pitchFamily="34" charset="0"/>
                <a:ea typeface="Times New Roman" panose="02020603050405020304" pitchFamily="18" charset="0"/>
                <a:cs typeface="Calibri" panose="020F0502020204030204" pitchFamily="34" charset="0"/>
              </a:rPr>
              <a:t> </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Slide Number Placeholder 3">
            <a:extLst>
              <a:ext uri="{FF2B5EF4-FFF2-40B4-BE49-F238E27FC236}">
                <a16:creationId xmlns:a16="http://schemas.microsoft.com/office/drawing/2014/main" id="{0F824B73-4369-DD9B-4F21-7F70561F100B}"/>
              </a:ext>
            </a:extLst>
          </p:cNvPr>
          <p:cNvSpPr>
            <a:spLocks noGrp="1"/>
          </p:cNvSpPr>
          <p:nvPr>
            <p:ph type="sldNum" sz="quarter" idx="4"/>
          </p:nvPr>
        </p:nvSpPr>
        <p:spPr/>
        <p:txBody>
          <a:bodyPr/>
          <a:lstStyle/>
          <a:p>
            <a:fld id="{6E6030FC-FB78-5E4D-92EA-5D9433591EA9}" type="slidenum">
              <a:rPr lang="en-US" smtClean="0"/>
              <a:pPr/>
              <a:t>2</a:t>
            </a:fld>
            <a:endParaRPr lang="en-US" dirty="0"/>
          </a:p>
        </p:txBody>
      </p:sp>
      <p:sp>
        <p:nvSpPr>
          <p:cNvPr id="11" name="Rectangle 5">
            <a:extLst>
              <a:ext uri="{FF2B5EF4-FFF2-40B4-BE49-F238E27FC236}">
                <a16:creationId xmlns:a16="http://schemas.microsoft.com/office/drawing/2014/main" id="{19D6FA13-EA28-1CF1-AF56-4A245A7B2772}"/>
              </a:ext>
            </a:extLst>
          </p:cNvPr>
          <p:cNvSpPr>
            <a:spLocks noGrp="1" noChangeArrowheads="1"/>
          </p:cNvSpPr>
          <p:nvPr>
            <p:ph type="body" sz="quarter" idx="13"/>
          </p:nvPr>
        </p:nvSpPr>
        <p:spPr bwMode="auto">
          <a:xfrm>
            <a:off x="609598" y="870673"/>
            <a:ext cx="11290853"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Calibri" panose="020F0502020204030204" pitchFamily="34" charset="0"/>
              </a:rPr>
              <a:t>1:00 NBAC Co-Chair Opening Remarks – Mr. Kamran Atri, Mr. Thomas Krul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cs typeface="Calibri" panose="020F0502020204030204" pitchFamily="34" charset="0"/>
              </a:rPr>
              <a:t> </a:t>
            </a:r>
            <a:endParaRPr kumimoji="0" lang="en-US" altLang="en-US" sz="2000" b="0" i="0" u="none" strike="noStrike" cap="none" normalizeH="0" baseline="0" dirty="0">
              <a:ln>
                <a:noFill/>
              </a:ln>
              <a:solidFill>
                <a:schemeClr val="tx1"/>
              </a:solidFill>
              <a:effectLst/>
              <a:latin typeface="+mn-lt"/>
            </a:endParaRPr>
          </a:p>
          <a:p>
            <a:pPr marL="400050" lvl="1" indent="0" defTabSz="914400">
              <a:buClrTx/>
              <a:buFontTx/>
              <a:buChar char="•"/>
            </a:pPr>
            <a:r>
              <a:rPr kumimoji="0" lang="en-US" altLang="en-US" sz="1600" b="0" i="0" u="none" strike="noStrike" cap="none" normalizeH="0" baseline="0" dirty="0">
                <a:ln>
                  <a:noFill/>
                </a:ln>
                <a:solidFill>
                  <a:srgbClr val="000000"/>
                </a:solidFill>
                <a:effectLst/>
                <a:latin typeface="+mn-lt"/>
              </a:rPr>
              <a:t>A reminder that our December meeting will be held on 21st.</a:t>
            </a:r>
          </a:p>
          <a:p>
            <a:pPr marL="400050" lvl="1" indent="0" defTabSz="914400">
              <a:buClrTx/>
              <a:buNone/>
            </a:pPr>
            <a:r>
              <a:rPr kumimoji="0" lang="en-US" altLang="en-US" sz="1600" b="0" i="0" u="none" strike="noStrike" cap="none" normalizeH="0" baseline="0" dirty="0">
                <a:ln>
                  <a:noFill/>
                </a:ln>
                <a:solidFill>
                  <a:srgbClr val="000000"/>
                </a:solidFill>
                <a:effectLst/>
                <a:latin typeface="+mn-lt"/>
              </a:rPr>
              <a:t> </a:t>
            </a:r>
          </a:p>
          <a:p>
            <a:pPr marL="400050" lvl="1" indent="0" defTabSz="914400">
              <a:buClrTx/>
              <a:buFontTx/>
              <a:buChar char="•"/>
            </a:pPr>
            <a:r>
              <a:rPr kumimoji="0" lang="en-US" altLang="en-US" sz="1600" b="0" i="0" u="none" strike="noStrike" cap="none" normalizeH="0" baseline="0" dirty="0">
                <a:ln>
                  <a:noFill/>
                </a:ln>
                <a:solidFill>
                  <a:srgbClr val="000000"/>
                </a:solidFill>
                <a:effectLst/>
                <a:latin typeface="+mn-lt"/>
              </a:rPr>
              <a:t>We are making significant progress on NIEM Model Version 6.0 and anticipate an OASIS Project Specification before the new year</a:t>
            </a:r>
          </a:p>
          <a:p>
            <a:pPr marL="400050" lvl="1" indent="0" defTabSz="914400">
              <a:buClrTx/>
              <a:buFontTx/>
              <a:buChar char="•"/>
            </a:pPr>
            <a:endParaRPr kumimoji="0" lang="en-US" altLang="en-US" sz="1600" b="0" i="0" u="none" strike="noStrike" cap="none" normalizeH="0" baseline="0" dirty="0">
              <a:ln>
                <a:noFill/>
              </a:ln>
              <a:solidFill>
                <a:srgbClr val="000000"/>
              </a:solidFill>
              <a:effectLst/>
              <a:latin typeface="+mn-lt"/>
            </a:endParaRPr>
          </a:p>
          <a:p>
            <a:pPr marL="400050" lvl="1" indent="0" defTabSz="914400">
              <a:buClrTx/>
              <a:buFontTx/>
              <a:buChar char="•"/>
            </a:pPr>
            <a:r>
              <a:rPr kumimoji="0" lang="en-US" altLang="en-US" sz="1600" b="0" i="0" u="none" strike="noStrike" cap="none" normalizeH="0" baseline="0" dirty="0">
                <a:ln>
                  <a:noFill/>
                </a:ln>
                <a:solidFill>
                  <a:srgbClr val="000000"/>
                </a:solidFill>
                <a:effectLst/>
                <a:latin typeface="+mn-lt"/>
              </a:rPr>
              <a:t>We need you to complete your domain space governance documents before the new year, we will provide additional info later during this meeting </a:t>
            </a:r>
          </a:p>
          <a:p>
            <a:pPr marL="400050" lvl="1" indent="0" defTabSz="914400">
              <a:buClrTx/>
              <a:buFontTx/>
              <a:buChar char="•"/>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1:10 NIEM Management Office (NMO) Update – Ms. Katherine Escobar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mn-lt"/>
            </a:endParaRPr>
          </a:p>
          <a:p>
            <a:pPr marL="400050" lvl="1" indent="0" defTabSz="914400">
              <a:buClrTx/>
              <a:buFontTx/>
              <a:buChar char="•"/>
            </a:pPr>
            <a:r>
              <a:rPr kumimoji="0" lang="en-US" altLang="en-US" sz="1600" b="0" i="0" u="none" strike="noStrike" cap="none" normalizeH="0" baseline="0" dirty="0">
                <a:ln>
                  <a:noFill/>
                </a:ln>
                <a:solidFill>
                  <a:srgbClr val="000000"/>
                </a:solidFill>
                <a:effectLst/>
                <a:latin typeface="+mn-lt"/>
              </a:rPr>
              <a:t>NIEM Commercial – Aubrey Beach</a:t>
            </a:r>
          </a:p>
          <a:p>
            <a:pPr marL="400050" lvl="1" indent="0" defTabSz="914400">
              <a:buClrTx/>
              <a:buFontTx/>
              <a:buChar char="•"/>
            </a:pPr>
            <a:endParaRPr kumimoji="0" lang="en-US" altLang="en-US" sz="1600" b="0" i="0" u="none" strike="noStrike" cap="none" normalizeH="0" baseline="0" dirty="0">
              <a:ln>
                <a:noFill/>
              </a:ln>
              <a:solidFill>
                <a:srgbClr val="000000"/>
              </a:solidFill>
              <a:effectLst/>
              <a:latin typeface="+mn-lt"/>
            </a:endParaRPr>
          </a:p>
          <a:p>
            <a:pPr marL="400050" lvl="1" indent="0" defTabSz="914400">
              <a:buClrTx/>
              <a:buFontTx/>
              <a:buChar char="•"/>
            </a:pPr>
            <a:r>
              <a:rPr lang="en-US" altLang="en-US" sz="1600" dirty="0">
                <a:solidFill>
                  <a:srgbClr val="000000"/>
                </a:solidFill>
                <a:latin typeface="+mn-lt"/>
              </a:rPr>
              <a:t>IEPD Demo</a:t>
            </a:r>
            <a:r>
              <a:rPr kumimoji="0" lang="en-US" altLang="en-US" sz="1600" b="0" i="0" u="none" strike="noStrike" cap="none" normalizeH="0" baseline="0" dirty="0">
                <a:ln>
                  <a:noFill/>
                </a:ln>
                <a:solidFill>
                  <a:srgbClr val="000000"/>
                </a:solidFill>
                <a:effectLst/>
                <a:latin typeface="+mn-lt"/>
              </a:rPr>
              <a:t>  - Aubrey Beach</a:t>
            </a:r>
          </a:p>
          <a:p>
            <a:pPr marL="400050" lvl="1" indent="0" defTabSz="914400">
              <a:buClrTx/>
              <a:buFontTx/>
              <a:buChar char="•"/>
            </a:pPr>
            <a:endParaRPr kumimoji="0" lang="en-US" altLang="en-US" sz="1600" b="0" i="0" u="none" strike="noStrike" cap="none" normalizeH="0" baseline="0" dirty="0">
              <a:ln>
                <a:noFill/>
              </a:ln>
              <a:solidFill>
                <a:srgbClr val="000000"/>
              </a:solidFill>
              <a:effectLst/>
              <a:latin typeface="+mn-lt"/>
            </a:endParaRPr>
          </a:p>
          <a:p>
            <a:pPr marL="400050" lvl="1" indent="0" defTabSz="914400">
              <a:buClrTx/>
              <a:buFontTx/>
              <a:buChar char="•"/>
            </a:pPr>
            <a:r>
              <a:rPr kumimoji="0" lang="en-US" altLang="en-US" sz="1600" b="0" i="0" u="none" strike="noStrike" cap="none" normalizeH="0" baseline="0" dirty="0">
                <a:ln>
                  <a:noFill/>
                </a:ln>
                <a:solidFill>
                  <a:srgbClr val="000000"/>
                </a:solidFill>
                <a:effectLst/>
                <a:latin typeface="+mn-lt"/>
              </a:rPr>
              <a:t>26 Oct PGB Meeting Recap - Katherine Escobar</a:t>
            </a:r>
          </a:p>
          <a:p>
            <a:pPr marL="800100" lvl="2" indent="0" defTabSz="914400">
              <a:buClrTx/>
              <a:buFontTx/>
              <a:buChar char="•"/>
            </a:pPr>
            <a:r>
              <a:rPr kumimoji="0" lang="en-US" altLang="en-US" sz="1400" b="0" i="0" u="none" strike="noStrike" cap="none" normalizeH="0" baseline="0" dirty="0">
                <a:ln>
                  <a:noFill/>
                </a:ln>
                <a:solidFill>
                  <a:srgbClr val="000000"/>
                </a:solidFill>
                <a:effectLst/>
                <a:latin typeface="+mn-lt"/>
              </a:rPr>
              <a:t>Motions &amp; purchases </a:t>
            </a:r>
          </a:p>
          <a:p>
            <a:pPr marL="800100" lvl="2" indent="0" defTabSz="914400">
              <a:buClrTx/>
              <a:buFontTx/>
              <a:buChar char="•"/>
            </a:pPr>
            <a:endParaRPr kumimoji="0" lang="en-US" altLang="en-US" sz="1400" b="0" i="0" u="none" strike="noStrike" cap="none" normalizeH="0" baseline="0" dirty="0">
              <a:ln>
                <a:noFill/>
              </a:ln>
              <a:solidFill>
                <a:srgbClr val="000000"/>
              </a:solidFill>
              <a:effectLst/>
              <a:latin typeface="+mn-lt"/>
            </a:endParaRPr>
          </a:p>
          <a:p>
            <a:pPr marL="400050" lvl="1" indent="0" defTabSz="914400">
              <a:buClrTx/>
              <a:buFontTx/>
              <a:buChar char="•"/>
            </a:pPr>
            <a:r>
              <a:rPr kumimoji="0" lang="en-US" altLang="en-US" sz="1600" b="0" i="0" u="none" strike="noStrike" cap="none" normalizeH="0" baseline="0" dirty="0">
                <a:ln>
                  <a:noFill/>
                </a:ln>
                <a:solidFill>
                  <a:srgbClr val="000000"/>
                </a:solidFill>
                <a:effectLst/>
                <a:latin typeface="+mn-lt"/>
              </a:rPr>
              <a:t>2024 Summit Planning - Katherine Escobar</a:t>
            </a:r>
          </a:p>
          <a:p>
            <a:pPr marL="400050" lvl="1" indent="0" defTabSz="914400">
              <a:buClrTx/>
              <a:buFontTx/>
              <a:buChar char="•"/>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1056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C39A6-9B41-66F4-F1D2-E45C0F93BF0B}"/>
              </a:ext>
            </a:extLst>
          </p:cNvPr>
          <p:cNvSpPr>
            <a:spLocks noGrp="1"/>
          </p:cNvSpPr>
          <p:nvPr>
            <p:ph type="title"/>
          </p:nvPr>
        </p:nvSpPr>
        <p:spPr/>
        <p:txBody>
          <a:bodyPr/>
          <a:lstStyle/>
          <a:p>
            <a:r>
              <a:rPr lang="en-US" dirty="0">
                <a:solidFill>
                  <a:srgbClr val="000000"/>
                </a:solidFill>
                <a:latin typeface="Arial" panose="020B0604020202020204" pitchFamily="34" charset="0"/>
                <a:ea typeface="Times New Roman" panose="02020603050405020304" pitchFamily="18" charset="0"/>
                <a:cs typeface="Times New Roman" panose="02020603050405020304" pitchFamily="18" charset="0"/>
              </a:rPr>
              <a:t>16 Nov 2023 NBAC TSC Agenda </a:t>
            </a:r>
            <a:r>
              <a:rPr lang="en-US" dirty="0">
                <a:solidFill>
                  <a:srgbClr val="242424"/>
                </a:solidFill>
                <a:latin typeface="Arial" panose="020B0604020202020204" pitchFamily="34" charset="0"/>
                <a:ea typeface="Times New Roman" panose="02020603050405020304" pitchFamily="18" charset="0"/>
                <a:cs typeface="Times New Roman" panose="02020603050405020304" pitchFamily="18" charset="0"/>
              </a:rPr>
              <a:t> (Cont.)</a:t>
            </a:r>
            <a:br>
              <a:rPr lang="en-US" sz="1800" dirty="0">
                <a:latin typeface="Calibri" panose="020F0502020204030204" pitchFamily="34" charset="0"/>
                <a:ea typeface="Calibri" panose="020F0502020204030204" pitchFamily="34" charset="0"/>
                <a:cs typeface="Times New Roman" panose="02020603050405020304" pitchFamily="18" charset="0"/>
              </a:rPr>
            </a:br>
            <a:endParaRPr lang="en-US" dirty="0"/>
          </a:p>
        </p:txBody>
      </p:sp>
      <p:sp>
        <p:nvSpPr>
          <p:cNvPr id="4" name="Slide Number Placeholder 3">
            <a:extLst>
              <a:ext uri="{FF2B5EF4-FFF2-40B4-BE49-F238E27FC236}">
                <a16:creationId xmlns:a16="http://schemas.microsoft.com/office/drawing/2014/main" id="{0F824B73-4369-DD9B-4F21-7F70561F100B}"/>
              </a:ext>
            </a:extLst>
          </p:cNvPr>
          <p:cNvSpPr>
            <a:spLocks noGrp="1"/>
          </p:cNvSpPr>
          <p:nvPr>
            <p:ph type="sldNum" sz="quarter" idx="4"/>
          </p:nvPr>
        </p:nvSpPr>
        <p:spPr/>
        <p:txBody>
          <a:bodyPr/>
          <a:lstStyle/>
          <a:p>
            <a:fld id="{6E6030FC-FB78-5E4D-92EA-5D9433591EA9}" type="slidenum">
              <a:rPr lang="en-US" smtClean="0"/>
              <a:pPr/>
              <a:t>3</a:t>
            </a:fld>
            <a:endParaRPr lang="en-US" dirty="0"/>
          </a:p>
        </p:txBody>
      </p:sp>
      <p:sp>
        <p:nvSpPr>
          <p:cNvPr id="11" name="Rectangle 5">
            <a:extLst>
              <a:ext uri="{FF2B5EF4-FFF2-40B4-BE49-F238E27FC236}">
                <a16:creationId xmlns:a16="http://schemas.microsoft.com/office/drawing/2014/main" id="{19D6FA13-EA28-1CF1-AF56-4A245A7B2772}"/>
              </a:ext>
            </a:extLst>
          </p:cNvPr>
          <p:cNvSpPr>
            <a:spLocks noGrp="1" noChangeArrowheads="1"/>
          </p:cNvSpPr>
          <p:nvPr>
            <p:ph type="body" sz="quarter" idx="13"/>
          </p:nvPr>
        </p:nvSpPr>
        <p:spPr bwMode="auto">
          <a:xfrm>
            <a:off x="609600" y="1596290"/>
            <a:ext cx="9899374" cy="3662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400050" lvl="1" indent="0" defTabSz="914400">
              <a:buClrTx/>
              <a:buFontTx/>
              <a:buChar char="•"/>
            </a:pPr>
            <a:endParaRPr kumimoji="0" lang="en-US" altLang="en-US" sz="16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1:25 NIEM Model Version 6.0 Progress &amp; Governance Documents– Steve Sullivan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  </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1:30 NTAC Update – Mr. Jim Cabral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   </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1:35 Communications &amp; Outreach NMO Sub-Committee update – Paul Wormeli</a:t>
            </a:r>
          </a:p>
          <a:p>
            <a:pPr marL="0" marR="0" lvl="0" indent="0" algn="l" defTabSz="914400" rtl="0" eaLnBrk="0" fontAlgn="base" latinLnBrk="0" hangingPunct="0">
              <a:lnSpc>
                <a:spcPct val="100000"/>
              </a:lnSpc>
              <a:spcBef>
                <a:spcPct val="0"/>
              </a:spcBef>
              <a:spcAft>
                <a:spcPct val="0"/>
              </a:spcAft>
              <a:buClrTx/>
              <a:buSzTx/>
              <a:buFontTx/>
              <a:buNone/>
              <a:tabLst/>
            </a:pPr>
            <a:endParaRPr lang="en-US" altLang="en-US" sz="2000" dirty="0">
              <a:solidFill>
                <a:srgbClr val="000000"/>
              </a:solidFill>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1:40 Floor Open for Discussion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   </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mn-lt"/>
              </a:rPr>
              <a:t>1:45 Questions/Final Remarks </a:t>
            </a:r>
            <a:endParaRPr kumimoji="0" lang="en-US" altLang="en-US" sz="2000" b="0" i="0" u="none" strike="noStrike" cap="none" normalizeH="0" baseline="0" dirty="0">
              <a:ln>
                <a:noFill/>
              </a:ln>
              <a:solidFill>
                <a:schemeClr val="tx1"/>
              </a:solidFill>
              <a:effectLst/>
              <a:latin typeface="+mn-l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5268751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D40E1AA-FA9B-1FDC-7EF8-45D7EFE60150}"/>
              </a:ext>
            </a:extLst>
          </p:cNvPr>
          <p:cNvSpPr>
            <a:spLocks noGrp="1"/>
          </p:cNvSpPr>
          <p:nvPr>
            <p:ph type="title"/>
          </p:nvPr>
        </p:nvSpPr>
        <p:spPr>
          <a:xfrm>
            <a:off x="609600" y="375212"/>
            <a:ext cx="10972800" cy="811358"/>
          </a:xfrm>
        </p:spPr>
        <p:txBody>
          <a:bodyPr>
            <a:normAutofit fontScale="90000"/>
          </a:bodyPr>
          <a:lstStyle/>
          <a:p>
            <a:r>
              <a:rPr lang="en-US" dirty="0"/>
              <a:t>NIEM Video &amp; IEPD/ MEP Repo </a:t>
            </a:r>
            <a:r>
              <a:rPr lang="en-US" dirty="0" err="1"/>
              <a:t>DemO</a:t>
            </a:r>
            <a:r>
              <a:rPr lang="en-US" dirty="0"/>
              <a:t>- Aubrey Beach</a:t>
            </a:r>
          </a:p>
        </p:txBody>
      </p:sp>
      <p:pic>
        <p:nvPicPr>
          <p:cNvPr id="11" name="Content Placeholder 10" descr="Graphical user interface, application&#10;&#10;Description automatically generated">
            <a:hlinkClick r:id="rId2"/>
            <a:extLst>
              <a:ext uri="{FF2B5EF4-FFF2-40B4-BE49-F238E27FC236}">
                <a16:creationId xmlns:a16="http://schemas.microsoft.com/office/drawing/2014/main" id="{AB52B370-AFA8-071F-464C-C3F4B5776FB4}"/>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86981" y="2239963"/>
            <a:ext cx="4830037" cy="3627437"/>
          </a:xfrm>
        </p:spPr>
      </p:pic>
      <p:pic>
        <p:nvPicPr>
          <p:cNvPr id="9" name="Content Placeholder 8" descr="Graphical user interface, text, application, email&#10;&#10;Description automatically generated">
            <a:hlinkClick r:id="rId4"/>
            <a:extLst>
              <a:ext uri="{FF2B5EF4-FFF2-40B4-BE49-F238E27FC236}">
                <a16:creationId xmlns:a16="http://schemas.microsoft.com/office/drawing/2014/main" id="{3E1407F9-7886-18C3-2BD3-E080636247C2}"/>
              </a:ext>
            </a:extLst>
          </p:cNvPr>
          <p:cNvPicPr>
            <a:picLocks noGrp="1" noChangeAspect="1"/>
          </p:cNvPicPr>
          <p:nvPr>
            <p:ph sz="half" idx="2"/>
          </p:nvPr>
        </p:nvPicPr>
        <p:blipFill>
          <a:blip r:embed="rId5">
            <a:extLst>
              <a:ext uri="{28A0092B-C50C-407E-A947-70E740481C1C}">
                <a14:useLocalDpi xmlns:a14="http://schemas.microsoft.com/office/drawing/2010/main" val="0"/>
              </a:ext>
            </a:extLst>
          </a:blip>
          <a:stretch>
            <a:fillRect/>
          </a:stretch>
        </p:blipFill>
        <p:spPr>
          <a:xfrm>
            <a:off x="6197600" y="2240313"/>
            <a:ext cx="5537920" cy="3529157"/>
          </a:xfrm>
        </p:spPr>
      </p:pic>
      <p:sp>
        <p:nvSpPr>
          <p:cNvPr id="4" name="Slide Number Placeholder 3">
            <a:extLst>
              <a:ext uri="{FF2B5EF4-FFF2-40B4-BE49-F238E27FC236}">
                <a16:creationId xmlns:a16="http://schemas.microsoft.com/office/drawing/2014/main" id="{CA571327-12EA-E413-26FD-0742447E8E06}"/>
              </a:ext>
            </a:extLst>
          </p:cNvPr>
          <p:cNvSpPr>
            <a:spLocks noGrp="1"/>
          </p:cNvSpPr>
          <p:nvPr>
            <p:ph type="sldNum" sz="quarter" idx="4"/>
          </p:nvPr>
        </p:nvSpPr>
        <p:spPr/>
        <p:txBody>
          <a:bodyPr/>
          <a:lstStyle/>
          <a:p>
            <a:fld id="{6E6030FC-FB78-5E4D-92EA-5D9433591EA9}" type="slidenum">
              <a:rPr lang="en-US" smtClean="0"/>
              <a:pPr/>
              <a:t>4</a:t>
            </a:fld>
            <a:endParaRPr lang="en-US" dirty="0"/>
          </a:p>
        </p:txBody>
      </p:sp>
    </p:spTree>
    <p:extLst>
      <p:ext uri="{BB962C8B-B14F-4D97-AF65-F5344CB8AC3E}">
        <p14:creationId xmlns:p14="http://schemas.microsoft.com/office/powerpoint/2010/main" val="41218354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8E6BE-449B-448E-B631-B89ACB6A25F7}"/>
              </a:ext>
            </a:extLst>
          </p:cNvPr>
          <p:cNvSpPr>
            <a:spLocks noGrp="1"/>
          </p:cNvSpPr>
          <p:nvPr>
            <p:ph type="title"/>
          </p:nvPr>
        </p:nvSpPr>
        <p:spPr>
          <a:xfrm>
            <a:off x="609600" y="121052"/>
            <a:ext cx="10972800" cy="636294"/>
          </a:xfrm>
        </p:spPr>
        <p:txBody>
          <a:bodyPr/>
          <a:lstStyle/>
          <a:p>
            <a:r>
              <a:rPr lang="en-US" dirty="0"/>
              <a:t>26 Oct 2023 PGB Agenda-Katherine Escobar</a:t>
            </a:r>
          </a:p>
        </p:txBody>
      </p:sp>
      <p:sp>
        <p:nvSpPr>
          <p:cNvPr id="3" name="Text Placeholder 2">
            <a:extLst>
              <a:ext uri="{FF2B5EF4-FFF2-40B4-BE49-F238E27FC236}">
                <a16:creationId xmlns:a16="http://schemas.microsoft.com/office/drawing/2014/main" id="{E8452E24-7A9E-4302-B0A3-929355328468}"/>
              </a:ext>
            </a:extLst>
          </p:cNvPr>
          <p:cNvSpPr>
            <a:spLocks noGrp="1"/>
          </p:cNvSpPr>
          <p:nvPr>
            <p:ph type="body" sz="quarter" idx="13"/>
          </p:nvPr>
        </p:nvSpPr>
        <p:spPr>
          <a:xfrm>
            <a:off x="764335" y="924908"/>
            <a:ext cx="5174974" cy="5171673"/>
          </a:xfrm>
        </p:spPr>
        <p:txBody>
          <a:bodyPr>
            <a:normAutofit fontScale="77500" lnSpcReduction="20000"/>
          </a:bodyPr>
          <a:lstStyle/>
          <a:p>
            <a:pPr marL="0" indent="0">
              <a:buNone/>
            </a:pPr>
            <a:r>
              <a:rPr lang="en-US" b="1" dirty="0">
                <a:solidFill>
                  <a:schemeClr val="bg2">
                    <a:lumMod val="10000"/>
                  </a:schemeClr>
                </a:solidFill>
              </a:rPr>
              <a:t>Call to Order</a:t>
            </a:r>
          </a:p>
          <a:p>
            <a:pPr lvl="1"/>
            <a:r>
              <a:rPr lang="en-US" dirty="0">
                <a:solidFill>
                  <a:schemeClr val="bg2">
                    <a:lumMod val="10000"/>
                  </a:schemeClr>
                </a:solidFill>
              </a:rPr>
              <a:t>TEAMS Link</a:t>
            </a:r>
          </a:p>
          <a:p>
            <a:pPr lvl="1"/>
            <a:r>
              <a:rPr lang="en-US" dirty="0">
                <a:solidFill>
                  <a:schemeClr val="bg2">
                    <a:lumMod val="10000"/>
                  </a:schemeClr>
                </a:solidFill>
              </a:rPr>
              <a:t>Meeting Etiquette</a:t>
            </a:r>
          </a:p>
          <a:p>
            <a:pPr lvl="1"/>
            <a:r>
              <a:rPr lang="en-US" dirty="0">
                <a:solidFill>
                  <a:schemeClr val="bg2">
                    <a:lumMod val="10000"/>
                  </a:schemeClr>
                </a:solidFill>
              </a:rPr>
              <a:t>Note Takers</a:t>
            </a:r>
          </a:p>
          <a:p>
            <a:pPr lvl="1"/>
            <a:r>
              <a:rPr lang="en-US" dirty="0">
                <a:solidFill>
                  <a:schemeClr val="bg2">
                    <a:lumMod val="10000"/>
                  </a:schemeClr>
                </a:solidFill>
              </a:rPr>
              <a:t>Roll Call &amp; Introductions</a:t>
            </a:r>
          </a:p>
          <a:p>
            <a:pPr lvl="2"/>
            <a:r>
              <a:rPr lang="en-US" dirty="0">
                <a:solidFill>
                  <a:schemeClr val="bg2">
                    <a:lumMod val="10000"/>
                  </a:schemeClr>
                </a:solidFill>
              </a:rPr>
              <a:t>PGB Voting Members (Sponsors)</a:t>
            </a:r>
          </a:p>
          <a:p>
            <a:pPr lvl="2"/>
            <a:r>
              <a:rPr lang="en-US" dirty="0">
                <a:solidFill>
                  <a:schemeClr val="bg2">
                    <a:lumMod val="10000"/>
                  </a:schemeClr>
                </a:solidFill>
              </a:rPr>
              <a:t>PGB Expert Voting Members (TSCs)</a:t>
            </a:r>
          </a:p>
          <a:p>
            <a:pPr lvl="2"/>
            <a:r>
              <a:rPr lang="en-US" dirty="0">
                <a:solidFill>
                  <a:schemeClr val="bg2">
                    <a:lumMod val="10000"/>
                  </a:schemeClr>
                </a:solidFill>
              </a:rPr>
              <a:t>PGB Non-Voting Members (TSC Co-Chairs)</a:t>
            </a:r>
          </a:p>
          <a:p>
            <a:pPr lvl="2"/>
            <a:r>
              <a:rPr lang="en-US" dirty="0">
                <a:solidFill>
                  <a:schemeClr val="bg2">
                    <a:lumMod val="10000"/>
                  </a:schemeClr>
                </a:solidFill>
              </a:rPr>
              <a:t>TSC Co-Chairs &amp; NIEMOpen Maintainers</a:t>
            </a:r>
          </a:p>
          <a:p>
            <a:r>
              <a:rPr lang="en-US" dirty="0">
                <a:solidFill>
                  <a:schemeClr val="bg2">
                    <a:lumMod val="10000"/>
                  </a:schemeClr>
                </a:solidFill>
              </a:rPr>
              <a:t>Approval of Agenda</a:t>
            </a:r>
          </a:p>
          <a:p>
            <a:r>
              <a:rPr lang="en-US" dirty="0">
                <a:solidFill>
                  <a:schemeClr val="bg2">
                    <a:lumMod val="10000"/>
                  </a:schemeClr>
                </a:solidFill>
              </a:rPr>
              <a:t>Around-the-Horn – PGB Voting Members</a:t>
            </a:r>
          </a:p>
          <a:p>
            <a:r>
              <a:rPr lang="en-US" dirty="0">
                <a:solidFill>
                  <a:schemeClr val="bg2">
                    <a:lumMod val="10000"/>
                  </a:schemeClr>
                </a:solidFill>
              </a:rPr>
              <a:t>Approval of Meeting Minutes from 27 July  2023</a:t>
            </a:r>
          </a:p>
          <a:p>
            <a:r>
              <a:rPr lang="en-US" dirty="0">
                <a:solidFill>
                  <a:schemeClr val="bg2">
                    <a:lumMod val="10000"/>
                  </a:schemeClr>
                </a:solidFill>
              </a:rPr>
              <a:t>OASIS Staff / NIEMOpen Administrator Comments</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lang="en-US" sz="2300" dirty="0">
                <a:solidFill>
                  <a:schemeClr val="bg2">
                    <a:lumMod val="10000"/>
                  </a:schemeClr>
                </a:solidFill>
              </a:rPr>
              <a:t>Q3 </a:t>
            </a:r>
            <a:r>
              <a:rPr kumimoji="0" lang="en-US" sz="2300" b="0" i="0" u="none" strike="noStrike" kern="1200" cap="none" spc="0" normalizeH="0" baseline="0" noProof="0" dirty="0">
                <a:ln>
                  <a:noFill/>
                </a:ln>
                <a:solidFill>
                  <a:schemeClr val="bg2">
                    <a:lumMod val="10000"/>
                  </a:schemeClr>
                </a:solidFill>
                <a:effectLst/>
                <a:uLnTx/>
                <a:uFillTx/>
                <a:ea typeface="+mn-ea"/>
                <a:cs typeface="+mn-cs"/>
              </a:rPr>
              <a:t>Financial Snapshot – Cathie Mayo (OASIS)</a:t>
            </a:r>
          </a:p>
          <a:p>
            <a:r>
              <a:rPr lang="en-US" dirty="0">
                <a:solidFill>
                  <a:schemeClr val="bg2">
                    <a:lumMod val="10000"/>
                  </a:schemeClr>
                </a:solidFill>
              </a:rPr>
              <a:t>Sponsor Update</a:t>
            </a:r>
          </a:p>
          <a:p>
            <a:r>
              <a:rPr lang="en-US" dirty="0">
                <a:solidFill>
                  <a:schemeClr val="bg2">
                    <a:lumMod val="10000"/>
                  </a:schemeClr>
                </a:solidFill>
              </a:rPr>
              <a:t>Transition Progress</a:t>
            </a:r>
          </a:p>
          <a:p>
            <a:r>
              <a:rPr lang="en-US" sz="2400" dirty="0">
                <a:solidFill>
                  <a:schemeClr val="bg2">
                    <a:lumMod val="10000"/>
                  </a:schemeClr>
                </a:solidFill>
              </a:rPr>
              <a:t>GTRI Contract Update – Mark Dotson</a:t>
            </a:r>
          </a:p>
          <a:p>
            <a:endParaRPr lang="en-US" dirty="0">
              <a:solidFill>
                <a:schemeClr val="bg2">
                  <a:lumMod val="10000"/>
                </a:schemeClr>
              </a:solidFill>
            </a:endParaRPr>
          </a:p>
          <a:p>
            <a:pPr marL="0" indent="0">
              <a:buNone/>
            </a:pPr>
            <a:endParaRPr lang="en-US" dirty="0">
              <a:solidFill>
                <a:schemeClr val="bg2">
                  <a:lumMod val="10000"/>
                </a:schemeClr>
              </a:solidFill>
            </a:endParaRPr>
          </a:p>
          <a:p>
            <a:endParaRPr lang="en-US" dirty="0"/>
          </a:p>
        </p:txBody>
      </p:sp>
      <p:sp>
        <p:nvSpPr>
          <p:cNvPr id="4" name="Slide Number Placeholder 3">
            <a:extLst>
              <a:ext uri="{FF2B5EF4-FFF2-40B4-BE49-F238E27FC236}">
                <a16:creationId xmlns:a16="http://schemas.microsoft.com/office/drawing/2014/main" id="{E9692BE6-8198-4F55-A0FC-2486D0E2C5AD}"/>
              </a:ext>
            </a:extLst>
          </p:cNvPr>
          <p:cNvSpPr>
            <a:spLocks noGrp="1"/>
          </p:cNvSpPr>
          <p:nvPr>
            <p:ph type="sldNum" sz="quarter" idx="4"/>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fld id="{6E6030FC-FB78-5E4D-92EA-5D9433591EA9}" type="slidenum">
              <a:rPr kumimoji="0" lang="en-US" sz="1200" b="0" i="0" u="none" strike="noStrike" kern="1200" cap="none" spc="0" normalizeH="0" baseline="0" noProof="0" smtClean="0">
                <a:ln>
                  <a:noFill/>
                </a:ln>
                <a:solidFill>
                  <a:srgbClr val="1F497D"/>
                </a:solidFill>
                <a:effectLst/>
                <a:uLnTx/>
                <a:uFillTx/>
                <a:latin typeface="Arial"/>
                <a:ea typeface="+mn-ea"/>
                <a:cs typeface="+mn-cs"/>
              </a:rPr>
              <a:pPr marL="0" marR="0" lvl="0" indent="0" algn="ct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dirty="0">
              <a:ln>
                <a:noFill/>
              </a:ln>
              <a:solidFill>
                <a:srgbClr val="1F497D"/>
              </a:solidFill>
              <a:effectLst/>
              <a:uLnTx/>
              <a:uFillTx/>
              <a:latin typeface="Arial"/>
              <a:ea typeface="+mn-ea"/>
              <a:cs typeface="+mn-cs"/>
            </a:endParaRPr>
          </a:p>
        </p:txBody>
      </p:sp>
      <p:sp>
        <p:nvSpPr>
          <p:cNvPr id="5" name="Text Placeholder 2">
            <a:extLst>
              <a:ext uri="{FF2B5EF4-FFF2-40B4-BE49-F238E27FC236}">
                <a16:creationId xmlns:a16="http://schemas.microsoft.com/office/drawing/2014/main" id="{C707202D-23E9-4FBA-B261-819B653A1A95}"/>
              </a:ext>
            </a:extLst>
          </p:cNvPr>
          <p:cNvSpPr txBox="1">
            <a:spLocks/>
          </p:cNvSpPr>
          <p:nvPr/>
        </p:nvSpPr>
        <p:spPr>
          <a:xfrm>
            <a:off x="6150989" y="627848"/>
            <a:ext cx="5746851" cy="6114884"/>
          </a:xfrm>
          <a:prstGeom prst="rect">
            <a:avLst/>
          </a:prstGeom>
        </p:spPr>
        <p:txBody>
          <a:bodyPr vert="horz" lIns="91440" tIns="45720" rIns="91440" bIns="45720" rtlCol="0">
            <a:normAutofit fontScale="62500" lnSpcReduction="20000"/>
          </a:bodyPr>
          <a:lstStyle>
            <a:lvl1pPr marL="342900" indent="-342900" algn="l" defTabSz="457200" rtl="0" eaLnBrk="1" latinLnBrk="0" hangingPunct="1">
              <a:spcBef>
                <a:spcPct val="20000"/>
              </a:spcBef>
              <a:buClr>
                <a:schemeClr val="tx2"/>
              </a:buClr>
              <a:buFont typeface="Arial"/>
              <a:buChar char="•"/>
              <a:defRPr sz="2400" kern="1200">
                <a:solidFill>
                  <a:srgbClr val="334052"/>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000" kern="1200">
                <a:solidFill>
                  <a:srgbClr val="334052"/>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1800" kern="1200">
                <a:solidFill>
                  <a:srgbClr val="334052"/>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1600" kern="1200">
                <a:solidFill>
                  <a:srgbClr val="33405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
                <a:srgbClr val="1F497D"/>
              </a:buClr>
              <a:buSzTx/>
              <a:buNone/>
              <a:tabLst/>
              <a:defRPr/>
            </a:pPr>
            <a:endParaRPr kumimoji="0" lang="en-US" sz="2300" b="0" i="0" u="none" strike="noStrike" kern="1200" cap="none" spc="0" normalizeH="0" baseline="0" noProof="0" dirty="0">
              <a:ln>
                <a:noFill/>
              </a:ln>
              <a:solidFill>
                <a:schemeClr val="bg2">
                  <a:lumMod val="10000"/>
                </a:schemeClr>
              </a:solidFill>
              <a:effectLst/>
              <a:uLnTx/>
              <a:uFillTx/>
              <a:ea typeface="+mn-ea"/>
              <a:cs typeface="+mn-cs"/>
            </a:endParaRPr>
          </a:p>
          <a:p>
            <a:pPr marL="0" marR="0" lvl="0" indent="0" algn="l" defTabSz="457200" rtl="0" eaLnBrk="1" fontAlgn="auto" latinLnBrk="0" hangingPunct="1">
              <a:lnSpc>
                <a:spcPct val="100000"/>
              </a:lnSpc>
              <a:spcBef>
                <a:spcPct val="20000"/>
              </a:spcBef>
              <a:spcAft>
                <a:spcPts val="0"/>
              </a:spcAft>
              <a:buClr>
                <a:srgbClr val="1F497D"/>
              </a:buClr>
              <a:buSzTx/>
              <a:buNone/>
              <a:tabLst/>
              <a:defRPr/>
            </a:pPr>
            <a:r>
              <a:rPr lang="en-US" sz="2300" dirty="0">
                <a:solidFill>
                  <a:schemeClr val="bg2">
                    <a:lumMod val="10000"/>
                  </a:schemeClr>
                </a:solidFill>
              </a:rPr>
              <a:t>	</a:t>
            </a:r>
            <a:r>
              <a:rPr lang="en-US" sz="2300" b="1" dirty="0">
                <a:solidFill>
                  <a:schemeClr val="bg2">
                    <a:lumMod val="10000"/>
                  </a:schemeClr>
                </a:solidFill>
                <a:highlight>
                  <a:srgbClr val="FFFF00"/>
                </a:highlight>
              </a:rPr>
              <a:t>MOTIONS</a:t>
            </a:r>
            <a:endParaRPr kumimoji="0" lang="en-US" sz="2300" b="1" i="0" u="none" strike="noStrike" kern="1200" cap="none" spc="0" normalizeH="0" baseline="0" noProof="0" dirty="0">
              <a:ln>
                <a:noFill/>
              </a:ln>
              <a:solidFill>
                <a:schemeClr val="bg2">
                  <a:lumMod val="10000"/>
                </a:schemeClr>
              </a:solidFill>
              <a:effectLst/>
              <a:highlight>
                <a:srgbClr val="FFFF00"/>
              </a:highlight>
              <a:uLnTx/>
              <a:uFillTx/>
              <a:ea typeface="+mn-ea"/>
              <a:cs typeface="+mn-cs"/>
            </a:endParaRPr>
          </a:p>
          <a:p>
            <a:pPr marL="914400" marR="0" lvl="1" indent="-457200" algn="l" defTabSz="457200" rtl="0" eaLnBrk="1" fontAlgn="auto" latinLnBrk="0" hangingPunct="1">
              <a:lnSpc>
                <a:spcPct val="100000"/>
              </a:lnSpc>
              <a:spcBef>
                <a:spcPct val="20000"/>
              </a:spcBef>
              <a:spcAft>
                <a:spcPts val="0"/>
              </a:spcAft>
              <a:buClr>
                <a:srgbClr val="1F497D"/>
              </a:buClr>
              <a:buSzTx/>
              <a:buFont typeface="+mj-lt"/>
              <a:buAutoNum type="arabicPeriod"/>
              <a:tabLst/>
              <a:defRPr/>
            </a:pPr>
            <a:r>
              <a:rPr kumimoji="0" lang="en-US" sz="2000" b="0" i="0" u="none" strike="noStrike" kern="1200" cap="none" spc="0" normalizeH="0" baseline="0" noProof="0" dirty="0">
                <a:ln>
                  <a:noFill/>
                </a:ln>
                <a:solidFill>
                  <a:schemeClr val="bg2">
                    <a:lumMod val="10000"/>
                  </a:schemeClr>
                </a:solidFill>
                <a:effectLst/>
                <a:highlight>
                  <a:srgbClr val="FFFF00"/>
                </a:highlight>
                <a:uLnTx/>
                <a:uFillTx/>
                <a:ea typeface="+mn-ea"/>
                <a:cs typeface="+mn-cs"/>
              </a:rPr>
              <a:t>Motion to Approve 6.0 Working Draft as PSD 01, Publish to OASIS Library &amp; Approve for 14 Day </a:t>
            </a:r>
            <a:r>
              <a:rPr lang="en-US" dirty="0">
                <a:solidFill>
                  <a:schemeClr val="bg2">
                    <a:lumMod val="10000"/>
                  </a:schemeClr>
                </a:solidFill>
                <a:highlight>
                  <a:srgbClr val="FFFF00"/>
                </a:highlight>
              </a:rPr>
              <a:t>P</a:t>
            </a:r>
            <a:r>
              <a:rPr kumimoji="0" lang="en-US" sz="2000" b="0" i="0" u="none" strike="noStrike" kern="1200" cap="none" spc="0" normalizeH="0" baseline="0" noProof="0" dirty="0" err="1">
                <a:ln>
                  <a:noFill/>
                </a:ln>
                <a:solidFill>
                  <a:schemeClr val="bg2">
                    <a:lumMod val="10000"/>
                  </a:schemeClr>
                </a:solidFill>
                <a:effectLst/>
                <a:highlight>
                  <a:srgbClr val="FFFF00"/>
                </a:highlight>
                <a:uLnTx/>
                <a:uFillTx/>
                <a:ea typeface="+mn-ea"/>
                <a:cs typeface="+mn-cs"/>
              </a:rPr>
              <a:t>ublic</a:t>
            </a:r>
            <a:r>
              <a:rPr kumimoji="0" lang="en-US" sz="2000" b="0" i="0" u="none" strike="noStrike" kern="1200" cap="none" spc="0" normalizeH="0" baseline="0" noProof="0" dirty="0">
                <a:ln>
                  <a:noFill/>
                </a:ln>
                <a:solidFill>
                  <a:schemeClr val="bg2">
                    <a:lumMod val="10000"/>
                  </a:schemeClr>
                </a:solidFill>
                <a:effectLst/>
                <a:highlight>
                  <a:srgbClr val="FFFF00"/>
                </a:highlight>
                <a:uLnTx/>
                <a:uFillTx/>
                <a:ea typeface="+mn-ea"/>
                <a:cs typeface="+mn-cs"/>
              </a:rPr>
              <a:t> Review</a:t>
            </a:r>
          </a:p>
          <a:p>
            <a:pPr marL="914400" marR="0" lvl="1" indent="-457200" algn="l" defTabSz="457200" rtl="0" eaLnBrk="1" fontAlgn="auto" latinLnBrk="0" hangingPunct="1">
              <a:lnSpc>
                <a:spcPct val="100000"/>
              </a:lnSpc>
              <a:spcBef>
                <a:spcPct val="20000"/>
              </a:spcBef>
              <a:spcAft>
                <a:spcPts val="0"/>
              </a:spcAft>
              <a:buClr>
                <a:srgbClr val="1F497D"/>
              </a:buClr>
              <a:buSzTx/>
              <a:buFont typeface="+mj-lt"/>
              <a:buAutoNum type="arabicPeriod"/>
              <a:tabLst/>
              <a:defRPr/>
            </a:pPr>
            <a:r>
              <a:rPr kumimoji="0" lang="en-US" sz="2000" b="0" i="0" u="none" strike="noStrike" kern="1200" cap="none" spc="0" normalizeH="0" baseline="0" noProof="0" dirty="0">
                <a:ln>
                  <a:noFill/>
                </a:ln>
                <a:solidFill>
                  <a:schemeClr val="bg2">
                    <a:lumMod val="10000"/>
                  </a:schemeClr>
                </a:solidFill>
                <a:effectLst/>
                <a:highlight>
                  <a:srgbClr val="FFFF00"/>
                </a:highlight>
                <a:uLnTx/>
                <a:uFillTx/>
                <a:ea typeface="+mn-ea"/>
                <a:cs typeface="+mn-cs"/>
              </a:rPr>
              <a:t>Motion to Approve LearnPress Learning Management System (LMS) as a recurring purchase not requiring annual PGB approval</a:t>
            </a:r>
          </a:p>
          <a:p>
            <a:pPr marL="914400" lvl="1" indent="-457200">
              <a:buClr>
                <a:srgbClr val="1F497D"/>
              </a:buClr>
              <a:buFont typeface="+mj-lt"/>
              <a:buAutoNum type="arabicPeriod"/>
              <a:defRPr/>
            </a:pPr>
            <a:r>
              <a:rPr kumimoji="0" lang="en-US" sz="2000" b="0" i="0" u="none" strike="noStrike" kern="1200" cap="none" spc="0" normalizeH="0" baseline="0" noProof="0" dirty="0">
                <a:ln>
                  <a:noFill/>
                </a:ln>
                <a:solidFill>
                  <a:srgbClr val="EEECE1">
                    <a:lumMod val="10000"/>
                  </a:srgbClr>
                </a:solidFill>
                <a:effectLst/>
                <a:highlight>
                  <a:srgbClr val="FFFF00"/>
                </a:highlight>
                <a:uLnTx/>
                <a:uFillTx/>
                <a:latin typeface="Arial"/>
                <a:ea typeface="+mn-ea"/>
                <a:cs typeface="+mn-cs"/>
              </a:rPr>
              <a:t>Motion to Approve purchase of EIN Presswire Services as a recurring purchase not requiring annual PGB approval</a:t>
            </a:r>
            <a:endParaRPr lang="en-US" dirty="0">
              <a:solidFill>
                <a:schemeClr val="bg2">
                  <a:lumMod val="10000"/>
                </a:schemeClr>
              </a:solidFill>
              <a:highlight>
                <a:srgbClr val="FFFF00"/>
              </a:highlight>
              <a:latin typeface="Arial"/>
            </a:endParaRPr>
          </a:p>
          <a:p>
            <a:pPr marL="914400" lvl="1" indent="-457200">
              <a:buClr>
                <a:srgbClr val="1F497D"/>
              </a:buClr>
              <a:buFont typeface="+mj-lt"/>
              <a:buAutoNum type="arabicPeriod"/>
              <a:defRPr/>
            </a:pPr>
            <a:r>
              <a:rPr kumimoji="0" lang="en-US" sz="2000" b="0" i="0" u="none" strike="noStrike" kern="1200" cap="none" spc="0" normalizeH="0" baseline="0" noProof="0" dirty="0">
                <a:ln>
                  <a:noFill/>
                </a:ln>
                <a:solidFill>
                  <a:srgbClr val="EEECE1">
                    <a:lumMod val="10000"/>
                  </a:srgbClr>
                </a:solidFill>
                <a:effectLst/>
                <a:highlight>
                  <a:srgbClr val="FFFF00"/>
                </a:highlight>
                <a:uLnTx/>
                <a:uFillTx/>
                <a:latin typeface="Arial"/>
                <a:ea typeface="+mn-ea"/>
                <a:cs typeface="+mn-cs"/>
              </a:rPr>
              <a:t>Motion to Approve purchase of AWS </a:t>
            </a:r>
            <a:r>
              <a:rPr lang="en-US" dirty="0">
                <a:solidFill>
                  <a:srgbClr val="EEECE1">
                    <a:lumMod val="10000"/>
                  </a:srgbClr>
                </a:solidFill>
                <a:highlight>
                  <a:srgbClr val="FFFF00"/>
                </a:highlight>
                <a:latin typeface="Arial"/>
              </a:rPr>
              <a:t>w</a:t>
            </a:r>
            <a:r>
              <a:rPr kumimoji="0" lang="en-US" sz="2000" b="0" i="0" u="none" strike="noStrike" kern="1200" cap="none" spc="0" normalizeH="0" baseline="0" noProof="0" dirty="0">
                <a:ln>
                  <a:noFill/>
                </a:ln>
                <a:solidFill>
                  <a:srgbClr val="EEECE1">
                    <a:lumMod val="10000"/>
                  </a:srgbClr>
                </a:solidFill>
                <a:effectLst/>
                <a:highlight>
                  <a:srgbClr val="FFFF00"/>
                </a:highlight>
                <a:uLnTx/>
                <a:uFillTx/>
                <a:latin typeface="Arial"/>
                <a:ea typeface="+mn-ea"/>
                <a:cs typeface="+mn-cs"/>
              </a:rPr>
              <a:t>eb hosting services and maintenance as a recurring purchase not requiring annual PGB approval</a:t>
            </a:r>
          </a:p>
          <a:p>
            <a:pPr marL="57150" indent="0">
              <a:buClr>
                <a:srgbClr val="1F497D"/>
              </a:buClr>
              <a:buNone/>
              <a:defRPr/>
            </a:pPr>
            <a:r>
              <a:rPr lang="en-US" b="1" dirty="0">
                <a:solidFill>
                  <a:srgbClr val="00B050"/>
                </a:solidFill>
                <a:latin typeface="Arial"/>
              </a:rPr>
              <a:t>5</a:t>
            </a:r>
            <a:r>
              <a:rPr kumimoji="0" lang="en-US" b="1" i="0" u="none" strike="noStrike" kern="1200" cap="none" spc="0" normalizeH="0" baseline="0" noProof="0" dirty="0">
                <a:ln>
                  <a:noFill/>
                </a:ln>
                <a:solidFill>
                  <a:srgbClr val="00B050"/>
                </a:solidFill>
                <a:effectLst/>
                <a:uLnTx/>
                <a:uFillTx/>
                <a:latin typeface="Arial"/>
                <a:ea typeface="+mn-ea"/>
                <a:cs typeface="+mn-cs"/>
              </a:rPr>
              <a:t> Minute Break</a:t>
            </a:r>
          </a:p>
          <a:p>
            <a:pPr marL="457200" marR="0" lvl="1" indent="0" algn="l" defTabSz="457200" rtl="0" eaLnBrk="1" fontAlgn="auto" latinLnBrk="0" hangingPunct="1">
              <a:lnSpc>
                <a:spcPct val="100000"/>
              </a:lnSpc>
              <a:spcBef>
                <a:spcPct val="20000"/>
              </a:spcBef>
              <a:spcAft>
                <a:spcPts val="0"/>
              </a:spcAft>
              <a:buClr>
                <a:srgbClr val="1F497D"/>
              </a:buClr>
              <a:buSzTx/>
              <a:buNone/>
              <a:tabLst/>
              <a:defRPr/>
            </a:pPr>
            <a:r>
              <a:rPr kumimoji="0" lang="en-US" sz="2000" b="1" i="0" u="none" strike="noStrike" kern="1200" cap="none" spc="0" normalizeH="0" baseline="0" noProof="0" dirty="0">
                <a:ln>
                  <a:noFill/>
                </a:ln>
                <a:solidFill>
                  <a:schemeClr val="bg2">
                    <a:lumMod val="10000"/>
                  </a:schemeClr>
                </a:solidFill>
                <a:effectLst/>
                <a:uLnTx/>
                <a:uFillTx/>
                <a:ea typeface="+mn-ea"/>
                <a:cs typeface="+mn-cs"/>
              </a:rPr>
              <a:t>UPDATES</a:t>
            </a:r>
          </a:p>
          <a:p>
            <a:pPr>
              <a:buClr>
                <a:srgbClr val="1F497D"/>
              </a:buClr>
              <a:defRPr/>
            </a:pPr>
            <a:r>
              <a:rPr lang="en-US" sz="2500" dirty="0">
                <a:solidFill>
                  <a:schemeClr val="bg2">
                    <a:lumMod val="10000"/>
                  </a:schemeClr>
                </a:solidFill>
              </a:rPr>
              <a:t>NTAC Update – Jim Cabral</a:t>
            </a:r>
          </a:p>
          <a:p>
            <a:pPr>
              <a:buClr>
                <a:srgbClr val="1F497D"/>
              </a:buClr>
              <a:defRPr/>
            </a:pPr>
            <a:r>
              <a:rPr lang="en-US" sz="2500" dirty="0">
                <a:solidFill>
                  <a:schemeClr val="bg2">
                    <a:lumMod val="10000"/>
                  </a:schemeClr>
                </a:solidFill>
              </a:rPr>
              <a:t>NBAC Update </a:t>
            </a:r>
            <a:r>
              <a:rPr kumimoji="0" lang="en-US" sz="2500" b="0" i="0" u="none" strike="noStrike" kern="1200" cap="none" spc="0" normalizeH="0" baseline="0" noProof="0" dirty="0">
                <a:ln>
                  <a:noFill/>
                </a:ln>
                <a:solidFill>
                  <a:srgbClr val="EEECE1">
                    <a:lumMod val="10000"/>
                  </a:srgbClr>
                </a:solidFill>
                <a:effectLst/>
                <a:uLnTx/>
                <a:uFillTx/>
                <a:latin typeface="Arial"/>
                <a:ea typeface="+mn-ea"/>
                <a:cs typeface="+mn-cs"/>
              </a:rPr>
              <a:t>– Thomas </a:t>
            </a:r>
            <a:r>
              <a:rPr lang="en-US" sz="2500" dirty="0">
                <a:solidFill>
                  <a:srgbClr val="EEECE1">
                    <a:lumMod val="10000"/>
                  </a:srgbClr>
                </a:solidFill>
                <a:latin typeface="Arial"/>
              </a:rPr>
              <a:t>K</a:t>
            </a:r>
            <a:r>
              <a:rPr kumimoji="0" lang="en-US" sz="2500" b="0" i="0" u="none" strike="noStrike" kern="1200" cap="none" spc="0" normalizeH="0" baseline="0" noProof="0" dirty="0" err="1">
                <a:ln>
                  <a:noFill/>
                </a:ln>
                <a:solidFill>
                  <a:srgbClr val="EEECE1">
                    <a:lumMod val="10000"/>
                  </a:srgbClr>
                </a:solidFill>
                <a:effectLst/>
                <a:uLnTx/>
                <a:uFillTx/>
                <a:latin typeface="Arial"/>
                <a:ea typeface="+mn-ea"/>
                <a:cs typeface="+mn-cs"/>
              </a:rPr>
              <a:t>rul</a:t>
            </a:r>
            <a:r>
              <a:rPr kumimoji="0" lang="en-US" sz="2500" b="0" i="0" u="none" strike="noStrike" kern="1200" cap="none" spc="0" normalizeH="0" baseline="0" noProof="0" dirty="0">
                <a:ln>
                  <a:noFill/>
                </a:ln>
                <a:solidFill>
                  <a:srgbClr val="EEECE1">
                    <a:lumMod val="10000"/>
                  </a:srgbClr>
                </a:solidFill>
                <a:effectLst/>
                <a:uLnTx/>
                <a:uFillTx/>
                <a:latin typeface="Arial"/>
                <a:ea typeface="+mn-ea"/>
                <a:cs typeface="+mn-cs"/>
              </a:rPr>
              <a:t> / Kamran Atri </a:t>
            </a:r>
            <a:r>
              <a:rPr lang="en-US" sz="2300" dirty="0">
                <a:solidFill>
                  <a:srgbClr val="EEECE1">
                    <a:lumMod val="10000"/>
                  </a:srgbClr>
                </a:solidFill>
                <a:latin typeface="Arial"/>
              </a:rPr>
              <a:t>Documents</a:t>
            </a:r>
            <a:endParaRPr kumimoji="0" lang="en-US" sz="2300" b="0" i="0" u="none" strike="noStrike" kern="1200" cap="none" spc="0" normalizeH="0" baseline="0" noProof="0" dirty="0">
              <a:ln>
                <a:noFill/>
              </a:ln>
              <a:solidFill>
                <a:srgbClr val="EEECE1">
                  <a:lumMod val="10000"/>
                </a:srgbClr>
              </a:solidFill>
              <a:effectLst/>
              <a:uLnTx/>
              <a:uFillTx/>
              <a:latin typeface="Arial"/>
              <a:ea typeface="+mn-ea"/>
              <a:cs typeface="+mn-cs"/>
            </a:endParaRPr>
          </a:p>
          <a:p>
            <a:pPr lvl="2">
              <a:buClr>
                <a:srgbClr val="1F497D"/>
              </a:buClr>
              <a:defRPr/>
            </a:pPr>
            <a:r>
              <a:rPr lang="en-US" sz="1900" dirty="0">
                <a:solidFill>
                  <a:schemeClr val="bg2">
                    <a:lumMod val="10000"/>
                  </a:schemeClr>
                </a:solidFill>
              </a:rPr>
              <a:t>Version 6.0 Update</a:t>
            </a:r>
          </a:p>
          <a:p>
            <a:pPr>
              <a:buClr>
                <a:srgbClr val="1F497D"/>
              </a:buClr>
              <a:defRPr/>
            </a:pPr>
            <a:r>
              <a:rPr lang="en-US" sz="2500" dirty="0">
                <a:solidFill>
                  <a:schemeClr val="bg2">
                    <a:lumMod val="10000"/>
                  </a:schemeClr>
                </a:solidFill>
              </a:rPr>
              <a:t>NMO Update – Beth Smalley</a:t>
            </a:r>
          </a:p>
          <a:p>
            <a:pPr lvl="1">
              <a:buClr>
                <a:srgbClr val="1F497D"/>
              </a:buClr>
              <a:defRPr/>
            </a:pPr>
            <a:r>
              <a:rPr lang="en-US" sz="2100" dirty="0">
                <a:solidFill>
                  <a:schemeClr val="bg2">
                    <a:lumMod val="10000"/>
                  </a:schemeClr>
                </a:solidFill>
              </a:rPr>
              <a:t>Vignettes</a:t>
            </a:r>
          </a:p>
          <a:p>
            <a:pPr lvl="2">
              <a:buClr>
                <a:srgbClr val="1F497D"/>
              </a:buClr>
              <a:defRPr/>
            </a:pPr>
            <a:r>
              <a:rPr lang="en-US" sz="2200" dirty="0">
                <a:solidFill>
                  <a:schemeClr val="bg2">
                    <a:lumMod val="10000"/>
                  </a:schemeClr>
                </a:solidFill>
              </a:rPr>
              <a:t>NIEMOpen Summit 2024–  Jane Harnad</a:t>
            </a:r>
          </a:p>
          <a:p>
            <a:pPr lvl="2">
              <a:buClr>
                <a:srgbClr val="1F497D"/>
              </a:buClr>
              <a:defRPr/>
            </a:pPr>
            <a:r>
              <a:rPr lang="en-US" sz="2200" dirty="0">
                <a:solidFill>
                  <a:schemeClr val="bg2">
                    <a:lumMod val="10000"/>
                  </a:schemeClr>
                </a:solidFill>
              </a:rPr>
              <a:t>Outreach &amp; Comms SC – Paul Wormeli</a:t>
            </a:r>
          </a:p>
          <a:p>
            <a:pPr lvl="2">
              <a:buClr>
                <a:srgbClr val="1F497D"/>
              </a:buClr>
              <a:defRPr/>
            </a:pPr>
            <a:r>
              <a:rPr kumimoji="0" lang="en-US" sz="2200" b="0" i="0" u="none" strike="noStrike" kern="1200" cap="none" spc="0" normalizeH="0" baseline="0" noProof="0" dirty="0">
                <a:ln>
                  <a:noFill/>
                </a:ln>
                <a:solidFill>
                  <a:schemeClr val="bg2">
                    <a:lumMod val="10000"/>
                  </a:schemeClr>
                </a:solidFill>
                <a:effectLst/>
                <a:uLnTx/>
                <a:uFillTx/>
                <a:ea typeface="+mn-ea"/>
                <a:cs typeface="+mn-cs"/>
              </a:rPr>
              <a:t>Training Snapshot – Shunda Louis</a:t>
            </a:r>
          </a:p>
          <a:p>
            <a:pPr lvl="2">
              <a:buClr>
                <a:srgbClr val="1F497D"/>
              </a:buClr>
              <a:defRPr/>
            </a:pPr>
            <a:r>
              <a:rPr lang="en-US" sz="2200" dirty="0">
                <a:solidFill>
                  <a:schemeClr val="bg2">
                    <a:lumMod val="10000"/>
                  </a:schemeClr>
                </a:solidFill>
              </a:rPr>
              <a:t>Strategic Comms Update </a:t>
            </a:r>
            <a:r>
              <a:rPr kumimoji="0" lang="en-US" sz="2200" b="0" i="0" u="none" strike="noStrike" kern="1200" cap="none" spc="0" normalizeH="0" baseline="0" noProof="0" dirty="0">
                <a:ln>
                  <a:noFill/>
                </a:ln>
                <a:solidFill>
                  <a:schemeClr val="bg2">
                    <a:lumMod val="10000"/>
                  </a:schemeClr>
                </a:solidFill>
                <a:effectLst/>
                <a:uLnTx/>
                <a:uFillTx/>
                <a:ea typeface="+mn-ea"/>
                <a:cs typeface="+mn-cs"/>
              </a:rPr>
              <a:t>– Shunda Louis &amp; Aubrey Beach</a:t>
            </a:r>
          </a:p>
          <a:p>
            <a:pPr lvl="2">
              <a:buClr>
                <a:srgbClr val="1F497D"/>
              </a:buClr>
              <a:defRPr/>
            </a:pPr>
            <a:r>
              <a:rPr lang="en-US" sz="2200" dirty="0">
                <a:solidFill>
                  <a:schemeClr val="bg2">
                    <a:lumMod val="10000"/>
                  </a:schemeClr>
                </a:solidFill>
              </a:rPr>
              <a:t>Web Analytics</a:t>
            </a:r>
            <a:r>
              <a:rPr kumimoji="0" lang="en-US" sz="2200" b="0" i="0" u="none" strike="noStrike" kern="1200" cap="none" spc="0" normalizeH="0" baseline="0" noProof="0" dirty="0">
                <a:ln>
                  <a:noFill/>
                </a:ln>
                <a:solidFill>
                  <a:schemeClr val="bg2">
                    <a:lumMod val="10000"/>
                  </a:schemeClr>
                </a:solidFill>
                <a:effectLst/>
                <a:uLnTx/>
                <a:uFillTx/>
                <a:ea typeface="+mn-ea"/>
                <a:cs typeface="+mn-cs"/>
              </a:rPr>
              <a:t> –</a:t>
            </a:r>
            <a:r>
              <a:rPr lang="en-US" sz="2200" dirty="0">
                <a:solidFill>
                  <a:schemeClr val="bg2">
                    <a:lumMod val="10000"/>
                  </a:schemeClr>
                </a:solidFill>
              </a:rPr>
              <a:t>  Aubrey Beach</a:t>
            </a:r>
            <a:endParaRPr kumimoji="0" lang="en-US" sz="2200" b="0" i="0" u="none" strike="noStrike" kern="1200" cap="none" spc="0" normalizeH="0" baseline="0" noProof="0" dirty="0">
              <a:ln>
                <a:noFill/>
              </a:ln>
              <a:solidFill>
                <a:schemeClr val="bg2">
                  <a:lumMod val="10000"/>
                </a:schemeClr>
              </a:solidFill>
              <a:effectLst/>
              <a:uLnTx/>
              <a:uFillTx/>
              <a:ea typeface="+mn-ea"/>
              <a:cs typeface="+mn-cs"/>
            </a:endParaRP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2400" b="0" i="0" u="none" strike="noStrike" kern="1200" cap="none" spc="0" normalizeH="0" baseline="0" noProof="0" dirty="0">
                <a:ln>
                  <a:noFill/>
                </a:ln>
                <a:solidFill>
                  <a:schemeClr val="bg2">
                    <a:lumMod val="10000"/>
                  </a:schemeClr>
                </a:solidFill>
                <a:effectLst/>
                <a:uLnTx/>
                <a:uFillTx/>
                <a:ea typeface="+mn-ea"/>
                <a:cs typeface="+mn-cs"/>
              </a:rPr>
              <a:t>Next Meeting</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2400" b="0" i="0" u="none" strike="noStrike" kern="1200" cap="none" spc="0" normalizeH="0" baseline="0" noProof="0" dirty="0">
                <a:ln>
                  <a:noFill/>
                </a:ln>
                <a:solidFill>
                  <a:schemeClr val="bg2">
                    <a:lumMod val="10000"/>
                  </a:schemeClr>
                </a:solidFill>
                <a:effectLst/>
                <a:uLnTx/>
                <a:uFillTx/>
                <a:ea typeface="+mn-ea"/>
                <a:cs typeface="+mn-cs"/>
              </a:rPr>
              <a:t>Other Business/General Discussion</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2400" b="0" i="0" u="none" strike="noStrike" kern="1200" cap="none" spc="0" normalizeH="0" baseline="0" noProof="0" dirty="0">
                <a:ln>
                  <a:noFill/>
                </a:ln>
                <a:solidFill>
                  <a:schemeClr val="bg2">
                    <a:lumMod val="10000"/>
                  </a:schemeClr>
                </a:solidFill>
                <a:effectLst/>
                <a:uLnTx/>
                <a:uFillTx/>
                <a:ea typeface="+mn-ea"/>
                <a:cs typeface="+mn-cs"/>
              </a:rPr>
              <a:t>Questions/Adjourn</a:t>
            </a:r>
          </a:p>
        </p:txBody>
      </p:sp>
    </p:spTree>
    <p:extLst>
      <p:ext uri="{BB962C8B-B14F-4D97-AF65-F5344CB8AC3E}">
        <p14:creationId xmlns:p14="http://schemas.microsoft.com/office/powerpoint/2010/main" val="16343589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1FDE8-C2EC-1030-09C7-F58F58636249}"/>
              </a:ext>
            </a:extLst>
          </p:cNvPr>
          <p:cNvSpPr>
            <a:spLocks noGrp="1"/>
          </p:cNvSpPr>
          <p:nvPr>
            <p:ph type="title"/>
          </p:nvPr>
        </p:nvSpPr>
        <p:spPr/>
        <p:txBody>
          <a:bodyPr>
            <a:normAutofit fontScale="90000"/>
          </a:bodyPr>
          <a:lstStyle/>
          <a:p>
            <a:pPr marL="0" marR="0" lvl="0" indent="-342900" defTabSz="457200" rtl="0" eaLnBrk="1" fontAlgn="base" latinLnBrk="0" hangingPunct="1">
              <a:lnSpc>
                <a:spcPct val="100000"/>
              </a:lnSpc>
              <a:spcBef>
                <a:spcPts val="0"/>
              </a:spcBef>
              <a:spcAft>
                <a:spcPts val="0"/>
              </a:spcAft>
              <a:tabLst/>
              <a:defRPr/>
            </a:pPr>
            <a:r>
              <a:rPr kumimoji="0" lang="en-US"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PGB HIGHLIGHTS-KATHERINE ESCOBAR</a:t>
            </a:r>
            <a:br>
              <a:rPr kumimoji="0" lang="en-US" sz="1500" b="0" i="0" u="none" strike="noStrike" kern="1200" cap="none" spc="0" normalizeH="0" baseline="0" noProof="0" dirty="0">
                <a:ln>
                  <a:noFill/>
                </a:ln>
                <a:solidFill>
                  <a:srgbClr val="242424"/>
                </a:solidFill>
                <a:effectLst/>
                <a:uLnTx/>
                <a:uFillTx/>
                <a:latin typeface="Calibri" panose="020F0502020204030204" pitchFamily="34" charset="0"/>
                <a:ea typeface="+mn-ea"/>
                <a:cs typeface="+mn-cs"/>
              </a:rPr>
            </a:br>
            <a:endParaRPr lang="en-US" dirty="0"/>
          </a:p>
        </p:txBody>
      </p:sp>
      <p:sp>
        <p:nvSpPr>
          <p:cNvPr id="3" name="Text Placeholder 2">
            <a:extLst>
              <a:ext uri="{FF2B5EF4-FFF2-40B4-BE49-F238E27FC236}">
                <a16:creationId xmlns:a16="http://schemas.microsoft.com/office/drawing/2014/main" id="{4775FCB6-AC53-776C-37E8-C0E726C6C619}"/>
              </a:ext>
            </a:extLst>
          </p:cNvPr>
          <p:cNvSpPr>
            <a:spLocks noGrp="1"/>
          </p:cNvSpPr>
          <p:nvPr>
            <p:ph type="body" sz="quarter" idx="13"/>
          </p:nvPr>
        </p:nvSpPr>
        <p:spPr>
          <a:xfrm>
            <a:off x="609600" y="1200150"/>
            <a:ext cx="11079192" cy="5017770"/>
          </a:xfrm>
        </p:spPr>
        <p:txBody>
          <a:bodyPr>
            <a:normAutofit lnSpcReduction="10000"/>
          </a:bodyPr>
          <a:lstStyle/>
          <a:p>
            <a:pPr marL="0" marR="0" algn="l" fontAlgn="base">
              <a:spcBef>
                <a:spcPts val="0"/>
              </a:spcBef>
              <a:spcAft>
                <a:spcPts val="0"/>
              </a:spcAft>
            </a:pPr>
            <a:r>
              <a:rPr lang="en-US" sz="2000" b="0" i="0" dirty="0">
                <a:solidFill>
                  <a:srgbClr val="242424"/>
                </a:solidFill>
                <a:effectLst/>
                <a:latin typeface="Arial" panose="020B0604020202020204" pitchFamily="34" charset="0"/>
              </a:rPr>
              <a:t>NIENOpen completed a working draft of the NIEM Model Version 6.0 and submitted the draft to the NBAC TSC, NTAC TSC and contributors for review on October 2nd. The internal review was completed October 11.  </a:t>
            </a:r>
          </a:p>
          <a:p>
            <a:pPr marL="0" marR="0" algn="l" fontAlgn="base">
              <a:spcBef>
                <a:spcPts val="0"/>
              </a:spcBef>
              <a:spcAft>
                <a:spcPts val="0"/>
              </a:spcAft>
            </a:pPr>
            <a:endParaRPr lang="en-US" sz="2000" dirty="0">
              <a:solidFill>
                <a:srgbClr val="242424"/>
              </a:solidFill>
              <a:latin typeface="Arial" panose="020B0604020202020204" pitchFamily="34" charset="0"/>
            </a:endParaRPr>
          </a:p>
          <a:p>
            <a:pPr marL="0" marR="0" algn="l" fontAlgn="base">
              <a:spcBef>
                <a:spcPts val="0"/>
              </a:spcBef>
              <a:spcAft>
                <a:spcPts val="0"/>
              </a:spcAft>
            </a:pPr>
            <a:r>
              <a:rPr lang="en-US" sz="2000" b="0" i="0" dirty="0">
                <a:solidFill>
                  <a:srgbClr val="000000"/>
                </a:solidFill>
                <a:effectLst/>
                <a:latin typeface="Arial" panose="020B0604020202020204" pitchFamily="34" charset="0"/>
              </a:rPr>
              <a:t>There </a:t>
            </a:r>
            <a:r>
              <a:rPr lang="en-US" sz="2000" dirty="0">
                <a:solidFill>
                  <a:srgbClr val="000000"/>
                </a:solidFill>
                <a:latin typeface="Arial" panose="020B0604020202020204" pitchFamily="34" charset="0"/>
              </a:rPr>
              <a:t>were</a:t>
            </a:r>
            <a:r>
              <a:rPr lang="en-US" sz="2000" b="0" i="0" dirty="0">
                <a:solidFill>
                  <a:srgbClr val="000000"/>
                </a:solidFill>
                <a:effectLst/>
                <a:latin typeface="Arial" panose="020B0604020202020204" pitchFamily="34" charset="0"/>
              </a:rPr>
              <a:t> 4 motions before the PGB:</a:t>
            </a:r>
          </a:p>
          <a:p>
            <a:pPr marL="0" marR="0" indent="0" algn="l" fontAlgn="base">
              <a:spcBef>
                <a:spcPts val="0"/>
              </a:spcBef>
              <a:spcAft>
                <a:spcPts val="0"/>
              </a:spcAft>
              <a:buNone/>
            </a:pPr>
            <a:endParaRPr lang="en-US" sz="2000" b="0" i="0" dirty="0">
              <a:solidFill>
                <a:srgbClr val="242424"/>
              </a:solidFill>
              <a:effectLst/>
              <a:latin typeface="Calibri" panose="020F0502020204030204" pitchFamily="34" charset="0"/>
            </a:endParaRPr>
          </a:p>
          <a:p>
            <a:pPr marL="857250" lvl="2" indent="-342900" fontAlgn="base">
              <a:spcBef>
                <a:spcPts val="0"/>
              </a:spcBef>
              <a:buFont typeface="Arial" panose="020B0604020202020204" pitchFamily="34" charset="0"/>
              <a:buChar char="—"/>
            </a:pPr>
            <a:r>
              <a:rPr lang="en-US" dirty="0">
                <a:solidFill>
                  <a:srgbClr val="000000"/>
                </a:solidFill>
                <a:latin typeface="Arial" panose="020B0604020202020204" pitchFamily="34" charset="0"/>
              </a:rPr>
              <a:t>The PGB approved NIEM 6.0 working Draft as PSD01</a:t>
            </a:r>
          </a:p>
          <a:p>
            <a:pPr marL="1257300" lvl="3" fontAlgn="base">
              <a:spcBef>
                <a:spcPts val="0"/>
              </a:spcBef>
              <a:buFont typeface="Wingdings" panose="05000000000000000000" pitchFamily="2" charset="2"/>
              <a:buChar char="q"/>
            </a:pPr>
            <a:r>
              <a:rPr lang="en-US" b="0" i="0" dirty="0">
                <a:solidFill>
                  <a:srgbClr val="000000"/>
                </a:solidFill>
                <a:effectLst/>
                <a:latin typeface="Arial" panose="020B0604020202020204" pitchFamily="34" charset="0"/>
              </a:rPr>
              <a:t>Publish to OASIS Library</a:t>
            </a:r>
          </a:p>
          <a:p>
            <a:pPr marL="1028700" lvl="3" indent="0" fontAlgn="base">
              <a:spcBef>
                <a:spcPts val="0"/>
              </a:spcBef>
              <a:buNone/>
            </a:pPr>
            <a:endParaRPr lang="en-US" b="0" i="0" dirty="0">
              <a:solidFill>
                <a:srgbClr val="000000"/>
              </a:solidFill>
              <a:effectLst/>
              <a:latin typeface="Arial" panose="020B0604020202020204" pitchFamily="34" charset="0"/>
            </a:endParaRPr>
          </a:p>
          <a:p>
            <a:pPr marL="857250" lvl="2" indent="-342900" fontAlgn="base">
              <a:spcBef>
                <a:spcPts val="0"/>
              </a:spcBef>
              <a:buFont typeface="Arial" panose="020B0604020202020204" pitchFamily="34" charset="0"/>
              <a:buChar char="—"/>
            </a:pPr>
            <a:r>
              <a:rPr lang="en-US" b="0" i="0" dirty="0">
                <a:solidFill>
                  <a:srgbClr val="000000"/>
                </a:solidFill>
                <a:effectLst/>
                <a:latin typeface="Arial" panose="020B0604020202020204" pitchFamily="34" charset="0"/>
              </a:rPr>
              <a:t>The PGB approved the purchase of AWS hosting services as a reoccurring expenditure as long as budget permits</a:t>
            </a:r>
          </a:p>
          <a:p>
            <a:pPr marL="514350" lvl="2" indent="0" fontAlgn="base">
              <a:spcBef>
                <a:spcPts val="0"/>
              </a:spcBef>
              <a:buNone/>
            </a:pPr>
            <a:endParaRPr lang="en-US" b="0" i="0" dirty="0">
              <a:solidFill>
                <a:srgbClr val="000000"/>
              </a:solidFill>
              <a:effectLst/>
              <a:latin typeface="Arial" panose="020B0604020202020204" pitchFamily="34" charset="0"/>
            </a:endParaRPr>
          </a:p>
          <a:p>
            <a:pPr marL="857250" lvl="2" indent="-342900" fontAlgn="base">
              <a:spcBef>
                <a:spcPts val="0"/>
              </a:spcBef>
              <a:buFont typeface="Arial" panose="020B0604020202020204" pitchFamily="34" charset="0"/>
              <a:buChar char="—"/>
            </a:pPr>
            <a:r>
              <a:rPr lang="en-US" b="0" i="0" dirty="0">
                <a:solidFill>
                  <a:srgbClr val="000000"/>
                </a:solidFill>
                <a:effectLst/>
                <a:latin typeface="Arial" panose="020B0604020202020204" pitchFamily="34" charset="0"/>
              </a:rPr>
              <a:t>The PGB approved the purchase of EIN Presswire as a reoccurring expenditure as long as budget permits</a:t>
            </a:r>
          </a:p>
          <a:p>
            <a:pPr marL="514350" lvl="2" indent="0" fontAlgn="base">
              <a:spcBef>
                <a:spcPts val="0"/>
              </a:spcBef>
              <a:buNone/>
            </a:pPr>
            <a:endParaRPr lang="en-US" b="0" i="0" dirty="0">
              <a:solidFill>
                <a:srgbClr val="000000"/>
              </a:solidFill>
              <a:effectLst/>
              <a:latin typeface="Arial" panose="020B0604020202020204" pitchFamily="34" charset="0"/>
            </a:endParaRPr>
          </a:p>
          <a:p>
            <a:pPr marL="857250" lvl="2" indent="-342900" fontAlgn="base">
              <a:spcBef>
                <a:spcPts val="0"/>
              </a:spcBef>
              <a:buFont typeface="Arial" panose="020B0604020202020204" pitchFamily="34" charset="0"/>
              <a:buChar char="—"/>
            </a:pPr>
            <a:r>
              <a:rPr lang="en-US" b="0" i="0" dirty="0">
                <a:solidFill>
                  <a:srgbClr val="000000"/>
                </a:solidFill>
                <a:effectLst/>
                <a:latin typeface="Arial" panose="020B0604020202020204" pitchFamily="34" charset="0"/>
              </a:rPr>
              <a:t>The PGB approved the  purchased LearnPress LMS at its 27 July Meeting, and configuration and test of the software is ongoing. A motion was approved to update that purchase agreement as a reoccurring expenditure as long as budget permits</a:t>
            </a:r>
          </a:p>
          <a:p>
            <a:pPr marL="0" marR="0" indent="0" algn="l" fontAlgn="base">
              <a:spcBef>
                <a:spcPts val="0"/>
              </a:spcBef>
              <a:spcAft>
                <a:spcPts val="0"/>
              </a:spcAft>
              <a:buNone/>
            </a:pPr>
            <a:r>
              <a:rPr lang="en-US" sz="2000" b="0" i="0" dirty="0">
                <a:solidFill>
                  <a:srgbClr val="242424"/>
                </a:solidFill>
                <a:effectLst/>
                <a:latin typeface="Arial" panose="020B0604020202020204" pitchFamily="34" charset="0"/>
              </a:rPr>
              <a:t> </a:t>
            </a:r>
            <a:endParaRPr lang="en-US" dirty="0"/>
          </a:p>
        </p:txBody>
      </p:sp>
      <p:sp>
        <p:nvSpPr>
          <p:cNvPr id="4" name="Slide Number Placeholder 3">
            <a:extLst>
              <a:ext uri="{FF2B5EF4-FFF2-40B4-BE49-F238E27FC236}">
                <a16:creationId xmlns:a16="http://schemas.microsoft.com/office/drawing/2014/main" id="{23FB4E96-8AC1-E007-0A54-16FEF69A5279}"/>
              </a:ext>
            </a:extLst>
          </p:cNvPr>
          <p:cNvSpPr>
            <a:spLocks noGrp="1"/>
          </p:cNvSpPr>
          <p:nvPr>
            <p:ph type="sldNum" sz="quarter" idx="4"/>
          </p:nvPr>
        </p:nvSpPr>
        <p:spPr/>
        <p:txBody>
          <a:bodyPr/>
          <a:lstStyle/>
          <a:p>
            <a:fld id="{6E6030FC-FB78-5E4D-92EA-5D9433591EA9}" type="slidenum">
              <a:rPr lang="en-US" smtClean="0"/>
              <a:pPr/>
              <a:t>6</a:t>
            </a:fld>
            <a:endParaRPr lang="en-US" dirty="0"/>
          </a:p>
        </p:txBody>
      </p:sp>
    </p:spTree>
    <p:extLst>
      <p:ext uri="{BB962C8B-B14F-4D97-AF65-F5344CB8AC3E}">
        <p14:creationId xmlns:p14="http://schemas.microsoft.com/office/powerpoint/2010/main" val="18747229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11FDE8-C2EC-1030-09C7-F58F58636249}"/>
              </a:ext>
            </a:extLst>
          </p:cNvPr>
          <p:cNvSpPr>
            <a:spLocks noGrp="1"/>
          </p:cNvSpPr>
          <p:nvPr>
            <p:ph type="title"/>
          </p:nvPr>
        </p:nvSpPr>
        <p:spPr/>
        <p:txBody>
          <a:bodyPr>
            <a:normAutofit fontScale="90000"/>
          </a:bodyPr>
          <a:lstStyle/>
          <a:p>
            <a:pPr marL="0" marR="0" lvl="0" indent="-342900" defTabSz="457200" rtl="0" eaLnBrk="1" fontAlgn="base" latinLnBrk="0" hangingPunct="1">
              <a:lnSpc>
                <a:spcPct val="100000"/>
              </a:lnSpc>
              <a:spcBef>
                <a:spcPts val="0"/>
              </a:spcBef>
              <a:spcAft>
                <a:spcPts val="0"/>
              </a:spcAft>
              <a:tabLst/>
              <a:defRPr/>
            </a:pPr>
            <a:r>
              <a:rPr kumimoji="0" lang="en-US"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HIGHLIGHTS (CONT.)-KATHERINE ESCOBAR</a:t>
            </a:r>
            <a:br>
              <a:rPr kumimoji="0" lang="en-US" sz="1500" b="0" i="0" u="none" strike="noStrike" kern="1200" cap="none" spc="0" normalizeH="0" baseline="0" noProof="0" dirty="0">
                <a:ln>
                  <a:noFill/>
                </a:ln>
                <a:solidFill>
                  <a:srgbClr val="242424"/>
                </a:solidFill>
                <a:effectLst/>
                <a:uLnTx/>
                <a:uFillTx/>
                <a:latin typeface="Calibri" panose="020F0502020204030204" pitchFamily="34" charset="0"/>
                <a:ea typeface="+mn-ea"/>
                <a:cs typeface="+mn-cs"/>
              </a:rPr>
            </a:br>
            <a:endParaRPr lang="en-US" dirty="0"/>
          </a:p>
        </p:txBody>
      </p:sp>
      <p:sp>
        <p:nvSpPr>
          <p:cNvPr id="3" name="Text Placeholder 2">
            <a:extLst>
              <a:ext uri="{FF2B5EF4-FFF2-40B4-BE49-F238E27FC236}">
                <a16:creationId xmlns:a16="http://schemas.microsoft.com/office/drawing/2014/main" id="{4775FCB6-AC53-776C-37E8-C0E726C6C619}"/>
              </a:ext>
            </a:extLst>
          </p:cNvPr>
          <p:cNvSpPr>
            <a:spLocks noGrp="1"/>
          </p:cNvSpPr>
          <p:nvPr>
            <p:ph type="body" sz="quarter" idx="13"/>
          </p:nvPr>
        </p:nvSpPr>
        <p:spPr/>
        <p:txBody>
          <a:bodyPr>
            <a:normAutofit/>
          </a:bodyPr>
          <a:lstStyle/>
          <a:p>
            <a:pPr marL="0" marR="0" indent="0" algn="l" fontAlgn="base">
              <a:spcBef>
                <a:spcPts val="0"/>
              </a:spcBef>
              <a:spcAft>
                <a:spcPts val="0"/>
              </a:spcAft>
              <a:buNone/>
            </a:pPr>
            <a:r>
              <a:rPr lang="en-US" sz="1800" b="0" i="0" dirty="0">
                <a:solidFill>
                  <a:srgbClr val="000000"/>
                </a:solidFill>
                <a:effectLst/>
                <a:latin typeface="Calibri" panose="020F0502020204030204" pitchFamily="34" charset="0"/>
              </a:rPr>
              <a:t> </a:t>
            </a:r>
            <a:endParaRPr lang="en-US" sz="1800" b="0" i="0" dirty="0">
              <a:solidFill>
                <a:srgbClr val="242424"/>
              </a:solidFill>
              <a:effectLst/>
              <a:latin typeface="Calibri" panose="020F0502020204030204" pitchFamily="34" charset="0"/>
            </a:endParaRPr>
          </a:p>
          <a:p>
            <a:pPr marL="0" marR="0" algn="l" fontAlgn="base">
              <a:spcBef>
                <a:spcPts val="0"/>
              </a:spcBef>
              <a:spcAft>
                <a:spcPts val="0"/>
              </a:spcAft>
            </a:pPr>
            <a:r>
              <a:rPr lang="en-US" sz="1800" b="0" i="0" dirty="0">
                <a:solidFill>
                  <a:srgbClr val="000000"/>
                </a:solidFill>
                <a:effectLst/>
                <a:latin typeface="Arial" panose="020B0604020202020204" pitchFamily="34" charset="0"/>
              </a:rPr>
              <a:t>Mark Dotson provided status on the OASIS-GTRI contract</a:t>
            </a:r>
            <a:endParaRPr lang="en-US" sz="1800" b="0" i="0" dirty="0">
              <a:solidFill>
                <a:srgbClr val="242424"/>
              </a:solidFill>
              <a:effectLst/>
              <a:latin typeface="Calibri" panose="020F0502020204030204" pitchFamily="34" charset="0"/>
            </a:endParaRPr>
          </a:p>
          <a:p>
            <a:pPr marL="0" marR="0" indent="0" algn="l" fontAlgn="base">
              <a:spcBef>
                <a:spcPts val="0"/>
              </a:spcBef>
              <a:spcAft>
                <a:spcPts val="0"/>
              </a:spcAft>
              <a:buNone/>
            </a:pPr>
            <a:r>
              <a:rPr lang="en-US" sz="1800" b="0" i="0" dirty="0">
                <a:solidFill>
                  <a:srgbClr val="242424"/>
                </a:solidFill>
                <a:effectLst/>
                <a:latin typeface="Calibri" panose="020F0502020204030204" pitchFamily="34" charset="0"/>
              </a:rPr>
              <a:t> </a:t>
            </a:r>
          </a:p>
          <a:p>
            <a:pPr marL="0" marR="0" algn="l" fontAlgn="base">
              <a:spcBef>
                <a:spcPts val="0"/>
              </a:spcBef>
              <a:spcAft>
                <a:spcPts val="0"/>
              </a:spcAft>
            </a:pPr>
            <a:r>
              <a:rPr lang="en-US" sz="1800" b="0" i="0" dirty="0">
                <a:solidFill>
                  <a:srgbClr val="000000"/>
                </a:solidFill>
                <a:effectLst/>
                <a:latin typeface="Arial" panose="020B0604020202020204" pitchFamily="34" charset="0"/>
              </a:rPr>
              <a:t>Jane  Harnad (OASIS)  provided some info on a proposal and initial inquiries to hold a NIEMOpen 2024 Summit in the National Capitol Area. </a:t>
            </a:r>
          </a:p>
          <a:p>
            <a:pPr marL="0" marR="0" indent="0" algn="l" fontAlgn="base">
              <a:spcBef>
                <a:spcPts val="0"/>
              </a:spcBef>
              <a:spcAft>
                <a:spcPts val="0"/>
              </a:spcAft>
              <a:buNone/>
            </a:pPr>
            <a:endParaRPr lang="en-US" sz="1800" b="0" i="0" dirty="0">
              <a:solidFill>
                <a:srgbClr val="242424"/>
              </a:solidFill>
              <a:effectLst/>
              <a:latin typeface="Calibri" panose="020F0502020204030204" pitchFamily="34" charset="0"/>
            </a:endParaRPr>
          </a:p>
          <a:p>
            <a:r>
              <a:rPr lang="en-US" sz="1800" dirty="0">
                <a:solidFill>
                  <a:srgbClr val="000000"/>
                </a:solidFill>
                <a:latin typeface="Arial" panose="020B0604020202020204" pitchFamily="34" charset="0"/>
              </a:rPr>
              <a:t>Cathie Mayo discussed 3</a:t>
            </a:r>
            <a:r>
              <a:rPr lang="en-US" sz="1800" baseline="30000" dirty="0">
                <a:solidFill>
                  <a:srgbClr val="000000"/>
                </a:solidFill>
                <a:latin typeface="Arial" panose="020B0604020202020204" pitchFamily="34" charset="0"/>
              </a:rPr>
              <a:t>rd</a:t>
            </a:r>
            <a:r>
              <a:rPr lang="en-US" sz="1800" dirty="0">
                <a:solidFill>
                  <a:srgbClr val="000000"/>
                </a:solidFill>
                <a:latin typeface="Arial" panose="020B0604020202020204" pitchFamily="34" charset="0"/>
              </a:rPr>
              <a:t> QTR budget ~$120K General Fund</a:t>
            </a:r>
          </a:p>
        </p:txBody>
      </p:sp>
      <p:sp>
        <p:nvSpPr>
          <p:cNvPr id="4" name="Slide Number Placeholder 3">
            <a:extLst>
              <a:ext uri="{FF2B5EF4-FFF2-40B4-BE49-F238E27FC236}">
                <a16:creationId xmlns:a16="http://schemas.microsoft.com/office/drawing/2014/main" id="{23FB4E96-8AC1-E007-0A54-16FEF69A5279}"/>
              </a:ext>
            </a:extLst>
          </p:cNvPr>
          <p:cNvSpPr>
            <a:spLocks noGrp="1"/>
          </p:cNvSpPr>
          <p:nvPr>
            <p:ph type="sldNum" sz="quarter" idx="4"/>
          </p:nvPr>
        </p:nvSpPr>
        <p:spPr/>
        <p:txBody>
          <a:bodyPr/>
          <a:lstStyle/>
          <a:p>
            <a:fld id="{6E6030FC-FB78-5E4D-92EA-5D9433591EA9}" type="slidenum">
              <a:rPr lang="en-US" smtClean="0"/>
              <a:pPr/>
              <a:t>7</a:t>
            </a:fld>
            <a:endParaRPr lang="en-US" dirty="0"/>
          </a:p>
        </p:txBody>
      </p:sp>
    </p:spTree>
    <p:extLst>
      <p:ext uri="{BB962C8B-B14F-4D97-AF65-F5344CB8AC3E}">
        <p14:creationId xmlns:p14="http://schemas.microsoft.com/office/powerpoint/2010/main" val="220755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C054C-3BCE-F75F-3E5D-D9E6BFA276B7}"/>
              </a:ext>
            </a:extLst>
          </p:cNvPr>
          <p:cNvSpPr>
            <a:spLocks noGrp="1"/>
          </p:cNvSpPr>
          <p:nvPr>
            <p:ph type="title"/>
          </p:nvPr>
        </p:nvSpPr>
        <p:spPr/>
        <p:txBody>
          <a:bodyPr/>
          <a:lstStyle/>
          <a:p>
            <a:r>
              <a:rPr lang="en-US" dirty="0"/>
              <a:t>NIEMOpen MODEL VERSION 6.0 Tentative PSD &amp; PS Timeline</a:t>
            </a:r>
          </a:p>
        </p:txBody>
      </p:sp>
      <p:sp>
        <p:nvSpPr>
          <p:cNvPr id="3" name="Text Placeholder 2">
            <a:extLst>
              <a:ext uri="{FF2B5EF4-FFF2-40B4-BE49-F238E27FC236}">
                <a16:creationId xmlns:a16="http://schemas.microsoft.com/office/drawing/2014/main" id="{93589230-56C2-A8CA-F3FC-721A7833FE3C}"/>
              </a:ext>
            </a:extLst>
          </p:cNvPr>
          <p:cNvSpPr>
            <a:spLocks noGrp="1"/>
          </p:cNvSpPr>
          <p:nvPr>
            <p:ph type="body" sz="quarter" idx="13"/>
          </p:nvPr>
        </p:nvSpPr>
        <p:spPr/>
        <p:txBody>
          <a:bodyPr>
            <a:normAutofit fontScale="85000" lnSpcReduction="20000"/>
          </a:bodyPr>
          <a:lstStyle/>
          <a:p>
            <a:pPr marL="0" marR="0" indent="0">
              <a:lnSpc>
                <a:spcPct val="107000"/>
              </a:lnSpc>
              <a:spcBef>
                <a:spcPts val="0"/>
              </a:spcBef>
              <a:spcAft>
                <a:spcPts val="0"/>
              </a:spcAft>
              <a:buNone/>
            </a:pP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The tentative timeline for progressing NIEM model version 6.0 through the steps leading to approval of a Project Specification draft (PSD) and then Project Specification (PS) </a:t>
            </a:r>
            <a:r>
              <a:rPr lang="en-US" sz="1800" dirty="0">
                <a:solidFill>
                  <a:srgbClr val="333333"/>
                </a:solidFill>
                <a:latin typeface="Helvetica" panose="020B0604020202020204" pitchFamily="34" charset="0"/>
                <a:ea typeface="Times New Roman" panose="02020603050405020304" pitchFamily="18" charset="0"/>
                <a:cs typeface="Times New Roman" panose="02020603050405020304" pitchFamily="18" charset="0"/>
              </a:rPr>
              <a:t>is</a:t>
            </a: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 as follows:</a:t>
            </a:r>
          </a:p>
          <a:p>
            <a:pPr marL="0" marR="0" indent="0">
              <a:lnSpc>
                <a:spcPct val="107000"/>
              </a:lnSpc>
              <a:spcBef>
                <a:spcPts val="0"/>
              </a:spcBef>
              <a:spcAft>
                <a:spcPts val="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B050"/>
                </a:solidFill>
                <a:effectLst/>
                <a:latin typeface="Helvetica" panose="020B0604020202020204" pitchFamily="34" charset="0"/>
                <a:ea typeface="Times New Roman" panose="02020603050405020304" pitchFamily="18" charset="0"/>
                <a:cs typeface="Times New Roman" panose="02020603050405020304" pitchFamily="18" charset="0"/>
              </a:rPr>
              <a:t>Oct 02: NBAC, NTAC, and Domain Subcommittee / COI begin review of the latest working draft</a:t>
            </a:r>
          </a:p>
          <a:p>
            <a:pPr marL="0" marR="0" lvl="0" indent="0">
              <a:lnSpc>
                <a:spcPct val="107000"/>
              </a:lnSpc>
              <a:spcBef>
                <a:spcPts val="0"/>
              </a:spcBef>
              <a:spcAft>
                <a:spcPts val="0"/>
              </a:spcAft>
              <a:buSzPts val="1000"/>
              <a:buNone/>
              <a:tabLst>
                <a:tab pos="457200" algn="l"/>
              </a:tabLst>
            </a:pPr>
            <a:endParaRPr lang="en-US" sz="1800" dirty="0">
              <a:solidFill>
                <a:srgbClr val="00B05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B050"/>
                </a:solidFill>
                <a:effectLst/>
                <a:latin typeface="Helvetica" panose="020B0604020202020204" pitchFamily="34" charset="0"/>
                <a:ea typeface="Times New Roman" panose="02020603050405020304" pitchFamily="18" charset="0"/>
                <a:cs typeface="Times New Roman" panose="02020603050405020304" pitchFamily="18" charset="0"/>
              </a:rPr>
              <a:t>Oct 11: Feedback due, final updates begin</a:t>
            </a:r>
          </a:p>
          <a:p>
            <a:pPr marR="0" lvl="0">
              <a:lnSpc>
                <a:spcPct val="107000"/>
              </a:lnSpc>
              <a:spcBef>
                <a:spcPts val="0"/>
              </a:spcBef>
              <a:spcAft>
                <a:spcPts val="0"/>
              </a:spcAft>
              <a:buSzPts val="1000"/>
              <a:buFont typeface="Symbol" panose="05050102010706020507" pitchFamily="18" charset="2"/>
              <a:buChar char=""/>
              <a:tabLst>
                <a:tab pos="457200" algn="l"/>
              </a:tabLst>
            </a:pPr>
            <a:endParaRPr lang="en-US" sz="1800" dirty="0">
              <a:solidFill>
                <a:srgbClr val="00B050"/>
              </a:solidFill>
              <a:latin typeface="Helvetica" panose="020B0604020202020204" pitchFamily="34"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B050"/>
                </a:solidFill>
                <a:effectLst/>
                <a:latin typeface="Helvetica" panose="020B0604020202020204" pitchFamily="34" charset="0"/>
                <a:ea typeface="Times New Roman" panose="02020603050405020304" pitchFamily="18" charset="0"/>
                <a:cs typeface="Times New Roman" panose="02020603050405020304" pitchFamily="18" charset="0"/>
              </a:rPr>
              <a:t>Oct 26: NBAC </a:t>
            </a:r>
            <a:r>
              <a:rPr lang="en-US" sz="1800" dirty="0">
                <a:solidFill>
                  <a:srgbClr val="00B050"/>
                </a:solidFill>
                <a:latin typeface="Helvetica" panose="020B0604020202020204" pitchFamily="34" charset="0"/>
                <a:ea typeface="Times New Roman" panose="02020603050405020304" pitchFamily="18" charset="0"/>
                <a:cs typeface="Times New Roman" panose="02020603050405020304" pitchFamily="18" charset="0"/>
              </a:rPr>
              <a:t>nominates</a:t>
            </a:r>
            <a:r>
              <a:rPr lang="en-US" sz="1800" dirty="0">
                <a:solidFill>
                  <a:srgbClr val="00B050"/>
                </a:solidFill>
                <a:effectLst/>
                <a:latin typeface="Helvetica" panose="020B0604020202020204" pitchFamily="34" charset="0"/>
                <a:ea typeface="Times New Roman" panose="02020603050405020304" pitchFamily="18" charset="0"/>
                <a:cs typeface="Times New Roman" panose="02020603050405020304" pitchFamily="18" charset="0"/>
              </a:rPr>
              <a:t> the latest draft to the PGB for approval as NIEM Model Version 6.0 PSD01 - APPROVED</a:t>
            </a:r>
          </a:p>
          <a:p>
            <a:pPr marR="0" lvl="0">
              <a:lnSpc>
                <a:spcPct val="107000"/>
              </a:lnSpc>
              <a:spcBef>
                <a:spcPts val="0"/>
              </a:spcBef>
              <a:spcAft>
                <a:spcPts val="0"/>
              </a:spcAft>
              <a:buSzPts val="1000"/>
              <a:buFont typeface="Symbol" panose="05050102010706020507" pitchFamily="18" charset="2"/>
              <a:buChar char=""/>
              <a:tabLst>
                <a:tab pos="457200" algn="l"/>
              </a:tabLst>
            </a:pPr>
            <a:endParaRPr lang="en-US" sz="1800" dirty="0">
              <a:solidFill>
                <a:srgbClr val="00B050"/>
              </a:solidFill>
              <a:effectLst/>
              <a:latin typeface="Helvetica" panose="020B0604020202020204" pitchFamily="34"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B050"/>
                </a:solidFill>
                <a:latin typeface="Helvetica" panose="020B0604020202020204" pitchFamily="34" charset="0"/>
                <a:ea typeface="Times New Roman" panose="02020603050405020304" pitchFamily="18" charset="0"/>
                <a:cs typeface="Times New Roman" panose="02020603050405020304" pitchFamily="18" charset="0"/>
              </a:rPr>
              <a:t>Nov 2: Chair requests OP Admin publish PSD01</a:t>
            </a:r>
          </a:p>
          <a:p>
            <a:pPr marR="0" lvl="0">
              <a:lnSpc>
                <a:spcPct val="107000"/>
              </a:lnSpc>
              <a:spcBef>
                <a:spcPts val="0"/>
              </a:spcBef>
              <a:spcAft>
                <a:spcPts val="0"/>
              </a:spcAft>
              <a:buSzPts val="1000"/>
              <a:buFont typeface="Symbol" panose="05050102010706020507" pitchFamily="18" charset="2"/>
              <a:buChar char=""/>
              <a:tabLst>
                <a:tab pos="457200" algn="l"/>
              </a:tabLst>
            </a:pPr>
            <a:endParaRPr lang="en-US" sz="1800" dirty="0">
              <a:solidFill>
                <a:srgbClr val="00B050"/>
              </a:solidFill>
              <a:latin typeface="Helvetica" panose="020B0604020202020204" pitchFamily="34" charset="0"/>
              <a:ea typeface="Times New Roman" panose="02020603050405020304" pitchFamily="18" charset="0"/>
              <a:cs typeface="Times New Roman" panose="02020603050405020304" pitchFamily="18" charset="0"/>
            </a:endParaRPr>
          </a:p>
          <a:p>
            <a:pPr marR="0" lvl="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B050"/>
                </a:solidFill>
                <a:latin typeface="Helvetica" panose="020B0604020202020204" pitchFamily="34" charset="0"/>
                <a:ea typeface="Times New Roman" panose="02020603050405020304" pitchFamily="18" charset="0"/>
                <a:cs typeface="Times New Roman" panose="02020603050405020304" pitchFamily="18" charset="0"/>
              </a:rPr>
              <a:t>Nov 8: PSD01 published to OASIS library</a:t>
            </a:r>
          </a:p>
          <a:p>
            <a:pPr marR="0" lvl="0">
              <a:lnSpc>
                <a:spcPct val="107000"/>
              </a:lnSpc>
              <a:spcBef>
                <a:spcPts val="0"/>
              </a:spcBef>
              <a:spcAft>
                <a:spcPts val="0"/>
              </a:spcAft>
              <a:buSzPts val="1000"/>
              <a:buFont typeface="Symbol" panose="05050102010706020507" pitchFamily="18" charset="2"/>
              <a:buChar char=""/>
              <a:tabLst>
                <a:tab pos="457200" algn="l"/>
              </a:tabLst>
            </a:pPr>
            <a:endParaRPr lang="en-US" sz="1800" dirty="0">
              <a:solidFill>
                <a:srgbClr val="00B050"/>
              </a:solidFill>
              <a:latin typeface="Helvetica" panose="020B0604020202020204" pitchFamily="34" charset="0"/>
              <a:cs typeface="Times New Roman" panose="02020603050405020304" pitchFamily="18" charset="0"/>
            </a:endParaRPr>
          </a:p>
          <a:p>
            <a:pPr marR="0" lvl="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B050"/>
                </a:solidFill>
                <a:latin typeface="Helvetica" panose="020B0604020202020204" pitchFamily="34" charset="0"/>
                <a:cs typeface="Times New Roman" panose="02020603050405020304" pitchFamily="18" charset="0"/>
              </a:rPr>
              <a:t>Nov 9: Ballot request for Special Majority Vote submitted to OP Admin</a:t>
            </a:r>
          </a:p>
          <a:p>
            <a:pPr marR="0" lvl="0">
              <a:lnSpc>
                <a:spcPct val="107000"/>
              </a:lnSpc>
              <a:spcBef>
                <a:spcPts val="0"/>
              </a:spcBef>
              <a:spcAft>
                <a:spcPts val="0"/>
              </a:spcAft>
              <a:buSzPts val="1000"/>
              <a:buFont typeface="Symbol" panose="05050102010706020507" pitchFamily="18" charset="2"/>
              <a:buChar char=""/>
              <a:tabLst>
                <a:tab pos="457200" algn="l"/>
              </a:tabLst>
            </a:pPr>
            <a:endParaRPr lang="en-US" sz="1800" dirty="0">
              <a:solidFill>
                <a:srgbClr val="00B050"/>
              </a:solidFill>
              <a:effectLst/>
              <a:latin typeface="Helvetica" panose="020B060402020202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00B050"/>
                </a:solidFill>
                <a:effectLst/>
                <a:latin typeface="Helvetica" panose="020B0604020202020204" pitchFamily="34" charset="0"/>
                <a:ea typeface="Calibri" panose="020F0502020204030204" pitchFamily="34" charset="0"/>
                <a:cs typeface="Times New Roman" panose="02020603050405020304" pitchFamily="18" charset="0"/>
              </a:rPr>
              <a:t>Nov 9: 14 Day PGB notification of ballot to approve P</a:t>
            </a:r>
            <a:r>
              <a:rPr lang="en-US" sz="1800" dirty="0">
                <a:solidFill>
                  <a:srgbClr val="00B050"/>
                </a:solidFill>
                <a:latin typeface="Helvetica" panose="020B0604020202020204" pitchFamily="34" charset="0"/>
                <a:ea typeface="Calibri" panose="020F0502020204030204" pitchFamily="34" charset="0"/>
                <a:cs typeface="Times New Roman" panose="02020603050405020304" pitchFamily="18" charset="0"/>
              </a:rPr>
              <a:t>S01 submitted by PGB Chair</a:t>
            </a:r>
            <a:endParaRPr lang="en-US" sz="1800" dirty="0">
              <a:solidFill>
                <a:srgbClr val="00B050"/>
              </a:solidFill>
              <a:latin typeface="Helvetica" panose="020B0604020202020204" pitchFamily="34" charset="0"/>
              <a:cs typeface="Times New Roman" panose="02020603050405020304" pitchFamily="18" charset="0"/>
            </a:endParaRPr>
          </a:p>
          <a:p>
            <a:pPr marL="0" marR="0" lvl="0" indent="0">
              <a:lnSpc>
                <a:spcPct val="107000"/>
              </a:lnSpc>
              <a:spcBef>
                <a:spcPts val="0"/>
              </a:spcBef>
              <a:spcAft>
                <a:spcPts val="0"/>
              </a:spcAft>
              <a:buSzPts val="1000"/>
              <a:buNone/>
              <a:tabLst>
                <a:tab pos="457200" algn="l"/>
              </a:tabLst>
            </a:pPr>
            <a:endParaRPr lang="en-US" sz="1800" dirty="0">
              <a:solidFill>
                <a:srgbClr val="333333"/>
              </a:solidFill>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333333"/>
                </a:solidFill>
                <a:effectLst/>
                <a:latin typeface="Helvetica" panose="020B0604020202020204" pitchFamily="34" charset="0"/>
                <a:ea typeface="Times New Roman" panose="02020603050405020304" pitchFamily="18" charset="0"/>
                <a:cs typeface="Times New Roman" panose="02020603050405020304" pitchFamily="18" charset="0"/>
              </a:rPr>
              <a:t>Nov 27: PGB Votes to </a:t>
            </a:r>
            <a:r>
              <a:rPr lang="en-US" sz="1800" dirty="0">
                <a:solidFill>
                  <a:srgbClr val="333333"/>
                </a:solidFill>
                <a:latin typeface="Helvetica" panose="020B0604020202020204" pitchFamily="34" charset="0"/>
                <a:cs typeface="Times New Roman" panose="02020603050405020304" pitchFamily="18" charset="0"/>
              </a:rPr>
              <a:t>approve PS01</a:t>
            </a: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endParaRPr lang="en-US" sz="1800" dirty="0">
              <a:solidFill>
                <a:srgbClr val="333333"/>
              </a:solidFill>
              <a:latin typeface="Helvetica" panose="020B0604020202020204" pitchFamily="34" charset="0"/>
              <a:cs typeface="Times New Roman" panose="02020603050405020304" pitchFamily="18" charset="0"/>
            </a:endParaRPr>
          </a:p>
          <a:p>
            <a:pPr marL="342900" marR="0" lvl="0" indent="-342900">
              <a:lnSpc>
                <a:spcPct val="107000"/>
              </a:lnSpc>
              <a:spcBef>
                <a:spcPts val="0"/>
              </a:spcBef>
              <a:spcAft>
                <a:spcPts val="0"/>
              </a:spcAft>
              <a:buSzPts val="1000"/>
              <a:buFont typeface="Symbol" panose="05050102010706020507" pitchFamily="18" charset="2"/>
              <a:buChar char=""/>
              <a:tabLst>
                <a:tab pos="457200" algn="l"/>
              </a:tabLst>
            </a:pPr>
            <a:r>
              <a:rPr lang="en-US" sz="1800" dirty="0">
                <a:solidFill>
                  <a:srgbClr val="333333"/>
                </a:solidFill>
                <a:latin typeface="Helvetica" panose="020B0604020202020204" pitchFamily="34" charset="0"/>
                <a:cs typeface="Times New Roman" panose="02020603050405020304" pitchFamily="18" charset="0"/>
              </a:rPr>
              <a:t>TBD (~11 Dec) Submit request to publish PS01</a:t>
            </a:r>
          </a:p>
          <a:p>
            <a:pPr marL="0" marR="0" lvl="0" indent="0">
              <a:lnSpc>
                <a:spcPct val="107000"/>
              </a:lnSpc>
              <a:spcBef>
                <a:spcPts val="0"/>
              </a:spcBef>
              <a:spcAft>
                <a:spcPts val="0"/>
              </a:spcAft>
              <a:buSzPts val="1000"/>
              <a:buNone/>
              <a:tabLst>
                <a:tab pos="457200" algn="l"/>
              </a:tabLst>
            </a:pPr>
            <a:endParaRPr lang="en-US" sz="1800" dirty="0">
              <a:solidFill>
                <a:srgbClr val="333333"/>
              </a:solidFill>
              <a:latin typeface="Helvetica" panose="020B0604020202020204" pitchFamily="34" charset="0"/>
              <a:cs typeface="Times New Roman" panose="02020603050405020304" pitchFamily="18" charset="0"/>
            </a:endParaRPr>
          </a:p>
          <a:p>
            <a:r>
              <a:rPr lang="en-US" sz="1800" dirty="0">
                <a:solidFill>
                  <a:srgbClr val="333333"/>
                </a:solidFill>
                <a:latin typeface="Helvetica" panose="020B0604020202020204" pitchFamily="34" charset="0"/>
                <a:cs typeface="Times New Roman" panose="02020603050405020304" pitchFamily="18" charset="0"/>
              </a:rPr>
              <a:t>TBD (~ 18 Dec) PS01 Published</a:t>
            </a:r>
          </a:p>
        </p:txBody>
      </p:sp>
      <p:sp>
        <p:nvSpPr>
          <p:cNvPr id="4" name="Slide Number Placeholder 3">
            <a:extLst>
              <a:ext uri="{FF2B5EF4-FFF2-40B4-BE49-F238E27FC236}">
                <a16:creationId xmlns:a16="http://schemas.microsoft.com/office/drawing/2014/main" id="{20B5DA65-63FC-C029-5B4A-6CD8EE9BA9DC}"/>
              </a:ext>
            </a:extLst>
          </p:cNvPr>
          <p:cNvSpPr>
            <a:spLocks noGrp="1"/>
          </p:cNvSpPr>
          <p:nvPr>
            <p:ph type="sldNum" sz="quarter" idx="4"/>
          </p:nvPr>
        </p:nvSpPr>
        <p:spPr/>
        <p:txBody>
          <a:bodyPr/>
          <a:lstStyle/>
          <a:p>
            <a:fld id="{6E6030FC-FB78-5E4D-92EA-5D9433591EA9}" type="slidenum">
              <a:rPr lang="en-US" smtClean="0"/>
              <a:pPr/>
              <a:t>8</a:t>
            </a:fld>
            <a:endParaRPr lang="en-US" dirty="0"/>
          </a:p>
        </p:txBody>
      </p:sp>
    </p:spTree>
    <p:extLst>
      <p:ext uri="{BB962C8B-B14F-4D97-AF65-F5344CB8AC3E}">
        <p14:creationId xmlns:p14="http://schemas.microsoft.com/office/powerpoint/2010/main" val="2897550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01562-F1F5-442B-8F73-FF6E49D2BCA9}"/>
              </a:ext>
            </a:extLst>
          </p:cNvPr>
          <p:cNvSpPr>
            <a:spLocks noGrp="1"/>
          </p:cNvSpPr>
          <p:nvPr>
            <p:ph type="title"/>
          </p:nvPr>
        </p:nvSpPr>
        <p:spPr/>
        <p:txBody>
          <a:bodyPr vert="horz" lIns="91440" tIns="45720" rIns="91440" bIns="45720" rtlCol="0" anchor="t" anchorCtr="0">
            <a:noAutofit/>
          </a:bodyPr>
          <a:lstStyle/>
          <a:p>
            <a:pPr algn="l"/>
            <a:r>
              <a:rPr lang="en-US" sz="3200" dirty="0">
                <a:solidFill>
                  <a:srgbClr val="005170"/>
                </a:solidFill>
                <a:latin typeface="+mj-lt"/>
                <a:cs typeface="+mj-cs"/>
              </a:rPr>
              <a:t>resources</a:t>
            </a:r>
          </a:p>
        </p:txBody>
      </p:sp>
      <p:pic>
        <p:nvPicPr>
          <p:cNvPr id="6" name="Picture 5">
            <a:hlinkClick r:id="rId3"/>
            <a:extLst>
              <a:ext uri="{FF2B5EF4-FFF2-40B4-BE49-F238E27FC236}">
                <a16:creationId xmlns:a16="http://schemas.microsoft.com/office/drawing/2014/main" id="{4A05DCE5-FBD4-4610-B92F-D26EB5DD12E2}"/>
              </a:ext>
            </a:extLst>
          </p:cNvPr>
          <p:cNvPicPr>
            <a:picLocks noChangeAspect="1"/>
          </p:cNvPicPr>
          <p:nvPr/>
        </p:nvPicPr>
        <p:blipFill>
          <a:blip r:embed="rId4"/>
          <a:stretch>
            <a:fillRect/>
          </a:stretch>
        </p:blipFill>
        <p:spPr>
          <a:xfrm>
            <a:off x="6432863" y="3415591"/>
            <a:ext cx="1697314" cy="1271347"/>
          </a:xfrm>
          <a:prstGeom prst="rect">
            <a:avLst/>
          </a:prstGeom>
        </p:spPr>
      </p:pic>
      <p:pic>
        <p:nvPicPr>
          <p:cNvPr id="8" name="Picture 7" descr="A picture containing text, clipart&#10;&#10;Description automatically generated">
            <a:hlinkClick r:id="rId5"/>
            <a:extLst>
              <a:ext uri="{FF2B5EF4-FFF2-40B4-BE49-F238E27FC236}">
                <a16:creationId xmlns:a16="http://schemas.microsoft.com/office/drawing/2014/main" id="{7665B8B0-1D7A-47B9-94F3-496342FDB4F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794907" y="416393"/>
            <a:ext cx="2887980" cy="601980"/>
          </a:xfrm>
          <a:prstGeom prst="rect">
            <a:avLst/>
          </a:prstGeom>
        </p:spPr>
      </p:pic>
      <p:pic>
        <p:nvPicPr>
          <p:cNvPr id="9" name="Picture 8" descr="Logo&#10;&#10;Description automatically generated">
            <a:extLst>
              <a:ext uri="{FF2B5EF4-FFF2-40B4-BE49-F238E27FC236}">
                <a16:creationId xmlns:a16="http://schemas.microsoft.com/office/drawing/2014/main" id="{E996DC38-0DA8-4334-B95F-9CDFF13214B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56712" y="1067582"/>
            <a:ext cx="2462714" cy="732129"/>
          </a:xfrm>
          <a:prstGeom prst="rect">
            <a:avLst/>
          </a:prstGeom>
        </p:spPr>
      </p:pic>
      <p:pic>
        <p:nvPicPr>
          <p:cNvPr id="10" name="Picture 9">
            <a:hlinkClick r:id="rId8"/>
            <a:extLst>
              <a:ext uri="{FF2B5EF4-FFF2-40B4-BE49-F238E27FC236}">
                <a16:creationId xmlns:a16="http://schemas.microsoft.com/office/drawing/2014/main" id="{D1433D25-F6C2-4FC9-B7F1-C8D5A6965B8B}"/>
              </a:ext>
            </a:extLst>
          </p:cNvPr>
          <p:cNvPicPr>
            <a:picLocks noChangeAspect="1"/>
          </p:cNvPicPr>
          <p:nvPr/>
        </p:nvPicPr>
        <p:blipFill>
          <a:blip r:embed="rId9"/>
          <a:stretch>
            <a:fillRect/>
          </a:stretch>
        </p:blipFill>
        <p:spPr>
          <a:xfrm>
            <a:off x="6618553" y="2732705"/>
            <a:ext cx="1557915" cy="904268"/>
          </a:xfrm>
          <a:prstGeom prst="rect">
            <a:avLst/>
          </a:prstGeom>
        </p:spPr>
      </p:pic>
      <p:pic>
        <p:nvPicPr>
          <p:cNvPr id="11" name="Picture 10">
            <a:hlinkClick r:id="rId10"/>
            <a:extLst>
              <a:ext uri="{FF2B5EF4-FFF2-40B4-BE49-F238E27FC236}">
                <a16:creationId xmlns:a16="http://schemas.microsoft.com/office/drawing/2014/main" id="{45CBCAA3-37AA-4C63-9B4D-414182C8CE20}"/>
              </a:ext>
            </a:extLst>
          </p:cNvPr>
          <p:cNvPicPr>
            <a:picLocks noChangeAspect="1"/>
          </p:cNvPicPr>
          <p:nvPr/>
        </p:nvPicPr>
        <p:blipFill>
          <a:blip r:embed="rId11"/>
          <a:stretch>
            <a:fillRect/>
          </a:stretch>
        </p:blipFill>
        <p:spPr>
          <a:xfrm>
            <a:off x="6779265" y="4417835"/>
            <a:ext cx="1227272" cy="1227272"/>
          </a:xfrm>
          <a:prstGeom prst="rect">
            <a:avLst/>
          </a:prstGeom>
        </p:spPr>
      </p:pic>
      <p:sp>
        <p:nvSpPr>
          <p:cNvPr id="12" name="TextBox 11">
            <a:extLst>
              <a:ext uri="{FF2B5EF4-FFF2-40B4-BE49-F238E27FC236}">
                <a16:creationId xmlns:a16="http://schemas.microsoft.com/office/drawing/2014/main" id="{34BFFCB0-414E-42E7-9A18-B01036269398}"/>
              </a:ext>
            </a:extLst>
          </p:cNvPr>
          <p:cNvSpPr txBox="1"/>
          <p:nvPr/>
        </p:nvSpPr>
        <p:spPr>
          <a:xfrm>
            <a:off x="8965712" y="533963"/>
            <a:ext cx="2627967"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lumMod val="50000"/>
                  </a:srgbClr>
                </a:solidFill>
                <a:effectLst/>
                <a:uLnTx/>
                <a:uFillTx/>
                <a:latin typeface="Arial"/>
                <a:ea typeface="+mn-ea"/>
                <a:cs typeface="+mn-cs"/>
              </a:rPr>
              <a:t>Follow Us On Twitter </a:t>
            </a:r>
          </a:p>
        </p:txBody>
      </p:sp>
      <p:sp>
        <p:nvSpPr>
          <p:cNvPr id="13" name="TextBox 12">
            <a:extLst>
              <a:ext uri="{FF2B5EF4-FFF2-40B4-BE49-F238E27FC236}">
                <a16:creationId xmlns:a16="http://schemas.microsoft.com/office/drawing/2014/main" id="{0D5F9A9A-A1AB-4479-842E-558B2DC0C0EE}"/>
              </a:ext>
            </a:extLst>
          </p:cNvPr>
          <p:cNvSpPr txBox="1"/>
          <p:nvPr/>
        </p:nvSpPr>
        <p:spPr>
          <a:xfrm>
            <a:off x="9591780" y="930573"/>
            <a:ext cx="2045610"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12"/>
              </a:rPr>
              <a:t>https://twitter.com/NIEMconnects?ref_src=twsrc%5Etfw</a:t>
            </a:r>
            <a:endParaRPr kumimoji="0" lang="en-US" sz="12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p:txBody>
      </p:sp>
      <p:pic>
        <p:nvPicPr>
          <p:cNvPr id="14" name="Picture 13">
            <a:extLst>
              <a:ext uri="{FF2B5EF4-FFF2-40B4-BE49-F238E27FC236}">
                <a16:creationId xmlns:a16="http://schemas.microsoft.com/office/drawing/2014/main" id="{A1D82A97-11A9-4474-8ED5-5E86A4C9D8B3}"/>
              </a:ext>
            </a:extLst>
          </p:cNvPr>
          <p:cNvPicPr>
            <a:picLocks noChangeAspect="1"/>
          </p:cNvPicPr>
          <p:nvPr/>
        </p:nvPicPr>
        <p:blipFill>
          <a:blip r:embed="rId13"/>
          <a:stretch>
            <a:fillRect/>
          </a:stretch>
        </p:blipFill>
        <p:spPr>
          <a:xfrm>
            <a:off x="8808806" y="951891"/>
            <a:ext cx="730568" cy="635277"/>
          </a:xfrm>
          <a:prstGeom prst="rect">
            <a:avLst/>
          </a:prstGeom>
        </p:spPr>
      </p:pic>
      <p:pic>
        <p:nvPicPr>
          <p:cNvPr id="15" name="Picture 14">
            <a:extLst>
              <a:ext uri="{FF2B5EF4-FFF2-40B4-BE49-F238E27FC236}">
                <a16:creationId xmlns:a16="http://schemas.microsoft.com/office/drawing/2014/main" id="{091B6609-B433-41BB-867E-DF83F10E5DAB}"/>
              </a:ext>
            </a:extLst>
          </p:cNvPr>
          <p:cNvPicPr>
            <a:picLocks noChangeAspect="1"/>
          </p:cNvPicPr>
          <p:nvPr/>
        </p:nvPicPr>
        <p:blipFill>
          <a:blip r:embed="rId14"/>
          <a:stretch>
            <a:fillRect/>
          </a:stretch>
        </p:blipFill>
        <p:spPr>
          <a:xfrm>
            <a:off x="8835476" y="1737698"/>
            <a:ext cx="677228" cy="670137"/>
          </a:xfrm>
          <a:prstGeom prst="rect">
            <a:avLst/>
          </a:prstGeom>
        </p:spPr>
      </p:pic>
      <p:sp>
        <p:nvSpPr>
          <p:cNvPr id="16" name="TextBox 15">
            <a:extLst>
              <a:ext uri="{FF2B5EF4-FFF2-40B4-BE49-F238E27FC236}">
                <a16:creationId xmlns:a16="http://schemas.microsoft.com/office/drawing/2014/main" id="{1BC5EDD5-04AA-46CD-88CE-0F28113FAF01}"/>
              </a:ext>
            </a:extLst>
          </p:cNvPr>
          <p:cNvSpPr txBox="1"/>
          <p:nvPr/>
        </p:nvSpPr>
        <p:spPr>
          <a:xfrm>
            <a:off x="9591779" y="1799711"/>
            <a:ext cx="2124685" cy="55399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15"/>
              </a:rPr>
              <a:t>https://www.linkedin.com/groups/1903175/profile</a:t>
            </a:r>
            <a:endPar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p:txBody>
      </p:sp>
      <p:pic>
        <p:nvPicPr>
          <p:cNvPr id="17" name="Picture 16">
            <a:extLst>
              <a:ext uri="{FF2B5EF4-FFF2-40B4-BE49-F238E27FC236}">
                <a16:creationId xmlns:a16="http://schemas.microsoft.com/office/drawing/2014/main" id="{3E3FFF20-3679-4B50-9EA4-98D5A08AB9E5}"/>
              </a:ext>
            </a:extLst>
          </p:cNvPr>
          <p:cNvPicPr>
            <a:picLocks noChangeAspect="1"/>
          </p:cNvPicPr>
          <p:nvPr/>
        </p:nvPicPr>
        <p:blipFill>
          <a:blip r:embed="rId16"/>
          <a:stretch>
            <a:fillRect/>
          </a:stretch>
        </p:blipFill>
        <p:spPr>
          <a:xfrm>
            <a:off x="8670298" y="2680842"/>
            <a:ext cx="1007584" cy="565230"/>
          </a:xfrm>
          <a:prstGeom prst="rect">
            <a:avLst/>
          </a:prstGeom>
        </p:spPr>
      </p:pic>
      <p:sp>
        <p:nvSpPr>
          <p:cNvPr id="18" name="TextBox 17">
            <a:extLst>
              <a:ext uri="{FF2B5EF4-FFF2-40B4-BE49-F238E27FC236}">
                <a16:creationId xmlns:a16="http://schemas.microsoft.com/office/drawing/2014/main" id="{CA8E0AB8-7253-4665-B6D9-F3775DDA49D7}"/>
              </a:ext>
            </a:extLst>
          </p:cNvPr>
          <p:cNvSpPr txBox="1"/>
          <p:nvPr/>
        </p:nvSpPr>
        <p:spPr>
          <a:xfrm>
            <a:off x="9591779" y="2755912"/>
            <a:ext cx="2045610" cy="553998"/>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17"/>
              </a:rPr>
              <a:t>https://www.youtube.com/channel/UCg9qV22PXLBjG41hc-EwVrQ</a:t>
            </a:r>
            <a:endPar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p:txBody>
      </p:sp>
      <p:sp>
        <p:nvSpPr>
          <p:cNvPr id="20" name="TextBox 19">
            <a:hlinkClick r:id="rId18"/>
            <a:extLst>
              <a:ext uri="{FF2B5EF4-FFF2-40B4-BE49-F238E27FC236}">
                <a16:creationId xmlns:a16="http://schemas.microsoft.com/office/drawing/2014/main" id="{609ED845-02CC-457A-96D4-1BC02EE0BD99}"/>
              </a:ext>
            </a:extLst>
          </p:cNvPr>
          <p:cNvSpPr txBox="1"/>
          <p:nvPr/>
        </p:nvSpPr>
        <p:spPr>
          <a:xfrm>
            <a:off x="8670298" y="5034202"/>
            <a:ext cx="3155955"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497D">
                    <a:lumMod val="60000"/>
                    <a:lumOff val="40000"/>
                  </a:srgbClr>
                </a:solidFill>
                <a:effectLst/>
                <a:uLnTx/>
                <a:uFillTx/>
                <a:latin typeface="Arial"/>
                <a:ea typeface="+mn-ea"/>
                <a:cs typeface="+mn-cs"/>
              </a:rPr>
              <a:t>NIEM Message Exchange Package Builder</a:t>
            </a:r>
          </a:p>
        </p:txBody>
      </p:sp>
      <p:sp>
        <p:nvSpPr>
          <p:cNvPr id="3" name="TextBox 2">
            <a:extLst>
              <a:ext uri="{FF2B5EF4-FFF2-40B4-BE49-F238E27FC236}">
                <a16:creationId xmlns:a16="http://schemas.microsoft.com/office/drawing/2014/main" id="{305072A9-729C-40B9-93D4-9140E4D446F5}"/>
              </a:ext>
            </a:extLst>
          </p:cNvPr>
          <p:cNvSpPr txBox="1"/>
          <p:nvPr/>
        </p:nvSpPr>
        <p:spPr>
          <a:xfrm>
            <a:off x="6432863" y="1730488"/>
            <a:ext cx="2153346" cy="830997"/>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19">
                  <a:extLst>
                    <a:ext uri="{A12FA001-AC4F-418D-AE19-62706E023703}">
                      <ahyp:hlinkClr xmlns:ahyp="http://schemas.microsoft.com/office/drawing/2018/hyperlinkcolor" val="tx"/>
                    </a:ext>
                  </a:extLst>
                </a:hlinkClick>
              </a:rPr>
              <a:t>https://www.niem.gov/</a:t>
            </a:r>
            <a:endParaRPr kumimoji="0" lang="en-US" sz="16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20">
                  <a:extLst>
                    <a:ext uri="{A12FA001-AC4F-418D-AE19-62706E023703}">
                      <ahyp:hlinkClr xmlns:ahyp="http://schemas.microsoft.com/office/drawing/2018/hyperlinkcolor" val="tx"/>
                    </a:ext>
                  </a:extLst>
                </a:hlinkClick>
              </a:rPr>
              <a:t>https://niemopen.org/</a:t>
            </a:r>
            <a:endParaRPr kumimoji="0" lang="en-US" sz="16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p:txBody>
      </p:sp>
      <p:sp>
        <p:nvSpPr>
          <p:cNvPr id="4" name="TextBox 3">
            <a:extLst>
              <a:ext uri="{FF2B5EF4-FFF2-40B4-BE49-F238E27FC236}">
                <a16:creationId xmlns:a16="http://schemas.microsoft.com/office/drawing/2014/main" id="{44535B89-FBEB-4AA6-A375-3C9D2DD8B133}"/>
              </a:ext>
            </a:extLst>
          </p:cNvPr>
          <p:cNvSpPr txBox="1"/>
          <p:nvPr/>
        </p:nvSpPr>
        <p:spPr>
          <a:xfrm>
            <a:off x="8652032" y="4513209"/>
            <a:ext cx="3544560"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1F497D">
                    <a:lumMod val="60000"/>
                    <a:lumOff val="40000"/>
                  </a:srgbClr>
                </a:solidFill>
                <a:effectLst/>
                <a:uLnTx/>
                <a:uFillTx/>
                <a:latin typeface="Arial"/>
                <a:ea typeface="+mn-ea"/>
                <a:cs typeface="+mn-cs"/>
                <a:hlinkClick r:id="rId21">
                  <a:extLst>
                    <a:ext uri="{A12FA001-AC4F-418D-AE19-62706E023703}">
                      <ahyp:hlinkClr xmlns:ahyp="http://schemas.microsoft.com/office/drawing/2018/hyperlinkcolor" val="tx"/>
                    </a:ext>
                  </a:extLst>
                </a:hlinkClick>
              </a:rPr>
              <a:t>Restricted Repository-WMAAFIP</a:t>
            </a:r>
            <a:endParaRPr kumimoji="0" lang="en-US" sz="1800" b="0" i="0" u="none" strike="noStrike" kern="1200" cap="none" spc="0" normalizeH="0" baseline="0" noProof="0" dirty="0">
              <a:ln>
                <a:noFill/>
              </a:ln>
              <a:solidFill>
                <a:srgbClr val="1F497D">
                  <a:lumMod val="60000"/>
                  <a:lumOff val="40000"/>
                </a:srgbClr>
              </a:solidFill>
              <a:effectLst/>
              <a:uLnTx/>
              <a:uFillTx/>
              <a:latin typeface="Arial"/>
              <a:ea typeface="+mn-ea"/>
              <a:cs typeface="+mn-cs"/>
            </a:endParaRPr>
          </a:p>
        </p:txBody>
      </p:sp>
      <p:sp>
        <p:nvSpPr>
          <p:cNvPr id="5" name="TextBox 4">
            <a:extLst>
              <a:ext uri="{FF2B5EF4-FFF2-40B4-BE49-F238E27FC236}">
                <a16:creationId xmlns:a16="http://schemas.microsoft.com/office/drawing/2014/main" id="{E6BA2F6F-6E59-4D25-A8FB-E0038000A483}"/>
              </a:ext>
            </a:extLst>
          </p:cNvPr>
          <p:cNvSpPr txBox="1"/>
          <p:nvPr/>
        </p:nvSpPr>
        <p:spPr>
          <a:xfrm>
            <a:off x="500707" y="2051575"/>
            <a:ext cx="4848571" cy="4572021"/>
          </a:xfrm>
          <a:prstGeom prst="rect">
            <a:avLst/>
          </a:prstGeom>
          <a:noFill/>
        </p:spPr>
        <p:txBody>
          <a:bodyPr wrap="none" rtlCol="0">
            <a:spAutoFit/>
          </a:bodyPr>
          <a:lstStyle/>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nl-NL" sz="1400" b="1" i="0" u="sng"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Git Repos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nl-NL" sz="1400" b="0" i="0" u="none"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NIEMOpen</a:t>
            </a:r>
            <a:r>
              <a:rPr kumimoji="0" lang="nl-NL" sz="12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8">
                  <a:extLst>
                    <a:ext uri="{A12FA001-AC4F-418D-AE19-62706E023703}">
                      <ahyp:hlinkClr xmlns:ahyp="http://schemas.microsoft.com/office/drawing/2018/hyperlinkcolor" val="tx"/>
                    </a:ext>
                  </a:extLst>
                </a:hlinkClick>
              </a:rPr>
              <a:t>https://github.com/niemopen/</a:t>
            </a:r>
            <a:endParaRPr kumimoji="0" lang="en-US" sz="12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400" b="0" i="0" u="none"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NTAC TSC </a:t>
            </a:r>
          </a:p>
          <a:p>
            <a:pPr marL="1143000" marR="0" lvl="2" indent="-2286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22">
                  <a:extLst>
                    <a:ext uri="{A12FA001-AC4F-418D-AE19-62706E023703}">
                      <ahyp:hlinkClr xmlns:ahyp="http://schemas.microsoft.com/office/drawing/2018/hyperlinkcolor" val="tx"/>
                    </a:ext>
                  </a:extLst>
                </a:hlinkClick>
              </a:rPr>
              <a:t>https://github.com/niemopen/ntac-admin</a:t>
            </a: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rPr>
              <a:t>	</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400" b="0" i="0" u="none"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NBAC TSC </a:t>
            </a:r>
          </a:p>
          <a:p>
            <a:pPr marL="1143000" marR="0" lvl="2" indent="-2286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23">
                  <a:extLst>
                    <a:ext uri="{A12FA001-AC4F-418D-AE19-62706E023703}">
                      <ahyp:hlinkClr xmlns:ahyp="http://schemas.microsoft.com/office/drawing/2018/hyperlinkcolor" val="tx"/>
                    </a:ext>
                  </a:extLst>
                </a:hlinkClick>
              </a:rPr>
              <a:t>https://github.com/niemopen/nbac-admin</a:t>
            </a:r>
            <a:endPar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400" b="0" i="0" u="none"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NMO TSC</a:t>
            </a:r>
          </a:p>
          <a:p>
            <a:pPr marL="1143000" marR="0" lvl="2" indent="-2286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24">
                  <a:extLst>
                    <a:ext uri="{A12FA001-AC4F-418D-AE19-62706E023703}">
                      <ahyp:hlinkClr xmlns:ahyp="http://schemas.microsoft.com/office/drawing/2018/hyperlinkcolor" val="tx"/>
                    </a:ext>
                  </a:extLst>
                </a:hlinkClick>
              </a:rPr>
              <a:t>https://github.com/niemopen/nmo-admin</a:t>
            </a:r>
            <a:endPar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1143000" lvl="2" indent="-228600" defTabSz="457200">
              <a:spcBef>
                <a:spcPct val="20000"/>
              </a:spcBef>
              <a:buClr>
                <a:srgbClr val="1F497D"/>
              </a:buClr>
              <a:buFont typeface="Arial"/>
              <a:buChar char="•"/>
              <a:defRPr/>
            </a:pPr>
            <a:r>
              <a:rPr lang="en-US" sz="1000" u="sng" dirty="0">
                <a:solidFill>
                  <a:srgbClr val="0563C1"/>
                </a:solidFill>
                <a:cs typeface="Calibri" panose="020F0502020204030204" pitchFamily="34" charset="0"/>
                <a:hlinkClick r:id="rId25">
                  <a:extLst>
                    <a:ext uri="{A12FA001-AC4F-418D-AE19-62706E023703}">
                      <ahyp:hlinkClr xmlns:ahyp="http://schemas.microsoft.com/office/drawing/2018/hyperlinkcolor" val="tx"/>
                    </a:ext>
                  </a:extLst>
                </a:hlinkClick>
              </a:rPr>
              <a:t>https://github.com/niemopen/nmo-training</a:t>
            </a: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rPr>
              <a:t>	</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500" b="0" i="0" u="none"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NIEMOpen Slack Channel</a:t>
            </a:r>
            <a:r>
              <a:rPr kumimoji="0" lang="en-US" sz="12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rPr>
              <a:t>: </a:t>
            </a:r>
            <a:r>
              <a:rPr kumimoji="0" lang="en-US" sz="12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26">
                  <a:extLst>
                    <a:ext uri="{A12FA001-AC4F-418D-AE19-62706E023703}">
                      <ahyp:hlinkClr xmlns:ahyp="http://schemas.microsoft.com/office/drawing/2018/hyperlinkcolor" val="tx"/>
                    </a:ext>
                  </a:extLst>
                </a:hlinkClick>
              </a:rPr>
              <a:t>https://niemopen.slack.com/</a:t>
            </a:r>
            <a:r>
              <a:rPr kumimoji="0" lang="en-US" sz="12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rPr>
              <a:t> </a:t>
            </a:r>
          </a:p>
          <a:p>
            <a:pPr marL="342900" marR="0" lvl="0" indent="-34290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400" b="1" i="0" u="sng"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Mailing Lists</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400" b="0" i="0" u="none"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NIEMOpen</a:t>
            </a:r>
            <a:r>
              <a:rPr kumimoji="0" lang="en-US" sz="1200" b="0" i="0" u="none"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27">
                  <a:extLst>
                    <a:ext uri="{A12FA001-AC4F-418D-AE19-62706E023703}">
                      <ahyp:hlinkClr xmlns:ahyp="http://schemas.microsoft.com/office/drawing/2018/hyperlinkcolor" val="tx"/>
                    </a:ext>
                  </a:extLst>
                </a:hlinkClick>
              </a:rPr>
              <a:t>https://lists.oasis-open-projects.org/g/niemopen</a:t>
            </a:r>
            <a:endPar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400" b="0" i="0" u="none"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PGB</a:t>
            </a:r>
            <a:r>
              <a:rPr kumimoji="0" lang="en-US" sz="12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28">
                  <a:extLst>
                    <a:ext uri="{A12FA001-AC4F-418D-AE19-62706E023703}">
                      <ahyp:hlinkClr xmlns:ahyp="http://schemas.microsoft.com/office/drawing/2018/hyperlinkcolor" val="tx"/>
                    </a:ext>
                  </a:extLst>
                </a:hlinkClick>
              </a:rPr>
              <a:t>https://lists.oasis-open-projects.org/g/niemopen-pgb</a:t>
            </a: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rPr>
              <a:t> </a:t>
            </a: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400" b="0" i="0" u="none"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NTAC TSC</a:t>
            </a:r>
            <a:r>
              <a:rPr kumimoji="0" lang="en-US" sz="12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29">
                  <a:extLst>
                    <a:ext uri="{A12FA001-AC4F-418D-AE19-62706E023703}">
                      <ahyp:hlinkClr xmlns:ahyp="http://schemas.microsoft.com/office/drawing/2018/hyperlinkcolor" val="tx"/>
                    </a:ext>
                  </a:extLst>
                </a:hlinkClick>
              </a:rPr>
              <a:t>https://lists.oasis-open-projects.org/g/niemopen-ntactsc</a:t>
            </a:r>
            <a:endPar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400" b="0" i="0" u="none"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NBAC TSC</a:t>
            </a: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30">
                  <a:extLst>
                    <a:ext uri="{A12FA001-AC4F-418D-AE19-62706E023703}">
                      <ahyp:hlinkClr xmlns:ahyp="http://schemas.microsoft.com/office/drawing/2018/hyperlinkcolor" val="tx"/>
                    </a:ext>
                  </a:extLst>
                </a:hlinkClick>
              </a:rPr>
              <a:t>https://lists.oasis-open-projects.org/g/niemopen-nbactsc</a:t>
            </a:r>
            <a:endPar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742950" marR="0" lvl="1" indent="-285750" algn="l" defTabSz="457200" rtl="0" eaLnBrk="1" fontAlgn="auto" latinLnBrk="0" hangingPunct="1">
              <a:lnSpc>
                <a:spcPct val="100000"/>
              </a:lnSpc>
              <a:spcBef>
                <a:spcPct val="20000"/>
              </a:spcBef>
              <a:spcAft>
                <a:spcPts val="0"/>
              </a:spcAft>
              <a:buClr>
                <a:srgbClr val="1F497D"/>
              </a:buClr>
              <a:buSzTx/>
              <a:buFont typeface="Arial"/>
              <a:buChar char="–"/>
              <a:tabLst/>
              <a:defRPr/>
            </a:pPr>
            <a:r>
              <a:rPr kumimoji="0" lang="en-US" sz="1400" b="0" i="0" u="none" strike="noStrike" kern="1200" cap="none" spc="0" normalizeH="0" baseline="0" noProof="0" dirty="0">
                <a:ln>
                  <a:noFill/>
                </a:ln>
                <a:solidFill>
                  <a:srgbClr val="8B8B8B">
                    <a:lumMod val="50000"/>
                  </a:srgbClr>
                </a:solidFill>
                <a:effectLst/>
                <a:uLnTx/>
                <a:uFillTx/>
                <a:latin typeface="Calibri" panose="020F0502020204030204" pitchFamily="34" charset="0"/>
                <a:ea typeface="+mn-ea"/>
                <a:cs typeface="+mn-cs"/>
              </a:rPr>
              <a:t>NMO TSC</a:t>
            </a: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rPr>
              <a:t>: </a:t>
            </a:r>
            <a:r>
              <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hlinkClick r:id="rId31">
                  <a:extLst>
                    <a:ext uri="{A12FA001-AC4F-418D-AE19-62706E023703}">
                      <ahyp:hlinkClr xmlns:ahyp="http://schemas.microsoft.com/office/drawing/2018/hyperlinkcolor" val="tx"/>
                    </a:ext>
                  </a:extLst>
                </a:hlinkClick>
              </a:rPr>
              <a:t>https://lists.oasis-open-projects.org/g/niemopen-nmotsc</a:t>
            </a:r>
            <a:endParaRPr kumimoji="0" lang="en-US" sz="1000" b="0" i="0" u="none" strike="noStrike" kern="1200" cap="none" spc="0" normalizeH="0" baseline="0" noProof="0" dirty="0">
              <a:ln>
                <a:noFill/>
              </a:ln>
              <a:solidFill>
                <a:srgbClr val="1F497D">
                  <a:lumMod val="60000"/>
                  <a:lumOff val="40000"/>
                </a:srgbClr>
              </a:solidFill>
              <a:effectLst/>
              <a:uLnTx/>
              <a:uFillTx/>
              <a:latin typeface="Calibri" panose="020F0502020204030204" pitchFamily="34" charset="0"/>
              <a:ea typeface="+mn-ea"/>
              <a:cs typeface="+mn-cs"/>
            </a:endParaRPr>
          </a:p>
          <a:p>
            <a:pPr marL="457200" marR="0" lvl="1" indent="0" algn="l" defTabSz="457200" rtl="0" eaLnBrk="1" fontAlgn="auto" latinLnBrk="0" hangingPunct="1">
              <a:lnSpc>
                <a:spcPct val="100000"/>
              </a:lnSpc>
              <a:spcBef>
                <a:spcPct val="20000"/>
              </a:spcBef>
              <a:spcAft>
                <a:spcPts val="0"/>
              </a:spcAft>
              <a:buClr>
                <a:srgbClr val="1F497D"/>
              </a:buClr>
              <a:buSzTx/>
              <a:buFont typeface="Arial"/>
              <a:buNone/>
              <a:tabLst/>
              <a:defRPr/>
            </a:pPr>
            <a:endParaRPr kumimoji="0" lang="en-US" sz="1200" b="0" i="0" u="none" strike="noStrike" kern="1200" cap="none" spc="0" normalizeH="0" baseline="0" noProof="0" dirty="0">
              <a:ln>
                <a:noFill/>
              </a:ln>
              <a:solidFill>
                <a:srgbClr val="242424"/>
              </a:solidFill>
              <a:effectLst/>
              <a:uLnTx/>
              <a:uFillTx/>
              <a:latin typeface="Calibri" panose="020F050202020403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8B8B8B"/>
                </a:solidFill>
                <a:effectLst/>
                <a:uLnTx/>
                <a:uFillTx/>
                <a:latin typeface="Arial"/>
                <a:ea typeface="+mn-ea"/>
                <a:cs typeface="+mn-cs"/>
              </a:rPr>
              <a:t>    </a:t>
            </a:r>
          </a:p>
        </p:txBody>
      </p:sp>
      <p:sp>
        <p:nvSpPr>
          <p:cNvPr id="7" name="TextBox 6">
            <a:extLst>
              <a:ext uri="{FF2B5EF4-FFF2-40B4-BE49-F238E27FC236}">
                <a16:creationId xmlns:a16="http://schemas.microsoft.com/office/drawing/2014/main" id="{C8EF8C16-35AF-49BD-BB77-7350236EEF72}"/>
              </a:ext>
            </a:extLst>
          </p:cNvPr>
          <p:cNvSpPr txBox="1"/>
          <p:nvPr/>
        </p:nvSpPr>
        <p:spPr>
          <a:xfrm>
            <a:off x="500707" y="1131029"/>
            <a:ext cx="4996432" cy="461665"/>
          </a:xfrm>
          <a:prstGeom prst="rect">
            <a:avLst/>
          </a:prstGeom>
          <a:noFill/>
          <a:ln>
            <a:solidFill>
              <a:schemeClr val="tx2">
                <a:lumMod val="75000"/>
              </a:schemeClr>
            </a:solidFill>
          </a:ln>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8B8B8B">
                    <a:lumMod val="50000"/>
                  </a:srgbClr>
                </a:solidFill>
                <a:effectLst/>
                <a:uLnTx/>
                <a:uFillTx/>
                <a:latin typeface="Arial"/>
                <a:ea typeface="+mn-ea"/>
                <a:cs typeface="+mn-cs"/>
              </a:rPr>
              <a:t>Katherine Escobar</a:t>
            </a:r>
            <a:r>
              <a:rPr kumimoji="0" lang="en-US" sz="1200" b="0" i="0" u="none" strike="noStrike" kern="1200" cap="none" spc="0" normalizeH="0" baseline="0" noProof="0" dirty="0">
                <a:ln>
                  <a:noFill/>
                </a:ln>
                <a:solidFill>
                  <a:srgbClr val="8B8B8B">
                    <a:lumMod val="50000"/>
                  </a:srgbClr>
                </a:solidFill>
                <a:effectLst/>
                <a:uLnTx/>
                <a:uFillTx/>
                <a:latin typeface="Arial"/>
                <a:ea typeface="+mn-ea"/>
                <a:cs typeface="+mn-cs"/>
              </a:rPr>
              <a:t>, </a:t>
            </a:r>
            <a:r>
              <a:rPr kumimoji="0" lang="en-US" sz="1200" b="0" i="0" u="none" strike="noStrike" kern="1200" cap="none" spc="0" normalizeH="0" baseline="0" noProof="0" dirty="0">
                <a:ln>
                  <a:noFill/>
                </a:ln>
                <a:solidFill>
                  <a:srgbClr val="8B8B8B">
                    <a:lumMod val="50000"/>
                  </a:srgbClr>
                </a:solidFill>
                <a:effectLst/>
                <a:uLnTx/>
                <a:uFillTx/>
                <a:latin typeface="Arial"/>
                <a:ea typeface="+mn-ea"/>
                <a:cs typeface="+mn-cs"/>
                <a:hlinkClick r:id="rId32"/>
              </a:rPr>
              <a:t>katherine.b.escobar.civ@mail.mil</a:t>
            </a:r>
            <a:r>
              <a:rPr kumimoji="0" lang="en-US" sz="1200" b="0" i="0" u="none" strike="noStrike" kern="1200" cap="none" spc="0" normalizeH="0" baseline="0" noProof="0" dirty="0">
                <a:ln>
                  <a:noFill/>
                </a:ln>
                <a:solidFill>
                  <a:srgbClr val="8B8B8B">
                    <a:lumMod val="50000"/>
                  </a:srgbClr>
                </a:solidFill>
                <a:effectLst/>
                <a:uLnTx/>
                <a:uFillTx/>
                <a:latin typeface="Arial"/>
                <a:ea typeface="+mn-ea"/>
                <a:cs typeface="+mn-cs"/>
              </a:rPr>
              <a:t>, 7575-203-8631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1" i="0" u="none" strike="noStrike" kern="1200" cap="none" spc="0" normalizeH="0" baseline="0" noProof="0" dirty="0">
                <a:ln>
                  <a:noFill/>
                </a:ln>
                <a:solidFill>
                  <a:srgbClr val="8B8B8B">
                    <a:lumMod val="50000"/>
                  </a:srgbClr>
                </a:solidFill>
                <a:effectLst/>
                <a:uLnTx/>
                <a:uFillTx/>
                <a:latin typeface="Arial"/>
                <a:ea typeface="+mn-ea"/>
                <a:cs typeface="+mn-cs"/>
              </a:rPr>
              <a:t>Beth Smalley</a:t>
            </a:r>
            <a:r>
              <a:rPr kumimoji="0" lang="en-US" sz="1200" b="0" i="0" u="none" strike="noStrike" kern="1200" cap="none" spc="0" normalizeH="0" baseline="0" noProof="0" dirty="0">
                <a:ln>
                  <a:noFill/>
                </a:ln>
                <a:solidFill>
                  <a:srgbClr val="8B8B8B">
                    <a:lumMod val="50000"/>
                  </a:srgbClr>
                </a:solidFill>
                <a:effectLst/>
                <a:uLnTx/>
                <a:uFillTx/>
                <a:latin typeface="Arial"/>
                <a:ea typeface="+mn-ea"/>
                <a:cs typeface="+mn-cs"/>
              </a:rPr>
              <a:t>, </a:t>
            </a:r>
            <a:r>
              <a:rPr kumimoji="0" lang="en-US" sz="1200" b="0" i="0" u="none" strike="noStrike" kern="1200" cap="none" spc="0" normalizeH="0" baseline="0" noProof="0" dirty="0">
                <a:ln>
                  <a:noFill/>
                </a:ln>
                <a:solidFill>
                  <a:srgbClr val="8B8B8B">
                    <a:lumMod val="50000"/>
                  </a:srgbClr>
                </a:solidFill>
                <a:effectLst/>
                <a:uLnTx/>
                <a:uFillTx/>
                <a:latin typeface="Arial"/>
                <a:ea typeface="+mn-ea"/>
                <a:cs typeface="+mn-cs"/>
                <a:hlinkClick r:id="rId33"/>
              </a:rPr>
              <a:t>beth.l.smalley.civ@mail.mil</a:t>
            </a:r>
            <a:r>
              <a:rPr kumimoji="0" lang="en-US" sz="1200" b="0" i="0" u="none" strike="noStrike" kern="1200" cap="none" spc="0" normalizeH="0" baseline="0" noProof="0" dirty="0">
                <a:ln>
                  <a:noFill/>
                </a:ln>
                <a:solidFill>
                  <a:srgbClr val="8B8B8B">
                    <a:lumMod val="50000"/>
                  </a:srgbClr>
                </a:solidFill>
                <a:effectLst/>
                <a:uLnTx/>
                <a:uFillTx/>
                <a:latin typeface="Arial"/>
                <a:ea typeface="+mn-ea"/>
                <a:cs typeface="+mn-cs"/>
              </a:rPr>
              <a:t>, 757-203-7177</a:t>
            </a:r>
          </a:p>
        </p:txBody>
      </p:sp>
      <p:sp>
        <p:nvSpPr>
          <p:cNvPr id="21" name="TextBox 20">
            <a:extLst>
              <a:ext uri="{FF2B5EF4-FFF2-40B4-BE49-F238E27FC236}">
                <a16:creationId xmlns:a16="http://schemas.microsoft.com/office/drawing/2014/main" id="{6F79BE3D-CA0F-3CB2-7F31-F6138BC07957}"/>
              </a:ext>
            </a:extLst>
          </p:cNvPr>
          <p:cNvSpPr txBox="1"/>
          <p:nvPr/>
        </p:nvSpPr>
        <p:spPr>
          <a:xfrm flipH="1">
            <a:off x="8657969" y="3684090"/>
            <a:ext cx="2322571" cy="646331"/>
          </a:xfrm>
          <a:prstGeom prst="rect">
            <a:avLst/>
          </a:prstGeom>
          <a:noFill/>
        </p:spPr>
        <p:txBody>
          <a:bodyPr wrap="square" rtlCol="0">
            <a:spAutoFit/>
          </a:bodyPr>
          <a:lstStyle/>
          <a:p>
            <a:r>
              <a:rPr lang="en-US" dirty="0">
                <a:solidFill>
                  <a:srgbClr val="1F497D">
                    <a:lumMod val="60000"/>
                    <a:lumOff val="40000"/>
                  </a:srgbClr>
                </a:solidFill>
                <a:latin typeface="Arial"/>
                <a:hlinkClick r:id="rId34"/>
              </a:rPr>
              <a:t>MEP Registry  &amp; Repository</a:t>
            </a:r>
            <a:endParaRPr lang="en-US" dirty="0">
              <a:solidFill>
                <a:srgbClr val="1F497D">
                  <a:lumMod val="60000"/>
                  <a:lumOff val="40000"/>
                </a:srgbClr>
              </a:solidFill>
              <a:latin typeface="Arial"/>
            </a:endParaRPr>
          </a:p>
        </p:txBody>
      </p:sp>
    </p:spTree>
    <p:extLst>
      <p:ext uri="{BB962C8B-B14F-4D97-AF65-F5344CB8AC3E}">
        <p14:creationId xmlns:p14="http://schemas.microsoft.com/office/powerpoint/2010/main" val="3300398805"/>
      </p:ext>
    </p:extLst>
  </p:cSld>
  <p:clrMapOvr>
    <a:masterClrMapping/>
  </p:clrMapOvr>
</p:sld>
</file>

<file path=ppt/theme/theme1.xml><?xml version="1.0" encoding="utf-8"?>
<a:theme xmlns:a="http://schemas.openxmlformats.org/drawingml/2006/main" name="2_Office Them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NIEM_white">
  <a:themeElements>
    <a:clrScheme name="Custom 1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85BB"/>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alpha val="50000"/>
              </a:srgbClr>
            </a:gs>
            <a:gs pos="100000">
              <a:schemeClr val="bg1"/>
            </a:gs>
          </a:gsLst>
        </a:gradFill>
        <a:ln>
          <a:solidFill>
            <a:schemeClr val="tx1">
              <a:lumMod val="60000"/>
              <a:lumOff val="40000"/>
            </a:schemeClr>
          </a:solidFill>
        </a:ln>
        <a:effectLst>
          <a:innerShdw blurRad="371475" dir="13500000">
            <a:schemeClr val="bg1"/>
          </a:innerShdw>
        </a:effectLst>
      </a:spPr>
      <a:bodyPr tIns="91440" anchor="t" anchorCtr="0"/>
      <a:lstStyle>
        <a:defPPr algn="ctr">
          <a:lnSpc>
            <a:spcPct val="120000"/>
          </a:lnSpc>
          <a:defRPr b="1" spc="-50" dirty="0">
            <a:solidFill>
              <a:srgbClr val="1F497D"/>
            </a:solidFil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3_NIEM_white">
  <a:themeElements>
    <a:clrScheme name="Custom 1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85BB"/>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alpha val="50000"/>
              </a:srgbClr>
            </a:gs>
            <a:gs pos="100000">
              <a:schemeClr val="bg1"/>
            </a:gs>
          </a:gsLst>
        </a:gradFill>
        <a:ln>
          <a:solidFill>
            <a:schemeClr val="tx1">
              <a:lumMod val="60000"/>
              <a:lumOff val="40000"/>
            </a:schemeClr>
          </a:solidFill>
        </a:ln>
        <a:effectLst>
          <a:innerShdw blurRad="371475" dir="13500000">
            <a:schemeClr val="bg1"/>
          </a:innerShdw>
        </a:effectLst>
      </a:spPr>
      <a:bodyPr tIns="91440" anchor="t" anchorCtr="0"/>
      <a:lstStyle>
        <a:defPPr algn="ctr">
          <a:lnSpc>
            <a:spcPct val="120000"/>
          </a:lnSpc>
          <a:defRPr b="1" spc="-50" dirty="0">
            <a:solidFill>
              <a:srgbClr val="1F497D"/>
            </a:solidFil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8E3FE027E793D141A4D0D4B43133F0A9" ma:contentTypeVersion="11" ma:contentTypeDescription="Create a new document." ma:contentTypeScope="" ma:versionID="ef0ff03645a81817586e79cdf8acc990">
  <xsd:schema xmlns:xsd="http://www.w3.org/2001/XMLSchema" xmlns:xs="http://www.w3.org/2001/XMLSchema" xmlns:p="http://schemas.microsoft.com/office/2006/metadata/properties" xmlns:ns3="5774b216-7350-4865-8b28-a80b4a7f0bbf" xmlns:ns4="668b5da2-bb96-4ca8-adfe-f026adba9ac0" targetNamespace="http://schemas.microsoft.com/office/2006/metadata/properties" ma:root="true" ma:fieldsID="f7951dfeee9e00cf5aead93b99a4360e" ns3:_="" ns4:_="">
    <xsd:import namespace="5774b216-7350-4865-8b28-a80b4a7f0bbf"/>
    <xsd:import namespace="668b5da2-bb96-4ca8-adfe-f026adba9ac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74b216-7350-4865-8b28-a80b4a7f0b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8b5da2-bb96-4ca8-adfe-f026adba9ac0"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4D6F7FA-A44B-4531-B619-52D10ADDC84A}">
  <ds:schemaRefs>
    <ds:schemaRef ds:uri="http://schemas.microsoft.com/sharepoint/v3/contenttype/forms"/>
  </ds:schemaRefs>
</ds:datastoreItem>
</file>

<file path=customXml/itemProps2.xml><?xml version="1.0" encoding="utf-8"?>
<ds:datastoreItem xmlns:ds="http://schemas.openxmlformats.org/officeDocument/2006/customXml" ds:itemID="{B0DEB80F-82C0-4107-A718-099EC7520D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74b216-7350-4865-8b28-a80b4a7f0bbf"/>
    <ds:schemaRef ds:uri="668b5da2-bb96-4ca8-adfe-f026adba9a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F3DBC4E-DD94-448E-80FB-F46647EDD91A}">
  <ds:schemaRefs>
    <ds:schemaRef ds:uri="http://schemas.openxmlformats.org/package/2006/metadata/core-properties"/>
    <ds:schemaRef ds:uri="5774b216-7350-4865-8b28-a80b4a7f0bbf"/>
    <ds:schemaRef ds:uri="http://www.w3.org/XML/1998/namespace"/>
    <ds:schemaRef ds:uri="http://schemas.microsoft.com/office/infopath/2007/PartnerControls"/>
    <ds:schemaRef ds:uri="http://schemas.microsoft.com/office/2006/documentManagement/types"/>
    <ds:schemaRef ds:uri="http://purl.org/dc/terms/"/>
    <ds:schemaRef ds:uri="http://purl.org/dc/dcmitype/"/>
    <ds:schemaRef ds:uri="668b5da2-bb96-4ca8-adfe-f026adba9ac0"/>
    <ds:schemaRef ds:uri="http://schemas.microsoft.com/office/2006/metadata/properties"/>
    <ds:schemaRef ds:uri="http://purl.org/dc/elements/1.1/"/>
  </ds:schemaRefs>
</ds:datastoreItem>
</file>

<file path=docMetadata/LabelInfo.xml><?xml version="1.0" encoding="utf-8"?>
<clbl:labelList xmlns:clbl="http://schemas.microsoft.com/office/2020/mipLabelMetadata">
  <clbl:label id="{d5fe813e-0caa-432a-b2ac-d555aa91bd1c}" enabled="0" method="" siteId="{d5fe813e-0caa-432a-b2ac-d555aa91bd1c}" removed="1"/>
</clbl:labelList>
</file>

<file path=docProps/app.xml><?xml version="1.0" encoding="utf-8"?>
<Properties xmlns="http://schemas.openxmlformats.org/officeDocument/2006/extended-properties" xmlns:vt="http://schemas.openxmlformats.org/officeDocument/2006/docPropsVTypes">
  <TotalTime>13228</TotalTime>
  <Words>1032</Words>
  <Application>Microsoft Office PowerPoint</Application>
  <PresentationFormat>Widescreen</PresentationFormat>
  <Paragraphs>158</Paragraphs>
  <Slides>9</Slides>
  <Notes>3</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9</vt:i4>
      </vt:variant>
    </vt:vector>
  </HeadingPairs>
  <TitlesOfParts>
    <vt:vector size="21" baseType="lpstr">
      <vt:lpstr>Arial</vt:lpstr>
      <vt:lpstr>Calibri</vt:lpstr>
      <vt:lpstr>Helvetica</vt:lpstr>
      <vt:lpstr>Helvetica LT Std</vt:lpstr>
      <vt:lpstr>Open Sans</vt:lpstr>
      <vt:lpstr>Symbol</vt:lpstr>
      <vt:lpstr>Times New Roman</vt:lpstr>
      <vt:lpstr>Tw Cen MT</vt:lpstr>
      <vt:lpstr>Wingdings</vt:lpstr>
      <vt:lpstr>2_Office Theme</vt:lpstr>
      <vt:lpstr>1_NIEM_white</vt:lpstr>
      <vt:lpstr>3_NIEM_white</vt:lpstr>
      <vt:lpstr>NBAC TSC Slides 16 November 2023 Meeting</vt:lpstr>
      <vt:lpstr>16 Nov 2023 NBAC TSC Agenda     </vt:lpstr>
      <vt:lpstr>16 Nov 2023 NBAC TSC Agenda  (Cont.) </vt:lpstr>
      <vt:lpstr>NIEM Video &amp; IEPD/ MEP Repo DemO- Aubrey Beach</vt:lpstr>
      <vt:lpstr>26 Oct 2023 PGB Agenda-Katherine Escobar</vt:lpstr>
      <vt:lpstr>PGB HIGHLIGHTS-KATHERINE ESCOBAR </vt:lpstr>
      <vt:lpstr>HIGHLIGHTS (CONT.)-KATHERINE ESCOBAR </vt:lpstr>
      <vt:lpstr>NIEMOpen MODEL VERSION 6.0 Tentative PSD &amp; PS Timeline</vt:lpstr>
      <vt:lpstr>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National Information Exchange Model (NIEM)</dc:title>
  <dc:creator>Kish, Jennifer</dc:creator>
  <cp:lastModifiedBy>Sullivan, Stephen M CTR JS J6 (USA)</cp:lastModifiedBy>
  <cp:revision>689</cp:revision>
  <cp:lastPrinted>2023-07-25T13:18:13Z</cp:lastPrinted>
  <dcterms:created xsi:type="dcterms:W3CDTF">2021-02-21T03:42:26Z</dcterms:created>
  <dcterms:modified xsi:type="dcterms:W3CDTF">2023-11-15T14:25:04Z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0x0101008E3FE027E793D141A4D0D4B43133F0A9</vt:lpwstr>
  </property>
</Properties>
</file>