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7" r:id="rId2"/>
    <p:sldId id="266" r:id="rId3"/>
    <p:sldId id="256" r:id="rId4"/>
    <p:sldId id="257" r:id="rId5"/>
    <p:sldId id="258" r:id="rId6"/>
    <p:sldId id="259" r:id="rId7"/>
    <p:sldId id="260" r:id="rId8"/>
    <p:sldId id="269" r:id="rId9"/>
    <p:sldId id="268" r:id="rId10"/>
    <p:sldId id="261" r:id="rId11"/>
    <p:sldId id="262" r:id="rId12"/>
    <p:sldId id="263" r:id="rId13"/>
    <p:sldId id="264" r:id="rId14"/>
    <p:sldId id="265"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00" y="-102"/>
      </p:cViewPr>
      <p:guideLst>
        <p:guide orient="horz" pos="2160"/>
        <p:guide pos="2880"/>
      </p:guideLst>
    </p:cSldViewPr>
  </p:slideViewPr>
  <p:notesTextViewPr>
    <p:cViewPr>
      <p:scale>
        <a:sx n="1" d="1"/>
        <a:sy n="1" d="1"/>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54DF1-CDBF-4704-A949-18B3C14F3A4E}" type="datetimeFigureOut">
              <a:rPr lang="en-US" smtClean="0"/>
              <a:t>6/6/2012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5B45F1-F001-4388-9552-56196F8603CD}" type="slidenum">
              <a:rPr lang="en-US" smtClean="0"/>
              <a:t>‹#›</a:t>
            </a:fld>
            <a:endParaRPr lang="en-US"/>
          </a:p>
        </p:txBody>
      </p:sp>
    </p:spTree>
    <p:extLst>
      <p:ext uri="{BB962C8B-B14F-4D97-AF65-F5344CB8AC3E}">
        <p14:creationId xmlns:p14="http://schemas.microsoft.com/office/powerpoint/2010/main" val="990473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C20B49-F0D6-4165-80DD-6B413534A851}"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248363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EE1B81-0F1E-4051-817C-73EC6ACD4572}"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3461764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9EFFCF-9D7B-4C51-829D-F2858A21C1C0}"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1276125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D57925-6202-497F-A509-EF00CE3F1816}"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232128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073CFD6-32E3-4098-940E-43776B959291}" type="datetime1">
              <a:rPr lang="en-US" smtClean="0"/>
              <a:t>6/6/2012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3297644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3BA0726-B300-4C71-B4F3-A0064EBB53E4}" type="datetime1">
              <a:rPr lang="en-US" smtClean="0"/>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290064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CED734-D23D-4441-9B27-1FBB78F35627}" type="datetime1">
              <a:rPr lang="en-US" smtClean="0"/>
              <a:t>6/6/2012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398700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4FD07E-80D0-464F-83D7-C216677CBFC5}" type="datetime1">
              <a:rPr lang="en-US" smtClean="0"/>
              <a:t>6/6/2012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1479274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20E2B-2F64-46A9-8231-989BF9E74FFF}" type="datetime1">
              <a:rPr lang="en-US" smtClean="0"/>
              <a:t>6/6/2012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1395549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948ECB-C981-4F7F-94AF-15E5ACBD85BB}" type="datetime1">
              <a:rPr lang="en-US" smtClean="0"/>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2015801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0A4193A-E92C-49B6-B811-C3CC0E5CE54F}" type="datetime1">
              <a:rPr lang="en-US" smtClean="0"/>
              <a:t>6/6/2012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D91499-710B-4606-925B-5A7012A57B48}" type="slidenum">
              <a:rPr lang="en-US" smtClean="0"/>
              <a:t>‹#›</a:t>
            </a:fld>
            <a:endParaRPr lang="en-US"/>
          </a:p>
        </p:txBody>
      </p:sp>
    </p:spTree>
    <p:extLst>
      <p:ext uri="{BB962C8B-B14F-4D97-AF65-F5344CB8AC3E}">
        <p14:creationId xmlns:p14="http://schemas.microsoft.com/office/powerpoint/2010/main" val="1854691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41C8D-C8E1-4429-BA94-35C777CA7D44}" type="datetime1">
              <a:rPr lang="en-US" smtClean="0"/>
              <a:t>6/6/2012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91499-710B-4606-925B-5A7012A57B48}" type="slidenum">
              <a:rPr lang="en-US" smtClean="0"/>
              <a:t>‹#›</a:t>
            </a:fld>
            <a:endParaRPr lang="en-US"/>
          </a:p>
        </p:txBody>
      </p:sp>
    </p:spTree>
    <p:extLst>
      <p:ext uri="{BB962C8B-B14F-4D97-AF65-F5344CB8AC3E}">
        <p14:creationId xmlns:p14="http://schemas.microsoft.com/office/powerpoint/2010/main" val="3991615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NIEM PMO &amp; GTRI are working on the plan now for a NIEM 3.0</a:t>
            </a:r>
          </a:p>
          <a:p>
            <a:r>
              <a:rPr lang="en-US" dirty="0" smtClean="0"/>
              <a:t>NIEM model harmonization is a significant piece of the work, and is primarily scope of the NBAC</a:t>
            </a:r>
          </a:p>
          <a:p>
            <a:r>
              <a:rPr lang="en-US" dirty="0" smtClean="0"/>
              <a:t>NBAC needs a process &amp; plan for our effort</a:t>
            </a:r>
          </a:p>
          <a:p>
            <a:r>
              <a:rPr lang="en-US" dirty="0" smtClean="0"/>
              <a:t>We need to get moving on the harmonization effort</a:t>
            </a:r>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1</a:t>
            </a:fld>
            <a:endParaRPr lang="en-US"/>
          </a:p>
        </p:txBody>
      </p:sp>
    </p:spTree>
    <p:extLst>
      <p:ext uri="{BB962C8B-B14F-4D97-AF65-F5344CB8AC3E}">
        <p14:creationId xmlns:p14="http://schemas.microsoft.com/office/powerpoint/2010/main" val="1477580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Steps for Categories A &amp; B</a:t>
            </a:r>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pPr marL="0" indent="0">
              <a:buNone/>
            </a:pPr>
            <a:r>
              <a:rPr lang="en-US" dirty="0"/>
              <a:t>1. Identify Harmonization candidates</a:t>
            </a:r>
          </a:p>
          <a:p>
            <a:pPr marL="0" indent="0">
              <a:buNone/>
            </a:pPr>
            <a:r>
              <a:rPr lang="en-US" dirty="0"/>
              <a:t>1.1 Create a standard form to be used by all to identify the candidates</a:t>
            </a:r>
          </a:p>
          <a:p>
            <a:pPr marL="0" indent="0">
              <a:buNone/>
            </a:pPr>
            <a:r>
              <a:rPr lang="en-US" dirty="0"/>
              <a:t>1.2. Each domain identifies types/properties they recommend for harmonizing into NIEM Core from their domain.</a:t>
            </a:r>
          </a:p>
          <a:p>
            <a:pPr marL="0" indent="0">
              <a:buNone/>
            </a:pPr>
            <a:r>
              <a:rPr lang="en-US" dirty="0"/>
              <a:t>1.3. Anyone can propose NC types/properties for internal NC Harmonization</a:t>
            </a:r>
          </a:p>
          <a:p>
            <a:pPr marL="0" indent="0">
              <a:buNone/>
            </a:pPr>
            <a:r>
              <a:rPr lang="en-US" dirty="0"/>
              <a:t>1.4.  Each domain identifies types/properties they wish to harmonize with other domains</a:t>
            </a:r>
          </a:p>
          <a:p>
            <a:pPr marL="0" indent="0">
              <a:buNone/>
            </a:pPr>
            <a:r>
              <a:rPr lang="en-US" dirty="0"/>
              <a:t>1.5. GTRI culls out harmonization items currently in NCCT and allocates to one of the three types of harmonization.</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10</a:t>
            </a:fld>
            <a:endParaRPr lang="en-US"/>
          </a:p>
        </p:txBody>
      </p:sp>
    </p:spTree>
    <p:extLst>
      <p:ext uri="{BB962C8B-B14F-4D97-AF65-F5344CB8AC3E}">
        <p14:creationId xmlns:p14="http://schemas.microsoft.com/office/powerpoint/2010/main" val="3356567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Steps </a:t>
            </a:r>
            <a:r>
              <a:rPr lang="en-US" sz="3600"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3. Prepare </a:t>
            </a:r>
            <a:r>
              <a:rPr lang="en-US" dirty="0" err="1"/>
              <a:t>Subteams</a:t>
            </a:r>
            <a:endParaRPr lang="en-US" dirty="0"/>
          </a:p>
          <a:p>
            <a:pPr marL="0" indent="0">
              <a:buNone/>
            </a:pPr>
            <a:r>
              <a:rPr lang="en-US" dirty="0" smtClean="0"/>
              <a:t>   3.1 </a:t>
            </a:r>
            <a:r>
              <a:rPr lang="en-US" dirty="0"/>
              <a:t>Establish harmonization </a:t>
            </a:r>
            <a:r>
              <a:rPr lang="en-US" dirty="0" err="1"/>
              <a:t>subteams</a:t>
            </a:r>
            <a:r>
              <a:rPr lang="en-US" dirty="0"/>
              <a:t> for each 'topic </a:t>
            </a:r>
            <a:r>
              <a:rPr lang="en-US" dirty="0" smtClean="0"/>
              <a:t>'</a:t>
            </a:r>
            <a:endParaRPr lang="en-US" dirty="0"/>
          </a:p>
          <a:p>
            <a:pPr lvl="1"/>
            <a:r>
              <a:rPr lang="en-US" dirty="0"/>
              <a:t>There may be more than one topic per </a:t>
            </a:r>
            <a:r>
              <a:rPr lang="en-US" dirty="0" err="1"/>
              <a:t>subteam</a:t>
            </a:r>
            <a:r>
              <a:rPr lang="en-US" dirty="0"/>
              <a:t>.  </a:t>
            </a:r>
          </a:p>
          <a:p>
            <a:pPr lvl="1"/>
            <a:r>
              <a:rPr lang="en-US" dirty="0"/>
              <a:t>Domains self-select onto </a:t>
            </a:r>
            <a:r>
              <a:rPr lang="en-US" dirty="0" err="1"/>
              <a:t>subteams</a:t>
            </a:r>
            <a:r>
              <a:rPr lang="en-US" dirty="0"/>
              <a:t> whose topics are important to the domain.</a:t>
            </a:r>
          </a:p>
          <a:p>
            <a:pPr lvl="1"/>
            <a:r>
              <a:rPr lang="en-US" dirty="0"/>
              <a:t>Also need an ‘integration’ </a:t>
            </a:r>
            <a:r>
              <a:rPr lang="en-US" dirty="0" err="1"/>
              <a:t>subteam</a:t>
            </a:r>
            <a:r>
              <a:rPr lang="en-US" dirty="0"/>
              <a:t> that provides oversight of the work of all the </a:t>
            </a:r>
            <a:r>
              <a:rPr lang="en-US" dirty="0" err="1"/>
              <a:t>subteams</a:t>
            </a:r>
            <a:r>
              <a:rPr lang="en-US" dirty="0"/>
              <a:t> and seeks to identify and resolve potential conflicts/collisions.</a:t>
            </a:r>
          </a:p>
          <a:p>
            <a:pPr marL="0" indent="0">
              <a:buNone/>
            </a:pPr>
            <a:r>
              <a:rPr lang="en-US" dirty="0" smtClean="0"/>
              <a:t>   3.2 </a:t>
            </a:r>
            <a:r>
              <a:rPr lang="en-US" dirty="0"/>
              <a:t>Define screening criteria to eliminate or keep candidates for harmonization</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11</a:t>
            </a:fld>
            <a:endParaRPr lang="en-US"/>
          </a:p>
        </p:txBody>
      </p:sp>
    </p:spTree>
    <p:extLst>
      <p:ext uri="{BB962C8B-B14F-4D97-AF65-F5344CB8AC3E}">
        <p14:creationId xmlns:p14="http://schemas.microsoft.com/office/powerpoint/2010/main" val="3172878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Steps </a:t>
            </a:r>
            <a:r>
              <a:rPr lang="en-US" sz="3600"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4. </a:t>
            </a:r>
            <a:r>
              <a:rPr lang="en-US" dirty="0" err="1"/>
              <a:t>Subteams</a:t>
            </a:r>
            <a:r>
              <a:rPr lang="en-US" dirty="0"/>
              <a:t> then:</a:t>
            </a:r>
          </a:p>
          <a:p>
            <a:pPr marL="0" indent="0">
              <a:buNone/>
            </a:pPr>
            <a:r>
              <a:rPr lang="en-US" dirty="0" smtClean="0"/>
              <a:t>   4.1 </a:t>
            </a:r>
            <a:r>
              <a:rPr lang="en-US" dirty="0"/>
              <a:t>Review candidates for each topic area (from step 1 above) and </a:t>
            </a:r>
          </a:p>
          <a:p>
            <a:pPr lvl="1"/>
            <a:r>
              <a:rPr lang="en-US" dirty="0"/>
              <a:t>eliminate candidates using the screening criteria (3.2 above) </a:t>
            </a:r>
            <a:r>
              <a:rPr lang="en-US" dirty="0" smtClean="0"/>
              <a:t>(and document </a:t>
            </a:r>
            <a:r>
              <a:rPr lang="en-US" dirty="0"/>
              <a:t>rationale for elimination)</a:t>
            </a:r>
          </a:p>
          <a:p>
            <a:pPr lvl="1"/>
            <a:r>
              <a:rPr lang="en-US" dirty="0"/>
              <a:t>review NC and identify existing NC types/properties that fit the topic area</a:t>
            </a:r>
          </a:p>
          <a:p>
            <a:pPr marL="0" indent="0">
              <a:buNone/>
            </a:pPr>
            <a:r>
              <a:rPr lang="en-US" dirty="0" smtClean="0"/>
              <a:t>   4.2 </a:t>
            </a:r>
            <a:r>
              <a:rPr lang="en-US" dirty="0"/>
              <a:t>Create description of the proposed harmonization changes and draft taxonomy for the topic area using the results of 4.1</a:t>
            </a:r>
          </a:p>
          <a:p>
            <a:pPr marL="0" indent="0">
              <a:buNone/>
            </a:pPr>
            <a:r>
              <a:rPr lang="en-US" dirty="0" smtClean="0"/>
              <a:t>   4.3 </a:t>
            </a:r>
            <a:r>
              <a:rPr lang="en-US" dirty="0"/>
              <a:t>Post to N3 harmonization website for initial public comment</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12</a:t>
            </a:fld>
            <a:endParaRPr lang="en-US"/>
          </a:p>
        </p:txBody>
      </p:sp>
    </p:spTree>
    <p:extLst>
      <p:ext uri="{BB962C8B-B14F-4D97-AF65-F5344CB8AC3E}">
        <p14:creationId xmlns:p14="http://schemas.microsoft.com/office/powerpoint/2010/main" val="39202780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Steps </a:t>
            </a:r>
            <a:r>
              <a:rPr lang="en-US" sz="3600" dirty="0" smtClean="0"/>
              <a:t>(cont.)</a:t>
            </a:r>
            <a:endParaRPr lang="en-US" dirty="0"/>
          </a:p>
        </p:txBody>
      </p:sp>
      <p:sp>
        <p:nvSpPr>
          <p:cNvPr id="3" name="Content Placeholder 2"/>
          <p:cNvSpPr>
            <a:spLocks noGrp="1"/>
          </p:cNvSpPr>
          <p:nvPr>
            <p:ph idx="1"/>
          </p:nvPr>
        </p:nvSpPr>
        <p:spPr/>
        <p:txBody>
          <a:bodyPr/>
          <a:lstStyle/>
          <a:p>
            <a:pPr marL="0" indent="0">
              <a:buNone/>
            </a:pPr>
            <a:r>
              <a:rPr lang="en-US" dirty="0"/>
              <a:t>5. Public Comment on Pink Draft</a:t>
            </a:r>
          </a:p>
          <a:p>
            <a:pPr marL="0" indent="0">
              <a:buNone/>
            </a:pPr>
            <a:r>
              <a:rPr lang="en-US" dirty="0"/>
              <a:t>6. Adjudicate Comments and Create Gold Draft</a:t>
            </a:r>
          </a:p>
          <a:p>
            <a:pPr marL="0" indent="0">
              <a:buNone/>
            </a:pPr>
            <a:r>
              <a:rPr lang="en-US" dirty="0"/>
              <a:t>7. Public comment and Vote on Gold draft</a:t>
            </a:r>
          </a:p>
          <a:p>
            <a:pPr marL="0" indent="0">
              <a:buNone/>
            </a:pPr>
            <a:r>
              <a:rPr lang="en-US" dirty="0"/>
              <a:t>8. NBAC review and make decisions, considering the Public Vote results</a:t>
            </a:r>
          </a:p>
          <a:p>
            <a:pPr marL="0" indent="0">
              <a:buNone/>
            </a:pPr>
            <a:r>
              <a:rPr lang="en-US" dirty="0"/>
              <a:t>9. Package and deliver to GTRI</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13</a:t>
            </a:fld>
            <a:endParaRPr lang="en-US"/>
          </a:p>
        </p:txBody>
      </p:sp>
    </p:spTree>
    <p:extLst>
      <p:ext uri="{BB962C8B-B14F-4D97-AF65-F5344CB8AC3E}">
        <p14:creationId xmlns:p14="http://schemas.microsoft.com/office/powerpoint/2010/main" val="17382813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Pilot Website to support process execution</a:t>
            </a:r>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14</a:t>
            </a:fld>
            <a:endParaRPr lang="en-US"/>
          </a:p>
        </p:txBody>
      </p:sp>
    </p:spTree>
    <p:extLst>
      <p:ext uri="{BB962C8B-B14F-4D97-AF65-F5344CB8AC3E}">
        <p14:creationId xmlns:p14="http://schemas.microsoft.com/office/powerpoint/2010/main" val="3350193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Feedback From GTRI</a:t>
            </a:r>
            <a:endParaRPr lang="en-US" dirty="0"/>
          </a:p>
        </p:txBody>
      </p:sp>
      <p:sp>
        <p:nvSpPr>
          <p:cNvPr id="3" name="Content Placeholder 2"/>
          <p:cNvSpPr>
            <a:spLocks noGrp="1"/>
          </p:cNvSpPr>
          <p:nvPr>
            <p:ph idx="1"/>
          </p:nvPr>
        </p:nvSpPr>
        <p:spPr/>
        <p:txBody>
          <a:bodyPr>
            <a:normAutofit fontScale="70000" lnSpcReduction="20000"/>
          </a:bodyPr>
          <a:lstStyle/>
          <a:p>
            <a:r>
              <a:rPr lang="en-US" dirty="0"/>
              <a:t>We expect NBAC and domains to work through their own harmonization and change issues - even self-organize to meet with other domains whose components may semantically overlap.  We will stand ready to facilitate, assist, and answer questions as needed, but our intent and responsibility is to integrate the change inputs, make minor adjustments (not major rework) where needed, adjust to 3.0 architecture as necessary, run final conformance and quality checks, provide guidance for any required after action, and keep the process moving. </a:t>
            </a:r>
          </a:p>
          <a:p>
            <a:pPr marL="0" indent="0">
              <a:buNone/>
            </a:pPr>
            <a:r>
              <a:rPr lang="en-US" dirty="0"/>
              <a:t> </a:t>
            </a:r>
          </a:p>
          <a:p>
            <a:r>
              <a:rPr lang="en-US" dirty="0"/>
              <a:t>How NBAC and domains prioritize and resolve their issues (whether through meetings, tiger teams, individuals, etc.) should be their business but coordinated under the plans (timelines and mechanisms).  </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2</a:t>
            </a:fld>
            <a:endParaRPr lang="en-US"/>
          </a:p>
        </p:txBody>
      </p:sp>
    </p:spTree>
    <p:extLst>
      <p:ext uri="{BB962C8B-B14F-4D97-AF65-F5344CB8AC3E}">
        <p14:creationId xmlns:p14="http://schemas.microsoft.com/office/powerpoint/2010/main" val="322800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NBAC Process for </a:t>
            </a:r>
            <a:br>
              <a:rPr lang="en-US" dirty="0" smtClean="0"/>
            </a:br>
            <a:r>
              <a:rPr lang="en-US" dirty="0" smtClean="0"/>
              <a:t>NIEM 3.0 Harmonization (N3H)</a:t>
            </a:r>
            <a:endParaRPr lang="en-US" dirty="0"/>
          </a:p>
        </p:txBody>
      </p:sp>
      <p:sp>
        <p:nvSpPr>
          <p:cNvPr id="3" name="Subtitle 2"/>
          <p:cNvSpPr>
            <a:spLocks noGrp="1"/>
          </p:cNvSpPr>
          <p:nvPr>
            <p:ph type="subTitle" idx="1"/>
          </p:nvPr>
        </p:nvSpPr>
        <p:spPr/>
        <p:txBody>
          <a:bodyPr/>
          <a:lstStyle/>
          <a:p>
            <a:r>
              <a:rPr lang="en-US" dirty="0" smtClean="0"/>
              <a:t>Preliminary Draft for Review</a:t>
            </a:r>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3</a:t>
            </a:fld>
            <a:endParaRPr lang="en-US"/>
          </a:p>
        </p:txBody>
      </p:sp>
    </p:spTree>
    <p:extLst>
      <p:ext uri="{BB962C8B-B14F-4D97-AF65-F5344CB8AC3E}">
        <p14:creationId xmlns:p14="http://schemas.microsoft.com/office/powerpoint/2010/main" val="13915557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lnSpcReduction="10000"/>
          </a:bodyPr>
          <a:lstStyle/>
          <a:p>
            <a:r>
              <a:rPr lang="en-US" dirty="0"/>
              <a:t>Define and implement a simple but effective process for NBAC’s activities in support of NIEM 3.0 harmonization </a:t>
            </a:r>
            <a:r>
              <a:rPr lang="en-US" dirty="0" smtClean="0"/>
              <a:t>effort</a:t>
            </a:r>
          </a:p>
          <a:p>
            <a:r>
              <a:rPr lang="en-US" dirty="0" smtClean="0"/>
              <a:t>Facilitate Domain harmonization efforts</a:t>
            </a:r>
            <a:endParaRPr lang="en-US" dirty="0"/>
          </a:p>
          <a:p>
            <a:r>
              <a:rPr lang="en-US" dirty="0"/>
              <a:t>Engage the broader NIEM Community for participation and </a:t>
            </a:r>
            <a:r>
              <a:rPr lang="en-US" dirty="0" smtClean="0"/>
              <a:t>inputs</a:t>
            </a:r>
            <a:br>
              <a:rPr lang="en-US" dirty="0" smtClean="0"/>
            </a:br>
            <a:endParaRPr lang="en-US" dirty="0"/>
          </a:p>
          <a:p>
            <a:pPr marL="0" indent="0" algn="ctr">
              <a:buNone/>
            </a:pPr>
            <a:r>
              <a:rPr lang="en-US" sz="2800" i="1" dirty="0"/>
              <a:t>Objective of harmonization is to make the NIEM model cleaner, easier to understand, and easier to use.</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4</a:t>
            </a:fld>
            <a:endParaRPr lang="en-US"/>
          </a:p>
        </p:txBody>
      </p:sp>
    </p:spTree>
    <p:extLst>
      <p:ext uri="{BB962C8B-B14F-4D97-AF65-F5344CB8AC3E}">
        <p14:creationId xmlns:p14="http://schemas.microsoft.com/office/powerpoint/2010/main" val="28179662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Harmonization Categories</a:t>
            </a:r>
            <a:endParaRPr lang="en-US" dirty="0"/>
          </a:p>
        </p:txBody>
      </p:sp>
      <p:sp>
        <p:nvSpPr>
          <p:cNvPr id="3" name="Content Placeholder 2"/>
          <p:cNvSpPr>
            <a:spLocks noGrp="1"/>
          </p:cNvSpPr>
          <p:nvPr>
            <p:ph idx="1"/>
          </p:nvPr>
        </p:nvSpPr>
        <p:spPr>
          <a:xfrm>
            <a:off x="1295400" y="1981200"/>
            <a:ext cx="7391400" cy="4144963"/>
          </a:xfrm>
        </p:spPr>
        <p:txBody>
          <a:bodyPr/>
          <a:lstStyle/>
          <a:p>
            <a:pPr marL="0" indent="0">
              <a:buNone/>
            </a:pPr>
            <a:r>
              <a:rPr lang="en-US" dirty="0"/>
              <a:t>A. Domain to NC Harmonization</a:t>
            </a:r>
          </a:p>
          <a:p>
            <a:pPr marL="0" indent="0">
              <a:buNone/>
            </a:pPr>
            <a:r>
              <a:rPr lang="en-US" dirty="0"/>
              <a:t>B. Internal NC Harmonization</a:t>
            </a:r>
          </a:p>
          <a:p>
            <a:pPr marL="0" indent="0">
              <a:buNone/>
            </a:pPr>
            <a:r>
              <a:rPr lang="en-US" dirty="0"/>
              <a:t>C. </a:t>
            </a:r>
            <a:r>
              <a:rPr lang="en-US" dirty="0" smtClean="0"/>
              <a:t>Domain </a:t>
            </a:r>
            <a:r>
              <a:rPr lang="en-US" dirty="0"/>
              <a:t>to Domain Harmonization</a:t>
            </a:r>
          </a:p>
          <a:p>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5</a:t>
            </a:fld>
            <a:endParaRPr lang="en-US"/>
          </a:p>
        </p:txBody>
      </p:sp>
    </p:spTree>
    <p:extLst>
      <p:ext uri="{BB962C8B-B14F-4D97-AF65-F5344CB8AC3E}">
        <p14:creationId xmlns:p14="http://schemas.microsoft.com/office/powerpoint/2010/main" val="2403885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Harmonization Kinds</a:t>
            </a:r>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pPr lvl="0">
              <a:spcAft>
                <a:spcPts val="600"/>
              </a:spcAft>
            </a:pPr>
            <a:r>
              <a:rPr lang="en-US" u="sng" dirty="0"/>
              <a:t>Type Addition </a:t>
            </a:r>
            <a:r>
              <a:rPr lang="en-US" dirty="0"/>
              <a:t>– Type does not currently exist in NC, and addition will not impact existing types/properties</a:t>
            </a:r>
          </a:p>
          <a:p>
            <a:pPr lvl="0">
              <a:spcAft>
                <a:spcPts val="600"/>
              </a:spcAft>
            </a:pPr>
            <a:r>
              <a:rPr lang="en-US" u="sng" dirty="0"/>
              <a:t>Property Addition </a:t>
            </a:r>
            <a:r>
              <a:rPr lang="en-US" dirty="0"/>
              <a:t>– adds new element or attribute to an existing type in NC ,and </a:t>
            </a:r>
            <a:r>
              <a:rPr lang="en-US" dirty="0" smtClean="0"/>
              <a:t>addition will </a:t>
            </a:r>
            <a:r>
              <a:rPr lang="en-US" dirty="0"/>
              <a:t>not impact existing types/properties.  Includes additions to substitution groups.</a:t>
            </a:r>
          </a:p>
          <a:p>
            <a:pPr lvl="0">
              <a:spcAft>
                <a:spcPts val="600"/>
              </a:spcAft>
            </a:pPr>
            <a:r>
              <a:rPr lang="en-US" u="sng" dirty="0"/>
              <a:t>Replacement </a:t>
            </a:r>
            <a:r>
              <a:rPr lang="en-US" dirty="0"/>
              <a:t>– replaces existing type and/or property, and replacement will not impact other existing types/properties</a:t>
            </a:r>
          </a:p>
          <a:p>
            <a:pPr lvl="0">
              <a:spcAft>
                <a:spcPts val="600"/>
              </a:spcAft>
            </a:pPr>
            <a:r>
              <a:rPr lang="en-US" u="sng" dirty="0"/>
              <a:t>Revision</a:t>
            </a:r>
            <a:r>
              <a:rPr lang="en-US" dirty="0"/>
              <a:t> – change to the name and/or semantic description of a type/property, and </a:t>
            </a:r>
            <a:r>
              <a:rPr lang="en-US" dirty="0" smtClean="0"/>
              <a:t>revision will </a:t>
            </a:r>
            <a:r>
              <a:rPr lang="en-US" dirty="0"/>
              <a:t>not impact other existing types/properties</a:t>
            </a:r>
          </a:p>
          <a:p>
            <a:pPr lvl="0">
              <a:spcAft>
                <a:spcPts val="600"/>
              </a:spcAft>
            </a:pPr>
            <a:r>
              <a:rPr lang="en-US" u="sng" dirty="0"/>
              <a:t>Realignment </a:t>
            </a:r>
            <a:r>
              <a:rPr lang="en-US" dirty="0"/>
              <a:t>– harmonization requires restructuring beyond a type/property addition, replacement, or revision.</a:t>
            </a:r>
          </a:p>
          <a:p>
            <a:r>
              <a:rPr lang="en-US" u="sng" dirty="0" smtClean="0"/>
              <a:t>Deletion</a:t>
            </a:r>
            <a:r>
              <a:rPr lang="en-US" dirty="0" smtClean="0"/>
              <a:t> – removal from NC and movement to a Domain</a:t>
            </a:r>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6</a:t>
            </a:fld>
            <a:endParaRPr lang="en-US"/>
          </a:p>
        </p:txBody>
      </p:sp>
    </p:spTree>
    <p:extLst>
      <p:ext uri="{BB962C8B-B14F-4D97-AF65-F5344CB8AC3E}">
        <p14:creationId xmlns:p14="http://schemas.microsoft.com/office/powerpoint/2010/main" val="3301049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N3H Process Considerations</a:t>
            </a:r>
            <a:endParaRPr lang="en-US" dirty="0"/>
          </a:p>
        </p:txBody>
      </p:sp>
      <p:sp>
        <p:nvSpPr>
          <p:cNvPr id="3" name="Content Placeholder 2"/>
          <p:cNvSpPr>
            <a:spLocks noGrp="1"/>
          </p:cNvSpPr>
          <p:nvPr>
            <p:ph idx="1"/>
          </p:nvPr>
        </p:nvSpPr>
        <p:spPr>
          <a:xfrm>
            <a:off x="457200" y="1219200"/>
            <a:ext cx="8382000" cy="5181600"/>
          </a:xfrm>
        </p:spPr>
        <p:txBody>
          <a:bodyPr>
            <a:noAutofit/>
          </a:bodyPr>
          <a:lstStyle/>
          <a:p>
            <a:r>
              <a:rPr lang="en-US" sz="2300" dirty="0" smtClean="0"/>
              <a:t>Time period allotted in N3.0 schedule will be constrained – we need to start </a:t>
            </a:r>
            <a:r>
              <a:rPr lang="en-US" sz="2300" dirty="0" err="1" smtClean="0"/>
              <a:t>asap</a:t>
            </a:r>
            <a:r>
              <a:rPr lang="en-US" sz="2300" dirty="0" smtClean="0"/>
              <a:t> without waiting for the N3.0 official Kick-off</a:t>
            </a:r>
          </a:p>
          <a:p>
            <a:r>
              <a:rPr lang="en-US" sz="2300" dirty="0" smtClean="0"/>
              <a:t>Proposed items for harmonization will dribble in --  process needs to support this reality</a:t>
            </a:r>
          </a:p>
          <a:p>
            <a:r>
              <a:rPr lang="en-US" sz="2300" dirty="0" smtClean="0"/>
              <a:t>Harmonization work will be done via NBAC </a:t>
            </a:r>
            <a:r>
              <a:rPr lang="en-US" sz="2300" dirty="0" err="1" smtClean="0"/>
              <a:t>subteams</a:t>
            </a:r>
            <a:r>
              <a:rPr lang="en-US" sz="2300" dirty="0" smtClean="0"/>
              <a:t>. </a:t>
            </a:r>
            <a:r>
              <a:rPr lang="en-US" sz="2300" dirty="0"/>
              <a:t> </a:t>
            </a:r>
            <a:r>
              <a:rPr lang="en-US" sz="2300" dirty="0" smtClean="0"/>
              <a:t>Issues that cannot be resolved will have an escalation process to the NBAC.</a:t>
            </a:r>
          </a:p>
          <a:p>
            <a:r>
              <a:rPr lang="en-US" sz="2300" dirty="0" smtClean="0"/>
              <a:t>NBAC has governance responsibility and final decision on what gets harmonized into and out of NIEM Core </a:t>
            </a:r>
          </a:p>
          <a:p>
            <a:r>
              <a:rPr lang="en-US" sz="2300" dirty="0" smtClean="0"/>
              <a:t>NBAC is the gatekeeper on what goes to GTRI – the NBAC </a:t>
            </a:r>
            <a:r>
              <a:rPr lang="en-US" sz="2300" dirty="0" smtClean="0"/>
              <a:t>Process needs to interface with the GTRI process and Domain processes for producing NIEM 3.0</a:t>
            </a:r>
          </a:p>
          <a:p>
            <a:r>
              <a:rPr lang="en-US" sz="2300" dirty="0" smtClean="0"/>
              <a:t>Process needs to be simple and decentralized to workgroups/teams for execution</a:t>
            </a:r>
          </a:p>
          <a:p>
            <a:r>
              <a:rPr lang="en-US" sz="2300" dirty="0" smtClean="0"/>
              <a:t>Engage NIEM Community participation/awareness</a:t>
            </a:r>
            <a:endParaRPr lang="en-US" sz="2300" dirty="0"/>
          </a:p>
        </p:txBody>
      </p:sp>
      <p:sp>
        <p:nvSpPr>
          <p:cNvPr id="4" name="Slide Number Placeholder 3"/>
          <p:cNvSpPr>
            <a:spLocks noGrp="1"/>
          </p:cNvSpPr>
          <p:nvPr>
            <p:ph type="sldNum" sz="quarter" idx="12"/>
          </p:nvPr>
        </p:nvSpPr>
        <p:spPr/>
        <p:txBody>
          <a:bodyPr/>
          <a:lstStyle/>
          <a:p>
            <a:fld id="{7DD91499-710B-4606-925B-5A7012A57B48}" type="slidenum">
              <a:rPr lang="en-US" smtClean="0"/>
              <a:t>7</a:t>
            </a:fld>
            <a:endParaRPr lang="en-US" dirty="0"/>
          </a:p>
        </p:txBody>
      </p:sp>
    </p:spTree>
    <p:extLst>
      <p:ext uri="{BB962C8B-B14F-4D97-AF65-F5344CB8AC3E}">
        <p14:creationId xmlns:p14="http://schemas.microsoft.com/office/powerpoint/2010/main" val="3977301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DD91499-710B-4606-925B-5A7012A57B48}" type="slidenum">
              <a:rPr lang="en-US" smtClean="0"/>
              <a:t>8</a:t>
            </a:fld>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
            <a:ext cx="7948612" cy="6395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0839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Started Tasks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smtClean="0"/>
              <a:t>Define harmonization process (draft reviewed today)</a:t>
            </a:r>
          </a:p>
          <a:p>
            <a:r>
              <a:rPr lang="en-US" dirty="0" smtClean="0"/>
              <a:t>Establish duration timelines for process steps (</a:t>
            </a:r>
            <a:r>
              <a:rPr lang="en-US" dirty="0" err="1" smtClean="0"/>
              <a:t>timebox</a:t>
            </a:r>
            <a:r>
              <a:rPr lang="en-US" dirty="0" smtClean="0"/>
              <a:t> events)</a:t>
            </a:r>
          </a:p>
          <a:p>
            <a:r>
              <a:rPr lang="en-US" dirty="0" smtClean="0"/>
              <a:t>Select start date and create milestone schedule</a:t>
            </a:r>
          </a:p>
          <a:p>
            <a:r>
              <a:rPr lang="en-US" dirty="0" smtClean="0"/>
              <a:t>Revise as needed when NIEM 3.0 plan becomes available</a:t>
            </a:r>
            <a:endParaRPr lang="en-US" dirty="0"/>
          </a:p>
        </p:txBody>
      </p:sp>
      <p:sp>
        <p:nvSpPr>
          <p:cNvPr id="4" name="Slide Number Placeholder 3"/>
          <p:cNvSpPr>
            <a:spLocks noGrp="1"/>
          </p:cNvSpPr>
          <p:nvPr>
            <p:ph type="sldNum" sz="quarter" idx="12"/>
          </p:nvPr>
        </p:nvSpPr>
        <p:spPr/>
        <p:txBody>
          <a:bodyPr/>
          <a:lstStyle/>
          <a:p>
            <a:fld id="{7DD91499-710B-4606-925B-5A7012A57B48}" type="slidenum">
              <a:rPr lang="en-US" smtClean="0"/>
              <a:t>9</a:t>
            </a:fld>
            <a:endParaRPr lang="en-US"/>
          </a:p>
        </p:txBody>
      </p:sp>
    </p:spTree>
    <p:extLst>
      <p:ext uri="{BB962C8B-B14F-4D97-AF65-F5344CB8AC3E}">
        <p14:creationId xmlns:p14="http://schemas.microsoft.com/office/powerpoint/2010/main" val="40139147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2385</TotalTime>
  <Words>797</Words>
  <Application>Microsoft Office PowerPoint</Application>
  <PresentationFormat>On-screen Show (4:3)</PresentationFormat>
  <Paragraphs>83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Background</vt:lpstr>
      <vt:lpstr>Feedback From GTRI</vt:lpstr>
      <vt:lpstr>NBAC Process for  NIEM 3.0 Harmonization (N3H)</vt:lpstr>
      <vt:lpstr>Objectives</vt:lpstr>
      <vt:lpstr>Harmonization Categories</vt:lpstr>
      <vt:lpstr>Harmonization Kinds</vt:lpstr>
      <vt:lpstr>N3H Process Considerations</vt:lpstr>
      <vt:lpstr>PowerPoint Presentation</vt:lpstr>
      <vt:lpstr>Get Started Tasks</vt:lpstr>
      <vt:lpstr>Process Steps for Categories A &amp; B</vt:lpstr>
      <vt:lpstr>Process Steps (cont.)</vt:lpstr>
      <vt:lpstr>Process Steps (cont.)</vt:lpstr>
      <vt:lpstr>Process Steps (cont.)</vt:lpstr>
      <vt:lpstr>Demo</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NBAC Process for  NIEM 3.0 Harmonization (N3H)</dc:title>
  <dc:creator>W R Wright</dc:creator>
  <cp:lastModifiedBy>W R Wright</cp:lastModifiedBy>
  <cp:revision>12</cp:revision>
  <dcterms:created xsi:type="dcterms:W3CDTF">2012-06-06T14:12:17Z</dcterms:created>
  <dcterms:modified xsi:type="dcterms:W3CDTF">2012-06-08T05:58:07Z</dcterms:modified>
</cp:coreProperties>
</file>