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817" r:id="rId6"/>
  </p:sldMasterIdLst>
  <p:notesMasterIdLst>
    <p:notesMasterId r:id="rId14"/>
  </p:notesMasterIdLst>
  <p:sldIdLst>
    <p:sldId id="141170048" r:id="rId7"/>
    <p:sldId id="141170043" r:id="rId8"/>
    <p:sldId id="141170044" r:id="rId9"/>
    <p:sldId id="141170045" r:id="rId10"/>
    <p:sldId id="141170007" r:id="rId11"/>
    <p:sldId id="141170046" r:id="rId12"/>
    <p:sldId id="141170047" r:id="rId13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331" autoAdjust="0"/>
    <p:restoredTop sz="68390" autoAdjust="0"/>
  </p:normalViewPr>
  <p:slideViewPr>
    <p:cSldViewPr snapToGrid="0">
      <p:cViewPr varScale="1">
        <p:scale>
          <a:sx n="71" d="100"/>
          <a:sy n="71" d="100"/>
        </p:scale>
        <p:origin x="744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commentAuthors" Target="commentAuthors.xml"/><Relationship Id="rId10" Type="http://schemas.openxmlformats.org/officeDocument/2006/relationships/slide" Target="slides/slide4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9/28/2023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7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9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5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7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01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2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3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7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6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8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55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7" r:id="rId19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mo-training" TargetMode="External"/><Relationship Id="rId2" Type="http://schemas.openxmlformats.org/officeDocument/2006/relationships/hyperlink" Target="https://www.oasis-open.org/policies-guidelines/open-projects-process/#CLAs-license-notices" TargetMode="Externa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github.com/niemopen/nbac-admin/blob/main/sub-committee-documents/(FINAL)%20%20Subcommittee%20Governance%20Template%20%20v2%20Doc%204-5-23.pdf" TargetMode="External"/><Relationship Id="rId4" Type="http://schemas.openxmlformats.org/officeDocument/2006/relationships/hyperlink" Target="https://github.com/niemopen/nbac-admin/tree/main/roster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hyperlink" Target="mailto:https://www.niem.gov/about-niem/message-exchange-package-mep-registry-repository" TargetMode="External"/><Relationship Id="rId26" Type="http://schemas.openxmlformats.org/officeDocument/2006/relationships/hyperlink" Target="https://github.com/niemopen/nmo-training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niemopen.org/" TargetMode="External"/><Relationship Id="rId34" Type="http://schemas.openxmlformats.org/officeDocument/2006/relationships/hyperlink" Target="mailto:beth.l.smalley.civ@mail.mil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youtube.com/channel/UCg9qV22PXLBjG41hc-EwVrQ" TargetMode="External"/><Relationship Id="rId25" Type="http://schemas.openxmlformats.org/officeDocument/2006/relationships/hyperlink" Target="https://github.com/niemopen/nmo-admin" TargetMode="External"/><Relationship Id="rId33" Type="http://schemas.openxmlformats.org/officeDocument/2006/relationships/hyperlink" Target="mailto:akatherine.b.escobar.civ@mail.mil" TargetMode="Externa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0" Type="http://schemas.openxmlformats.org/officeDocument/2006/relationships/hyperlink" Target="https://www.niem.gov/" TargetMode="External"/><Relationship Id="rId29" Type="http://schemas.openxmlformats.org/officeDocument/2006/relationships/hyperlink" Target="https://lists.oasis-open-projects.org/g/niemopen-pgb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3.JPG"/><Relationship Id="rId11" Type="http://schemas.openxmlformats.org/officeDocument/2006/relationships/image" Target="../media/image5.png"/><Relationship Id="rId24" Type="http://schemas.openxmlformats.org/officeDocument/2006/relationships/hyperlink" Target="https://github.com/niemopen/nbac-admin" TargetMode="External"/><Relationship Id="rId32" Type="http://schemas.openxmlformats.org/officeDocument/2006/relationships/hyperlink" Target="https://lists.oasis-open-projects.org/g/niemopen-nmotsc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hyperlink" Target="https://www.linkedin.com/groups/1903175/profile" TargetMode="External"/><Relationship Id="rId23" Type="http://schemas.openxmlformats.org/officeDocument/2006/relationships/hyperlink" Target="https://github.com/niemopen/ntac-admin" TargetMode="External"/><Relationship Id="rId28" Type="http://schemas.openxmlformats.org/officeDocument/2006/relationships/hyperlink" Target="https://lists.oasis-open-projects.org/g/niemopen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mailto:https://sourceforge.net/projects/niem-mep-builder/" TargetMode="External"/><Relationship Id="rId31" Type="http://schemas.openxmlformats.org/officeDocument/2006/relationships/hyperlink" Target="https://lists.oasis-open-projects.org/g/niemopen-nbactsc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4.png"/><Relationship Id="rId14" Type="http://schemas.openxmlformats.org/officeDocument/2006/relationships/image" Target="../media/image7.png"/><Relationship Id="rId22" Type="http://schemas.openxmlformats.org/officeDocument/2006/relationships/hyperlink" Target="https://wmaafip.js.mil/Account/Login?ReturnUrl=%2F" TargetMode="External"/><Relationship Id="rId27" Type="http://schemas.openxmlformats.org/officeDocument/2006/relationships/hyperlink" Target="https://niemopen.slack.com/" TargetMode="External"/><Relationship Id="rId30" Type="http://schemas.openxmlformats.org/officeDocument/2006/relationships/hyperlink" Target="https://lists.oasis-open-projects.org/g/niemopen-ntactsc" TargetMode="External"/><Relationship Id="rId8" Type="http://schemas.openxmlformats.org/officeDocument/2006/relationships/hyperlink" Target="https://github.com/niemopen/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usg01.safelinks.protection.office365.us/?url=https%3A%2F%2Fgithub.com%2Fniemopen%2Fniem-model%2Fpulls%3Fq%3Dis%253Apr%2Bmilestone%253A6.0-psd01&amp;data=05%7C01%7Cstephen.m.sullivan14.ctr%40mail.mil%7C1656e121ba3b46836cc008dbbec1fa96%7C102d0191eeae4761b1cb1a83e86ef445%7C0%7C0%7C638313514795535900%7CUnknown%7CTWFpbGZsb3d8eyJWIjoiMC4wLjAwMDAiLCJQIjoiV2luMzIiLCJBTiI6Ik1haWwiLCJXVCI6Mn0%3D%7C3000%7C%7C%7C&amp;sdata=cIDFZ6J5vFjH8ivcfj56lT2uf96PWkLg2D61Pz6om7U%3D&amp;reserved=0" TargetMode="External"/><Relationship Id="rId3" Type="http://schemas.openxmlformats.org/officeDocument/2006/relationships/hyperlink" Target="https://usg01.safelinks.protection.office365.us/?url=https%3A%2F%2Fgithub.com%2Fniemopen%2Fniem-model%2Farchive%2Frefs%2Fheads%2Fdev.zip&amp;data=05%7C01%7Cstephen.m.sullivan14.ctr%40mail.mil%7C1656e121ba3b46836cc008dbbec1fa96%7C102d0191eeae4761b1cb1a83e86ef445%7C0%7C0%7C638313514795379660%7CUnknown%7CTWFpbGZsb3d8eyJWIjoiMC4wLjAwMDAiLCJQIjoiV2luMzIiLCJBTiI6Ik1haWwiLCJXVCI6Mn0%3D%7C3000%7C%7C%7C&amp;sdata=tisyiqy8fOkJKS78UxXe0O68SLzjKw52U0i9fLIIXvA%3D&amp;reserved=0" TargetMode="External"/><Relationship Id="rId7" Type="http://schemas.openxmlformats.org/officeDocument/2006/relationships/hyperlink" Target="https://usg01.safelinks.protection.office365.us/?url=https%3A%2F%2Fgithub.com%2Fniemopen%2Fniem-model%2Fissues%3Fq%3Dis%253Aissue%2Bmilestone%253A6.0-psd01&amp;data=05%7C01%7Cstephen.m.sullivan14.ctr%40mail.mil%7C1656e121ba3b46836cc008dbbec1fa96%7C102d0191eeae4761b1cb1a83e86ef445%7C0%7C0%7C638313514795535900%7CUnknown%7CTWFpbGZsb3d8eyJWIjoiMC4wLjAwMDAiLCJQIjoiV2luMzIiLCJBTiI6Ik1haWwiLCJXVCI6Mn0%3D%7C3000%7C%7C%7C&amp;sdata=1PyGLbkDVpC1s%2BClpvtzNTJaYqys90DojTCaYWPcGgs%3D&amp;reserved=0" TargetMode="External"/><Relationship Id="rId2" Type="http://schemas.openxmlformats.org/officeDocument/2006/relationships/hyperlink" Target="https://usg01.safelinks.protection.office365.us/?url=https%3A%2F%2Fgithub.com%2Fniemopen%2Fniem-model%2Ftree%2Fdev&amp;data=05%7C01%7Cstephen.m.sullivan14.ctr%40mail.mil%7C1656e121ba3b46836cc008dbbec1fa96%7C102d0191eeae4761b1cb1a83e86ef445%7C0%7C0%7C638313514795379660%7CUnknown%7CTWFpbGZsb3d8eyJWIjoiMC4wLjAwMDAiLCJQIjoiV2luMzIiLCJBTiI6Ik1haWwiLCJXVCI6Mn0%3D%7C3000%7C%7C%7C&amp;sdata=uUZtErHgji3HrPrYJIjTugHOmbfvOwQGLNTAcbc50PE%3D&amp;reserved=0" TargetMode="External"/><Relationship Id="rId1" Type="http://schemas.openxmlformats.org/officeDocument/2006/relationships/slideLayout" Target="../slideLayouts/slideLayout22.xml"/><Relationship Id="rId6" Type="http://schemas.openxmlformats.org/officeDocument/2006/relationships/hyperlink" Target="mailto:niemopen-comment+subscribe@lists.oasis-open-projects.org" TargetMode="External"/><Relationship Id="rId5" Type="http://schemas.openxmlformats.org/officeDocument/2006/relationships/hyperlink" Target="mailto:niemopen-comment@lists.oasis-open-projects.org" TargetMode="External"/><Relationship Id="rId4" Type="http://schemas.openxmlformats.org/officeDocument/2006/relationships/hyperlink" Target="https://github.com/niemopen/niem-model/issues/new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8A4157-FEAC-A82E-2CDA-9BCD54EC8C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 TSC Slides</a:t>
            </a:r>
            <a:br>
              <a:rPr lang="en-US" dirty="0"/>
            </a:br>
            <a:r>
              <a:rPr lang="en-US" dirty="0"/>
              <a:t>28 September </a:t>
            </a:r>
            <a:r>
              <a:rPr lang="en-US"/>
              <a:t>2023 Meeting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CC8BF6-6FD8-9281-A04C-E902C766E692}"/>
              </a:ext>
            </a:extLst>
          </p:cNvPr>
          <p:cNvSpPr txBox="1"/>
          <p:nvPr/>
        </p:nvSpPr>
        <p:spPr>
          <a:xfrm>
            <a:off x="2965268" y="5825121"/>
            <a:ext cx="68659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https://github.com/niemopen/nbac-admin/tree/main/misc-briefings</a:t>
            </a:r>
          </a:p>
        </p:txBody>
      </p:sp>
    </p:spTree>
    <p:extLst>
      <p:ext uri="{BB962C8B-B14F-4D97-AF65-F5344CB8AC3E}">
        <p14:creationId xmlns:p14="http://schemas.microsoft.com/office/powerpoint/2010/main" val="2409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C39A6-9B41-66F4-F1D2-E45C0F93B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Sep 2023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1800" dirty="0">
                <a:solidFill>
                  <a:srgbClr val="00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br>
              <a:rPr lang="en-US" sz="18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64EEF-3235-8242-614A-BBBDBEED6B0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49"/>
            <a:ext cx="11079192" cy="5052369"/>
          </a:xfrm>
        </p:spPr>
        <p:txBody>
          <a:bodyPr>
            <a:normAutofit fontScale="5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1:00</a:t>
            </a: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NBAC Co-Chair Opening Remarks – Mr. Kamran Atri, Mr. Thomas Krul  </a:t>
            </a:r>
            <a:r>
              <a:rPr lang="en-US" sz="32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32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A reminder that each Domain Space Sub-Committee needs to complete individual and entity clas if not already executed. 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https://www.oasis-open.org/policies-guidelines/open-projects-process/#CLAs-license-notices</a:t>
            </a: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Contributions via mailing list (How to brief) – not a replacement for </a:t>
            </a:r>
            <a:r>
              <a:rPr lang="en-US" sz="2600" dirty="0" err="1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CLAs:</a:t>
            </a:r>
            <a:r>
              <a:rPr lang="en-US" sz="2600" u="sng" dirty="0" err="1">
                <a:solidFill>
                  <a:srgbClr val="0563C1"/>
                </a:solidFill>
                <a:cs typeface="Calibri" panose="020F0502020204030204" pitchFamily="34" charset="0"/>
              </a:rPr>
              <a:t>https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</a:rPr>
              <a:t>://github.com/niemopen/</a:t>
            </a:r>
            <a:r>
              <a:rPr lang="en-US" sz="2600" u="sng" dirty="0" err="1">
                <a:solidFill>
                  <a:srgbClr val="0563C1"/>
                </a:solidFill>
                <a:cs typeface="Calibri" panose="020F0502020204030204" pitchFamily="34" charset="0"/>
              </a:rPr>
              <a:t>nbac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</a:rPr>
              <a:t>-admin/blob/main/</a:t>
            </a:r>
            <a:r>
              <a:rPr lang="en-US" sz="2600" u="sng" dirty="0" err="1">
                <a:solidFill>
                  <a:srgbClr val="0563C1"/>
                </a:solidFill>
                <a:cs typeface="Calibri" panose="020F0502020204030204" pitchFamily="34" charset="0"/>
              </a:rPr>
              <a:t>misc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</a:rPr>
              <a:t>-briefings/NIEMOpen%20Contributions%20via%20email%20Aug%202023.pdf</a:t>
            </a: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NIEM Training migrating to NMO TSC Repo. POC Tom Carlson. Check it out: 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dirty="0">
                <a:solidFill>
                  <a:srgbClr val="000000"/>
                </a:solidFill>
                <a:effectLst/>
                <a:ea typeface="Times New Roman" panose="02020603050405020304" pitchFamily="18" charset="0"/>
                <a:cs typeface="Calibri" panose="020F0502020204030204" pitchFamily="34" charset="0"/>
              </a:rPr>
              <a:t>Updated roster v11, notify Steve Sullivan of inaccuracies (Stephen.m.sullivan14.ctr@mail.mil) 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https://github.com/niemopen/nbac-admin/tree/main/roster</a:t>
            </a: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b="1" dirty="0">
                <a:solidFill>
                  <a:srgbClr val="FF0000"/>
                </a:solidFill>
                <a:cs typeface="Calibri" panose="020F0502020204030204" pitchFamily="34" charset="0"/>
              </a:rPr>
              <a:t>November and December NBAC TSC Meetings  fall on/within proximity of holidays, do we want to consider alternative dates or cancel? Put your recommendation in chat</a:t>
            </a:r>
          </a:p>
          <a:p>
            <a:pPr lvl="1" indent="-34290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300" dirty="0">
              <a:solidFill>
                <a:schemeClr val="bg2">
                  <a:lumMod val="10000"/>
                </a:schemeClr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36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1:10</a:t>
            </a:r>
            <a:r>
              <a:rPr lang="en-US" sz="3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Sub-Committee Governance Templates - Steve Sullivan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cs typeface="Times New Roman" panose="02020603050405020304" pitchFamily="18" charset="0"/>
              </a:rPr>
              <a:t>Original</a:t>
            </a:r>
            <a:r>
              <a:rPr lang="en-US" sz="2600" dirty="0">
                <a:solidFill>
                  <a:srgbClr val="000000"/>
                </a:solidFill>
                <a:cs typeface="Times New Roman" panose="02020603050405020304" pitchFamily="18" charset="0"/>
              </a:rPr>
              <a:t> 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  <a:hlinkClick r:id="rId5"/>
              </a:rPr>
              <a:t>https://github.com/niemopen/nbac-admin/blob/main/sub-committee-documents/(FINAL)%20%20Subcommittee%20Governance%20Template%20%20v2%20Doc%204-5-23.pdf</a:t>
            </a: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endParaRPr lang="en-US" sz="2600" u="sng" dirty="0">
              <a:solidFill>
                <a:srgbClr val="0563C1"/>
              </a:solidFill>
              <a:cs typeface="Calibri" panose="020F0502020204030204" pitchFamily="34" charset="0"/>
            </a:endParaRPr>
          </a:p>
          <a:p>
            <a:pPr marL="857250" lvl="1" indent="-457200"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—"/>
              <a:tabLst>
                <a:tab pos="457200" algn="l"/>
              </a:tabLst>
            </a:pPr>
            <a:r>
              <a:rPr lang="en-US" sz="2600" b="1" dirty="0">
                <a:solidFill>
                  <a:srgbClr val="000000"/>
                </a:solidFill>
                <a:cs typeface="Times New Roman" panose="02020603050405020304" pitchFamily="18" charset="0"/>
              </a:rPr>
              <a:t>Lightweight (link) </a:t>
            </a:r>
            <a:r>
              <a:rPr lang="en-US" sz="2600" u="sng" dirty="0">
                <a:solidFill>
                  <a:srgbClr val="0563C1"/>
                </a:solidFill>
                <a:cs typeface="Calibri" panose="020F0502020204030204" pitchFamily="34" charset="0"/>
              </a:rPr>
              <a:t>https://github.com/niemopen/nbac-admin/blob/main/sub-committee-documents/(FINAL-Template%20Lightweight)%20NIEMOpen%20xxx%20Sub-Committee%20Governance%20doc%20template%20(lightweight%20version)%20v2%209-19-2023).pdf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824B73-4369-DD9B-4F21-7F70561F100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568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ECA55-BAEB-D258-629C-E7FEF58A9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28 Sep 2023 NBAC TSC Agenda </a:t>
            </a:r>
            <a:r>
              <a:rPr lang="en-US" dirty="0">
                <a:solidFill>
                  <a:srgbClr val="242424"/>
                </a:solidFill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47C211-B095-5CC4-6AEC-172EDFA2F84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NIEM Management Office (NMO) Update – Ms. Katherine Escobar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1:25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NIEM 6.0 Planning &amp; Harmonization – Ms. Christina Medlin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 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1:35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NTAC Update – Mr. Tom Carlson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Communications &amp; Outreach NMO Sub-Committee update – Paul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Wormeli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1:55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Questions/Final Remarks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A9D44C-0FEE-D027-264D-EC2976D2F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38215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384795-3CE6-4E54-D8DF-A8CFDA9F5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NMO TSC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13F4F0-F6AA-DF84-7997-550E8AB9A5A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Version 6.0 Progress – Christina Medlin will speak to status and upcoming review (s)</a:t>
            </a:r>
          </a:p>
          <a:p>
            <a:r>
              <a:rPr lang="en-US" dirty="0"/>
              <a:t>Next Project Governing (PGB) Meeting 26 October 2023</a:t>
            </a:r>
          </a:p>
          <a:p>
            <a:pPr lvl="1"/>
            <a:r>
              <a:rPr lang="en-US" dirty="0"/>
              <a:t>Main Topics</a:t>
            </a:r>
          </a:p>
          <a:p>
            <a:pPr lvl="2"/>
            <a:r>
              <a:rPr lang="en-US" dirty="0"/>
              <a:t>GTRI Contract and Funding in progress</a:t>
            </a:r>
          </a:p>
          <a:p>
            <a:pPr lvl="2"/>
            <a:r>
              <a:rPr lang="en-US" dirty="0"/>
              <a:t>3</a:t>
            </a:r>
            <a:r>
              <a:rPr lang="en-US" baseline="30000" dirty="0"/>
              <a:t>rd</a:t>
            </a:r>
            <a:r>
              <a:rPr lang="en-US" dirty="0"/>
              <a:t> Quarter Budget/NIEM Open General Fund</a:t>
            </a:r>
          </a:p>
          <a:p>
            <a:pPr lvl="2"/>
            <a:r>
              <a:rPr lang="en-US" dirty="0"/>
              <a:t>Software Procurements</a:t>
            </a:r>
          </a:p>
          <a:p>
            <a:pPr lvl="2"/>
            <a:r>
              <a:rPr lang="en-US" dirty="0"/>
              <a:t>Prospective Sponsors</a:t>
            </a:r>
          </a:p>
          <a:p>
            <a:pPr marL="457200"/>
            <a:r>
              <a:rPr lang="en-US" dirty="0"/>
              <a:t>CLA’s</a:t>
            </a:r>
          </a:p>
          <a:p>
            <a:pPr marL="457200"/>
            <a:r>
              <a:rPr lang="en-US" dirty="0"/>
              <a:t>Sub-Committee Governance Docs</a:t>
            </a:r>
          </a:p>
          <a:p>
            <a:pPr marL="457200"/>
            <a:r>
              <a:rPr lang="en-US" dirty="0"/>
              <a:t>Sub-Committee Folders on NBAC Admin Repo</a:t>
            </a:r>
          </a:p>
          <a:p>
            <a:pPr marL="457200"/>
            <a:r>
              <a:rPr lang="en-US" dirty="0"/>
              <a:t>Mailing Lists (Resource Slide)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E696A0-84DE-8F40-E671-89FA4571C7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53491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82A97-11A9-4474-8ED5-5E86A4C9D8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8806" y="951891"/>
            <a:ext cx="730568" cy="635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5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hlinkClick r:id="rId18"/>
            <a:extLst>
              <a:ext uri="{FF2B5EF4-FFF2-40B4-BE49-F238E27FC236}">
                <a16:creationId xmlns:a16="http://schemas.microsoft.com/office/drawing/2014/main" id="{555C3309-2257-49EB-B8EF-EA8B169E0817}"/>
              </a:ext>
            </a:extLst>
          </p:cNvPr>
          <p:cNvSpPr txBox="1"/>
          <p:nvPr/>
        </p:nvSpPr>
        <p:spPr>
          <a:xfrm>
            <a:off x="8682887" y="3530551"/>
            <a:ext cx="311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 Exchange Package (MEP Registry &amp;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hlinkClick r:id="rId19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5720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lvl="2" indent="-228600" defTabSz="457200">
              <a:spcBef>
                <a:spcPct val="20000"/>
              </a:spcBef>
              <a:buClr>
                <a:srgbClr val="1F497D"/>
              </a:buClr>
              <a:buFont typeface="Arial"/>
              <a:buChar char="•"/>
              <a:defRPr/>
            </a:pPr>
            <a:r>
              <a:rPr lang="en-US" sz="1000" u="sng" dirty="0">
                <a:solidFill>
                  <a:srgbClr val="0563C1"/>
                </a:solidFill>
                <a:cs typeface="Calibri" panose="020F0502020204030204" pitchFamily="34" charset="0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https://github.com/niemopen/nmo-training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3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4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</p:txBody>
      </p:sp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8C054C-3BCE-F75F-3E5D-D9E6BFA276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NIEMOpen MODEL VERSION 6.0 Tentative PSD &amp; PS Timeline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3589230-56C2-A8CA-F3FC-721A7833FE3C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tentative timeline for progressing NIEM model version 6.0 through the steps leading to approval of a Project Specification draft (PSD) and then Project Specification (PS) are as follows: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02: NBAC, NTAC, and Domain Subcommittee / COI begin review of the latest working draft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11: Feedback due, final updates begin.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Oct 23: NBAC nominates the latest draft to the PGB for approval as NIEM Model Version 6.0 PSD 01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PGB announces to the project mailing list 14 days in advance of the upcoming vote.</a:t>
            </a: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 06: PGB holds a Full Majority Vote (open for 3 days) to approve the nominated draft as NIEM Model Version 6.0 PSD 01.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Nov 20: NBAC nominates NIEM Model 6.0 Version PSD 01 to the PGB for approval as NIEM Model Version 6.0 PS 01.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742950" marR="0" lvl="1" indent="-28575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PGB announces to the project mailing list 14 day in advance of the upcoming vote.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 06: PGB holds a Special Majority Vote (open for 7 days) to approve the nominated draft as NIEM Model Version 6.0 PS 01.</a:t>
            </a:r>
            <a:endParaRPr lang="en-US" sz="1800" dirty="0">
              <a:solidFill>
                <a:srgbClr val="333333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B5DA65-63FC-C029-5B4A-6CD8EE9BA9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0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378E-FB0D-81F1-AB0A-995D3E80F4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NBAC Model version 6.0 Review </a:t>
            </a:r>
            <a:r>
              <a:rPr lang="en-US" dirty="0">
                <a:solidFill>
                  <a:srgbClr val="FF0000"/>
                </a:solidFill>
              </a:rPr>
              <a:t>(draft Procedures)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AA627F-3BD0-B923-0058-01077326B7B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49"/>
            <a:ext cx="11079192" cy="5269575"/>
          </a:xfrm>
        </p:spPr>
        <p:txBody>
          <a:bodyPr>
            <a:normAutofit fontScale="85000" lnSpcReduction="20000"/>
          </a:bodyPr>
          <a:lstStyle/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 b="1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Review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The latest working draft of NIEM Model version 6.0 is available for review.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333333"/>
                </a:solidFill>
                <a:ea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he package can be found on the dev branch of the model GitHub repo at </a:t>
            </a:r>
            <a:r>
              <a:rPr lang="en-US" sz="19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https://github.com/niemopen/niem-model/tree/dev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 or can be downloaded as a zip file from </a:t>
            </a:r>
            <a:r>
              <a:rPr lang="en-US" sz="19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https://github.com/niemopen/niem-model/archive/refs/heads/dev.zip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Feedback is requested by </a:t>
            </a:r>
            <a:r>
              <a:rPr lang="en-US" sz="1900" u="sng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Wednesday, October 11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 Feedback can be submitted in one of two ways: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19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Create a new issue on the model repo at </a:t>
            </a:r>
            <a:r>
              <a:rPr lang="en-US" sz="19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https://github.com/niemopen/niem-model/issues/new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-28575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Note: A GitHub account is required.</a:t>
            </a:r>
            <a:endParaRPr lang="en-US" sz="19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 indent="-342900">
              <a:lnSpc>
                <a:spcPct val="107000"/>
              </a:lnSpc>
              <a:spcBef>
                <a:spcPts val="0"/>
              </a:spcBef>
              <a:buFont typeface="+mj-lt"/>
              <a:buAutoNum type="arabicPeriod"/>
              <a:tabLst>
                <a:tab pos="457200" algn="l"/>
              </a:tabLst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Send an email to the NIEMOpen OASIS project feedback list at </a:t>
            </a:r>
            <a:r>
              <a:rPr lang="en-US" sz="19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niemopen-comment@lists.oasis-open-projects.org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 indent="-285750">
              <a:lnSpc>
                <a:spcPct val="107000"/>
              </a:lnSpc>
              <a:spcBef>
                <a:spcPts val="0"/>
              </a:spcBef>
              <a:buSzPts val="1000"/>
              <a:buFont typeface="Symbol" panose="05050102010706020507" pitchFamily="18" charset="2"/>
              <a:buChar char=""/>
              <a:tabLst>
                <a:tab pos="914400" algn="l"/>
              </a:tabLst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Note: You will first need to subscribe to the list by sending an empty email message to </a:t>
            </a:r>
            <a:r>
              <a:rPr lang="en-US" sz="19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niemopen-comment+subscribe@lists.oasis-open-projects.org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sz="1900" dirty="0">
              <a:solidFill>
                <a:srgbClr val="333333"/>
              </a:solidFill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Other links:</a:t>
            </a:r>
          </a:p>
          <a:p>
            <a:pPr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US" sz="1900" dirty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Bef>
                <a:spcPts val="0"/>
              </a:spcBef>
              <a:buSzPts val="1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en-US" sz="2300" dirty="0">
                <a:solidFill>
                  <a:srgbClr val="333333"/>
                </a:solidFill>
                <a:cs typeface="Times New Roman" panose="02020603050405020304" pitchFamily="18" charset="0"/>
              </a:rPr>
              <a:t>Issues that document the changes that have been made from NIEM 5.2 are available at </a:t>
            </a:r>
            <a:r>
              <a:rPr lang="en-US" sz="2300" u="sng" dirty="0">
                <a:solidFill>
                  <a:srgbClr val="4183C4"/>
                </a:solidFill>
                <a:cs typeface="Times New Roman" panose="02020603050405020304" pitchFamily="18" charset="0"/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https://github.com/niemopen/niem-model/issues?q=is%3Aissue+milestone%3A6.0-psd01</a:t>
            </a:r>
            <a:r>
              <a:rPr lang="en-US" sz="2300" u="sng" dirty="0">
                <a:solidFill>
                  <a:srgbClr val="4183C4"/>
                </a:solidFill>
                <a:cs typeface="Times New Roman" panose="02020603050405020304" pitchFamily="18" charset="0"/>
              </a:rPr>
              <a:t>.</a:t>
            </a:r>
          </a:p>
          <a:p>
            <a:pPr marL="457200" lvl="1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900" dirty="0">
              <a:solidFill>
                <a:srgbClr val="333333"/>
              </a:solidFill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sz="1900" dirty="0">
                <a:solidFill>
                  <a:srgbClr val="333333"/>
                </a:solidFill>
                <a:cs typeface="Times New Roman" panose="02020603050405020304" pitchFamily="18" charset="0"/>
              </a:rPr>
              <a:t>Pull requests that include general change descriptions, individual commits, and file diff views are available at </a:t>
            </a:r>
            <a:r>
              <a:rPr lang="en-US" sz="1900" dirty="0">
                <a:solidFill>
                  <a:srgbClr val="333333"/>
                </a:solidFill>
                <a:cs typeface="Times New Roman" panose="02020603050405020304" pitchFamily="18" charset="0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</a:t>
            </a:r>
            <a:r>
              <a:rPr lang="en-US" sz="1900" u="sng" dirty="0">
                <a:solidFill>
                  <a:srgbClr val="4183C4"/>
                </a:solidFill>
                <a:effectLst/>
                <a:ea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/niem-model/pulls?q=is%3Apr+milestone%3A6.0-psd01</a:t>
            </a:r>
            <a: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  <a:t>.</a:t>
            </a:r>
            <a:br>
              <a:rPr lang="en-US" sz="1900" dirty="0">
                <a:solidFill>
                  <a:srgbClr val="333333"/>
                </a:solidFill>
                <a:effectLst/>
                <a:ea typeface="Times New Roman" panose="02020603050405020304" pitchFamily="18" charset="0"/>
              </a:rPr>
            </a:br>
            <a:endParaRPr lang="en-US" sz="19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ECE425-6666-0E95-0F8E-8D9EB024B09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1312650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F3DBC4E-DD94-448E-80FB-F46647EDD91A}">
  <ds:schemaRefs>
    <ds:schemaRef ds:uri="http://purl.org/dc/elements/1.1/"/>
    <ds:schemaRef ds:uri="http://schemas.microsoft.com/office/2006/metadata/properties"/>
    <ds:schemaRef ds:uri="http://purl.org/dc/dcmitype/"/>
    <ds:schemaRef ds:uri="5774b216-7350-4865-8b28-a80b4a7f0bbf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68b5da2-bb96-4ca8-adfe-f026adba9ac0"/>
  </ds:schemaRefs>
</ds:datastoreItem>
</file>

<file path=docMetadata/LabelInfo.xml><?xml version="1.0" encoding="utf-8"?>
<clbl:labelList xmlns:clbl="http://schemas.microsoft.com/office/2020/mipLabelMetadata">
  <clbl:label id="{3de9faa6-9fe1-49b3-9a08-227a296b54a6}" enabled="1" method="Privileged" siteId="{d5fe813e-0caa-432a-b2ac-d555aa91bd1c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13063</TotalTime>
  <Words>1131</Words>
  <Application>Microsoft Office PowerPoint</Application>
  <PresentationFormat>Widescreen</PresentationFormat>
  <Paragraphs>113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7</vt:i4>
      </vt:variant>
    </vt:vector>
  </HeadingPairs>
  <TitlesOfParts>
    <vt:vector size="20" baseType="lpstr">
      <vt:lpstr>Arial</vt:lpstr>
      <vt:lpstr>Calibri</vt:lpstr>
      <vt:lpstr>Courier New</vt:lpstr>
      <vt:lpstr>Helvetica</vt:lpstr>
      <vt:lpstr>Helvetica LT Std</vt:lpstr>
      <vt:lpstr>Open Sans</vt:lpstr>
      <vt:lpstr>Symbol</vt:lpstr>
      <vt:lpstr>Times New Roman</vt:lpstr>
      <vt:lpstr>Tw Cen MT</vt:lpstr>
      <vt:lpstr>Wingdings</vt:lpstr>
      <vt:lpstr>2_Office Theme</vt:lpstr>
      <vt:lpstr>1_NIEM_white</vt:lpstr>
      <vt:lpstr>3_NIEM_white</vt:lpstr>
      <vt:lpstr>NBAC TSC Slides 28 September 2023 Meeting</vt:lpstr>
      <vt:lpstr>28 Sep 2023 NBAC TSC Agenda     </vt:lpstr>
      <vt:lpstr>28 Sep 2023 NBAC TSC Agenda  </vt:lpstr>
      <vt:lpstr>NMO TSC UPDATE</vt:lpstr>
      <vt:lpstr>resources</vt:lpstr>
      <vt:lpstr>NIEMOpen MODEL VERSION 6.0 Tentative PSD &amp; PS Timeline</vt:lpstr>
      <vt:lpstr>NBAC Model version 6.0 Review (draft Procedures)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[USA]</cp:lastModifiedBy>
  <cp:revision>673</cp:revision>
  <cp:lastPrinted>2023-07-25T13:18:13Z</cp:lastPrinted>
  <dcterms:created xsi:type="dcterms:W3CDTF">2021-02-21T03:42:26Z</dcterms:created>
  <dcterms:modified xsi:type="dcterms:W3CDTF">2023-09-28T16:49:47Z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