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4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5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723" r:id="rId3"/>
    <p:sldMasterId id="2147483770" r:id="rId4"/>
    <p:sldMasterId id="2147483798" r:id="rId5"/>
    <p:sldMasterId id="2147483827" r:id="rId6"/>
  </p:sldMasterIdLst>
  <p:notesMasterIdLst>
    <p:notesMasterId r:id="rId12"/>
  </p:notesMasterIdLst>
  <p:sldIdLst>
    <p:sldId id="141170008" r:id="rId7"/>
    <p:sldId id="141170010" r:id="rId8"/>
    <p:sldId id="141170009" r:id="rId9"/>
    <p:sldId id="141170007" r:id="rId10"/>
    <p:sldId id="7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6" autoAdjust="0"/>
    <p:restoredTop sz="90599" autoAdjust="0"/>
  </p:normalViewPr>
  <p:slideViewPr>
    <p:cSldViewPr snapToGrid="0">
      <p:cViewPr varScale="1">
        <p:scale>
          <a:sx n="100" d="100"/>
          <a:sy n="100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97285-FD8D-45CE-8F51-D4E838421F4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B7842-6A38-4733-921A-EA28CC9EE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8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76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406870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4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30F9940F-F16D-4793-801D-71211E88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4246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51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9888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9358-C6D8-4C22-98DB-1E493DA0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0BD1-B46F-4874-B0EA-29195249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0264-E880-47A9-AF69-2AB20138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9DBD-872D-4D04-928F-6647483E596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7BA2-E04B-40F8-93B4-5AC3DC8F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31F4-CD15-4E50-84AD-86EA9F3E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3C7E-45B1-46EB-834E-E053EA255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4848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91" y="637182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DE814A3B-586F-6741-A578-6A3C03C31D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022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38E3F42-A06F-ABB8-BDE3-A6AA75E27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9676318-E706-F4B5-8D75-69B5D909EF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2800" b="0" cap="none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386195691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E9DB-266A-DC4C-81FD-63DDDAA3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0FE17-69E8-9440-A7AF-AC1659ED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0"/>
            <a:ext cx="11338560" cy="548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D53F-9797-B141-B5E7-AB9CB133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7714" y="6400800"/>
            <a:ext cx="6676572" cy="182880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8645891-6D11-5C16-6282-CD626231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371600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2pPr>
              <a:lnSpc>
                <a:spcPts val="2000"/>
              </a:lnSpc>
              <a:defRPr sz="1800"/>
            </a:lvl2pPr>
            <a:lvl4pPr marL="914400" indent="-173038">
              <a:defRPr/>
            </a:lvl4pPr>
            <a:lvl5pPr marL="1033463" indent="-12382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832E369-52F0-D331-A851-630C3250A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576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E9DB-266A-DC4C-81FD-63DDDAA3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0FE17-69E8-9440-A7AF-AC1659ED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0"/>
            <a:ext cx="11338560" cy="548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D53F-9797-B141-B5E7-AB9CB133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1257" y="6400800"/>
            <a:ext cx="6589486" cy="18288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F107FCA-049F-9C6C-9E34-1E206A522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1476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727B-F77C-0F4F-B8FC-A3CB54F7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00800"/>
            <a:ext cx="621792" cy="182880"/>
          </a:xfrm>
        </p:spPr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7BA89-147B-D544-859D-FE2871473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768" y="2926080"/>
            <a:ext cx="10515600" cy="84023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3600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98673CA4-0124-D543-9D8C-F7757A8D4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59314" y="6400800"/>
            <a:ext cx="6473372" cy="1828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28BC4B7-FE21-FBE8-2817-1F631F53C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0438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5A26-5C6D-EC41-9CCE-45E62FA8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6AFF-6AE6-2148-8EFD-0A0D7510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5A1935-EBF2-EE49-BBE2-D24AFDB53F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9768" y="1550206"/>
            <a:ext cx="3429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4B615-5089-6946-81B9-FEB5648429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768" y="4001580"/>
            <a:ext cx="3429000" cy="5486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F16AD19-C929-F44A-BFE7-11AC7698C3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768" y="4612675"/>
            <a:ext cx="3429000" cy="146304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20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6663AFA1-4018-124B-B57A-CD0B7B430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1500" y="1550206"/>
            <a:ext cx="3429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67DA3E1-D040-1944-85D2-003542FF29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0" y="4001580"/>
            <a:ext cx="3429000" cy="5486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7F18B598-C082-C74A-9346-8C633AA97C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5983" y="4612675"/>
            <a:ext cx="3429000" cy="146304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20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9A67101-E2AC-154F-B4BD-7A37C1BAD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49419" y="1550206"/>
            <a:ext cx="3429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1AA0E67A-35A8-1447-A809-38A53767F2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9419" y="4001580"/>
            <a:ext cx="3429000" cy="5486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C2053C98-4C01-2E4B-AF37-0560723F3D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43900" y="4612675"/>
            <a:ext cx="3429000" cy="146304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20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C59416A6-836E-42E2-8BEA-49FE4D08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1257" y="6400800"/>
            <a:ext cx="6589486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A8F8A6F-E613-7566-2DB0-FCF417D03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1927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5A26-5C6D-EC41-9CCE-45E62FA8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6AFF-6AE6-2148-8EFD-0A0D7510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5A1935-EBF2-EE49-BBE2-D24AFDB53F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189" y="1626770"/>
            <a:ext cx="2008235" cy="17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4B615-5089-6946-81B9-FEB5648429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768" y="3596482"/>
            <a:ext cx="2560320" cy="5486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F16AD19-C929-F44A-BFE7-11AC7698C3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768" y="4229878"/>
            <a:ext cx="2560320" cy="1371600"/>
          </a:xfrm>
          <a:prstGeom prst="rect">
            <a:avLst/>
          </a:prstGeom>
        </p:spPr>
        <p:txBody>
          <a:bodyPr lIns="45720" rIns="45720" anchor="t"/>
          <a:lstStyle>
            <a:lvl1pPr marL="0" indent="0" algn="ctr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6663AFA1-4018-124B-B57A-CD0B7B430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51897" y="1626770"/>
            <a:ext cx="2008235" cy="17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6393C021-5AC6-A94D-9BD1-0FA03E26F9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75855" y="3596482"/>
            <a:ext cx="2560320" cy="5486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D0720727-9B0D-5244-88F9-072619D7816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375855" y="4229878"/>
            <a:ext cx="2560320" cy="137160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9A67101-E2AC-154F-B4BD-7A37C1BAD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73773" y="1626770"/>
            <a:ext cx="2008235" cy="17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7D7C1A3A-3822-3442-AE4B-0662ED5193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97731" y="3596482"/>
            <a:ext cx="2560320" cy="5486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DF9D5B3-8D42-594B-AD95-232B5679517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97731" y="4229878"/>
            <a:ext cx="2560320" cy="137160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E320B82-A8A9-8D41-B8D1-EC5AA4D7422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88889" y="1626770"/>
            <a:ext cx="2008235" cy="17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3DE9EC15-6DC7-6846-B173-CAE4228B5DB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12847" y="3596482"/>
            <a:ext cx="2560320" cy="5486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8D698B45-9A6E-DE4A-8222-D973B7A7D9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12847" y="4229878"/>
            <a:ext cx="2560320" cy="137160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8E721-2065-8640-9E19-F292A2EE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9314" y="6400800"/>
            <a:ext cx="6473372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F92D0FB-47A0-4622-31E6-9876FBE13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3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A25E52-AB28-456E-8D1B-CDBACE8EB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0070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3C5D79-D431-4A48-BC6F-31ECF2326C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14171" y="6400800"/>
            <a:ext cx="6763658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D1223-949E-42AE-85D8-3EED775BD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B539884-603A-B93F-082D-93A9FA362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5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4C3D0DD-51B8-4695-B3D8-900778AC7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94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1085689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4486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8184EE0-C791-439E-95CE-922AA6C99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25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9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81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92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86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91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29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7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09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266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6556EFB-1654-4418-98D1-E67159698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69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982C6D7-0CD6-43C6-B16D-2D387D380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62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74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890816" y="6488084"/>
            <a:ext cx="410369" cy="20005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91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30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30F9940F-F16D-4793-801D-71211E88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977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51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24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259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2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12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161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22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695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720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086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126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453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4C3D0DD-51B8-4695-B3D8-900778AC7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205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1085689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4486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8184EE0-C791-439E-95CE-922AA6C99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6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132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62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012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839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01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87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349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50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890816" y="6488084"/>
            <a:ext cx="410369" cy="20005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91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48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0E7A-DA4A-4475-BF51-BFA34555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0537-03D3-4229-B28B-C9613464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0FA3-7847-4D93-9E61-C95F7856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4C20-1CDB-40C4-BA90-6ECE0EDE92D5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0D243-F0CB-48C4-A073-85941770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14A73-ED39-49F6-90B5-DE645EA8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D894-DCB6-4161-841A-3F207C6E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36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14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246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784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328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072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359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185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575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116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108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852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A25E52-AB28-456E-8D1B-CDBACE8EB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292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4C3D0DD-51B8-4695-B3D8-900778AC7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469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1085689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4486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8184EE0-C791-439E-95CE-922AA6C99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351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2029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7937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752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137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0276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11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930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7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0021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6556EFB-1654-4418-98D1-E67159698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715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982C6D7-0CD6-43C6-B16D-2D387D380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1863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85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890816" y="6488084"/>
            <a:ext cx="410369" cy="20005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91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89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30F9940F-F16D-4793-801D-71211E88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9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517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430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2794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638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3421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3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674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3435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7916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7559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6600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046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A25E52-AB28-456E-8D1B-CDBACE8EB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347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4C3D0DD-51B8-4695-B3D8-900778AC7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63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1085689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4486"/>
                </a:solidFill>
                <a:latin typeface="Tw Cen MT"/>
                <a:cs typeface="Tw Cen M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8184EE0-C791-439E-95CE-922AA6C99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6197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712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8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1892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9471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5095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359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3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226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8153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26556EFB-1654-4418-98D1-E67159698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278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982C6D7-0CD6-43C6-B16D-2D387D380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357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1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5890816" y="6488084"/>
            <a:ext cx="410369" cy="20005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- </a:t>
            </a:r>
            <a:fld id="{61476E6E-F3E8-4882-A00C-BF8520FCA51C}" type="slidenum">
              <a:rPr lang="en-US" sz="1300" b="1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ctr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300" b="1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 -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0972800" cy="91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7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theme" Target="../theme/theme5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8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6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  <p:sldLayoutId id="2147483792" r:id="rId21"/>
    <p:sldLayoutId id="2147483793" r:id="rId22"/>
    <p:sldLayoutId id="2147483794" r:id="rId23"/>
    <p:sldLayoutId id="2147483795" r:id="rId24"/>
    <p:sldLayoutId id="2147483796" r:id="rId25"/>
    <p:sldLayoutId id="2147483797" r:id="rId26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5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  <p:sldLayoutId id="2147483818" r:id="rId20"/>
    <p:sldLayoutId id="2147483819" r:id="rId21"/>
    <p:sldLayoutId id="2147483820" r:id="rId22"/>
    <p:sldLayoutId id="2147483821" r:id="rId23"/>
    <p:sldLayoutId id="2147483822" r:id="rId24"/>
    <p:sldLayoutId id="2147483823" r:id="rId25"/>
    <p:sldLayoutId id="2147483824" r:id="rId26"/>
    <p:sldLayoutId id="2147483825" r:id="rId27"/>
    <p:sldLayoutId id="2147483826" r:id="rId28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E923-D905-8B4E-8992-45E91023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7529" y="6400800"/>
            <a:ext cx="620891" cy="1828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ECF63ED-5365-0347-943C-46237B9951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5A2CC-40DE-704F-AD8E-AE00A98F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0"/>
            <a:ext cx="1133856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48C3-0F6C-DE42-BCD7-E58E059CA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457" y="6400800"/>
            <a:ext cx="7199086" cy="1828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7A4B0-99F8-2B4A-9FCE-DFD4168F9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1371600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3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cap="all" baseline="0" dirty="0">
          <a:solidFill>
            <a:srgbClr val="004383"/>
          </a:solidFill>
          <a:latin typeface="+mn-lt"/>
          <a:ea typeface="+mj-ea"/>
          <a:cs typeface="Arial Narrow" charset="0"/>
        </a:defRPr>
      </a:lvl1pPr>
    </p:titleStyle>
    <p:bodyStyle>
      <a:lvl1pPr marL="223838" indent="-2238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SzPct val="90000"/>
        <a:buFont typeface="Wingdings" panose="05000000000000000000" pitchFamily="2" charset="2"/>
        <a:buChar char="n"/>
        <a:defRPr lang="en-US" sz="2000" b="1" i="0" kern="1200" cap="none" baseline="0" dirty="0">
          <a:solidFill>
            <a:srgbClr val="334052"/>
          </a:solidFill>
          <a:latin typeface="+mn-lt"/>
          <a:ea typeface="+mn-ea"/>
          <a:cs typeface="Arial Narrow" charset="0"/>
        </a:defRPr>
      </a:lvl1pPr>
      <a:lvl2pPr marL="466725" indent="-242888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defRPr lang="en-US" sz="2000" b="0" i="0" kern="1200" baseline="0" dirty="0">
          <a:solidFill>
            <a:srgbClr val="334052"/>
          </a:solidFill>
          <a:latin typeface="+mn-lt"/>
          <a:ea typeface="+mn-ea"/>
          <a:cs typeface="Arial Narrow" charset="0"/>
        </a:defRPr>
      </a:lvl2pPr>
      <a:lvl3pPr marL="690563" indent="-230188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Font typeface="Wingdings" pitchFamily="2" charset="2"/>
        <a:buChar char="§"/>
        <a:tabLst/>
        <a:defRPr lang="en-US" sz="1800" b="0" i="0" kern="1200" baseline="0" dirty="0">
          <a:solidFill>
            <a:srgbClr val="334052"/>
          </a:solidFill>
          <a:latin typeface="+mn-lt"/>
          <a:ea typeface="+mn-ea"/>
          <a:cs typeface="Arial Narrow" charset="0"/>
        </a:defRPr>
      </a:lvl3pPr>
      <a:lvl4pPr marL="914400" indent="-230188" algn="l" defTabSz="914400" rtl="0" eaLnBrk="1" latinLnBrk="0" hangingPunct="1">
        <a:lnSpc>
          <a:spcPts val="1800"/>
        </a:lnSpc>
        <a:spcBef>
          <a:spcPts val="0"/>
        </a:spcBef>
        <a:spcAft>
          <a:spcPts val="0"/>
        </a:spcAft>
        <a:buFont typeface="Wingdings" pitchFamily="2" charset="2"/>
        <a:buChar char="§"/>
        <a:tabLst/>
        <a:defRPr lang="en-US" sz="1600" b="0" i="0" kern="1200" baseline="0" dirty="0">
          <a:solidFill>
            <a:srgbClr val="334052"/>
          </a:solidFill>
          <a:latin typeface="+mn-lt"/>
          <a:ea typeface="+mn-ea"/>
          <a:cs typeface="Arial Narrow" charset="0"/>
        </a:defRPr>
      </a:lvl4pPr>
      <a:lvl5pPr marL="1138238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0"/>
        </a:spcAft>
        <a:buFont typeface="Wingdings" pitchFamily="2" charset="2"/>
        <a:buChar char="§"/>
        <a:tabLst/>
        <a:defRPr lang="en-US" sz="1400" b="0" i="0" kern="1200" baseline="0" dirty="0">
          <a:solidFill>
            <a:srgbClr val="334052"/>
          </a:solidFill>
          <a:latin typeface="+mn-lt"/>
          <a:ea typeface="+mn-ea"/>
          <a:cs typeface="Arial Narrow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F26B43"/>
          </p15:clr>
        </p15:guide>
        <p15:guide id="2" pos="3864">
          <p15:clr>
            <a:srgbClr val="F26B43"/>
          </p15:clr>
        </p15:guide>
        <p15:guide id="3" pos="7416">
          <p15:clr>
            <a:srgbClr val="F26B43"/>
          </p15:clr>
        </p15:guide>
        <p15:guide id="4" pos="264">
          <p15:clr>
            <a:srgbClr val="F26B43"/>
          </p15:clr>
        </p15:guide>
        <p15:guide id="5" orient="horz" pos="4104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420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orient="horz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mopen/nbac-admin/blob/main/documents/(FINAL)%20%20NIEMOpen%20NBAC%20Governance%20Doc%20(Rev%201)%20%20v1%204-18-2023%20.pdf" TargetMode="External"/><Relationship Id="rId2" Type="http://schemas.openxmlformats.org/officeDocument/2006/relationships/hyperlink" Target="https://www.oasis-open.org/policies-guidelines/open-projects-process/" TargetMode="Externa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github.com/niemopen/nbac-admin/blob/main/sub-committee-documents/(FINAL)%20%20Subcommittee%20Governance%20Template%20%20v2%20Doc%204-5-23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asis-open.org/open-projects/cla/entity-cla-20210630/" TargetMode="External"/><Relationship Id="rId2" Type="http://schemas.openxmlformats.org/officeDocument/2006/relationships/hyperlink" Target="https://cla-assistant.io/niemopen/oasis-open-project" TargetMode="Externa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lists.oasis-open-projects.org/g/niemopen-nbactsc" TargetMode="Externa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hyperlink" Target="mailto:https://www.niem.gov/about-niem/message-exchange-package-mep-registry-repository" TargetMode="External"/><Relationship Id="rId26" Type="http://schemas.openxmlformats.org/officeDocument/2006/relationships/hyperlink" Target="https://niemopen.slack.com/" TargetMode="External"/><Relationship Id="rId3" Type="http://schemas.openxmlformats.org/officeDocument/2006/relationships/hyperlink" Target="https://niemopen.slack.com/?redir=%2Fgantry%2Fauth%3Fapp%3Dclient%26lc%3D1683201626%26return_to%3D%252Fclient%252FT03UDR5ANG6%252FC03ULAE89DZ%26teams%3D" TargetMode="External"/><Relationship Id="rId21" Type="http://schemas.openxmlformats.org/officeDocument/2006/relationships/hyperlink" Target="https://niemopen.org/" TargetMode="External"/><Relationship Id="rId34" Type="http://schemas.openxmlformats.org/officeDocument/2006/relationships/hyperlink" Target="mailto:katri@a4safe.com" TargetMode="External"/><Relationship Id="rId7" Type="http://schemas.openxmlformats.org/officeDocument/2006/relationships/image" Target="../media/image1.png"/><Relationship Id="rId12" Type="http://schemas.openxmlformats.org/officeDocument/2006/relationships/hyperlink" Target="https://twitter.com/NIEMconnects?ref_src=twsrc%5Etfw" TargetMode="External"/><Relationship Id="rId17" Type="http://schemas.openxmlformats.org/officeDocument/2006/relationships/hyperlink" Target="https://www.youtube.com/channel/UCg9qV22PXLBjG41hc-EwVrQ" TargetMode="External"/><Relationship Id="rId25" Type="http://schemas.openxmlformats.org/officeDocument/2006/relationships/hyperlink" Target="https://github.com/niemopen/nmo-admin" TargetMode="External"/><Relationship Id="rId33" Type="http://schemas.openxmlformats.org/officeDocument/2006/relationships/hyperlink" Target="mailto:stephen.m.sullivan14.ctr@mail.mil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hyperlink" Target="https://www.niem.gov/" TargetMode="External"/><Relationship Id="rId29" Type="http://schemas.openxmlformats.org/officeDocument/2006/relationships/hyperlink" Target="https://lists.oasis-open-projects.org/g/niemopen-ntactsc" TargetMode="Externa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.JPG"/><Relationship Id="rId11" Type="http://schemas.openxmlformats.org/officeDocument/2006/relationships/image" Target="../media/image6.png"/><Relationship Id="rId24" Type="http://schemas.openxmlformats.org/officeDocument/2006/relationships/hyperlink" Target="https://github.com/niemopen/nbac-admin" TargetMode="External"/><Relationship Id="rId32" Type="http://schemas.openxmlformats.org/officeDocument/2006/relationships/hyperlink" Target="mailto:katherine.b.escobar.civ@mail.mil" TargetMode="External"/><Relationship Id="rId5" Type="http://schemas.openxmlformats.org/officeDocument/2006/relationships/hyperlink" Target="https://www.oasis-open.org/" TargetMode="External"/><Relationship Id="rId15" Type="http://schemas.openxmlformats.org/officeDocument/2006/relationships/hyperlink" Target="https://www.linkedin.com/groups/1903175/profile" TargetMode="External"/><Relationship Id="rId23" Type="http://schemas.openxmlformats.org/officeDocument/2006/relationships/hyperlink" Target="https://github.com/niemopen/ntac-admin" TargetMode="External"/><Relationship Id="rId28" Type="http://schemas.openxmlformats.org/officeDocument/2006/relationships/hyperlink" Target="https://lists.oasis-open-projects.org/g/niemopen-pgb" TargetMode="External"/><Relationship Id="rId10" Type="http://schemas.openxmlformats.org/officeDocument/2006/relationships/hyperlink" Target="https://oasis-open.atlassian.net/wiki/spaces/NIEM/overview" TargetMode="External"/><Relationship Id="rId19" Type="http://schemas.openxmlformats.org/officeDocument/2006/relationships/hyperlink" Target="mailto:https://sourceforge.net/projects/niem-mep-builder/" TargetMode="External"/><Relationship Id="rId31" Type="http://schemas.openxmlformats.org/officeDocument/2006/relationships/hyperlink" Target="https://lists.oasis-open-projects.org/g/niemopen-nmotsc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openxmlformats.org/officeDocument/2006/relationships/hyperlink" Target="https://wmaafip.js.mil/Account/Login?ReturnUrl=%2F" TargetMode="External"/><Relationship Id="rId27" Type="http://schemas.openxmlformats.org/officeDocument/2006/relationships/hyperlink" Target="https://lists.oasis-open-projects.org/g/niemopen" TargetMode="External"/><Relationship Id="rId30" Type="http://schemas.openxmlformats.org/officeDocument/2006/relationships/hyperlink" Target="https://lists.oasis-open-projects.org/g/niemopen-nbactsc" TargetMode="External"/><Relationship Id="rId35" Type="http://schemas.openxmlformats.org/officeDocument/2006/relationships/hyperlink" Target="mailto:thomas_krul@hotmail.com" TargetMode="External"/><Relationship Id="rId8" Type="http://schemas.openxmlformats.org/officeDocument/2006/relationships/hyperlink" Target="https://github.com/niemopen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iem.gov/tools-catalog" TargetMode="External"/><Relationship Id="rId3" Type="http://schemas.openxmlformats.org/officeDocument/2006/relationships/hyperlink" Target="https://niem.github.io/training/" TargetMode="External"/><Relationship Id="rId7" Type="http://schemas.openxmlformats.org/officeDocument/2006/relationships/hyperlink" Target="https://niem.github.io/" TargetMode="External"/><Relationship Id="rId2" Type="http://schemas.openxmlformats.org/officeDocument/2006/relationships/hyperlink" Target="https://www.niem.gov/" TargetMode="External"/><Relationship Id="rId1" Type="http://schemas.openxmlformats.org/officeDocument/2006/relationships/slideLayout" Target="../slideLayouts/slideLayout78.xml"/><Relationship Id="rId6" Type="http://schemas.openxmlformats.org/officeDocument/2006/relationships/hyperlink" Target="https://www.niem.gov/techhub/iepd-resources" TargetMode="External"/><Relationship Id="rId5" Type="http://schemas.openxmlformats.org/officeDocument/2006/relationships/hyperlink" Target="https://niem.github.io/niem-releases" TargetMode="External"/><Relationship Id="rId4" Type="http://schemas.openxmlformats.org/officeDocument/2006/relationships/hyperlink" Target="https://www.niem.gov/tech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7C16-851A-45C3-89FB-92A96BC8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-342900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3200" b="1" i="0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NBAC TSC 25 May </a:t>
            </a:r>
            <a:r>
              <a:rPr kumimoji="0" lang="en-US" sz="3200" b="1" i="0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2023 Agenda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405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7D44C-9D8D-41A1-8D27-4538F4F27B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1:00 NBAC Co-Chair Opening Remarks – Mr. Kamran Atri, Mr. Thomas Krul 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buSzPts val="1000"/>
              <a:buFontTx/>
              <a:buChar char="—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Tiger Team  - 1st meeting in June, look for calendar notice on NBAC TSC calendar.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buSzPts val="1000"/>
              <a:buFontTx/>
              <a:buChar char="—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reminder, not holding an NBAC TSC Annual Meeting this year and applying energies to timely completion of version 6.0.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1:05 Domain / COI Updates – Around the Horn Collaboration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1:10 Sub-Committee Governance Doc discussion – Steve Sullivan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1:20 NIEM Management Office (NMO) Update – Ms. Katherine Escobar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1:30 NIEM 6.0 Planning &amp; Harmonization – Ms. Christina Medlin   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1:40 NTAC Update – Dr. Scott Renner, Jim Cabral, &amp;  Mr. Tom Carlson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1:45 Communications &amp; Outreach NMO Sub-Committee update – Paul Wormeli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2:00 Closing Remarks 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99D43-C024-4AF4-BEED-6B38CD648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5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B1DB-A51D-46F5-962B-55CAFC62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Sub-Committee governance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CF438-59FB-4E19-8319-72E798D1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Subordinate to OASIS Open Project Lightweight Rules: </a:t>
            </a:r>
            <a:r>
              <a:rPr lang="en-US" dirty="0">
                <a:hlinkClick r:id="rId2"/>
              </a:rPr>
              <a:t>Open Project Rules - OASIS Open (oasis-open.org)</a:t>
            </a:r>
            <a:endParaRPr lang="en-US" dirty="0"/>
          </a:p>
          <a:p>
            <a:r>
              <a:rPr lang="en-US" dirty="0"/>
              <a:t>Outlined in NBAC TSC Governance Document (Git NBAC Admin Document Folder): </a:t>
            </a:r>
            <a:r>
              <a:rPr lang="en-US" dirty="0">
                <a:hlinkClick r:id="rId3"/>
              </a:rPr>
              <a:t>https://github.com/niemopen/nbac-admin/blob/main/documents/(FINAL)%20%20NIEMOpen%20NBAC%20Governance%20Doc%20(Rev%201)%20%20v1%204-18-2023%20.pdf</a:t>
            </a:r>
            <a:endParaRPr lang="en-US" dirty="0"/>
          </a:p>
          <a:p>
            <a:pPr lvl="1"/>
            <a:r>
              <a:rPr lang="en-US" dirty="0"/>
              <a:t>Senior Leader (formerly Domain Steward)</a:t>
            </a:r>
          </a:p>
          <a:p>
            <a:pPr lvl="1"/>
            <a:r>
              <a:rPr lang="en-US" dirty="0"/>
              <a:t>Lead Organization (s) (formerly sponsoring organization)</a:t>
            </a:r>
          </a:p>
          <a:p>
            <a:pPr lvl="1"/>
            <a:r>
              <a:rPr lang="en-US" dirty="0"/>
              <a:t>Chair/Co-Chairs</a:t>
            </a:r>
          </a:p>
          <a:p>
            <a:pPr lvl="1"/>
            <a:r>
              <a:rPr lang="en-US" dirty="0"/>
              <a:t>Sub-Committee Governance Document</a:t>
            </a:r>
          </a:p>
          <a:p>
            <a:pPr lvl="2"/>
            <a:r>
              <a:rPr lang="en-US" dirty="0"/>
              <a:t>Template available: </a:t>
            </a:r>
            <a:r>
              <a:rPr lang="en-US" dirty="0">
                <a:hlinkClick r:id="rId4"/>
              </a:rPr>
              <a:t>https://github.com/niemopen/nbac-admin/blob/main/sub-committee-documents/(FINAL)%20%20Subcommittee%20Governance%20Template%20%20v2%20Doc%204-5-23.pdf</a:t>
            </a:r>
            <a:endParaRPr lang="en-US" dirty="0"/>
          </a:p>
          <a:p>
            <a:pPr lvl="2"/>
            <a:r>
              <a:rPr lang="en-US" dirty="0"/>
              <a:t>MilOps &amp; Harmonization gov docs examples available</a:t>
            </a:r>
          </a:p>
          <a:p>
            <a:pPr lvl="2"/>
            <a:r>
              <a:rPr lang="en-US" dirty="0"/>
              <a:t>Much could be transferred from your former charters and DSAs</a:t>
            </a:r>
          </a:p>
          <a:p>
            <a:pPr lvl="1"/>
            <a:r>
              <a:rPr lang="en-US" dirty="0"/>
              <a:t>i-CLA &amp; e-CLA must be in place before you can contribute formally</a:t>
            </a:r>
          </a:p>
          <a:p>
            <a:pPr lvl="1"/>
            <a:r>
              <a:rPr lang="en-US" dirty="0"/>
              <a:t>Maintain a stakeholder roster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E33D2-4DCF-47DA-A0F1-4359604C4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B1DB-A51D-46F5-962B-55CAFC62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Sub-Committee governance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CF438-59FB-4E19-8319-72E798D1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i-CLA &amp; e-CLA must be in place before you can contribute formally</a:t>
            </a:r>
          </a:p>
          <a:p>
            <a:pPr lvl="2"/>
            <a:r>
              <a:rPr lang="en-US" dirty="0">
                <a:hlinkClick r:id="rId2"/>
              </a:rPr>
              <a:t>https://cla-assistant.io/niemopen/oasis-open-project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OASIS Open Projects: Entity Contributor License Agreement - OASIS Open (oasis-open.org)</a:t>
            </a:r>
            <a:endParaRPr lang="en-US" dirty="0"/>
          </a:p>
          <a:p>
            <a:pPr lvl="1"/>
            <a:r>
              <a:rPr lang="en-US" dirty="0"/>
              <a:t>Maintain a stakeholder roster</a:t>
            </a:r>
          </a:p>
          <a:p>
            <a:pPr lvl="1"/>
            <a:r>
              <a:rPr lang="en-US" dirty="0"/>
              <a:t>Subscribe to the NBAC TSC NIEMOpen Mailing List: </a:t>
            </a:r>
            <a:r>
              <a:rPr lang="en-US" dirty="0">
                <a:hlinkClick r:id="rId4"/>
              </a:rPr>
              <a:t>https://lists.oasis-open-projects.org/g/niemopen-nbactsc</a:t>
            </a:r>
            <a:endParaRPr lang="en-US" dirty="0"/>
          </a:p>
          <a:p>
            <a:pPr lvl="1"/>
            <a:r>
              <a:rPr lang="en-US" dirty="0"/>
              <a:t>Hold public meetings periodically</a:t>
            </a:r>
          </a:p>
          <a:p>
            <a:pPr lvl="2"/>
            <a:r>
              <a:rPr lang="en-US" dirty="0"/>
              <a:t>Announce on the NBAC TSC mailing list</a:t>
            </a:r>
          </a:p>
          <a:p>
            <a:pPr lvl="2"/>
            <a:r>
              <a:rPr lang="en-US" dirty="0"/>
              <a:t>We can post the meeting details to the NBAC TSC calendar for you</a:t>
            </a:r>
          </a:p>
          <a:p>
            <a:pPr lvl="1"/>
            <a:r>
              <a:rPr lang="en-US" dirty="0"/>
              <a:t>We can create a folder on the Git NBAC TSC Admin repo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E33D2-4DCF-47DA-A0F1-4359604C4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5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1562-F1F5-442B-8F73-FF6E49D2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pPr algn="l"/>
            <a:r>
              <a:rPr lang="en-US" sz="3200" dirty="0">
                <a:solidFill>
                  <a:srgbClr val="005170"/>
                </a:solidFill>
                <a:latin typeface="+mj-lt"/>
                <a:cs typeface="+mj-cs"/>
              </a:rPr>
              <a:t>Contact Us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A05DCE5-FBD4-4610-B92F-D26EB5DD1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63" y="3415591"/>
            <a:ext cx="1697314" cy="1271347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7665B8B0-1D7A-47B9-94F3-496342FDB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07" y="416393"/>
            <a:ext cx="2887980" cy="60198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996DC38-0DA8-4334-B95F-9CDFF1321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12" y="1067582"/>
            <a:ext cx="2462714" cy="732129"/>
          </a:xfrm>
          <a:prstGeom prst="rect">
            <a:avLst/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D1433D25-F6C2-4FC9-B7F1-C8D5A6965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8553" y="2732705"/>
            <a:ext cx="1557915" cy="904268"/>
          </a:xfrm>
          <a:prstGeom prst="rect">
            <a:avLst/>
          </a:prstGeom>
        </p:spPr>
      </p:pic>
      <p:pic>
        <p:nvPicPr>
          <p:cNvPr id="11" name="Picture 10">
            <a:hlinkClick r:id="rId10"/>
            <a:extLst>
              <a:ext uri="{FF2B5EF4-FFF2-40B4-BE49-F238E27FC236}">
                <a16:creationId xmlns:a16="http://schemas.microsoft.com/office/drawing/2014/main" id="{45CBCAA3-37AA-4C63-9B4D-414182C8CE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9265" y="4417835"/>
            <a:ext cx="1227272" cy="1227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BFFCB0-414E-42E7-9A18-B01036269398}"/>
              </a:ext>
            </a:extLst>
          </p:cNvPr>
          <p:cNvSpPr txBox="1"/>
          <p:nvPr/>
        </p:nvSpPr>
        <p:spPr>
          <a:xfrm>
            <a:off x="8965712" y="533963"/>
            <a:ext cx="2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 Us On Twitter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F9A9A-A1AB-4479-842E-558B2DC0C0EE}"/>
              </a:ext>
            </a:extLst>
          </p:cNvPr>
          <p:cNvSpPr txBox="1"/>
          <p:nvPr/>
        </p:nvSpPr>
        <p:spPr>
          <a:xfrm>
            <a:off x="9591780" y="930573"/>
            <a:ext cx="204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2"/>
              </a:rPr>
              <a:t>https://twitter.com/NIEMconnects?ref_src=twsrc%5Etfw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D82A97-11A9-4474-8ED5-5E86A4C9D8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08806" y="951891"/>
            <a:ext cx="730568" cy="6352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1B6609-B433-41BB-867E-DF83F10E5D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5476" y="1737698"/>
            <a:ext cx="677228" cy="670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C5EDD5-04AA-46CD-88CE-0F28113FAF01}"/>
              </a:ext>
            </a:extLst>
          </p:cNvPr>
          <p:cNvSpPr txBox="1"/>
          <p:nvPr/>
        </p:nvSpPr>
        <p:spPr>
          <a:xfrm>
            <a:off x="9591779" y="1799711"/>
            <a:ext cx="2124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5"/>
              </a:rPr>
              <a:t>https://www.linkedin.com/groups/1903175/profile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3FFF20-3679-4B50-9EA4-98D5A08AB9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70298" y="2680842"/>
            <a:ext cx="1007584" cy="5652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8E0AB8-7253-4665-B6D9-F3775DDA49D7}"/>
              </a:ext>
            </a:extLst>
          </p:cNvPr>
          <p:cNvSpPr txBox="1"/>
          <p:nvPr/>
        </p:nvSpPr>
        <p:spPr>
          <a:xfrm>
            <a:off x="9591779" y="2755912"/>
            <a:ext cx="20456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7"/>
              </a:rPr>
              <a:t>https://www.youtube.com/channel/UCg9qV22PXLBjG41hc-EwVrQ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18">
            <a:hlinkClick r:id="rId18"/>
            <a:extLst>
              <a:ext uri="{FF2B5EF4-FFF2-40B4-BE49-F238E27FC236}">
                <a16:creationId xmlns:a16="http://schemas.microsoft.com/office/drawing/2014/main" id="{555C3309-2257-49EB-B8EF-EA8B169E0817}"/>
              </a:ext>
            </a:extLst>
          </p:cNvPr>
          <p:cNvSpPr txBox="1"/>
          <p:nvPr/>
        </p:nvSpPr>
        <p:spPr>
          <a:xfrm>
            <a:off x="8682887" y="3530551"/>
            <a:ext cx="311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 Exchange Package (MEP Registry &amp; Repository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Box 19">
            <a:hlinkClick r:id="rId19"/>
            <a:extLst>
              <a:ext uri="{FF2B5EF4-FFF2-40B4-BE49-F238E27FC236}">
                <a16:creationId xmlns:a16="http://schemas.microsoft.com/office/drawing/2014/main" id="{609ED845-02CC-457A-96D4-1BC02EE0BD99}"/>
              </a:ext>
            </a:extLst>
          </p:cNvPr>
          <p:cNvSpPr txBox="1"/>
          <p:nvPr/>
        </p:nvSpPr>
        <p:spPr>
          <a:xfrm>
            <a:off x="8670298" y="5034202"/>
            <a:ext cx="315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NIEM Message Exchange Package Builder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072A9-729C-40B9-93D4-9140E4D446F5}"/>
              </a:ext>
            </a:extLst>
          </p:cNvPr>
          <p:cNvSpPr txBox="1"/>
          <p:nvPr/>
        </p:nvSpPr>
        <p:spPr>
          <a:xfrm>
            <a:off x="6432863" y="1730488"/>
            <a:ext cx="2153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https://www.niem.gov/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https://niemopen.org/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35B89-FBEB-4AA6-A375-3C9D2DD8B133}"/>
              </a:ext>
            </a:extLst>
          </p:cNvPr>
          <p:cNvSpPr txBox="1"/>
          <p:nvPr/>
        </p:nvSpPr>
        <p:spPr>
          <a:xfrm>
            <a:off x="8652032" y="451320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Restricted Repository-WMAAFIP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A2F6F-6E59-4D25-A8FB-E0038000A483}"/>
              </a:ext>
            </a:extLst>
          </p:cNvPr>
          <p:cNvSpPr txBox="1"/>
          <p:nvPr/>
        </p:nvSpPr>
        <p:spPr>
          <a:xfrm>
            <a:off x="500707" y="2353709"/>
            <a:ext cx="4848571" cy="422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Git Repos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https://github.com/niemopen/ntac-admin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https://github.com/niemopen/nbac-admin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https://github.com/niemopen/nmo-admin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 Slack Channel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https://niemopen.slack.com/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Mailing Lists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PGB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https://lists.oasis-open-projects.org/g/niemopen-pgb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https://lists.oasis-open-projects.org/g/niemopen-ntactsc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https://lists.oasis-open-projects.org/g/niemopen-nbactsc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https://lists.oasis-open-projects.org/g/niemopen-nmotsc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FB03F-0474-4957-84B2-EB9950B26A15}"/>
              </a:ext>
            </a:extLst>
          </p:cNvPr>
          <p:cNvSpPr txBox="1"/>
          <p:nvPr/>
        </p:nvSpPr>
        <p:spPr>
          <a:xfrm>
            <a:off x="598321" y="1110480"/>
            <a:ext cx="4901406" cy="1015663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Katherine Escobar</a:t>
            </a:r>
            <a:r>
              <a:rPr lang="en-US" sz="1200" dirty="0"/>
              <a:t>, </a:t>
            </a:r>
            <a:r>
              <a:rPr lang="en-US" sz="1200" dirty="0">
                <a:hlinkClick r:id="rId32"/>
              </a:rPr>
              <a:t>katherine.b.escobar.civ@mail.mil</a:t>
            </a:r>
            <a:r>
              <a:rPr lang="en-US" sz="1200" dirty="0"/>
              <a:t>,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(757) 203-8631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Stephen Sullivan, </a:t>
            </a:r>
            <a:r>
              <a:rPr lang="en-US" sz="1200" dirty="0">
                <a:hlinkClick r:id="rId33"/>
              </a:rPr>
              <a:t>stephen.m.sullivan14.ctr@mail.mil</a:t>
            </a:r>
            <a:r>
              <a:rPr lang="en-US" sz="1200" dirty="0"/>
              <a:t>,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(757) 203-8619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Kamran Atri,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hlinkClick r:id="rId34"/>
              </a:rPr>
              <a:t>katri@a4safe.com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Thomas Krul,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hlinkClick r:id="rId35"/>
              </a:rPr>
              <a:t>thomas_krul@hotmail.com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039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005170"/>
                </a:solidFill>
              </a:rPr>
              <a:t>Reference Material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6FDA5-D15B-4FAB-AAB3-2DC6551F3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Starting Point:  </a:t>
            </a:r>
            <a:r>
              <a:rPr lang="en-US" dirty="0">
                <a:hlinkClick r:id="rId2"/>
              </a:rPr>
              <a:t>https://www.niem.gov/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Training: </a:t>
            </a:r>
            <a:r>
              <a:rPr lang="en-US" dirty="0">
                <a:hlinkClick r:id="rId3"/>
              </a:rPr>
              <a:t>https://niem.github.io/training/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Technical Resources: </a:t>
            </a:r>
            <a:r>
              <a:rPr lang="en-US" dirty="0">
                <a:hlinkClick r:id="rId4"/>
              </a:rPr>
              <a:t>https://www.niem.gov/techhub</a:t>
            </a:r>
            <a:r>
              <a:rPr lang="en-US" dirty="0"/>
              <a:t> 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Current Release: </a:t>
            </a:r>
            <a:r>
              <a:rPr lang="en-US" dirty="0">
                <a:hlinkClick r:id="rId5"/>
              </a:rPr>
              <a:t>https://niem.github.io/niem-releases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IEPD Developer Resources:  </a:t>
            </a:r>
            <a:r>
              <a:rPr lang="en-US" dirty="0">
                <a:hlinkClick r:id="rId6"/>
              </a:rPr>
              <a:t>https://www.niem.gov/techhub/iepd-resources</a:t>
            </a:r>
            <a:r>
              <a:rPr lang="en-US" dirty="0"/>
              <a:t>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Implementation Support: </a:t>
            </a:r>
            <a:r>
              <a:rPr lang="en-US" dirty="0">
                <a:hlinkClick r:id="rId7"/>
              </a:rPr>
              <a:t>https://niem.github.io/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Tools:  </a:t>
            </a:r>
            <a:r>
              <a:rPr lang="en-US" dirty="0">
                <a:hlinkClick r:id="rId8"/>
              </a:rPr>
              <a:t>https://www.niem.gov/tools-catalog</a:t>
            </a:r>
            <a:r>
              <a:rPr lang="en-US" dirty="0"/>
              <a:t>   </a:t>
            </a:r>
          </a:p>
          <a:p>
            <a:r>
              <a:rPr lang="en-US" dirty="0" err="1"/>
              <a:t>Milops</a:t>
            </a:r>
            <a:r>
              <a:rPr lang="en-US" dirty="0"/>
              <a:t>: https://www.niem.gov/communities/military-operations</a:t>
            </a:r>
          </a:p>
        </p:txBody>
      </p:sp>
    </p:spTree>
    <p:extLst>
      <p:ext uri="{BB962C8B-B14F-4D97-AF65-F5344CB8AC3E}">
        <p14:creationId xmlns:p14="http://schemas.microsoft.com/office/powerpoint/2010/main" val="280343424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6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niem-open3">
  <a:themeElements>
    <a:clrScheme name="MITRE-SAR">
      <a:dk1>
        <a:sysClr val="windowText" lastClr="000000"/>
      </a:dk1>
      <a:lt1>
        <a:sysClr val="window" lastClr="FFFFFF"/>
      </a:lt1>
      <a:dk2>
        <a:srgbClr val="005F9E"/>
      </a:dk2>
      <a:lt2>
        <a:srgbClr val="FFFFFF"/>
      </a:lt2>
      <a:accent1>
        <a:srgbClr val="4DFFFF"/>
      </a:accent1>
      <a:accent2>
        <a:srgbClr val="F5A953"/>
      </a:accent2>
      <a:accent3>
        <a:srgbClr val="C2A3FF"/>
      </a:accent3>
      <a:accent4>
        <a:srgbClr val="F6F256"/>
      </a:accent4>
      <a:accent5>
        <a:srgbClr val="9BBB59"/>
      </a:accent5>
      <a:accent6>
        <a:srgbClr val="C00000"/>
      </a:accent6>
      <a:hlink>
        <a:srgbClr val="005F9E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em-open3" id="{A8C8ACDC-F0D2-4439-903F-FAEFF5AD0CB8}" vid="{294878D2-BD6B-48CC-9A37-240F1C1065FE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756</Words>
  <Application>Microsoft Office PowerPoint</Application>
  <PresentationFormat>Widescreen</PresentationFormat>
  <Paragraphs>79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Calibri</vt:lpstr>
      <vt:lpstr>Helvetica LT Std</vt:lpstr>
      <vt:lpstr>Open Sans</vt:lpstr>
      <vt:lpstr>Times New Roman</vt:lpstr>
      <vt:lpstr>Tw Cen MT</vt:lpstr>
      <vt:lpstr>Wingdings</vt:lpstr>
      <vt:lpstr>2_Office Theme</vt:lpstr>
      <vt:lpstr>1_NIEM_white</vt:lpstr>
      <vt:lpstr>4_NIEM_white</vt:lpstr>
      <vt:lpstr>3_NIEM_white</vt:lpstr>
      <vt:lpstr>6_NIEM_white</vt:lpstr>
      <vt:lpstr>niem-open3</vt:lpstr>
      <vt:lpstr>NBAC TSC 25 May 2023 Agenda   </vt:lpstr>
      <vt:lpstr>Sub-Committee governance</vt:lpstr>
      <vt:lpstr>Sub-Committee governance (Cont.)</vt:lpstr>
      <vt:lpstr>Contact Us</vt:lpstr>
      <vt:lpstr>Reference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JWX Data Fabric - NIEM Open Planning 9 May 2023</dc:title>
  <dc:creator>Chipman, Charles</dc:creator>
  <cp:lastModifiedBy>Sullivan, Stephen M CTR JS J6 (USA)</cp:lastModifiedBy>
  <cp:revision>60</cp:revision>
  <dcterms:created xsi:type="dcterms:W3CDTF">2023-05-07T22:05:31Z</dcterms:created>
  <dcterms:modified xsi:type="dcterms:W3CDTF">2023-05-25T12:44:35Z</dcterms:modified>
</cp:coreProperties>
</file>