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tiff" ContentType="image/tiff"/>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393" r:id="rId2"/>
    <p:sldId id="383" r:id="rId3"/>
    <p:sldId id="283" r:id="rId4"/>
    <p:sldId id="403" r:id="rId5"/>
    <p:sldId id="141169807" r:id="rId6"/>
    <p:sldId id="141169802" r:id="rId7"/>
    <p:sldId id="381" r:id="rId8"/>
    <p:sldId id="387" r:id="rId9"/>
    <p:sldId id="388" r:id="rId10"/>
    <p:sldId id="354" r:id="rId11"/>
    <p:sldId id="366" r:id="rId12"/>
    <p:sldId id="274" r:id="rId13"/>
    <p:sldId id="141169806" r:id="rId14"/>
    <p:sldId id="141169797" r:id="rId15"/>
    <p:sldId id="141169798" r:id="rId16"/>
    <p:sldId id="141169803" r:id="rId17"/>
    <p:sldId id="141169804" r:id="rId18"/>
    <p:sldId id="291" r:id="rId19"/>
    <p:sldId id="367" r:id="rId20"/>
    <p:sldId id="412" r:id="rId21"/>
    <p:sldId id="353" r:id="rId22"/>
    <p:sldId id="384" r:id="rId23"/>
    <p:sldId id="328"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arol Geyer" initials="CG"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941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3045D05-7B64-455A-96AA-5EAF18B9435A}" v="45" dt="2020-09-18T17:34:00.415"/>
  </p1510:revLst>
</p1510:revInfo>
</file>

<file path=ppt/tableStyles.xml><?xml version="1.0" encoding="utf-8"?>
<a:tblStyleLst xmlns:a="http://schemas.openxmlformats.org/drawingml/2006/main" def="{5C22544A-7EE6-4342-B048-85BDC9FD1C3A}">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771" autoAdjust="0"/>
    <p:restoredTop sz="60337"/>
  </p:normalViewPr>
  <p:slideViewPr>
    <p:cSldViewPr snapToGrid="0">
      <p:cViewPr varScale="1">
        <p:scale>
          <a:sx n="66" d="100"/>
          <a:sy n="66" d="100"/>
        </p:scale>
        <p:origin x="2208" y="60"/>
      </p:cViewPr>
      <p:guideLst/>
    </p:cSldViewPr>
  </p:slideViewPr>
  <p:notesTextViewPr>
    <p:cViewPr>
      <p:scale>
        <a:sx n="3" d="2"/>
        <a:sy n="3" d="2"/>
      </p:scale>
      <p:origin x="0" y="0"/>
    </p:cViewPr>
  </p:notesTextViewPr>
  <p:sorterViewPr>
    <p:cViewPr varScale="1">
      <p:scale>
        <a:sx n="100" d="100"/>
        <a:sy n="100" d="100"/>
      </p:scale>
      <p:origin x="0" y="0"/>
    </p:cViewPr>
  </p:sorterViewPr>
  <p:notesViewPr>
    <p:cSldViewPr snapToGrid="0">
      <p:cViewPr varScale="1">
        <p:scale>
          <a:sx n="95" d="100"/>
          <a:sy n="95" d="100"/>
        </p:scale>
        <p:origin x="3660"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rol Geyer" userId="b6d44d7f01e5e6c2" providerId="LiveId" clId="{83045D05-7B64-455A-96AA-5EAF18B9435A}"/>
    <pc:docChg chg="undo custSel mod addSld delSld modSld delMainMaster">
      <pc:chgData name="Carol Geyer" userId="b6d44d7f01e5e6c2" providerId="LiveId" clId="{83045D05-7B64-455A-96AA-5EAF18B9435A}" dt="2020-09-18T17:34:00.415" v="1556" actId="20577"/>
      <pc:docMkLst>
        <pc:docMk/>
      </pc:docMkLst>
      <pc:sldChg chg="modSp add mod modNotesTx">
        <pc:chgData name="Carol Geyer" userId="b6d44d7f01e5e6c2" providerId="LiveId" clId="{83045D05-7B64-455A-96AA-5EAF18B9435A}" dt="2020-09-18T16:20:40.977" v="1519" actId="20577"/>
        <pc:sldMkLst>
          <pc:docMk/>
          <pc:sldMk cId="3955400742" sldId="274"/>
        </pc:sldMkLst>
        <pc:spChg chg="mod">
          <ac:chgData name="Carol Geyer" userId="b6d44d7f01e5e6c2" providerId="LiveId" clId="{83045D05-7B64-455A-96AA-5EAF18B9435A}" dt="2020-09-18T16:20:40.977" v="1519" actId="20577"/>
          <ac:spMkLst>
            <pc:docMk/>
            <pc:sldMk cId="3955400742" sldId="274"/>
            <ac:spMk id="3" creationId="{18003ABD-2C2F-4B83-8B94-DBFC13058317}"/>
          </ac:spMkLst>
        </pc:spChg>
      </pc:sldChg>
      <pc:sldChg chg="modSp mod modNotesTx">
        <pc:chgData name="Carol Geyer" userId="b6d44d7f01e5e6c2" providerId="LiveId" clId="{83045D05-7B64-455A-96AA-5EAF18B9435A}" dt="2020-09-18T16:14:46.642" v="1413" actId="20577"/>
        <pc:sldMkLst>
          <pc:docMk/>
          <pc:sldMk cId="1596642661" sldId="291"/>
        </pc:sldMkLst>
        <pc:spChg chg="mod">
          <ac:chgData name="Carol Geyer" userId="b6d44d7f01e5e6c2" providerId="LiveId" clId="{83045D05-7B64-455A-96AA-5EAF18B9435A}" dt="2020-09-18T16:14:46.642" v="1413" actId="20577"/>
          <ac:spMkLst>
            <pc:docMk/>
            <pc:sldMk cId="1596642661" sldId="291"/>
            <ac:spMk id="3" creationId="{5AFF9AA6-C040-4A45-9875-C3829F76D458}"/>
          </ac:spMkLst>
        </pc:spChg>
      </pc:sldChg>
      <pc:sldChg chg="add del">
        <pc:chgData name="Carol Geyer" userId="b6d44d7f01e5e6c2" providerId="LiveId" clId="{83045D05-7B64-455A-96AA-5EAF18B9435A}" dt="2020-09-18T15:21:46.689" v="466" actId="2696"/>
        <pc:sldMkLst>
          <pc:docMk/>
          <pc:sldMk cId="3046294261" sldId="305"/>
        </pc:sldMkLst>
      </pc:sldChg>
      <pc:sldChg chg="modSp mod">
        <pc:chgData name="Carol Geyer" userId="b6d44d7f01e5e6c2" providerId="LiveId" clId="{83045D05-7B64-455A-96AA-5EAF18B9435A}" dt="2020-09-18T17:26:45.655" v="1533" actId="20577"/>
        <pc:sldMkLst>
          <pc:docMk/>
          <pc:sldMk cId="4038693632" sldId="328"/>
        </pc:sldMkLst>
        <pc:spChg chg="mod">
          <ac:chgData name="Carol Geyer" userId="b6d44d7f01e5e6c2" providerId="LiveId" clId="{83045D05-7B64-455A-96AA-5EAF18B9435A}" dt="2020-09-18T17:26:45.655" v="1533" actId="20577"/>
          <ac:spMkLst>
            <pc:docMk/>
            <pc:sldMk cId="4038693632" sldId="328"/>
            <ac:spMk id="35" creationId="{00000000-0000-0000-0000-000000000000}"/>
          </ac:spMkLst>
        </pc:spChg>
      </pc:sldChg>
      <pc:sldChg chg="add">
        <pc:chgData name="Carol Geyer" userId="b6d44d7f01e5e6c2" providerId="LiveId" clId="{83045D05-7B64-455A-96AA-5EAF18B9435A}" dt="2020-09-18T16:17:34.581" v="1426"/>
        <pc:sldMkLst>
          <pc:docMk/>
          <pc:sldMk cId="1928268527" sldId="354"/>
        </pc:sldMkLst>
      </pc:sldChg>
      <pc:sldChg chg="add">
        <pc:chgData name="Carol Geyer" userId="b6d44d7f01e5e6c2" providerId="LiveId" clId="{83045D05-7B64-455A-96AA-5EAF18B9435A}" dt="2020-09-18T16:17:34.581" v="1426"/>
        <pc:sldMkLst>
          <pc:docMk/>
          <pc:sldMk cId="1915301348" sldId="366"/>
        </pc:sldMkLst>
      </pc:sldChg>
      <pc:sldChg chg="modNotesTx">
        <pc:chgData name="Carol Geyer" userId="b6d44d7f01e5e6c2" providerId="LiveId" clId="{83045D05-7B64-455A-96AA-5EAF18B9435A}" dt="2020-09-18T16:15:19.544" v="1425" actId="20577"/>
        <pc:sldMkLst>
          <pc:docMk/>
          <pc:sldMk cId="1646340899" sldId="367"/>
        </pc:sldMkLst>
      </pc:sldChg>
      <pc:sldChg chg="modNotesTx">
        <pc:chgData name="Carol Geyer" userId="b6d44d7f01e5e6c2" providerId="LiveId" clId="{83045D05-7B64-455A-96AA-5EAF18B9435A}" dt="2020-09-18T14:57:12.160" v="42" actId="20577"/>
        <pc:sldMkLst>
          <pc:docMk/>
          <pc:sldMk cId="1031966387" sldId="383"/>
        </pc:sldMkLst>
      </pc:sldChg>
      <pc:sldChg chg="modNotesTx">
        <pc:chgData name="Carol Geyer" userId="b6d44d7f01e5e6c2" providerId="LiveId" clId="{83045D05-7B64-455A-96AA-5EAF18B9435A}" dt="2020-09-18T15:09:05.640" v="241" actId="20577"/>
        <pc:sldMkLst>
          <pc:docMk/>
          <pc:sldMk cId="1676444656" sldId="388"/>
        </pc:sldMkLst>
      </pc:sldChg>
      <pc:sldChg chg="addSp delSp modSp mod">
        <pc:chgData name="Carol Geyer" userId="b6d44d7f01e5e6c2" providerId="LiveId" clId="{83045D05-7B64-455A-96AA-5EAF18B9435A}" dt="2020-09-18T17:34:00.415" v="1556" actId="20577"/>
        <pc:sldMkLst>
          <pc:docMk/>
          <pc:sldMk cId="2059318431" sldId="393"/>
        </pc:sldMkLst>
        <pc:spChg chg="mod">
          <ac:chgData name="Carol Geyer" userId="b6d44d7f01e5e6c2" providerId="LiveId" clId="{83045D05-7B64-455A-96AA-5EAF18B9435A}" dt="2020-09-18T14:56:22.945" v="20" actId="20577"/>
          <ac:spMkLst>
            <pc:docMk/>
            <pc:sldMk cId="2059318431" sldId="393"/>
            <ac:spMk id="2" creationId="{308E20E0-A51C-48C5-A06C-1F8FBC5BEDE2}"/>
          </ac:spMkLst>
        </pc:spChg>
        <pc:spChg chg="mod">
          <ac:chgData name="Carol Geyer" userId="b6d44d7f01e5e6c2" providerId="LiveId" clId="{83045D05-7B64-455A-96AA-5EAF18B9435A}" dt="2020-09-18T14:55:43.257" v="15" actId="1076"/>
          <ac:spMkLst>
            <pc:docMk/>
            <pc:sldMk cId="2059318431" sldId="393"/>
            <ac:spMk id="3" creationId="{286AC100-3581-4E78-A9FC-8C30905C13CA}"/>
          </ac:spMkLst>
        </pc:spChg>
        <pc:spChg chg="mod">
          <ac:chgData name="Carol Geyer" userId="b6d44d7f01e5e6c2" providerId="LiveId" clId="{83045D05-7B64-455A-96AA-5EAF18B9435A}" dt="2020-09-18T14:55:38.880" v="13" actId="2085"/>
          <ac:spMkLst>
            <pc:docMk/>
            <pc:sldMk cId="2059318431" sldId="393"/>
            <ac:spMk id="5" creationId="{A73F33EA-C76A-4142-9BA7-701602BF07D2}"/>
          </ac:spMkLst>
        </pc:spChg>
        <pc:spChg chg="add del">
          <ac:chgData name="Carol Geyer" userId="b6d44d7f01e5e6c2" providerId="LiveId" clId="{83045D05-7B64-455A-96AA-5EAF18B9435A}" dt="2020-09-18T14:53:59.097" v="4"/>
          <ac:spMkLst>
            <pc:docMk/>
            <pc:sldMk cId="2059318431" sldId="393"/>
            <ac:spMk id="7" creationId="{A35C3AB6-3A99-4581-81E1-0CCE6C8D004D}"/>
          </ac:spMkLst>
        </pc:spChg>
        <pc:spChg chg="add del mod">
          <ac:chgData name="Carol Geyer" userId="b6d44d7f01e5e6c2" providerId="LiveId" clId="{83045D05-7B64-455A-96AA-5EAF18B9435A}" dt="2020-09-18T14:54:33.636" v="10" actId="478"/>
          <ac:spMkLst>
            <pc:docMk/>
            <pc:sldMk cId="2059318431" sldId="393"/>
            <ac:spMk id="9" creationId="{9F444F7F-A3A2-4905-A760-9AD94876B81B}"/>
          </ac:spMkLst>
        </pc:spChg>
        <pc:graphicFrameChg chg="mod">
          <ac:chgData name="Carol Geyer" userId="b6d44d7f01e5e6c2" providerId="LiveId" clId="{83045D05-7B64-455A-96AA-5EAF18B9435A}" dt="2020-09-18T17:34:00.415" v="1556" actId="20577"/>
          <ac:graphicFrameMkLst>
            <pc:docMk/>
            <pc:sldMk cId="2059318431" sldId="393"/>
            <ac:graphicFrameMk id="6" creationId="{A86F8FA2-93EA-443D-8A2F-EB52AEFC1E46}"/>
          </ac:graphicFrameMkLst>
        </pc:graphicFrameChg>
        <pc:picChg chg="add mod">
          <ac:chgData name="Carol Geyer" userId="b6d44d7f01e5e6c2" providerId="LiveId" clId="{83045D05-7B64-455A-96AA-5EAF18B9435A}" dt="2020-09-18T14:55:55.141" v="18" actId="1076"/>
          <ac:picMkLst>
            <pc:docMk/>
            <pc:sldMk cId="2059318431" sldId="393"/>
            <ac:picMk id="1030" creationId="{29FA7771-68DC-4E4D-94E4-962C352453C7}"/>
          </ac:picMkLst>
        </pc:picChg>
      </pc:sldChg>
      <pc:sldChg chg="addSp delSp modSp mod modNotesTx">
        <pc:chgData name="Carol Geyer" userId="b6d44d7f01e5e6c2" providerId="LiveId" clId="{83045D05-7B64-455A-96AA-5EAF18B9435A}" dt="2020-09-18T16:08:16.320" v="1151" actId="20577"/>
        <pc:sldMkLst>
          <pc:docMk/>
          <pc:sldMk cId="2177566737" sldId="141169797"/>
        </pc:sldMkLst>
        <pc:spChg chg="del mod">
          <ac:chgData name="Carol Geyer" userId="b6d44d7f01e5e6c2" providerId="LiveId" clId="{83045D05-7B64-455A-96AA-5EAF18B9435A}" dt="2020-09-18T15:49:08.077" v="559" actId="478"/>
          <ac:spMkLst>
            <pc:docMk/>
            <pc:sldMk cId="2177566737" sldId="141169797"/>
            <ac:spMk id="3" creationId="{4F703983-3ABD-48F3-97E1-1F7BC30E6E8F}"/>
          </ac:spMkLst>
        </pc:spChg>
        <pc:spChg chg="add mod">
          <ac:chgData name="Carol Geyer" userId="b6d44d7f01e5e6c2" providerId="LiveId" clId="{83045D05-7B64-455A-96AA-5EAF18B9435A}" dt="2020-09-18T15:52:41.136" v="713" actId="20577"/>
          <ac:spMkLst>
            <pc:docMk/>
            <pc:sldMk cId="2177566737" sldId="141169797"/>
            <ac:spMk id="4" creationId="{C434A5FB-A496-41A9-B900-DDE31E66A95B}"/>
          </ac:spMkLst>
        </pc:spChg>
        <pc:spChg chg="del">
          <ac:chgData name="Carol Geyer" userId="b6d44d7f01e5e6c2" providerId="LiveId" clId="{83045D05-7B64-455A-96AA-5EAF18B9435A}" dt="2020-09-18T15:49:13.016" v="561" actId="478"/>
          <ac:spMkLst>
            <pc:docMk/>
            <pc:sldMk cId="2177566737" sldId="141169797"/>
            <ac:spMk id="7" creationId="{A9EE7E6B-6724-4732-8CD7-DBE0507A9EF2}"/>
          </ac:spMkLst>
        </pc:spChg>
        <pc:spChg chg="add del">
          <ac:chgData name="Carol Geyer" userId="b6d44d7f01e5e6c2" providerId="LiveId" clId="{83045D05-7B64-455A-96AA-5EAF18B9435A}" dt="2020-09-18T15:52:50.341" v="715" actId="22"/>
          <ac:spMkLst>
            <pc:docMk/>
            <pc:sldMk cId="2177566737" sldId="141169797"/>
            <ac:spMk id="8" creationId="{566DADE5-0721-4E5C-B000-50082727D89F}"/>
          </ac:spMkLst>
        </pc:spChg>
        <pc:spChg chg="add mod">
          <ac:chgData name="Carol Geyer" userId="b6d44d7f01e5e6c2" providerId="LiveId" clId="{83045D05-7B64-455A-96AA-5EAF18B9435A}" dt="2020-09-18T15:53:51.432" v="742" actId="1076"/>
          <ac:spMkLst>
            <pc:docMk/>
            <pc:sldMk cId="2177566737" sldId="141169797"/>
            <ac:spMk id="9" creationId="{B9F508C5-4A32-408A-B69C-E86A46E32D2D}"/>
          </ac:spMkLst>
        </pc:spChg>
        <pc:spChg chg="add mod">
          <ac:chgData name="Carol Geyer" userId="b6d44d7f01e5e6c2" providerId="LiveId" clId="{83045D05-7B64-455A-96AA-5EAF18B9435A}" dt="2020-09-18T16:04:32.258" v="978" actId="1076"/>
          <ac:spMkLst>
            <pc:docMk/>
            <pc:sldMk cId="2177566737" sldId="141169797"/>
            <ac:spMk id="13" creationId="{D553546D-062B-4450-AFC4-D6DB9C432A20}"/>
          </ac:spMkLst>
        </pc:spChg>
        <pc:spChg chg="add mod">
          <ac:chgData name="Carol Geyer" userId="b6d44d7f01e5e6c2" providerId="LiveId" clId="{83045D05-7B64-455A-96AA-5EAF18B9435A}" dt="2020-09-18T16:04:32.258" v="978" actId="1076"/>
          <ac:spMkLst>
            <pc:docMk/>
            <pc:sldMk cId="2177566737" sldId="141169797"/>
            <ac:spMk id="14" creationId="{72D25E8A-4CB9-4BAE-A6A6-BC128B07CD39}"/>
          </ac:spMkLst>
        </pc:spChg>
        <pc:spChg chg="mod">
          <ac:chgData name="Carol Geyer" userId="b6d44d7f01e5e6c2" providerId="LiveId" clId="{83045D05-7B64-455A-96AA-5EAF18B9435A}" dt="2020-09-18T16:00:07.432" v="888" actId="20577"/>
          <ac:spMkLst>
            <pc:docMk/>
            <pc:sldMk cId="2177566737" sldId="141169797"/>
            <ac:spMk id="21" creationId="{D188B79B-C0E7-40E4-8735-FD7B5C9976FF}"/>
          </ac:spMkLst>
        </pc:spChg>
        <pc:spChg chg="mod">
          <ac:chgData name="Carol Geyer" userId="b6d44d7f01e5e6c2" providerId="LiveId" clId="{83045D05-7B64-455A-96AA-5EAF18B9435A}" dt="2020-09-18T15:26:35.012" v="539" actId="20577"/>
          <ac:spMkLst>
            <pc:docMk/>
            <pc:sldMk cId="2177566737" sldId="141169797"/>
            <ac:spMk id="27" creationId="{64ACE2B0-F870-4297-900C-E820A86A3829}"/>
          </ac:spMkLst>
        </pc:spChg>
        <pc:spChg chg="mod">
          <ac:chgData name="Carol Geyer" userId="b6d44d7f01e5e6c2" providerId="LiveId" clId="{83045D05-7B64-455A-96AA-5EAF18B9435A}" dt="2020-09-18T16:08:16.320" v="1151" actId="20577"/>
          <ac:spMkLst>
            <pc:docMk/>
            <pc:sldMk cId="2177566737" sldId="141169797"/>
            <ac:spMk id="38" creationId="{F04D0546-3889-4D0B-870B-DE4ACA316756}"/>
          </ac:spMkLst>
        </pc:spChg>
        <pc:spChg chg="mod">
          <ac:chgData name="Carol Geyer" userId="b6d44d7f01e5e6c2" providerId="LiveId" clId="{83045D05-7B64-455A-96AA-5EAF18B9435A}" dt="2020-09-18T16:01:38.424" v="934" actId="20577"/>
          <ac:spMkLst>
            <pc:docMk/>
            <pc:sldMk cId="2177566737" sldId="141169797"/>
            <ac:spMk id="39" creationId="{DE8F40B3-79CC-48BC-98BE-781429F4EC9B}"/>
          </ac:spMkLst>
        </pc:spChg>
        <pc:spChg chg="mod">
          <ac:chgData name="Carol Geyer" userId="b6d44d7f01e5e6c2" providerId="LiveId" clId="{83045D05-7B64-455A-96AA-5EAF18B9435A}" dt="2020-09-18T16:01:10.928" v="915" actId="20577"/>
          <ac:spMkLst>
            <pc:docMk/>
            <pc:sldMk cId="2177566737" sldId="141169797"/>
            <ac:spMk id="40" creationId="{14262B9A-E771-482D-9546-D54F0521BD81}"/>
          </ac:spMkLst>
        </pc:spChg>
        <pc:spChg chg="mod">
          <ac:chgData name="Carol Geyer" userId="b6d44d7f01e5e6c2" providerId="LiveId" clId="{83045D05-7B64-455A-96AA-5EAF18B9435A}" dt="2020-09-18T15:56:37.571" v="770" actId="20577"/>
          <ac:spMkLst>
            <pc:docMk/>
            <pc:sldMk cId="2177566737" sldId="141169797"/>
            <ac:spMk id="42" creationId="{BC6CB3B2-6ED4-4AD4-9570-098132BD1A81}"/>
          </ac:spMkLst>
        </pc:spChg>
        <pc:spChg chg="mod">
          <ac:chgData name="Carol Geyer" userId="b6d44d7f01e5e6c2" providerId="LiveId" clId="{83045D05-7B64-455A-96AA-5EAF18B9435A}" dt="2020-09-18T15:55:49.322" v="764" actId="20577"/>
          <ac:spMkLst>
            <pc:docMk/>
            <pc:sldMk cId="2177566737" sldId="141169797"/>
            <ac:spMk id="43" creationId="{084D28E3-895C-4CD1-9F4A-244C9BCA1A63}"/>
          </ac:spMkLst>
        </pc:spChg>
        <pc:spChg chg="mod">
          <ac:chgData name="Carol Geyer" userId="b6d44d7f01e5e6c2" providerId="LiveId" clId="{83045D05-7B64-455A-96AA-5EAF18B9435A}" dt="2020-09-18T15:56:42.939" v="776" actId="20577"/>
          <ac:spMkLst>
            <pc:docMk/>
            <pc:sldMk cId="2177566737" sldId="141169797"/>
            <ac:spMk id="44" creationId="{FC9B77E7-F51B-42FB-9561-0FE97E28F39E}"/>
          </ac:spMkLst>
        </pc:spChg>
        <pc:cxnChg chg="del mod">
          <ac:chgData name="Carol Geyer" userId="b6d44d7f01e5e6c2" providerId="LiveId" clId="{83045D05-7B64-455A-96AA-5EAF18B9435A}" dt="2020-09-18T15:49:09.843" v="560" actId="478"/>
          <ac:cxnSpMkLst>
            <pc:docMk/>
            <pc:sldMk cId="2177566737" sldId="141169797"/>
            <ac:cxnSpMk id="11" creationId="{99071A37-7B99-4E34-89D4-204B1892C8EC}"/>
          </ac:cxnSpMkLst>
        </pc:cxnChg>
        <pc:cxnChg chg="add mod">
          <ac:chgData name="Carol Geyer" userId="b6d44d7f01e5e6c2" providerId="LiveId" clId="{83045D05-7B64-455A-96AA-5EAF18B9435A}" dt="2020-09-18T16:02:23.199" v="935" actId="693"/>
          <ac:cxnSpMkLst>
            <pc:docMk/>
            <pc:sldMk cId="2177566737" sldId="141169797"/>
            <ac:cxnSpMk id="12" creationId="{37ECB6D1-5A4F-48E8-A3C8-709DC82A2769}"/>
          </ac:cxnSpMkLst>
        </pc:cxnChg>
        <pc:cxnChg chg="add mod">
          <ac:chgData name="Carol Geyer" userId="b6d44d7f01e5e6c2" providerId="LiveId" clId="{83045D05-7B64-455A-96AA-5EAF18B9435A}" dt="2020-09-18T16:04:32.258" v="978" actId="1076"/>
          <ac:cxnSpMkLst>
            <pc:docMk/>
            <pc:sldMk cId="2177566737" sldId="141169797"/>
            <ac:cxnSpMk id="16" creationId="{37A5AE0C-DE1D-4EFB-9178-F9638F0CAA9F}"/>
          </ac:cxnSpMkLst>
        </pc:cxnChg>
        <pc:cxnChg chg="add">
          <ac:chgData name="Carol Geyer" userId="b6d44d7f01e5e6c2" providerId="LiveId" clId="{83045D05-7B64-455A-96AA-5EAF18B9435A}" dt="2020-09-18T16:04:37.897" v="979" actId="11529"/>
          <ac:cxnSpMkLst>
            <pc:docMk/>
            <pc:sldMk cId="2177566737" sldId="141169797"/>
            <ac:cxnSpMk id="18" creationId="{FD15E638-A828-45DD-A58D-874217693EFE}"/>
          </ac:cxnSpMkLst>
        </pc:cxnChg>
        <pc:cxnChg chg="add mod">
          <ac:chgData name="Carol Geyer" userId="b6d44d7f01e5e6c2" providerId="LiveId" clId="{83045D05-7B64-455A-96AA-5EAF18B9435A}" dt="2020-09-18T16:04:51.767" v="981" actId="208"/>
          <ac:cxnSpMkLst>
            <pc:docMk/>
            <pc:sldMk cId="2177566737" sldId="141169797"/>
            <ac:cxnSpMk id="20" creationId="{7972A31C-9206-4AE6-B323-FE95C368A810}"/>
          </ac:cxnSpMkLst>
        </pc:cxnChg>
      </pc:sldChg>
      <pc:sldChg chg="modSp mod modNotesTx">
        <pc:chgData name="Carol Geyer" userId="b6d44d7f01e5e6c2" providerId="LiveId" clId="{83045D05-7B64-455A-96AA-5EAF18B9435A}" dt="2020-09-18T16:09:53.296" v="1178" actId="20577"/>
        <pc:sldMkLst>
          <pc:docMk/>
          <pc:sldMk cId="2922670667" sldId="141169798"/>
        </pc:sldMkLst>
        <pc:spChg chg="mod">
          <ac:chgData name="Carol Geyer" userId="b6d44d7f01e5e6c2" providerId="LiveId" clId="{83045D05-7B64-455A-96AA-5EAF18B9435A}" dt="2020-09-18T15:24:49.328" v="471" actId="20577"/>
          <ac:spMkLst>
            <pc:docMk/>
            <pc:sldMk cId="2922670667" sldId="141169798"/>
            <ac:spMk id="55" creationId="{B6DD98B4-039B-4D67-AA04-03452E4D4456}"/>
          </ac:spMkLst>
        </pc:spChg>
      </pc:sldChg>
      <pc:sldChg chg="addSp delSp modSp mod modNotesTx">
        <pc:chgData name="Carol Geyer" userId="b6d44d7f01e5e6c2" providerId="LiveId" clId="{83045D05-7B64-455A-96AA-5EAF18B9435A}" dt="2020-09-18T15:08:07.394" v="240" actId="20577"/>
        <pc:sldMkLst>
          <pc:docMk/>
          <pc:sldMk cId="2097529783" sldId="141169802"/>
        </pc:sldMkLst>
        <pc:spChg chg="mod">
          <ac:chgData name="Carol Geyer" userId="b6d44d7f01e5e6c2" providerId="LiveId" clId="{83045D05-7B64-455A-96AA-5EAF18B9435A}" dt="2020-09-18T14:58:13.389" v="52" actId="20577"/>
          <ac:spMkLst>
            <pc:docMk/>
            <pc:sldMk cId="2097529783" sldId="141169802"/>
            <ac:spMk id="2" creationId="{DEC41FFB-104D-45C7-B076-A0DFD85FFF4B}"/>
          </ac:spMkLst>
        </pc:spChg>
        <pc:spChg chg="mod">
          <ac:chgData name="Carol Geyer" userId="b6d44d7f01e5e6c2" providerId="LiveId" clId="{83045D05-7B64-455A-96AA-5EAF18B9435A}" dt="2020-09-18T15:07:22.299" v="237" actId="20577"/>
          <ac:spMkLst>
            <pc:docMk/>
            <pc:sldMk cId="2097529783" sldId="141169802"/>
            <ac:spMk id="3" creationId="{7A41250D-7E1A-4816-8AFE-5E3F13604A4E}"/>
          </ac:spMkLst>
        </pc:spChg>
        <pc:spChg chg="add del">
          <ac:chgData name="Carol Geyer" userId="b6d44d7f01e5e6c2" providerId="LiveId" clId="{83045D05-7B64-455A-96AA-5EAF18B9435A}" dt="2020-09-18T15:04:38.296" v="104"/>
          <ac:spMkLst>
            <pc:docMk/>
            <pc:sldMk cId="2097529783" sldId="141169802"/>
            <ac:spMk id="5" creationId="{B45672D6-545E-4211-A471-00D37A047A58}"/>
          </ac:spMkLst>
        </pc:spChg>
        <pc:spChg chg="add del mod">
          <ac:chgData name="Carol Geyer" userId="b6d44d7f01e5e6c2" providerId="LiveId" clId="{83045D05-7B64-455A-96AA-5EAF18B9435A}" dt="2020-09-18T15:04:37.733" v="103"/>
          <ac:spMkLst>
            <pc:docMk/>
            <pc:sldMk cId="2097529783" sldId="141169802"/>
            <ac:spMk id="6" creationId="{2AA1315A-692C-41A7-8E9E-852ACE9F4C6C}"/>
          </ac:spMkLst>
        </pc:spChg>
      </pc:sldChg>
      <pc:sldChg chg="modNotesTx">
        <pc:chgData name="Carol Geyer" userId="b6d44d7f01e5e6c2" providerId="LiveId" clId="{83045D05-7B64-455A-96AA-5EAF18B9435A}" dt="2020-09-18T16:10:52.440" v="1201" actId="20577"/>
        <pc:sldMkLst>
          <pc:docMk/>
          <pc:sldMk cId="0" sldId="141169803"/>
        </pc:sldMkLst>
      </pc:sldChg>
      <pc:sldChg chg="addSp delSp modSp mod setBg setClrOvrMap modNotesTx">
        <pc:chgData name="Carol Geyer" userId="b6d44d7f01e5e6c2" providerId="LiveId" clId="{83045D05-7B64-455A-96AA-5EAF18B9435A}" dt="2020-09-18T15:21:28.757" v="464" actId="114"/>
        <pc:sldMkLst>
          <pc:docMk/>
          <pc:sldMk cId="249353269" sldId="141169807"/>
        </pc:sldMkLst>
        <pc:spChg chg="mod">
          <ac:chgData name="Carol Geyer" userId="b6d44d7f01e5e6c2" providerId="LiveId" clId="{83045D05-7B64-455A-96AA-5EAF18B9435A}" dt="2020-09-18T15:17:28.167" v="270" actId="20577"/>
          <ac:spMkLst>
            <pc:docMk/>
            <pc:sldMk cId="249353269" sldId="141169807"/>
            <ac:spMk id="2" creationId="{00000000-0000-0000-0000-000000000000}"/>
          </ac:spMkLst>
        </pc:spChg>
        <pc:spChg chg="mod">
          <ac:chgData name="Carol Geyer" userId="b6d44d7f01e5e6c2" providerId="LiveId" clId="{83045D05-7B64-455A-96AA-5EAF18B9435A}" dt="2020-09-18T15:15:21.376" v="247" actId="26606"/>
          <ac:spMkLst>
            <pc:docMk/>
            <pc:sldMk cId="249353269" sldId="141169807"/>
            <ac:spMk id="4" creationId="{00000000-0000-0000-0000-000000000000}"/>
          </ac:spMkLst>
        </pc:spChg>
        <pc:spChg chg="del mod">
          <ac:chgData name="Carol Geyer" userId="b6d44d7f01e5e6c2" providerId="LiveId" clId="{83045D05-7B64-455A-96AA-5EAF18B9435A}" dt="2020-09-18T15:14:14.297" v="244" actId="478"/>
          <ac:spMkLst>
            <pc:docMk/>
            <pc:sldMk cId="249353269" sldId="141169807"/>
            <ac:spMk id="6" creationId="{00000000-0000-0000-0000-000000000000}"/>
          </ac:spMkLst>
        </pc:spChg>
        <pc:spChg chg="add del">
          <ac:chgData name="Carol Geyer" userId="b6d44d7f01e5e6c2" providerId="LiveId" clId="{83045D05-7B64-455A-96AA-5EAF18B9435A}" dt="2020-09-18T15:15:21.376" v="247" actId="26606"/>
          <ac:spMkLst>
            <pc:docMk/>
            <pc:sldMk cId="249353269" sldId="141169807"/>
            <ac:spMk id="36" creationId="{8A1FB2DD-F939-4CBA-ABDB-29E35D8BEA93}"/>
          </ac:spMkLst>
        </pc:spChg>
        <pc:spChg chg="add del">
          <ac:chgData name="Carol Geyer" userId="b6d44d7f01e5e6c2" providerId="LiveId" clId="{83045D05-7B64-455A-96AA-5EAF18B9435A}" dt="2020-09-18T15:15:21.376" v="247" actId="26606"/>
          <ac:spMkLst>
            <pc:docMk/>
            <pc:sldMk cId="249353269" sldId="141169807"/>
            <ac:spMk id="64" creationId="{A7B753C6-0598-4947-9B65-3AD74C778E9E}"/>
          </ac:spMkLst>
        </pc:spChg>
        <pc:grpChg chg="add del">
          <ac:chgData name="Carol Geyer" userId="b6d44d7f01e5e6c2" providerId="LiveId" clId="{83045D05-7B64-455A-96AA-5EAF18B9435A}" dt="2020-09-18T15:15:21.376" v="247" actId="26606"/>
          <ac:grpSpMkLst>
            <pc:docMk/>
            <pc:sldMk cId="249353269" sldId="141169807"/>
            <ac:grpSpMk id="10" creationId="{4DB07893-3BE3-42E0-BC35-1ED54907AA62}"/>
          </ac:grpSpMkLst>
        </pc:grpChg>
        <pc:grpChg chg="add del">
          <ac:chgData name="Carol Geyer" userId="b6d44d7f01e5e6c2" providerId="LiveId" clId="{83045D05-7B64-455A-96AA-5EAF18B9435A}" dt="2020-09-18T15:15:21.376" v="247" actId="26606"/>
          <ac:grpSpMkLst>
            <pc:docMk/>
            <pc:sldMk cId="249353269" sldId="141169807"/>
            <ac:grpSpMk id="31" creationId="{F20A4E56-ACC6-4224-90CA-D55AFD87063B}"/>
          </ac:grpSpMkLst>
        </pc:grpChg>
        <pc:grpChg chg="add del">
          <ac:chgData name="Carol Geyer" userId="b6d44d7f01e5e6c2" providerId="LiveId" clId="{83045D05-7B64-455A-96AA-5EAF18B9435A}" dt="2020-09-18T15:15:21.376" v="247" actId="26606"/>
          <ac:grpSpMkLst>
            <pc:docMk/>
            <pc:sldMk cId="249353269" sldId="141169807"/>
            <ac:grpSpMk id="38" creationId="{A2306E72-4678-4841-A0F6-AFEECD9F4BF0}"/>
          </ac:grpSpMkLst>
        </pc:grpChg>
        <pc:grpChg chg="add del">
          <ac:chgData name="Carol Geyer" userId="b6d44d7f01e5e6c2" providerId="LiveId" clId="{83045D05-7B64-455A-96AA-5EAF18B9435A}" dt="2020-09-18T15:15:21.376" v="247" actId="26606"/>
          <ac:grpSpMkLst>
            <pc:docMk/>
            <pc:sldMk cId="249353269" sldId="141169807"/>
            <ac:grpSpMk id="59" creationId="{B4BB06CC-48BD-4621-A671-5502A7BF0BAF}"/>
          </ac:grpSpMkLst>
        </pc:grpChg>
        <pc:graphicFrameChg chg="add mod ord modGraphic">
          <ac:chgData name="Carol Geyer" userId="b6d44d7f01e5e6c2" providerId="LiveId" clId="{83045D05-7B64-455A-96AA-5EAF18B9435A}" dt="2020-09-18T15:21:28.757" v="464" actId="114"/>
          <ac:graphicFrameMkLst>
            <pc:docMk/>
            <pc:sldMk cId="249353269" sldId="141169807"/>
            <ac:graphicFrameMk id="5" creationId="{00000000-0000-0000-0000-000000000000}"/>
          </ac:graphicFrameMkLst>
        </pc:graphicFrameChg>
      </pc:sldChg>
      <pc:sldChg chg="del">
        <pc:chgData name="Carol Geyer" userId="b6d44d7f01e5e6c2" providerId="LiveId" clId="{83045D05-7B64-455A-96AA-5EAF18B9435A}" dt="2020-09-18T15:21:39.191" v="465" actId="2696"/>
        <pc:sldMkLst>
          <pc:docMk/>
          <pc:sldMk cId="3919339470" sldId="141169808"/>
        </pc:sldMkLst>
      </pc:sldChg>
      <pc:sldMasterChg chg="del delSldLayout">
        <pc:chgData name="Carol Geyer" userId="b6d44d7f01e5e6c2" providerId="LiveId" clId="{83045D05-7B64-455A-96AA-5EAF18B9435A}" dt="2020-09-18T15:21:39.191" v="465" actId="2696"/>
        <pc:sldMasterMkLst>
          <pc:docMk/>
          <pc:sldMasterMk cId="3316242496" sldId="2147483662"/>
        </pc:sldMasterMkLst>
        <pc:sldLayoutChg chg="del">
          <pc:chgData name="Carol Geyer" userId="b6d44d7f01e5e6c2" providerId="LiveId" clId="{83045D05-7B64-455A-96AA-5EAF18B9435A}" dt="2020-09-18T15:21:39.191" v="465" actId="2696"/>
          <pc:sldLayoutMkLst>
            <pc:docMk/>
            <pc:sldMasterMk cId="3316242496" sldId="2147483662"/>
            <pc:sldLayoutMk cId="2106877580" sldId="2147483663"/>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1550053443" sldId="2147483664"/>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3275346158" sldId="2147483665"/>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1509950311" sldId="2147483666"/>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2662479067" sldId="2147483667"/>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769169649" sldId="2147483668"/>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4149074366" sldId="2147483669"/>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2489285802" sldId="2147483670"/>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448408168" sldId="2147483671"/>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4210794032" sldId="2147483672"/>
          </pc:sldLayoutMkLst>
        </pc:sldLayoutChg>
        <pc:sldLayoutChg chg="del">
          <pc:chgData name="Carol Geyer" userId="b6d44d7f01e5e6c2" providerId="LiveId" clId="{83045D05-7B64-455A-96AA-5EAF18B9435A}" dt="2020-09-18T15:21:39.191" v="465" actId="2696"/>
          <pc:sldLayoutMkLst>
            <pc:docMk/>
            <pc:sldMasterMk cId="3316242496" sldId="2147483662"/>
            <pc:sldLayoutMk cId="3931164891" sldId="2147483673"/>
          </pc:sldLayoutMkLst>
        </pc:sldLayoutChg>
      </pc:sldMasterChg>
    </pc:docChg>
  </pc:docChgLst>
</pc:chgInfo>
</file>

<file path=ppt/diagrams/_rels/data2.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diagrams/_rels/drawing2.xml.rels><?xml version="1.0" encoding="UTF-8" standalone="yes"?>
<Relationships xmlns="http://schemas.openxmlformats.org/package/2006/relationships"><Relationship Id="rId8" Type="http://schemas.openxmlformats.org/officeDocument/2006/relationships/image" Target="../media/image76.svg"/><Relationship Id="rId3" Type="http://schemas.openxmlformats.org/officeDocument/2006/relationships/image" Target="../media/image71.png"/><Relationship Id="rId7" Type="http://schemas.openxmlformats.org/officeDocument/2006/relationships/image" Target="../media/image75.png"/><Relationship Id="rId2" Type="http://schemas.openxmlformats.org/officeDocument/2006/relationships/image" Target="../media/image70.svg"/><Relationship Id="rId1" Type="http://schemas.openxmlformats.org/officeDocument/2006/relationships/image" Target="../media/image69.png"/><Relationship Id="rId6" Type="http://schemas.openxmlformats.org/officeDocument/2006/relationships/image" Target="../media/image74.svg"/><Relationship Id="rId5" Type="http://schemas.openxmlformats.org/officeDocument/2006/relationships/image" Target="../media/image73.png"/><Relationship Id="rId10" Type="http://schemas.openxmlformats.org/officeDocument/2006/relationships/image" Target="../media/image78.svg"/><Relationship Id="rId4" Type="http://schemas.openxmlformats.org/officeDocument/2006/relationships/image" Target="../media/image72.svg"/><Relationship Id="rId9" Type="http://schemas.openxmlformats.org/officeDocument/2006/relationships/image" Target="../media/image77.png"/></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data1.xml><?xml version="1.0" encoding="utf-8"?>
<dgm:dataModel xmlns:dgm="http://schemas.openxmlformats.org/drawingml/2006/diagram" xmlns:a="http://schemas.openxmlformats.org/drawingml/2006/main">
  <dgm:ptLst>
    <dgm:pt modelId="{C587DD9D-15A8-43E1-963E-F1000E64FD88}" type="doc">
      <dgm:prSet loTypeId="urn:microsoft.com/office/officeart/2008/layout/LinedList" loCatId="list" qsTypeId="urn:microsoft.com/office/officeart/2005/8/quickstyle/simple1" qsCatId="simple" csTypeId="urn:microsoft.com/office/officeart/2005/8/colors/accent0_3" csCatId="mainScheme" phldr="1"/>
      <dgm:spPr/>
      <dgm:t>
        <a:bodyPr/>
        <a:lstStyle/>
        <a:p>
          <a:endParaRPr lang="en-US"/>
        </a:p>
      </dgm:t>
    </dgm:pt>
    <dgm:pt modelId="{E403A5FB-FCE3-4984-B653-7BEB22899FBA}">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Who is OASIS?</a:t>
          </a:r>
          <a:br>
            <a:rPr lang="en-US" sz="2800" b="1" dirty="0">
              <a:solidFill>
                <a:schemeClr val="accent1">
                  <a:lumMod val="60000"/>
                  <a:lumOff val="40000"/>
                </a:schemeClr>
              </a:solidFill>
              <a:latin typeface="Calibri" panose="020F0502020204030204" pitchFamily="34" charset="0"/>
              <a:cs typeface="Calibri" panose="020F0502020204030204" pitchFamily="34" charset="0"/>
            </a:rPr>
          </a:br>
          <a:r>
            <a:rPr lang="en-US" sz="1400" b="0" dirty="0">
              <a:solidFill>
                <a:schemeClr val="bg2">
                  <a:lumMod val="90000"/>
                </a:schemeClr>
              </a:solidFill>
              <a:latin typeface="Calibri" panose="020F0502020204030204" pitchFamily="34" charset="0"/>
              <a:cs typeface="Calibri" panose="020F0502020204030204" pitchFamily="34" charset="0"/>
            </a:rPr>
            <a:t>(slides 2-6)</a:t>
          </a:r>
        </a:p>
      </dgm:t>
    </dgm:pt>
    <dgm:pt modelId="{82121BB0-0071-4325-83AC-24450C317374}" type="parTrans" cxnId="{A664468C-2DCF-4103-A323-34ACF883CAB7}">
      <dgm:prSet/>
      <dgm:spPr/>
      <dgm:t>
        <a:bodyPr/>
        <a:lstStyle/>
        <a:p>
          <a:endParaRPr lang="en-US"/>
        </a:p>
      </dgm:t>
    </dgm:pt>
    <dgm:pt modelId="{AB5E7CF7-1F80-4A92-8373-41769CFF3B65}" type="sibTrans" cxnId="{A664468C-2DCF-4103-A323-34ACF883CAB7}">
      <dgm:prSet/>
      <dgm:spPr/>
      <dgm:t>
        <a:bodyPr/>
        <a:lstStyle/>
        <a:p>
          <a:endParaRPr lang="en-US"/>
        </a:p>
      </dgm:t>
    </dgm:pt>
    <dgm:pt modelId="{48338D85-2CB8-4921-BF41-121647D3082A}">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What is an Open Project? </a:t>
          </a:r>
          <a:br>
            <a:rPr lang="en-US" sz="2800" b="1" dirty="0">
              <a:solidFill>
                <a:schemeClr val="accent2"/>
              </a:solidFill>
              <a:latin typeface="Calibri" panose="020F0502020204030204" pitchFamily="34" charset="0"/>
              <a:cs typeface="Calibri" panose="020F0502020204030204" pitchFamily="34" charset="0"/>
            </a:rPr>
          </a:br>
          <a:r>
            <a:rPr lang="en-US" sz="1400" b="0" dirty="0">
              <a:solidFill>
                <a:schemeClr val="bg2">
                  <a:lumMod val="90000"/>
                </a:schemeClr>
              </a:solidFill>
              <a:latin typeface="Calibri" panose="020F0502020204030204" pitchFamily="34" charset="0"/>
              <a:cs typeface="Calibri" panose="020F0502020204030204" pitchFamily="34" charset="0"/>
            </a:rPr>
            <a:t>(slides 7-12)</a:t>
          </a:r>
        </a:p>
      </dgm:t>
    </dgm:pt>
    <dgm:pt modelId="{BA74994D-5138-45CE-9037-83255B4C612C}" type="parTrans" cxnId="{CCF5D04F-3B17-4C21-8A20-DD7045C1C6BC}">
      <dgm:prSet/>
      <dgm:spPr/>
      <dgm:t>
        <a:bodyPr/>
        <a:lstStyle/>
        <a:p>
          <a:endParaRPr lang="en-US"/>
        </a:p>
      </dgm:t>
    </dgm:pt>
    <dgm:pt modelId="{62EB741D-7204-4FAF-8130-D5A63B5FDA59}" type="sibTrans" cxnId="{CCF5D04F-3B17-4C21-8A20-DD7045C1C6BC}">
      <dgm:prSet/>
      <dgm:spPr/>
      <dgm:t>
        <a:bodyPr/>
        <a:lstStyle/>
        <a:p>
          <a:endParaRPr lang="en-US"/>
        </a:p>
      </dgm:t>
    </dgm:pt>
    <dgm:pt modelId="{551FFFC8-B266-46EA-88F1-00F3FC6EF0E3}">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How are governance and licensing handled?</a:t>
          </a:r>
          <a:br>
            <a:rPr lang="en-US" sz="2800" b="1" dirty="0">
              <a:solidFill>
                <a:schemeClr val="accent1">
                  <a:lumMod val="60000"/>
                  <a:lumOff val="40000"/>
                </a:schemeClr>
              </a:solidFill>
              <a:latin typeface="Calibri" panose="020F0502020204030204" pitchFamily="34" charset="0"/>
              <a:cs typeface="Calibri" panose="020F0502020204030204" pitchFamily="34" charset="0"/>
            </a:rPr>
          </a:br>
          <a:r>
            <a:rPr lang="en-US" sz="1400" b="0" dirty="0">
              <a:solidFill>
                <a:schemeClr val="bg2">
                  <a:lumMod val="90000"/>
                </a:schemeClr>
              </a:solidFill>
              <a:latin typeface="Calibri" panose="020F0502020204030204" pitchFamily="34" charset="0"/>
              <a:cs typeface="Calibri" panose="020F0502020204030204" pitchFamily="34" charset="0"/>
            </a:rPr>
            <a:t>(slides 13-16)</a:t>
          </a:r>
        </a:p>
      </dgm:t>
    </dgm:pt>
    <dgm:pt modelId="{ED3894F3-ADA9-4D14-9093-94F99C15C806}" type="parTrans" cxnId="{DB94A3CE-0E8D-47F2-8CB9-41FF80567879}">
      <dgm:prSet/>
      <dgm:spPr/>
      <dgm:t>
        <a:bodyPr/>
        <a:lstStyle/>
        <a:p>
          <a:endParaRPr lang="en-US"/>
        </a:p>
      </dgm:t>
    </dgm:pt>
    <dgm:pt modelId="{F37F72CD-E25E-4E48-9C28-392797F5B22D}" type="sibTrans" cxnId="{DB94A3CE-0E8D-47F2-8CB9-41FF80567879}">
      <dgm:prSet/>
      <dgm:spPr/>
      <dgm:t>
        <a:bodyPr/>
        <a:lstStyle/>
        <a:p>
          <a:endParaRPr lang="en-US"/>
        </a:p>
      </dgm:t>
    </dgm:pt>
    <dgm:pt modelId="{DB12D1CB-3C00-4941-A71E-5D97C0B09681}">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How are Open Projects funded?</a:t>
          </a:r>
          <a:br>
            <a:rPr lang="en-US" sz="2000" b="1" dirty="0">
              <a:solidFill>
                <a:schemeClr val="accent1">
                  <a:lumMod val="60000"/>
                  <a:lumOff val="40000"/>
                </a:schemeClr>
              </a:solidFill>
              <a:latin typeface="Calibri" panose="020F0502020204030204" pitchFamily="34" charset="0"/>
              <a:cs typeface="Calibri" panose="020F0502020204030204" pitchFamily="34" charset="0"/>
            </a:rPr>
          </a:br>
          <a:r>
            <a:rPr lang="en-US" sz="1400" b="1" dirty="0">
              <a:solidFill>
                <a:schemeClr val="bg2">
                  <a:lumMod val="90000"/>
                </a:schemeClr>
              </a:solidFill>
              <a:latin typeface="Calibri" panose="020F0502020204030204" pitchFamily="34" charset="0"/>
              <a:cs typeface="Calibri" panose="020F0502020204030204" pitchFamily="34" charset="0"/>
            </a:rPr>
            <a:t>(slides 17-21)</a:t>
          </a:r>
        </a:p>
      </dgm:t>
    </dgm:pt>
    <dgm:pt modelId="{09BD644F-41E6-44E8-8A1C-1696325EDB0F}" type="parTrans" cxnId="{BA18C310-6685-44EA-9270-53693A3838D6}">
      <dgm:prSet/>
      <dgm:spPr/>
      <dgm:t>
        <a:bodyPr/>
        <a:lstStyle/>
        <a:p>
          <a:endParaRPr lang="en-US"/>
        </a:p>
      </dgm:t>
    </dgm:pt>
    <dgm:pt modelId="{E7E8CE37-3417-4A8A-8F3F-01C6933B311D}" type="sibTrans" cxnId="{BA18C310-6685-44EA-9270-53693A3838D6}">
      <dgm:prSet/>
      <dgm:spPr/>
      <dgm:t>
        <a:bodyPr/>
        <a:lstStyle/>
        <a:p>
          <a:endParaRPr lang="en-US"/>
        </a:p>
      </dgm:t>
    </dgm:pt>
    <dgm:pt modelId="{733D8B06-797C-4DEF-80FF-0CA914BD7595}">
      <dgm:prSet custT="1"/>
      <dgm:spPr/>
      <dgm:t>
        <a:bodyPr/>
        <a:lstStyle/>
        <a:p>
          <a:r>
            <a:rPr lang="en-US" sz="2000" b="1" dirty="0">
              <a:solidFill>
                <a:schemeClr val="accent1">
                  <a:lumMod val="60000"/>
                  <a:lumOff val="40000"/>
                </a:schemeClr>
              </a:solidFill>
              <a:latin typeface="Calibri" panose="020F0502020204030204" pitchFamily="34" charset="0"/>
              <a:cs typeface="Calibri" panose="020F0502020204030204" pitchFamily="34" charset="0"/>
            </a:rPr>
            <a:t>Resources</a:t>
          </a:r>
          <a:br>
            <a:rPr lang="en-US" sz="2000" b="1" dirty="0">
              <a:solidFill>
                <a:schemeClr val="accent2"/>
              </a:solidFill>
              <a:latin typeface="Calibri" panose="020F0502020204030204" pitchFamily="34" charset="0"/>
              <a:cs typeface="Calibri" panose="020F0502020204030204" pitchFamily="34" charset="0"/>
            </a:rPr>
          </a:br>
          <a:r>
            <a:rPr lang="en-US" sz="1400" b="1" dirty="0">
              <a:solidFill>
                <a:schemeClr val="bg2">
                  <a:lumMod val="90000"/>
                </a:schemeClr>
              </a:solidFill>
              <a:latin typeface="Calibri" panose="020F0502020204030204" pitchFamily="34" charset="0"/>
              <a:cs typeface="Calibri" panose="020F0502020204030204" pitchFamily="34" charset="0"/>
            </a:rPr>
            <a:t>(slides 22-23)</a:t>
          </a:r>
          <a:endParaRPr lang="en-US" sz="1400" b="1" dirty="0">
            <a:solidFill>
              <a:schemeClr val="accent2"/>
            </a:solidFill>
            <a:latin typeface="Calibri" panose="020F0502020204030204" pitchFamily="34" charset="0"/>
            <a:cs typeface="Calibri" panose="020F0502020204030204" pitchFamily="34" charset="0"/>
          </a:endParaRPr>
        </a:p>
      </dgm:t>
    </dgm:pt>
    <dgm:pt modelId="{22CABE71-BF1C-4932-8EAD-97E404A60094}" type="parTrans" cxnId="{06BE7E24-2F4A-4ACC-A370-0C577F8E4300}">
      <dgm:prSet/>
      <dgm:spPr/>
      <dgm:t>
        <a:bodyPr/>
        <a:lstStyle/>
        <a:p>
          <a:endParaRPr lang="en-US"/>
        </a:p>
      </dgm:t>
    </dgm:pt>
    <dgm:pt modelId="{946CC8C4-2261-424B-A4EB-6FD692D4C57C}" type="sibTrans" cxnId="{06BE7E24-2F4A-4ACC-A370-0C577F8E4300}">
      <dgm:prSet/>
      <dgm:spPr/>
      <dgm:t>
        <a:bodyPr/>
        <a:lstStyle/>
        <a:p>
          <a:endParaRPr lang="en-US"/>
        </a:p>
      </dgm:t>
    </dgm:pt>
    <dgm:pt modelId="{52BFE761-E2B2-4F60-BC26-ACFD07B7BFEB}" type="pres">
      <dgm:prSet presAssocID="{C587DD9D-15A8-43E1-963E-F1000E64FD88}" presName="vert0" presStyleCnt="0">
        <dgm:presLayoutVars>
          <dgm:dir/>
          <dgm:animOne val="branch"/>
          <dgm:animLvl val="lvl"/>
        </dgm:presLayoutVars>
      </dgm:prSet>
      <dgm:spPr/>
    </dgm:pt>
    <dgm:pt modelId="{471DC668-F050-4091-B957-B622BE7BD248}" type="pres">
      <dgm:prSet presAssocID="{E403A5FB-FCE3-4984-B653-7BEB22899FBA}" presName="thickLine" presStyleLbl="alignNode1" presStyleIdx="0" presStyleCnt="5"/>
      <dgm:spPr/>
    </dgm:pt>
    <dgm:pt modelId="{E0BFDD8E-29C2-49FB-A694-2C00BA4909CB}" type="pres">
      <dgm:prSet presAssocID="{E403A5FB-FCE3-4984-B653-7BEB22899FBA}" presName="horz1" presStyleCnt="0"/>
      <dgm:spPr/>
    </dgm:pt>
    <dgm:pt modelId="{C76C419F-9223-4EAD-9E15-D25F0BAAF688}" type="pres">
      <dgm:prSet presAssocID="{E403A5FB-FCE3-4984-B653-7BEB22899FBA}" presName="tx1" presStyleLbl="revTx" presStyleIdx="0" presStyleCnt="5"/>
      <dgm:spPr/>
    </dgm:pt>
    <dgm:pt modelId="{38BE88A7-228E-427D-B8A8-D491F0C4F6C0}" type="pres">
      <dgm:prSet presAssocID="{E403A5FB-FCE3-4984-B653-7BEB22899FBA}" presName="vert1" presStyleCnt="0"/>
      <dgm:spPr/>
    </dgm:pt>
    <dgm:pt modelId="{98A05D5F-DF6C-46D5-97E6-77340C905053}" type="pres">
      <dgm:prSet presAssocID="{48338D85-2CB8-4921-BF41-121647D3082A}" presName="thickLine" presStyleLbl="alignNode1" presStyleIdx="1" presStyleCnt="5"/>
      <dgm:spPr/>
    </dgm:pt>
    <dgm:pt modelId="{78E70E47-8628-43EC-9F94-4FCFBFBF7365}" type="pres">
      <dgm:prSet presAssocID="{48338D85-2CB8-4921-BF41-121647D3082A}" presName="horz1" presStyleCnt="0"/>
      <dgm:spPr/>
    </dgm:pt>
    <dgm:pt modelId="{1F38CF81-A135-4806-B8A9-4F39DFA5E6ED}" type="pres">
      <dgm:prSet presAssocID="{48338D85-2CB8-4921-BF41-121647D3082A}" presName="tx1" presStyleLbl="revTx" presStyleIdx="1" presStyleCnt="5"/>
      <dgm:spPr/>
    </dgm:pt>
    <dgm:pt modelId="{707D29D5-5CA1-4499-AF62-02E054B1F9B2}" type="pres">
      <dgm:prSet presAssocID="{48338D85-2CB8-4921-BF41-121647D3082A}" presName="vert1" presStyleCnt="0"/>
      <dgm:spPr/>
    </dgm:pt>
    <dgm:pt modelId="{5F71237B-7604-4450-9CF6-38331BF21AA3}" type="pres">
      <dgm:prSet presAssocID="{551FFFC8-B266-46EA-88F1-00F3FC6EF0E3}" presName="thickLine" presStyleLbl="alignNode1" presStyleIdx="2" presStyleCnt="5"/>
      <dgm:spPr/>
    </dgm:pt>
    <dgm:pt modelId="{82FCB4BE-88EB-4ED6-856B-8F3E07C5CE89}" type="pres">
      <dgm:prSet presAssocID="{551FFFC8-B266-46EA-88F1-00F3FC6EF0E3}" presName="horz1" presStyleCnt="0"/>
      <dgm:spPr/>
    </dgm:pt>
    <dgm:pt modelId="{35392277-D699-4425-B46D-40E9BE993522}" type="pres">
      <dgm:prSet presAssocID="{551FFFC8-B266-46EA-88F1-00F3FC6EF0E3}" presName="tx1" presStyleLbl="revTx" presStyleIdx="2" presStyleCnt="5"/>
      <dgm:spPr/>
    </dgm:pt>
    <dgm:pt modelId="{E4620C26-7306-49F3-ABFD-826B990556D2}" type="pres">
      <dgm:prSet presAssocID="{551FFFC8-B266-46EA-88F1-00F3FC6EF0E3}" presName="vert1" presStyleCnt="0"/>
      <dgm:spPr/>
    </dgm:pt>
    <dgm:pt modelId="{DED72DAB-C3CF-4F31-914C-CB0314640273}" type="pres">
      <dgm:prSet presAssocID="{DB12D1CB-3C00-4941-A71E-5D97C0B09681}" presName="thickLine" presStyleLbl="alignNode1" presStyleIdx="3" presStyleCnt="5"/>
      <dgm:spPr/>
    </dgm:pt>
    <dgm:pt modelId="{CF06070E-D977-4A3B-B1B4-3F4493FF870F}" type="pres">
      <dgm:prSet presAssocID="{DB12D1CB-3C00-4941-A71E-5D97C0B09681}" presName="horz1" presStyleCnt="0"/>
      <dgm:spPr/>
    </dgm:pt>
    <dgm:pt modelId="{35F87240-661F-4728-94DC-4087BC1BDAD3}" type="pres">
      <dgm:prSet presAssocID="{DB12D1CB-3C00-4941-A71E-5D97C0B09681}" presName="tx1" presStyleLbl="revTx" presStyleIdx="3" presStyleCnt="5"/>
      <dgm:spPr/>
    </dgm:pt>
    <dgm:pt modelId="{42A028B5-0902-4B73-AB35-8577896FBC90}" type="pres">
      <dgm:prSet presAssocID="{DB12D1CB-3C00-4941-A71E-5D97C0B09681}" presName="vert1" presStyleCnt="0"/>
      <dgm:spPr/>
    </dgm:pt>
    <dgm:pt modelId="{77B64165-F4FF-4D78-BAC5-D9DD29B78207}" type="pres">
      <dgm:prSet presAssocID="{733D8B06-797C-4DEF-80FF-0CA914BD7595}" presName="thickLine" presStyleLbl="alignNode1" presStyleIdx="4" presStyleCnt="5"/>
      <dgm:spPr/>
    </dgm:pt>
    <dgm:pt modelId="{9002F0D1-0289-451C-9093-258319B830EB}" type="pres">
      <dgm:prSet presAssocID="{733D8B06-797C-4DEF-80FF-0CA914BD7595}" presName="horz1" presStyleCnt="0"/>
      <dgm:spPr/>
    </dgm:pt>
    <dgm:pt modelId="{CCB72F6E-6CAE-4EBC-9B65-9E55969DCD8C}" type="pres">
      <dgm:prSet presAssocID="{733D8B06-797C-4DEF-80FF-0CA914BD7595}" presName="tx1" presStyleLbl="revTx" presStyleIdx="4" presStyleCnt="5"/>
      <dgm:spPr/>
    </dgm:pt>
    <dgm:pt modelId="{57004F05-35FD-4979-A298-37B5455DB6E5}" type="pres">
      <dgm:prSet presAssocID="{733D8B06-797C-4DEF-80FF-0CA914BD7595}" presName="vert1" presStyleCnt="0"/>
      <dgm:spPr/>
    </dgm:pt>
  </dgm:ptLst>
  <dgm:cxnLst>
    <dgm:cxn modelId="{BA18C310-6685-44EA-9270-53693A3838D6}" srcId="{C587DD9D-15A8-43E1-963E-F1000E64FD88}" destId="{DB12D1CB-3C00-4941-A71E-5D97C0B09681}" srcOrd="3" destOrd="0" parTransId="{09BD644F-41E6-44E8-8A1C-1696325EDB0F}" sibTransId="{E7E8CE37-3417-4A8A-8F3F-01C6933B311D}"/>
    <dgm:cxn modelId="{06BE7E24-2F4A-4ACC-A370-0C577F8E4300}" srcId="{C587DD9D-15A8-43E1-963E-F1000E64FD88}" destId="{733D8B06-797C-4DEF-80FF-0CA914BD7595}" srcOrd="4" destOrd="0" parTransId="{22CABE71-BF1C-4932-8EAD-97E404A60094}" sibTransId="{946CC8C4-2261-424B-A4EB-6FD692D4C57C}"/>
    <dgm:cxn modelId="{D4872D3D-15AD-46A1-8234-2B89F9BA12A3}" type="presOf" srcId="{48338D85-2CB8-4921-BF41-121647D3082A}" destId="{1F38CF81-A135-4806-B8A9-4F39DFA5E6ED}" srcOrd="0" destOrd="0" presId="urn:microsoft.com/office/officeart/2008/layout/LinedList"/>
    <dgm:cxn modelId="{24FF605E-6291-4132-8B90-457F72725C6F}" type="presOf" srcId="{DB12D1CB-3C00-4941-A71E-5D97C0B09681}" destId="{35F87240-661F-4728-94DC-4087BC1BDAD3}" srcOrd="0" destOrd="0" presId="urn:microsoft.com/office/officeart/2008/layout/LinedList"/>
    <dgm:cxn modelId="{7D53376D-642D-47A2-8D0C-183041C72A94}" type="presOf" srcId="{E403A5FB-FCE3-4984-B653-7BEB22899FBA}" destId="{C76C419F-9223-4EAD-9E15-D25F0BAAF688}" srcOrd="0" destOrd="0" presId="urn:microsoft.com/office/officeart/2008/layout/LinedList"/>
    <dgm:cxn modelId="{CCF5D04F-3B17-4C21-8A20-DD7045C1C6BC}" srcId="{C587DD9D-15A8-43E1-963E-F1000E64FD88}" destId="{48338D85-2CB8-4921-BF41-121647D3082A}" srcOrd="1" destOrd="0" parTransId="{BA74994D-5138-45CE-9037-83255B4C612C}" sibTransId="{62EB741D-7204-4FAF-8130-D5A63B5FDA59}"/>
    <dgm:cxn modelId="{A67D417F-A717-40CB-81FE-12440835E385}" type="presOf" srcId="{733D8B06-797C-4DEF-80FF-0CA914BD7595}" destId="{CCB72F6E-6CAE-4EBC-9B65-9E55969DCD8C}" srcOrd="0" destOrd="0" presId="urn:microsoft.com/office/officeart/2008/layout/LinedList"/>
    <dgm:cxn modelId="{A664468C-2DCF-4103-A323-34ACF883CAB7}" srcId="{C587DD9D-15A8-43E1-963E-F1000E64FD88}" destId="{E403A5FB-FCE3-4984-B653-7BEB22899FBA}" srcOrd="0" destOrd="0" parTransId="{82121BB0-0071-4325-83AC-24450C317374}" sibTransId="{AB5E7CF7-1F80-4A92-8373-41769CFF3B65}"/>
    <dgm:cxn modelId="{8A0080CE-BABA-4429-9640-DA30E5841622}" type="presOf" srcId="{C587DD9D-15A8-43E1-963E-F1000E64FD88}" destId="{52BFE761-E2B2-4F60-BC26-ACFD07B7BFEB}" srcOrd="0" destOrd="0" presId="urn:microsoft.com/office/officeart/2008/layout/LinedList"/>
    <dgm:cxn modelId="{DB94A3CE-0E8D-47F2-8CB9-41FF80567879}" srcId="{C587DD9D-15A8-43E1-963E-F1000E64FD88}" destId="{551FFFC8-B266-46EA-88F1-00F3FC6EF0E3}" srcOrd="2" destOrd="0" parTransId="{ED3894F3-ADA9-4D14-9093-94F99C15C806}" sibTransId="{F37F72CD-E25E-4E48-9C28-392797F5B22D}"/>
    <dgm:cxn modelId="{021C88EE-EB79-4CC1-BA91-12B01FD578A4}" type="presOf" srcId="{551FFFC8-B266-46EA-88F1-00F3FC6EF0E3}" destId="{35392277-D699-4425-B46D-40E9BE993522}" srcOrd="0" destOrd="0" presId="urn:microsoft.com/office/officeart/2008/layout/LinedList"/>
    <dgm:cxn modelId="{B395526F-4C15-42A1-B690-D1A02E26AF18}" type="presParOf" srcId="{52BFE761-E2B2-4F60-BC26-ACFD07B7BFEB}" destId="{471DC668-F050-4091-B957-B622BE7BD248}" srcOrd="0" destOrd="0" presId="urn:microsoft.com/office/officeart/2008/layout/LinedList"/>
    <dgm:cxn modelId="{71763EEB-E42A-4A0C-B022-0C527AC9CACA}" type="presParOf" srcId="{52BFE761-E2B2-4F60-BC26-ACFD07B7BFEB}" destId="{E0BFDD8E-29C2-49FB-A694-2C00BA4909CB}" srcOrd="1" destOrd="0" presId="urn:microsoft.com/office/officeart/2008/layout/LinedList"/>
    <dgm:cxn modelId="{66A41574-54FF-4334-80AB-793968131BD4}" type="presParOf" srcId="{E0BFDD8E-29C2-49FB-A694-2C00BA4909CB}" destId="{C76C419F-9223-4EAD-9E15-D25F0BAAF688}" srcOrd="0" destOrd="0" presId="urn:microsoft.com/office/officeart/2008/layout/LinedList"/>
    <dgm:cxn modelId="{88058D32-7380-4055-97F3-AFC76FA75178}" type="presParOf" srcId="{E0BFDD8E-29C2-49FB-A694-2C00BA4909CB}" destId="{38BE88A7-228E-427D-B8A8-D491F0C4F6C0}" srcOrd="1" destOrd="0" presId="urn:microsoft.com/office/officeart/2008/layout/LinedList"/>
    <dgm:cxn modelId="{A7339746-7F05-41E7-A9EC-1E991DF3ED42}" type="presParOf" srcId="{52BFE761-E2B2-4F60-BC26-ACFD07B7BFEB}" destId="{98A05D5F-DF6C-46D5-97E6-77340C905053}" srcOrd="2" destOrd="0" presId="urn:microsoft.com/office/officeart/2008/layout/LinedList"/>
    <dgm:cxn modelId="{9738673C-C641-4B71-892E-0FA1E5D2BA0F}" type="presParOf" srcId="{52BFE761-E2B2-4F60-BC26-ACFD07B7BFEB}" destId="{78E70E47-8628-43EC-9F94-4FCFBFBF7365}" srcOrd="3" destOrd="0" presId="urn:microsoft.com/office/officeart/2008/layout/LinedList"/>
    <dgm:cxn modelId="{30AD62C5-B910-4462-8313-2CF8772573F6}" type="presParOf" srcId="{78E70E47-8628-43EC-9F94-4FCFBFBF7365}" destId="{1F38CF81-A135-4806-B8A9-4F39DFA5E6ED}" srcOrd="0" destOrd="0" presId="urn:microsoft.com/office/officeart/2008/layout/LinedList"/>
    <dgm:cxn modelId="{76E017B9-6A19-449C-A0C5-54A7CC508411}" type="presParOf" srcId="{78E70E47-8628-43EC-9F94-4FCFBFBF7365}" destId="{707D29D5-5CA1-4499-AF62-02E054B1F9B2}" srcOrd="1" destOrd="0" presId="urn:microsoft.com/office/officeart/2008/layout/LinedList"/>
    <dgm:cxn modelId="{282CA0C9-0E40-4EB8-A657-7400355F43A5}" type="presParOf" srcId="{52BFE761-E2B2-4F60-BC26-ACFD07B7BFEB}" destId="{5F71237B-7604-4450-9CF6-38331BF21AA3}" srcOrd="4" destOrd="0" presId="urn:microsoft.com/office/officeart/2008/layout/LinedList"/>
    <dgm:cxn modelId="{C437636A-C3EA-4357-B7F6-910DA9A283C6}" type="presParOf" srcId="{52BFE761-E2B2-4F60-BC26-ACFD07B7BFEB}" destId="{82FCB4BE-88EB-4ED6-856B-8F3E07C5CE89}" srcOrd="5" destOrd="0" presId="urn:microsoft.com/office/officeart/2008/layout/LinedList"/>
    <dgm:cxn modelId="{ACD90083-5C09-45A7-9EDE-E6333A53D000}" type="presParOf" srcId="{82FCB4BE-88EB-4ED6-856B-8F3E07C5CE89}" destId="{35392277-D699-4425-B46D-40E9BE993522}" srcOrd="0" destOrd="0" presId="urn:microsoft.com/office/officeart/2008/layout/LinedList"/>
    <dgm:cxn modelId="{A1CDC6AE-DC06-4FC7-A627-3199C1A651FD}" type="presParOf" srcId="{82FCB4BE-88EB-4ED6-856B-8F3E07C5CE89}" destId="{E4620C26-7306-49F3-ABFD-826B990556D2}" srcOrd="1" destOrd="0" presId="urn:microsoft.com/office/officeart/2008/layout/LinedList"/>
    <dgm:cxn modelId="{527E3855-A8F4-41C9-8303-E095C271C1DA}" type="presParOf" srcId="{52BFE761-E2B2-4F60-BC26-ACFD07B7BFEB}" destId="{DED72DAB-C3CF-4F31-914C-CB0314640273}" srcOrd="6" destOrd="0" presId="urn:microsoft.com/office/officeart/2008/layout/LinedList"/>
    <dgm:cxn modelId="{1182F2C4-7B64-4025-A1BB-B42DBB3C33CE}" type="presParOf" srcId="{52BFE761-E2B2-4F60-BC26-ACFD07B7BFEB}" destId="{CF06070E-D977-4A3B-B1B4-3F4493FF870F}" srcOrd="7" destOrd="0" presId="urn:microsoft.com/office/officeart/2008/layout/LinedList"/>
    <dgm:cxn modelId="{1D219E43-9A76-4E2F-AE23-B50F290215E3}" type="presParOf" srcId="{CF06070E-D977-4A3B-B1B4-3F4493FF870F}" destId="{35F87240-661F-4728-94DC-4087BC1BDAD3}" srcOrd="0" destOrd="0" presId="urn:microsoft.com/office/officeart/2008/layout/LinedList"/>
    <dgm:cxn modelId="{11BB1BF6-51AB-4290-83CA-5B5AB9C2C326}" type="presParOf" srcId="{CF06070E-D977-4A3B-B1B4-3F4493FF870F}" destId="{42A028B5-0902-4B73-AB35-8577896FBC90}" srcOrd="1" destOrd="0" presId="urn:microsoft.com/office/officeart/2008/layout/LinedList"/>
    <dgm:cxn modelId="{08BF3DDD-1286-44DC-B1E5-AD26246EE9C1}" type="presParOf" srcId="{52BFE761-E2B2-4F60-BC26-ACFD07B7BFEB}" destId="{77B64165-F4FF-4D78-BAC5-D9DD29B78207}" srcOrd="8" destOrd="0" presId="urn:microsoft.com/office/officeart/2008/layout/LinedList"/>
    <dgm:cxn modelId="{271E33D8-D202-46D1-BDE3-2719CD288641}" type="presParOf" srcId="{52BFE761-E2B2-4F60-BC26-ACFD07B7BFEB}" destId="{9002F0D1-0289-451C-9093-258319B830EB}" srcOrd="9" destOrd="0" presId="urn:microsoft.com/office/officeart/2008/layout/LinedList"/>
    <dgm:cxn modelId="{8B478157-CAF9-4A3A-A1BD-374F9FFE43E6}" type="presParOf" srcId="{9002F0D1-0289-451C-9093-258319B830EB}" destId="{CCB72F6E-6CAE-4EBC-9B65-9E55969DCD8C}" srcOrd="0" destOrd="0" presId="urn:microsoft.com/office/officeart/2008/layout/LinedList"/>
    <dgm:cxn modelId="{D4139BC1-90DA-40DC-8DE6-B7BFC1333AA0}" type="presParOf" srcId="{9002F0D1-0289-451C-9093-258319B830EB}" destId="{57004F05-35FD-4979-A298-37B5455DB6E5}"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E7C3F2-9EBD-4C3D-A860-4B9FB74E062A}"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B892CC1-55DC-460D-BA37-D381AF5DA3EB}">
      <dgm:prSet custT="1"/>
      <dgm:spPr/>
      <dgm:t>
        <a:bodyPr/>
        <a:lstStyle/>
        <a:p>
          <a:pPr>
            <a:lnSpc>
              <a:spcPct val="100000"/>
            </a:lnSpc>
          </a:pPr>
          <a:br>
            <a:rPr lang="en-US" sz="2000" b="1" baseline="0" dirty="0">
              <a:solidFill>
                <a:schemeClr val="tx1">
                  <a:lumMod val="50000"/>
                  <a:lumOff val="50000"/>
                </a:schemeClr>
              </a:solidFill>
              <a:latin typeface="Abadi" panose="020B0604020104020204" pitchFamily="34" charset="0"/>
            </a:rPr>
          </a:br>
          <a:r>
            <a:rPr lang="en-US" sz="2000" b="1" baseline="0" dirty="0">
              <a:solidFill>
                <a:schemeClr val="tx1">
                  <a:lumMod val="50000"/>
                  <a:lumOff val="50000"/>
                </a:schemeClr>
              </a:solidFill>
              <a:latin typeface="Abadi" panose="020B0604020104020204" pitchFamily="34" charset="0"/>
            </a:rPr>
            <a:t>Baseline Protocol</a:t>
          </a:r>
          <a:r>
            <a:rPr lang="en-US" sz="2000" baseline="0" dirty="0">
              <a:solidFill>
                <a:schemeClr val="tx1">
                  <a:lumMod val="50000"/>
                  <a:lumOff val="50000"/>
                </a:schemeClr>
              </a:solidFill>
              <a:latin typeface="Abadi" panose="020B0604020104020204" pitchFamily="34" charset="0"/>
            </a:rPr>
            <a:t>				</a:t>
          </a:r>
        </a:p>
      </dgm:t>
    </dgm:pt>
    <dgm:pt modelId="{02EFBDC9-26C4-4AA7-9B75-F9307985792B}" type="parTrans" cxnId="{7926C471-871F-48C5-BD05-E6B0E186BCA7}">
      <dgm:prSet/>
      <dgm:spPr/>
      <dgm:t>
        <a:bodyPr/>
        <a:lstStyle/>
        <a:p>
          <a:endParaRPr lang="en-US"/>
        </a:p>
      </dgm:t>
    </dgm:pt>
    <dgm:pt modelId="{8B0BA56A-E79C-469C-AA50-B985BC7D4E82}" type="sibTrans" cxnId="{7926C471-871F-48C5-BD05-E6B0E186BCA7}">
      <dgm:prSet/>
      <dgm:spPr/>
      <dgm:t>
        <a:bodyPr/>
        <a:lstStyle/>
        <a:p>
          <a:pPr>
            <a:lnSpc>
              <a:spcPct val="100000"/>
            </a:lnSpc>
          </a:pPr>
          <a:endParaRPr lang="en-US"/>
        </a:p>
      </dgm:t>
    </dgm:pt>
    <dgm:pt modelId="{93021890-3BDC-447A-BDA3-4A540C98C272}">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Ethereum OASIS</a:t>
          </a:r>
          <a:r>
            <a:rPr lang="en-US" sz="2000" baseline="0" dirty="0">
              <a:solidFill>
                <a:schemeClr val="tx1">
                  <a:lumMod val="50000"/>
                  <a:lumOff val="50000"/>
                </a:schemeClr>
              </a:solidFill>
              <a:latin typeface="Abadi" panose="020B0604020104020204" pitchFamily="34" charset="0"/>
            </a:rPr>
            <a:t>			</a:t>
          </a:r>
        </a:p>
      </dgm:t>
    </dgm:pt>
    <dgm:pt modelId="{0FC2EAE6-A5A5-40F4-9281-7725FE134618}" type="parTrans" cxnId="{D312AF6C-CF2D-43F5-914F-C8F57DB46EF9}">
      <dgm:prSet/>
      <dgm:spPr/>
      <dgm:t>
        <a:bodyPr/>
        <a:lstStyle/>
        <a:p>
          <a:endParaRPr lang="en-US"/>
        </a:p>
      </dgm:t>
    </dgm:pt>
    <dgm:pt modelId="{829AF66A-632D-4E9C-A327-7AF75DF588E9}" type="sibTrans" cxnId="{D312AF6C-CF2D-43F5-914F-C8F57DB46EF9}">
      <dgm:prSet/>
      <dgm:spPr/>
      <dgm:t>
        <a:bodyPr/>
        <a:lstStyle/>
        <a:p>
          <a:pPr>
            <a:lnSpc>
              <a:spcPct val="100000"/>
            </a:lnSpc>
          </a:pPr>
          <a:endParaRPr lang="en-US"/>
        </a:p>
      </dgm:t>
    </dgm:pt>
    <dgm:pt modelId="{3FE508E7-B142-4068-B109-00F4F6E2AC6C}">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Open Cybersecurity Alliance</a:t>
          </a:r>
          <a:endParaRPr lang="en-US" sz="2000" baseline="0" dirty="0">
            <a:solidFill>
              <a:schemeClr val="tx1">
                <a:lumMod val="50000"/>
                <a:lumOff val="50000"/>
              </a:schemeClr>
            </a:solidFill>
            <a:latin typeface="Abadi" panose="020B0604020104020204" pitchFamily="34" charset="0"/>
          </a:endParaRPr>
        </a:p>
      </dgm:t>
    </dgm:pt>
    <dgm:pt modelId="{B7D1A45A-462D-404A-9CB6-F8BB8FC3285D}" type="parTrans" cxnId="{7D1D565E-8C89-4A73-ACF9-14F25759F804}">
      <dgm:prSet/>
      <dgm:spPr/>
      <dgm:t>
        <a:bodyPr/>
        <a:lstStyle/>
        <a:p>
          <a:endParaRPr lang="en-US"/>
        </a:p>
      </dgm:t>
    </dgm:pt>
    <dgm:pt modelId="{D54F75B2-0C3A-44EE-AA89-3F7B0FF76EFB}" type="sibTrans" cxnId="{7D1D565E-8C89-4A73-ACF9-14F25759F804}">
      <dgm:prSet/>
      <dgm:spPr/>
      <dgm:t>
        <a:bodyPr/>
        <a:lstStyle/>
        <a:p>
          <a:pPr>
            <a:lnSpc>
              <a:spcPct val="100000"/>
            </a:lnSpc>
          </a:pPr>
          <a:endParaRPr lang="en-US"/>
        </a:p>
      </dgm:t>
    </dgm:pt>
    <dgm:pt modelId="{2D9D7534-18EE-438C-8E72-09ADD469FCE6}">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Open Services </a:t>
          </a:r>
          <a:br>
            <a:rPr lang="en-US" sz="2000" b="1" baseline="0" dirty="0">
              <a:solidFill>
                <a:schemeClr val="tx1">
                  <a:lumMod val="50000"/>
                  <a:lumOff val="50000"/>
                </a:schemeClr>
              </a:solidFill>
              <a:latin typeface="Abadi" panose="020B0604020104020204" pitchFamily="34" charset="0"/>
            </a:rPr>
          </a:br>
          <a:r>
            <a:rPr lang="en-US" sz="2000" b="1" baseline="0" dirty="0">
              <a:solidFill>
                <a:schemeClr val="tx1">
                  <a:lumMod val="50000"/>
                  <a:lumOff val="50000"/>
                </a:schemeClr>
              </a:solidFill>
              <a:latin typeface="Abadi" panose="020B0604020104020204" pitchFamily="34" charset="0"/>
            </a:rPr>
            <a:t>for Lifecycle Collaboration 		</a:t>
          </a:r>
          <a:endParaRPr lang="en-US" sz="2000" baseline="0" dirty="0">
            <a:solidFill>
              <a:schemeClr val="tx1">
                <a:lumMod val="50000"/>
                <a:lumOff val="50000"/>
              </a:schemeClr>
            </a:solidFill>
            <a:latin typeface="Abadi" panose="020B0604020104020204" pitchFamily="34" charset="0"/>
          </a:endParaRPr>
        </a:p>
      </dgm:t>
    </dgm:pt>
    <dgm:pt modelId="{60C2FD12-BD39-484E-905D-2F19611E2F7C}" type="parTrans" cxnId="{8952FB43-BB39-493C-9C99-6727A128DF50}">
      <dgm:prSet/>
      <dgm:spPr/>
      <dgm:t>
        <a:bodyPr/>
        <a:lstStyle/>
        <a:p>
          <a:endParaRPr lang="en-US"/>
        </a:p>
      </dgm:t>
    </dgm:pt>
    <dgm:pt modelId="{6684A073-8659-48DE-9EE0-A69F441DA710}" type="sibTrans" cxnId="{8952FB43-BB39-493C-9C99-6727A128DF50}">
      <dgm:prSet/>
      <dgm:spPr/>
      <dgm:t>
        <a:bodyPr/>
        <a:lstStyle/>
        <a:p>
          <a:pPr>
            <a:lnSpc>
              <a:spcPct val="100000"/>
            </a:lnSpc>
          </a:pPr>
          <a:endParaRPr lang="en-US"/>
        </a:p>
      </dgm:t>
    </dgm:pt>
    <dgm:pt modelId="{CA0F175E-B95A-489C-8626-F81D2B1624C9}">
      <dgm:prSet custT="1"/>
      <dgm:spPr/>
      <dgm:t>
        <a:bodyPr/>
        <a:lstStyle/>
        <a:p>
          <a:pPr>
            <a:lnSpc>
              <a:spcPct val="100000"/>
            </a:lnSpc>
          </a:pPr>
          <a:r>
            <a:rPr lang="en-US" sz="2000" b="1" baseline="0" dirty="0">
              <a:solidFill>
                <a:schemeClr val="tx1">
                  <a:lumMod val="50000"/>
                  <a:lumOff val="50000"/>
                </a:schemeClr>
              </a:solidFill>
              <a:latin typeface="Abadi" panose="020B0604020104020204" pitchFamily="34" charset="0"/>
            </a:rPr>
            <a:t>ODF Advocacy	</a:t>
          </a:r>
          <a:endParaRPr lang="en-US" sz="2000" baseline="0" dirty="0">
            <a:solidFill>
              <a:schemeClr val="tx1">
                <a:lumMod val="50000"/>
                <a:lumOff val="50000"/>
              </a:schemeClr>
            </a:solidFill>
            <a:latin typeface="Abadi" panose="020B0604020104020204" pitchFamily="34" charset="0"/>
          </a:endParaRPr>
        </a:p>
      </dgm:t>
    </dgm:pt>
    <dgm:pt modelId="{8E98FA21-3C29-4612-88F2-21CB5432CBC8}" type="parTrans" cxnId="{DDB0B878-08EB-489A-8FF7-925945C766B1}">
      <dgm:prSet/>
      <dgm:spPr/>
      <dgm:t>
        <a:bodyPr/>
        <a:lstStyle/>
        <a:p>
          <a:endParaRPr lang="en-US"/>
        </a:p>
      </dgm:t>
    </dgm:pt>
    <dgm:pt modelId="{09164681-9DBC-495E-9380-B9FAC6E3D1D7}" type="sibTrans" cxnId="{DDB0B878-08EB-489A-8FF7-925945C766B1}">
      <dgm:prSet/>
      <dgm:spPr/>
      <dgm:t>
        <a:bodyPr/>
        <a:lstStyle/>
        <a:p>
          <a:pPr>
            <a:lnSpc>
              <a:spcPct val="100000"/>
            </a:lnSpc>
          </a:pPr>
          <a:endParaRPr lang="en-US"/>
        </a:p>
      </dgm:t>
    </dgm:pt>
    <dgm:pt modelId="{0F1EC0F7-80AE-434F-8B41-4588A8E15A97}">
      <dgm:prSet custT="1"/>
      <dgm:spPr/>
      <dgm:t>
        <a:bodyPr/>
        <a:lstStyle/>
        <a:p>
          <a:pPr>
            <a:lnSpc>
              <a:spcPct val="100000"/>
            </a:lnSpc>
          </a:pPr>
          <a:br>
            <a:rPr lang="en-US" sz="2000" b="1" baseline="0" dirty="0">
              <a:solidFill>
                <a:schemeClr val="tx1">
                  <a:lumMod val="50000"/>
                  <a:lumOff val="50000"/>
                </a:schemeClr>
              </a:solidFill>
              <a:latin typeface="Abadi" panose="020B0604020104020204" pitchFamily="34" charset="0"/>
            </a:rPr>
          </a:br>
          <a:br>
            <a:rPr lang="en-US" sz="2000" b="1" baseline="0" dirty="0">
              <a:solidFill>
                <a:schemeClr val="tx1">
                  <a:lumMod val="50000"/>
                  <a:lumOff val="50000"/>
                </a:schemeClr>
              </a:solidFill>
              <a:latin typeface="Abadi" panose="020B0604020104020204" pitchFamily="34" charset="0"/>
            </a:rPr>
          </a:br>
          <a:br>
            <a:rPr lang="en-US" sz="2000" b="1" baseline="0" dirty="0">
              <a:solidFill>
                <a:schemeClr val="tx1">
                  <a:lumMod val="50000"/>
                  <a:lumOff val="50000"/>
                </a:schemeClr>
              </a:solidFill>
              <a:latin typeface="Abadi" panose="020B0604020104020204" pitchFamily="34" charset="0"/>
            </a:rPr>
          </a:br>
          <a:r>
            <a:rPr lang="en-US" sz="2000" b="1" baseline="0" dirty="0">
              <a:solidFill>
                <a:schemeClr val="tx1">
                  <a:lumMod val="50000"/>
                  <a:lumOff val="50000"/>
                </a:schemeClr>
              </a:solidFill>
              <a:latin typeface="Abadi" panose="020B0604020104020204" pitchFamily="34" charset="0"/>
            </a:rPr>
            <a:t>Open Mobility Foundation							</a:t>
          </a:r>
          <a:endParaRPr lang="en-US" sz="2000" baseline="0" dirty="0">
            <a:solidFill>
              <a:schemeClr val="tx1">
                <a:lumMod val="50000"/>
                <a:lumOff val="50000"/>
              </a:schemeClr>
            </a:solidFill>
            <a:latin typeface="Abadi" panose="020B0604020104020204" pitchFamily="34" charset="0"/>
          </a:endParaRPr>
        </a:p>
      </dgm:t>
    </dgm:pt>
    <dgm:pt modelId="{9E2AB48C-1103-46DB-9353-025486FA052B}" type="parTrans" cxnId="{CDA6C1A4-0353-456C-843D-18F4AC880B9F}">
      <dgm:prSet/>
      <dgm:spPr/>
      <dgm:t>
        <a:bodyPr/>
        <a:lstStyle/>
        <a:p>
          <a:endParaRPr lang="en-US"/>
        </a:p>
      </dgm:t>
    </dgm:pt>
    <dgm:pt modelId="{83837403-CFD2-49BF-B26E-64D68A3B7562}" type="sibTrans" cxnId="{CDA6C1A4-0353-456C-843D-18F4AC880B9F}">
      <dgm:prSet/>
      <dgm:spPr/>
      <dgm:t>
        <a:bodyPr/>
        <a:lstStyle/>
        <a:p>
          <a:pPr>
            <a:lnSpc>
              <a:spcPct val="100000"/>
            </a:lnSpc>
          </a:pPr>
          <a:endParaRPr lang="en-US"/>
        </a:p>
      </dgm:t>
    </dgm:pt>
    <dgm:pt modelId="{12C71CB9-288E-407E-9123-603B81AF049D}" type="pres">
      <dgm:prSet presAssocID="{42E7C3F2-9EBD-4C3D-A860-4B9FB74E062A}" presName="root" presStyleCnt="0">
        <dgm:presLayoutVars>
          <dgm:dir/>
          <dgm:resizeHandles val="exact"/>
        </dgm:presLayoutVars>
      </dgm:prSet>
      <dgm:spPr/>
    </dgm:pt>
    <dgm:pt modelId="{F0113BFA-8A65-4161-AD96-13D11AB68548}" type="pres">
      <dgm:prSet presAssocID="{42E7C3F2-9EBD-4C3D-A860-4B9FB74E062A}" presName="container" presStyleCnt="0">
        <dgm:presLayoutVars>
          <dgm:dir/>
          <dgm:resizeHandles val="exact"/>
        </dgm:presLayoutVars>
      </dgm:prSet>
      <dgm:spPr/>
    </dgm:pt>
    <dgm:pt modelId="{F2E622FB-1D19-46F3-ABD6-46CF09FAA4ED}" type="pres">
      <dgm:prSet presAssocID="{1B892CC1-55DC-460D-BA37-D381AF5DA3EB}" presName="compNode" presStyleCnt="0"/>
      <dgm:spPr/>
    </dgm:pt>
    <dgm:pt modelId="{67715361-8248-4130-9309-4198F471B489}" type="pres">
      <dgm:prSet presAssocID="{1B892CC1-55DC-460D-BA37-D381AF5DA3EB}" presName="iconBgRect" presStyleLbl="bgShp" presStyleIdx="0" presStyleCnt="6"/>
      <dgm:spPr/>
    </dgm:pt>
    <dgm:pt modelId="{92CE1AE6-3844-41DE-BD24-8A27FF936F07}" type="pres">
      <dgm:prSet presAssocID="{1B892CC1-55DC-460D-BA37-D381AF5DA3EB}"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heckmark"/>
        </a:ext>
      </dgm:extLst>
    </dgm:pt>
    <dgm:pt modelId="{9FE689CE-5434-47F5-8D84-A197E68CBD42}" type="pres">
      <dgm:prSet presAssocID="{1B892CC1-55DC-460D-BA37-D381AF5DA3EB}" presName="spaceRect" presStyleCnt="0"/>
      <dgm:spPr/>
    </dgm:pt>
    <dgm:pt modelId="{12FF7264-DAA8-4B37-8858-E085E2467842}" type="pres">
      <dgm:prSet presAssocID="{1B892CC1-55DC-460D-BA37-D381AF5DA3EB}" presName="textRect" presStyleLbl="revTx" presStyleIdx="0" presStyleCnt="6">
        <dgm:presLayoutVars>
          <dgm:chMax val="1"/>
          <dgm:chPref val="1"/>
        </dgm:presLayoutVars>
      </dgm:prSet>
      <dgm:spPr/>
    </dgm:pt>
    <dgm:pt modelId="{D78635C5-72C2-4447-A1F1-B4C0CFDDB038}" type="pres">
      <dgm:prSet presAssocID="{8B0BA56A-E79C-469C-AA50-B985BC7D4E82}" presName="sibTrans" presStyleLbl="sibTrans2D1" presStyleIdx="0" presStyleCnt="0"/>
      <dgm:spPr/>
    </dgm:pt>
    <dgm:pt modelId="{2596B369-8D9E-4CE9-8362-FDA4296C241A}" type="pres">
      <dgm:prSet presAssocID="{93021890-3BDC-447A-BDA3-4A540C98C272}" presName="compNode" presStyleCnt="0"/>
      <dgm:spPr/>
    </dgm:pt>
    <dgm:pt modelId="{08FF7D42-3797-43B2-99A3-EC80D0844B47}" type="pres">
      <dgm:prSet presAssocID="{93021890-3BDC-447A-BDA3-4A540C98C272}" presName="iconBgRect" presStyleLbl="bgShp" presStyleIdx="1" presStyleCnt="6"/>
      <dgm:spPr/>
    </dgm:pt>
    <dgm:pt modelId="{8AF63C52-73EE-4C98-B859-CBEDC31CE7B2}" type="pres">
      <dgm:prSet presAssocID="{93021890-3BDC-447A-BDA3-4A540C98C27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actus"/>
        </a:ext>
      </dgm:extLst>
    </dgm:pt>
    <dgm:pt modelId="{0E10AF4F-2419-47CC-A021-F68B8016E9CA}" type="pres">
      <dgm:prSet presAssocID="{93021890-3BDC-447A-BDA3-4A540C98C272}" presName="spaceRect" presStyleCnt="0"/>
      <dgm:spPr/>
    </dgm:pt>
    <dgm:pt modelId="{B26FD2C8-1B8B-4770-8E9B-A5D4E0B0CE0E}" type="pres">
      <dgm:prSet presAssocID="{93021890-3BDC-447A-BDA3-4A540C98C272}" presName="textRect" presStyleLbl="revTx" presStyleIdx="1" presStyleCnt="6">
        <dgm:presLayoutVars>
          <dgm:chMax val="1"/>
          <dgm:chPref val="1"/>
        </dgm:presLayoutVars>
      </dgm:prSet>
      <dgm:spPr/>
    </dgm:pt>
    <dgm:pt modelId="{5686004B-6019-4AE7-ACB7-C21F41E03F93}" type="pres">
      <dgm:prSet presAssocID="{829AF66A-632D-4E9C-A327-7AF75DF588E9}" presName="sibTrans" presStyleLbl="sibTrans2D1" presStyleIdx="0" presStyleCnt="0"/>
      <dgm:spPr/>
    </dgm:pt>
    <dgm:pt modelId="{ACF7425D-3044-4BF8-8F00-895207DAD73F}" type="pres">
      <dgm:prSet presAssocID="{3FE508E7-B142-4068-B109-00F4F6E2AC6C}" presName="compNode" presStyleCnt="0"/>
      <dgm:spPr/>
    </dgm:pt>
    <dgm:pt modelId="{E0DEF665-2D9A-4EBC-B772-E4D27A2033C0}" type="pres">
      <dgm:prSet presAssocID="{3FE508E7-B142-4068-B109-00F4F6E2AC6C}" presName="iconBgRect" presStyleLbl="bgShp" presStyleIdx="2" presStyleCnt="6"/>
      <dgm:spPr/>
    </dgm:pt>
    <dgm:pt modelId="{ED78C2B2-7DD7-4033-931C-F6AE145D3103}" type="pres">
      <dgm:prSet presAssocID="{3FE508E7-B142-4068-B109-00F4F6E2AC6C}"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ock"/>
        </a:ext>
      </dgm:extLst>
    </dgm:pt>
    <dgm:pt modelId="{0E35EAF6-E2E0-4C08-A7CF-75A362B323F1}" type="pres">
      <dgm:prSet presAssocID="{3FE508E7-B142-4068-B109-00F4F6E2AC6C}" presName="spaceRect" presStyleCnt="0"/>
      <dgm:spPr/>
    </dgm:pt>
    <dgm:pt modelId="{41CF3FD0-38CA-4D77-B9FF-51A479AF6EF7}" type="pres">
      <dgm:prSet presAssocID="{3FE508E7-B142-4068-B109-00F4F6E2AC6C}" presName="textRect" presStyleLbl="revTx" presStyleIdx="2" presStyleCnt="6">
        <dgm:presLayoutVars>
          <dgm:chMax val="1"/>
          <dgm:chPref val="1"/>
        </dgm:presLayoutVars>
      </dgm:prSet>
      <dgm:spPr/>
    </dgm:pt>
    <dgm:pt modelId="{9B5032D1-AEE9-4796-A721-BB7EC9E3B959}" type="pres">
      <dgm:prSet presAssocID="{D54F75B2-0C3A-44EE-AA89-3F7B0FF76EFB}" presName="sibTrans" presStyleLbl="sibTrans2D1" presStyleIdx="0" presStyleCnt="0"/>
      <dgm:spPr/>
    </dgm:pt>
    <dgm:pt modelId="{97284C8E-A413-419D-B1B9-5508F4577168}" type="pres">
      <dgm:prSet presAssocID="{2D9D7534-18EE-438C-8E72-09ADD469FCE6}" presName="compNode" presStyleCnt="0"/>
      <dgm:spPr/>
    </dgm:pt>
    <dgm:pt modelId="{ABCF6C92-0662-4EEF-867E-C88139040E70}" type="pres">
      <dgm:prSet presAssocID="{2D9D7534-18EE-438C-8E72-09ADD469FCE6}" presName="iconBgRect" presStyleLbl="bgShp" presStyleIdx="3" presStyleCnt="6"/>
      <dgm:spPr/>
    </dgm:pt>
    <dgm:pt modelId="{0C1F8A1B-63AA-42C1-AA5F-39E689B294FD}" type="pres">
      <dgm:prSet presAssocID="{2D9D7534-18EE-438C-8E72-09ADD469FCE6}"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andshake"/>
        </a:ext>
      </dgm:extLst>
    </dgm:pt>
    <dgm:pt modelId="{1C3F9B90-14D8-4970-B231-5D699312FE7D}" type="pres">
      <dgm:prSet presAssocID="{2D9D7534-18EE-438C-8E72-09ADD469FCE6}" presName="spaceRect" presStyleCnt="0"/>
      <dgm:spPr/>
    </dgm:pt>
    <dgm:pt modelId="{68651CE0-586B-4777-B1FF-4BD55471AB87}" type="pres">
      <dgm:prSet presAssocID="{2D9D7534-18EE-438C-8E72-09ADD469FCE6}" presName="textRect" presStyleLbl="revTx" presStyleIdx="3" presStyleCnt="6">
        <dgm:presLayoutVars>
          <dgm:chMax val="1"/>
          <dgm:chPref val="1"/>
        </dgm:presLayoutVars>
      </dgm:prSet>
      <dgm:spPr/>
    </dgm:pt>
    <dgm:pt modelId="{36274087-4583-4773-8378-017334AC7490}" type="pres">
      <dgm:prSet presAssocID="{6684A073-8659-48DE-9EE0-A69F441DA710}" presName="sibTrans" presStyleLbl="sibTrans2D1" presStyleIdx="0" presStyleCnt="0"/>
      <dgm:spPr/>
    </dgm:pt>
    <dgm:pt modelId="{8BDEB78B-4C26-4133-AC33-CB65831C8C57}" type="pres">
      <dgm:prSet presAssocID="{CA0F175E-B95A-489C-8626-F81D2B1624C9}" presName="compNode" presStyleCnt="0"/>
      <dgm:spPr/>
    </dgm:pt>
    <dgm:pt modelId="{9AE5A3F8-C2BB-467B-B258-AAA36256F420}" type="pres">
      <dgm:prSet presAssocID="{CA0F175E-B95A-489C-8626-F81D2B1624C9}" presName="iconBgRect" presStyleLbl="bgShp" presStyleIdx="4" presStyleCnt="6"/>
      <dgm:spPr/>
    </dgm:pt>
    <dgm:pt modelId="{7ED5D7EF-4C57-48B3-A449-C21BAA8E4997}" type="pres">
      <dgm:prSet presAssocID="{CA0F175E-B95A-489C-8626-F81D2B1624C9}"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Marketing"/>
        </a:ext>
      </dgm:extLst>
    </dgm:pt>
    <dgm:pt modelId="{5950F72B-5444-4093-94BB-F42311D09622}" type="pres">
      <dgm:prSet presAssocID="{CA0F175E-B95A-489C-8626-F81D2B1624C9}" presName="spaceRect" presStyleCnt="0"/>
      <dgm:spPr/>
    </dgm:pt>
    <dgm:pt modelId="{F1D9F3CE-3DCC-43F1-9D67-B52E8D70DB8C}" type="pres">
      <dgm:prSet presAssocID="{CA0F175E-B95A-489C-8626-F81D2B1624C9}" presName="textRect" presStyleLbl="revTx" presStyleIdx="4" presStyleCnt="6">
        <dgm:presLayoutVars>
          <dgm:chMax val="1"/>
          <dgm:chPref val="1"/>
        </dgm:presLayoutVars>
      </dgm:prSet>
      <dgm:spPr/>
    </dgm:pt>
    <dgm:pt modelId="{7916AA8E-3250-429B-908C-0F4D75ACD953}" type="pres">
      <dgm:prSet presAssocID="{09164681-9DBC-495E-9380-B9FAC6E3D1D7}" presName="sibTrans" presStyleLbl="sibTrans2D1" presStyleIdx="0" presStyleCnt="0"/>
      <dgm:spPr/>
    </dgm:pt>
    <dgm:pt modelId="{A6E284DA-845A-4030-9611-411DEA171E8F}" type="pres">
      <dgm:prSet presAssocID="{0F1EC0F7-80AE-434F-8B41-4588A8E15A97}" presName="compNode" presStyleCnt="0"/>
      <dgm:spPr/>
    </dgm:pt>
    <dgm:pt modelId="{82AF79EF-A965-4E15-9069-90262CDD3940}" type="pres">
      <dgm:prSet presAssocID="{0F1EC0F7-80AE-434F-8B41-4588A8E15A97}" presName="iconBgRect" presStyleLbl="bgShp" presStyleIdx="5" presStyleCnt="6"/>
      <dgm:spPr/>
    </dgm:pt>
    <dgm:pt modelId="{6D96B968-8966-4E04-8B50-AC6E1C561BDD}" type="pres">
      <dgm:prSet presAssocID="{0F1EC0F7-80AE-434F-8B41-4588A8E15A97}" presName="iconRect" presStyleLbl="node1" presStyleIdx="5" presStyleCnt="6"/>
      <dgm:spPr/>
    </dgm:pt>
    <dgm:pt modelId="{D25F5B9D-7C0B-4529-A5C8-0F586C4E4B0A}" type="pres">
      <dgm:prSet presAssocID="{0F1EC0F7-80AE-434F-8B41-4588A8E15A97}" presName="spaceRect" presStyleCnt="0"/>
      <dgm:spPr/>
    </dgm:pt>
    <dgm:pt modelId="{4BE5DEDF-5F11-4569-BDC9-0F318A8CFA71}" type="pres">
      <dgm:prSet presAssocID="{0F1EC0F7-80AE-434F-8B41-4588A8E15A97}" presName="textRect" presStyleLbl="revTx" presStyleIdx="5" presStyleCnt="6">
        <dgm:presLayoutVars>
          <dgm:chMax val="1"/>
          <dgm:chPref val="1"/>
        </dgm:presLayoutVars>
      </dgm:prSet>
      <dgm:spPr/>
    </dgm:pt>
  </dgm:ptLst>
  <dgm:cxnLst>
    <dgm:cxn modelId="{4D40A103-7A7B-45E1-A5CE-6C94EDC8A1D4}" type="presOf" srcId="{8B0BA56A-E79C-469C-AA50-B985BC7D4E82}" destId="{D78635C5-72C2-4447-A1F1-B4C0CFDDB038}" srcOrd="0" destOrd="0" presId="urn:microsoft.com/office/officeart/2018/2/layout/IconCircleList"/>
    <dgm:cxn modelId="{38CD4C04-5F97-4F9E-84B4-5D2365A987EB}" type="presOf" srcId="{09164681-9DBC-495E-9380-B9FAC6E3D1D7}" destId="{7916AA8E-3250-429B-908C-0F4D75ACD953}" srcOrd="0" destOrd="0" presId="urn:microsoft.com/office/officeart/2018/2/layout/IconCircleList"/>
    <dgm:cxn modelId="{0428485B-A2C5-4AC9-AEAE-E888F2F886CF}" type="presOf" srcId="{D54F75B2-0C3A-44EE-AA89-3F7B0FF76EFB}" destId="{9B5032D1-AEE9-4796-A721-BB7EC9E3B959}" srcOrd="0" destOrd="0" presId="urn:microsoft.com/office/officeart/2018/2/layout/IconCircleList"/>
    <dgm:cxn modelId="{7D1D565E-8C89-4A73-ACF9-14F25759F804}" srcId="{42E7C3F2-9EBD-4C3D-A860-4B9FB74E062A}" destId="{3FE508E7-B142-4068-B109-00F4F6E2AC6C}" srcOrd="2" destOrd="0" parTransId="{B7D1A45A-462D-404A-9CB6-F8BB8FC3285D}" sibTransId="{D54F75B2-0C3A-44EE-AA89-3F7B0FF76EFB}"/>
    <dgm:cxn modelId="{8952FB43-BB39-493C-9C99-6727A128DF50}" srcId="{42E7C3F2-9EBD-4C3D-A860-4B9FB74E062A}" destId="{2D9D7534-18EE-438C-8E72-09ADD469FCE6}" srcOrd="3" destOrd="0" parTransId="{60C2FD12-BD39-484E-905D-2F19611E2F7C}" sibTransId="{6684A073-8659-48DE-9EE0-A69F441DA710}"/>
    <dgm:cxn modelId="{D312AF6C-CF2D-43F5-914F-C8F57DB46EF9}" srcId="{42E7C3F2-9EBD-4C3D-A860-4B9FB74E062A}" destId="{93021890-3BDC-447A-BDA3-4A540C98C272}" srcOrd="1" destOrd="0" parTransId="{0FC2EAE6-A5A5-40F4-9281-7725FE134618}" sibTransId="{829AF66A-632D-4E9C-A327-7AF75DF588E9}"/>
    <dgm:cxn modelId="{7926C471-871F-48C5-BD05-E6B0E186BCA7}" srcId="{42E7C3F2-9EBD-4C3D-A860-4B9FB74E062A}" destId="{1B892CC1-55DC-460D-BA37-D381AF5DA3EB}" srcOrd="0" destOrd="0" parTransId="{02EFBDC9-26C4-4AA7-9B75-F9307985792B}" sibTransId="{8B0BA56A-E79C-469C-AA50-B985BC7D4E82}"/>
    <dgm:cxn modelId="{7F26B474-3763-40F5-BDDC-F7ED66C5AC90}" type="presOf" srcId="{1B892CC1-55DC-460D-BA37-D381AF5DA3EB}" destId="{12FF7264-DAA8-4B37-8858-E085E2467842}" srcOrd="0" destOrd="0" presId="urn:microsoft.com/office/officeart/2018/2/layout/IconCircleList"/>
    <dgm:cxn modelId="{B222EB54-8E2F-4979-AA79-86429FD5F631}" type="presOf" srcId="{829AF66A-632D-4E9C-A327-7AF75DF588E9}" destId="{5686004B-6019-4AE7-ACB7-C21F41E03F93}" srcOrd="0" destOrd="0" presId="urn:microsoft.com/office/officeart/2018/2/layout/IconCircleList"/>
    <dgm:cxn modelId="{DDB0B878-08EB-489A-8FF7-925945C766B1}" srcId="{42E7C3F2-9EBD-4C3D-A860-4B9FB74E062A}" destId="{CA0F175E-B95A-489C-8626-F81D2B1624C9}" srcOrd="4" destOrd="0" parTransId="{8E98FA21-3C29-4612-88F2-21CB5432CBC8}" sibTransId="{09164681-9DBC-495E-9380-B9FAC6E3D1D7}"/>
    <dgm:cxn modelId="{86545884-337E-4707-A7CC-D4CE05E9996B}" type="presOf" srcId="{3FE508E7-B142-4068-B109-00F4F6E2AC6C}" destId="{41CF3FD0-38CA-4D77-B9FF-51A479AF6EF7}" srcOrd="0" destOrd="0" presId="urn:microsoft.com/office/officeart/2018/2/layout/IconCircleList"/>
    <dgm:cxn modelId="{703F7986-03BD-4D82-AB21-DA40D7E5F30F}" type="presOf" srcId="{0F1EC0F7-80AE-434F-8B41-4588A8E15A97}" destId="{4BE5DEDF-5F11-4569-BDC9-0F318A8CFA71}" srcOrd="0" destOrd="0" presId="urn:microsoft.com/office/officeart/2018/2/layout/IconCircleList"/>
    <dgm:cxn modelId="{6A007C92-D9BD-4305-90B0-582BB98D48A0}" type="presOf" srcId="{93021890-3BDC-447A-BDA3-4A540C98C272}" destId="{B26FD2C8-1B8B-4770-8E9B-A5D4E0B0CE0E}" srcOrd="0" destOrd="0" presId="urn:microsoft.com/office/officeart/2018/2/layout/IconCircleList"/>
    <dgm:cxn modelId="{686CCC9A-2777-4B87-88DB-06AE328B55D0}" type="presOf" srcId="{42E7C3F2-9EBD-4C3D-A860-4B9FB74E062A}" destId="{12C71CB9-288E-407E-9123-603B81AF049D}" srcOrd="0" destOrd="0" presId="urn:microsoft.com/office/officeart/2018/2/layout/IconCircleList"/>
    <dgm:cxn modelId="{CCB3E3A2-67CE-4A6F-B719-B312B095306F}" type="presOf" srcId="{2D9D7534-18EE-438C-8E72-09ADD469FCE6}" destId="{68651CE0-586B-4777-B1FF-4BD55471AB87}" srcOrd="0" destOrd="0" presId="urn:microsoft.com/office/officeart/2018/2/layout/IconCircleList"/>
    <dgm:cxn modelId="{CDA6C1A4-0353-456C-843D-18F4AC880B9F}" srcId="{42E7C3F2-9EBD-4C3D-A860-4B9FB74E062A}" destId="{0F1EC0F7-80AE-434F-8B41-4588A8E15A97}" srcOrd="5" destOrd="0" parTransId="{9E2AB48C-1103-46DB-9353-025486FA052B}" sibTransId="{83837403-CFD2-49BF-B26E-64D68A3B7562}"/>
    <dgm:cxn modelId="{494DB8E2-83D3-490E-A1D5-03AACC19B66F}" type="presOf" srcId="{6684A073-8659-48DE-9EE0-A69F441DA710}" destId="{36274087-4583-4773-8378-017334AC7490}" srcOrd="0" destOrd="0" presId="urn:microsoft.com/office/officeart/2018/2/layout/IconCircleList"/>
    <dgm:cxn modelId="{D564FFFD-FD30-45F6-B61C-C9C85931D7FE}" type="presOf" srcId="{CA0F175E-B95A-489C-8626-F81D2B1624C9}" destId="{F1D9F3CE-3DCC-43F1-9D67-B52E8D70DB8C}" srcOrd="0" destOrd="0" presId="urn:microsoft.com/office/officeart/2018/2/layout/IconCircleList"/>
    <dgm:cxn modelId="{25809BB4-44BE-40D7-BFC1-58EB08C9F1DB}" type="presParOf" srcId="{12C71CB9-288E-407E-9123-603B81AF049D}" destId="{F0113BFA-8A65-4161-AD96-13D11AB68548}" srcOrd="0" destOrd="0" presId="urn:microsoft.com/office/officeart/2018/2/layout/IconCircleList"/>
    <dgm:cxn modelId="{CA928331-A758-495E-94CC-B798A7F567BB}" type="presParOf" srcId="{F0113BFA-8A65-4161-AD96-13D11AB68548}" destId="{F2E622FB-1D19-46F3-ABD6-46CF09FAA4ED}" srcOrd="0" destOrd="0" presId="urn:microsoft.com/office/officeart/2018/2/layout/IconCircleList"/>
    <dgm:cxn modelId="{F183446D-5076-4B5B-8524-F8F622A4439D}" type="presParOf" srcId="{F2E622FB-1D19-46F3-ABD6-46CF09FAA4ED}" destId="{67715361-8248-4130-9309-4198F471B489}" srcOrd="0" destOrd="0" presId="urn:microsoft.com/office/officeart/2018/2/layout/IconCircleList"/>
    <dgm:cxn modelId="{DABAE364-CB2B-4198-893C-4D93D90949E0}" type="presParOf" srcId="{F2E622FB-1D19-46F3-ABD6-46CF09FAA4ED}" destId="{92CE1AE6-3844-41DE-BD24-8A27FF936F07}" srcOrd="1" destOrd="0" presId="urn:microsoft.com/office/officeart/2018/2/layout/IconCircleList"/>
    <dgm:cxn modelId="{6E2F31C6-040F-4C20-B0E7-D4FFAF2D0D23}" type="presParOf" srcId="{F2E622FB-1D19-46F3-ABD6-46CF09FAA4ED}" destId="{9FE689CE-5434-47F5-8D84-A197E68CBD42}" srcOrd="2" destOrd="0" presId="urn:microsoft.com/office/officeart/2018/2/layout/IconCircleList"/>
    <dgm:cxn modelId="{8E575BF5-C23D-4A3E-971B-403100506489}" type="presParOf" srcId="{F2E622FB-1D19-46F3-ABD6-46CF09FAA4ED}" destId="{12FF7264-DAA8-4B37-8858-E085E2467842}" srcOrd="3" destOrd="0" presId="urn:microsoft.com/office/officeart/2018/2/layout/IconCircleList"/>
    <dgm:cxn modelId="{2A86C39E-B4E8-4CE0-8240-6403BB28CCFC}" type="presParOf" srcId="{F0113BFA-8A65-4161-AD96-13D11AB68548}" destId="{D78635C5-72C2-4447-A1F1-B4C0CFDDB038}" srcOrd="1" destOrd="0" presId="urn:microsoft.com/office/officeart/2018/2/layout/IconCircleList"/>
    <dgm:cxn modelId="{06448C0A-0BCD-40F3-B8DF-519684A019C5}" type="presParOf" srcId="{F0113BFA-8A65-4161-AD96-13D11AB68548}" destId="{2596B369-8D9E-4CE9-8362-FDA4296C241A}" srcOrd="2" destOrd="0" presId="urn:microsoft.com/office/officeart/2018/2/layout/IconCircleList"/>
    <dgm:cxn modelId="{1309CA21-12D5-4C91-9E64-66A92E91D8F0}" type="presParOf" srcId="{2596B369-8D9E-4CE9-8362-FDA4296C241A}" destId="{08FF7D42-3797-43B2-99A3-EC80D0844B47}" srcOrd="0" destOrd="0" presId="urn:microsoft.com/office/officeart/2018/2/layout/IconCircleList"/>
    <dgm:cxn modelId="{FF030100-817E-4F50-A37D-7011178948CC}" type="presParOf" srcId="{2596B369-8D9E-4CE9-8362-FDA4296C241A}" destId="{8AF63C52-73EE-4C98-B859-CBEDC31CE7B2}" srcOrd="1" destOrd="0" presId="urn:microsoft.com/office/officeart/2018/2/layout/IconCircleList"/>
    <dgm:cxn modelId="{74CD908F-BE4F-418C-BEC9-16179F46EE8E}" type="presParOf" srcId="{2596B369-8D9E-4CE9-8362-FDA4296C241A}" destId="{0E10AF4F-2419-47CC-A021-F68B8016E9CA}" srcOrd="2" destOrd="0" presId="urn:microsoft.com/office/officeart/2018/2/layout/IconCircleList"/>
    <dgm:cxn modelId="{DED7306D-948A-434F-94B4-7152F88BA288}" type="presParOf" srcId="{2596B369-8D9E-4CE9-8362-FDA4296C241A}" destId="{B26FD2C8-1B8B-4770-8E9B-A5D4E0B0CE0E}" srcOrd="3" destOrd="0" presId="urn:microsoft.com/office/officeart/2018/2/layout/IconCircleList"/>
    <dgm:cxn modelId="{D4C39484-C115-44C8-85CF-E63F420CC346}" type="presParOf" srcId="{F0113BFA-8A65-4161-AD96-13D11AB68548}" destId="{5686004B-6019-4AE7-ACB7-C21F41E03F93}" srcOrd="3" destOrd="0" presId="urn:microsoft.com/office/officeart/2018/2/layout/IconCircleList"/>
    <dgm:cxn modelId="{F4DC2A37-4774-4C58-A8B8-4E14EF2AD050}" type="presParOf" srcId="{F0113BFA-8A65-4161-AD96-13D11AB68548}" destId="{ACF7425D-3044-4BF8-8F00-895207DAD73F}" srcOrd="4" destOrd="0" presId="urn:microsoft.com/office/officeart/2018/2/layout/IconCircleList"/>
    <dgm:cxn modelId="{52E47810-488C-44A9-A988-F969F029EC49}" type="presParOf" srcId="{ACF7425D-3044-4BF8-8F00-895207DAD73F}" destId="{E0DEF665-2D9A-4EBC-B772-E4D27A2033C0}" srcOrd="0" destOrd="0" presId="urn:microsoft.com/office/officeart/2018/2/layout/IconCircleList"/>
    <dgm:cxn modelId="{FA840BAA-E864-4888-AF11-1D86DFEF0914}" type="presParOf" srcId="{ACF7425D-3044-4BF8-8F00-895207DAD73F}" destId="{ED78C2B2-7DD7-4033-931C-F6AE145D3103}" srcOrd="1" destOrd="0" presId="urn:microsoft.com/office/officeart/2018/2/layout/IconCircleList"/>
    <dgm:cxn modelId="{133482F0-343E-43A2-AE8D-BCF2944B499B}" type="presParOf" srcId="{ACF7425D-3044-4BF8-8F00-895207DAD73F}" destId="{0E35EAF6-E2E0-4C08-A7CF-75A362B323F1}" srcOrd="2" destOrd="0" presId="urn:microsoft.com/office/officeart/2018/2/layout/IconCircleList"/>
    <dgm:cxn modelId="{9F1D87DC-33D4-4E8C-8AB2-A3AF71C104F5}" type="presParOf" srcId="{ACF7425D-3044-4BF8-8F00-895207DAD73F}" destId="{41CF3FD0-38CA-4D77-B9FF-51A479AF6EF7}" srcOrd="3" destOrd="0" presId="urn:microsoft.com/office/officeart/2018/2/layout/IconCircleList"/>
    <dgm:cxn modelId="{BE2E3206-54FF-46BA-BEBB-0704D1FA80FC}" type="presParOf" srcId="{F0113BFA-8A65-4161-AD96-13D11AB68548}" destId="{9B5032D1-AEE9-4796-A721-BB7EC9E3B959}" srcOrd="5" destOrd="0" presId="urn:microsoft.com/office/officeart/2018/2/layout/IconCircleList"/>
    <dgm:cxn modelId="{7295A4D9-0BEB-4A48-A4F6-B614CA97CB59}" type="presParOf" srcId="{F0113BFA-8A65-4161-AD96-13D11AB68548}" destId="{97284C8E-A413-419D-B1B9-5508F4577168}" srcOrd="6" destOrd="0" presId="urn:microsoft.com/office/officeart/2018/2/layout/IconCircleList"/>
    <dgm:cxn modelId="{8492EFB7-CFE1-479B-B492-AC49E6D5370F}" type="presParOf" srcId="{97284C8E-A413-419D-B1B9-5508F4577168}" destId="{ABCF6C92-0662-4EEF-867E-C88139040E70}" srcOrd="0" destOrd="0" presId="urn:microsoft.com/office/officeart/2018/2/layout/IconCircleList"/>
    <dgm:cxn modelId="{7AB6683C-D132-44F1-B789-0B70FB5ED62E}" type="presParOf" srcId="{97284C8E-A413-419D-B1B9-5508F4577168}" destId="{0C1F8A1B-63AA-42C1-AA5F-39E689B294FD}" srcOrd="1" destOrd="0" presId="urn:microsoft.com/office/officeart/2018/2/layout/IconCircleList"/>
    <dgm:cxn modelId="{FF06E2F9-C304-49FA-85D5-2CBB7385538A}" type="presParOf" srcId="{97284C8E-A413-419D-B1B9-5508F4577168}" destId="{1C3F9B90-14D8-4970-B231-5D699312FE7D}" srcOrd="2" destOrd="0" presId="urn:microsoft.com/office/officeart/2018/2/layout/IconCircleList"/>
    <dgm:cxn modelId="{C61AF36E-D314-4048-9496-9129540943D0}" type="presParOf" srcId="{97284C8E-A413-419D-B1B9-5508F4577168}" destId="{68651CE0-586B-4777-B1FF-4BD55471AB87}" srcOrd="3" destOrd="0" presId="urn:microsoft.com/office/officeart/2018/2/layout/IconCircleList"/>
    <dgm:cxn modelId="{10F561B4-4510-4E94-B7AA-E464C8F3BE7F}" type="presParOf" srcId="{F0113BFA-8A65-4161-AD96-13D11AB68548}" destId="{36274087-4583-4773-8378-017334AC7490}" srcOrd="7" destOrd="0" presId="urn:microsoft.com/office/officeart/2018/2/layout/IconCircleList"/>
    <dgm:cxn modelId="{BC690612-0C8D-4466-9321-934AB7FAA608}" type="presParOf" srcId="{F0113BFA-8A65-4161-AD96-13D11AB68548}" destId="{8BDEB78B-4C26-4133-AC33-CB65831C8C57}" srcOrd="8" destOrd="0" presId="urn:microsoft.com/office/officeart/2018/2/layout/IconCircleList"/>
    <dgm:cxn modelId="{0C339944-B32B-4834-AB99-151F55425623}" type="presParOf" srcId="{8BDEB78B-4C26-4133-AC33-CB65831C8C57}" destId="{9AE5A3F8-C2BB-467B-B258-AAA36256F420}" srcOrd="0" destOrd="0" presId="urn:microsoft.com/office/officeart/2018/2/layout/IconCircleList"/>
    <dgm:cxn modelId="{6F51D470-0F83-47A5-B952-C219258642D3}" type="presParOf" srcId="{8BDEB78B-4C26-4133-AC33-CB65831C8C57}" destId="{7ED5D7EF-4C57-48B3-A449-C21BAA8E4997}" srcOrd="1" destOrd="0" presId="urn:microsoft.com/office/officeart/2018/2/layout/IconCircleList"/>
    <dgm:cxn modelId="{E6415D73-8DCA-44E3-B14B-8E5D775DDBA6}" type="presParOf" srcId="{8BDEB78B-4C26-4133-AC33-CB65831C8C57}" destId="{5950F72B-5444-4093-94BB-F42311D09622}" srcOrd="2" destOrd="0" presId="urn:microsoft.com/office/officeart/2018/2/layout/IconCircleList"/>
    <dgm:cxn modelId="{52A5A77A-F065-4718-AD38-D9C1FD060766}" type="presParOf" srcId="{8BDEB78B-4C26-4133-AC33-CB65831C8C57}" destId="{F1D9F3CE-3DCC-43F1-9D67-B52E8D70DB8C}" srcOrd="3" destOrd="0" presId="urn:microsoft.com/office/officeart/2018/2/layout/IconCircleList"/>
    <dgm:cxn modelId="{B1AB1BF4-18FA-44E9-862D-48C8C1E2C740}" type="presParOf" srcId="{F0113BFA-8A65-4161-AD96-13D11AB68548}" destId="{7916AA8E-3250-429B-908C-0F4D75ACD953}" srcOrd="9" destOrd="0" presId="urn:microsoft.com/office/officeart/2018/2/layout/IconCircleList"/>
    <dgm:cxn modelId="{34128B00-5AF0-47C0-B279-648278802B35}" type="presParOf" srcId="{F0113BFA-8A65-4161-AD96-13D11AB68548}" destId="{A6E284DA-845A-4030-9611-411DEA171E8F}" srcOrd="10" destOrd="0" presId="urn:microsoft.com/office/officeart/2018/2/layout/IconCircleList"/>
    <dgm:cxn modelId="{787C04BB-F7EE-4147-806F-4EF8325EDB81}" type="presParOf" srcId="{A6E284DA-845A-4030-9611-411DEA171E8F}" destId="{82AF79EF-A965-4E15-9069-90262CDD3940}" srcOrd="0" destOrd="0" presId="urn:microsoft.com/office/officeart/2018/2/layout/IconCircleList"/>
    <dgm:cxn modelId="{7B159C26-E300-46EB-AC18-5407B4B36B79}" type="presParOf" srcId="{A6E284DA-845A-4030-9611-411DEA171E8F}" destId="{6D96B968-8966-4E04-8B50-AC6E1C561BDD}" srcOrd="1" destOrd="0" presId="urn:microsoft.com/office/officeart/2018/2/layout/IconCircleList"/>
    <dgm:cxn modelId="{991885B4-3ECA-4F0A-AD18-771EC02F91CE}" type="presParOf" srcId="{A6E284DA-845A-4030-9611-411DEA171E8F}" destId="{D25F5B9D-7C0B-4529-A5C8-0F586C4E4B0A}" srcOrd="2" destOrd="0" presId="urn:microsoft.com/office/officeart/2018/2/layout/IconCircleList"/>
    <dgm:cxn modelId="{0C36FA71-B2F1-492C-BE66-20C808DDA188}" type="presParOf" srcId="{A6E284DA-845A-4030-9611-411DEA171E8F}" destId="{4BE5DEDF-5F11-4569-BDC9-0F318A8CFA71}"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71DC668-F050-4091-B957-B622BE7BD248}">
      <dsp:nvSpPr>
        <dsp:cNvPr id="0" name=""/>
        <dsp:cNvSpPr/>
      </dsp:nvSpPr>
      <dsp:spPr>
        <a:xfrm>
          <a:off x="0" y="561"/>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76C419F-9223-4EAD-9E15-D25F0BAAF688}">
      <dsp:nvSpPr>
        <dsp:cNvPr id="0" name=""/>
        <dsp:cNvSpPr/>
      </dsp:nvSpPr>
      <dsp:spPr>
        <a:xfrm>
          <a:off x="0" y="561"/>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Who is OASIS?</a:t>
          </a:r>
          <a:br>
            <a:rPr lang="en-US" sz="2800" b="1" kern="1200" dirty="0">
              <a:solidFill>
                <a:schemeClr val="accent1">
                  <a:lumMod val="60000"/>
                  <a:lumOff val="40000"/>
                </a:schemeClr>
              </a:solidFill>
              <a:latin typeface="Calibri" panose="020F0502020204030204" pitchFamily="34" charset="0"/>
              <a:cs typeface="Calibri" panose="020F0502020204030204" pitchFamily="34" charset="0"/>
            </a:rPr>
          </a:br>
          <a:r>
            <a:rPr lang="en-US" sz="1400" b="0" kern="1200" dirty="0">
              <a:solidFill>
                <a:schemeClr val="bg2">
                  <a:lumMod val="90000"/>
                </a:schemeClr>
              </a:solidFill>
              <a:latin typeface="Calibri" panose="020F0502020204030204" pitchFamily="34" charset="0"/>
              <a:cs typeface="Calibri" panose="020F0502020204030204" pitchFamily="34" charset="0"/>
            </a:rPr>
            <a:t>(slides 2-6)</a:t>
          </a:r>
        </a:p>
      </dsp:txBody>
      <dsp:txXfrm>
        <a:off x="0" y="561"/>
        <a:ext cx="5638800" cy="920525"/>
      </dsp:txXfrm>
    </dsp:sp>
    <dsp:sp modelId="{98A05D5F-DF6C-46D5-97E6-77340C905053}">
      <dsp:nvSpPr>
        <dsp:cNvPr id="0" name=""/>
        <dsp:cNvSpPr/>
      </dsp:nvSpPr>
      <dsp:spPr>
        <a:xfrm>
          <a:off x="0" y="921087"/>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F38CF81-A135-4806-B8A9-4F39DFA5E6ED}">
      <dsp:nvSpPr>
        <dsp:cNvPr id="0" name=""/>
        <dsp:cNvSpPr/>
      </dsp:nvSpPr>
      <dsp:spPr>
        <a:xfrm>
          <a:off x="0" y="92108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What is an Open Project? </a:t>
          </a:r>
          <a:br>
            <a:rPr lang="en-US" sz="2800" b="1" kern="1200" dirty="0">
              <a:solidFill>
                <a:schemeClr val="accent2"/>
              </a:solidFill>
              <a:latin typeface="Calibri" panose="020F0502020204030204" pitchFamily="34" charset="0"/>
              <a:cs typeface="Calibri" panose="020F0502020204030204" pitchFamily="34" charset="0"/>
            </a:rPr>
          </a:br>
          <a:r>
            <a:rPr lang="en-US" sz="1400" b="0" kern="1200" dirty="0">
              <a:solidFill>
                <a:schemeClr val="bg2">
                  <a:lumMod val="90000"/>
                </a:schemeClr>
              </a:solidFill>
              <a:latin typeface="Calibri" panose="020F0502020204030204" pitchFamily="34" charset="0"/>
              <a:cs typeface="Calibri" panose="020F0502020204030204" pitchFamily="34" charset="0"/>
            </a:rPr>
            <a:t>(slides 7-12)</a:t>
          </a:r>
        </a:p>
      </dsp:txBody>
      <dsp:txXfrm>
        <a:off x="0" y="921087"/>
        <a:ext cx="5638800" cy="920525"/>
      </dsp:txXfrm>
    </dsp:sp>
    <dsp:sp modelId="{5F71237B-7604-4450-9CF6-38331BF21AA3}">
      <dsp:nvSpPr>
        <dsp:cNvPr id="0" name=""/>
        <dsp:cNvSpPr/>
      </dsp:nvSpPr>
      <dsp:spPr>
        <a:xfrm>
          <a:off x="0" y="1841612"/>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392277-D699-4425-B46D-40E9BE993522}">
      <dsp:nvSpPr>
        <dsp:cNvPr id="0" name=""/>
        <dsp:cNvSpPr/>
      </dsp:nvSpPr>
      <dsp:spPr>
        <a:xfrm>
          <a:off x="0" y="184161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How are governance and licensing handled?</a:t>
          </a:r>
          <a:br>
            <a:rPr lang="en-US" sz="2800" b="1" kern="1200" dirty="0">
              <a:solidFill>
                <a:schemeClr val="accent1">
                  <a:lumMod val="60000"/>
                  <a:lumOff val="40000"/>
                </a:schemeClr>
              </a:solidFill>
              <a:latin typeface="Calibri" panose="020F0502020204030204" pitchFamily="34" charset="0"/>
              <a:cs typeface="Calibri" panose="020F0502020204030204" pitchFamily="34" charset="0"/>
            </a:rPr>
          </a:br>
          <a:r>
            <a:rPr lang="en-US" sz="1400" b="0" kern="1200" dirty="0">
              <a:solidFill>
                <a:schemeClr val="bg2">
                  <a:lumMod val="90000"/>
                </a:schemeClr>
              </a:solidFill>
              <a:latin typeface="Calibri" panose="020F0502020204030204" pitchFamily="34" charset="0"/>
              <a:cs typeface="Calibri" panose="020F0502020204030204" pitchFamily="34" charset="0"/>
            </a:rPr>
            <a:t>(slides 13-16)</a:t>
          </a:r>
        </a:p>
      </dsp:txBody>
      <dsp:txXfrm>
        <a:off x="0" y="1841612"/>
        <a:ext cx="5638800" cy="920525"/>
      </dsp:txXfrm>
    </dsp:sp>
    <dsp:sp modelId="{DED72DAB-C3CF-4F31-914C-CB0314640273}">
      <dsp:nvSpPr>
        <dsp:cNvPr id="0" name=""/>
        <dsp:cNvSpPr/>
      </dsp:nvSpPr>
      <dsp:spPr>
        <a:xfrm>
          <a:off x="0" y="2762137"/>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5F87240-661F-4728-94DC-4087BC1BDAD3}">
      <dsp:nvSpPr>
        <dsp:cNvPr id="0" name=""/>
        <dsp:cNvSpPr/>
      </dsp:nvSpPr>
      <dsp:spPr>
        <a:xfrm>
          <a:off x="0" y="2762137"/>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How are Open Projects funded?</a:t>
          </a:r>
          <a:b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br>
          <a:r>
            <a:rPr lang="en-US" sz="1400" b="1" kern="1200" dirty="0">
              <a:solidFill>
                <a:schemeClr val="bg2">
                  <a:lumMod val="90000"/>
                </a:schemeClr>
              </a:solidFill>
              <a:latin typeface="Calibri" panose="020F0502020204030204" pitchFamily="34" charset="0"/>
              <a:cs typeface="Calibri" panose="020F0502020204030204" pitchFamily="34" charset="0"/>
            </a:rPr>
            <a:t>(slides 17-21)</a:t>
          </a:r>
        </a:p>
      </dsp:txBody>
      <dsp:txXfrm>
        <a:off x="0" y="2762137"/>
        <a:ext cx="5638800" cy="920525"/>
      </dsp:txXfrm>
    </dsp:sp>
    <dsp:sp modelId="{77B64165-F4FF-4D78-BAC5-D9DD29B78207}">
      <dsp:nvSpPr>
        <dsp:cNvPr id="0" name=""/>
        <dsp:cNvSpPr/>
      </dsp:nvSpPr>
      <dsp:spPr>
        <a:xfrm>
          <a:off x="0" y="3682662"/>
          <a:ext cx="5638800" cy="0"/>
        </a:xfrm>
        <a:prstGeom prst="line">
          <a:avLst/>
        </a:prstGeom>
        <a:solidFill>
          <a:schemeClr val="dk2">
            <a:hueOff val="0"/>
            <a:satOff val="0"/>
            <a:lumOff val="0"/>
            <a:alphaOff val="0"/>
          </a:schemeClr>
        </a:solidFill>
        <a:ln w="15875" cap="flat"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CCB72F6E-6CAE-4EBC-9B65-9E55969DCD8C}">
      <dsp:nvSpPr>
        <dsp:cNvPr id="0" name=""/>
        <dsp:cNvSpPr/>
      </dsp:nvSpPr>
      <dsp:spPr>
        <a:xfrm>
          <a:off x="0" y="3682662"/>
          <a:ext cx="5638800" cy="9205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b="1" kern="1200" dirty="0">
              <a:solidFill>
                <a:schemeClr val="accent1">
                  <a:lumMod val="60000"/>
                  <a:lumOff val="40000"/>
                </a:schemeClr>
              </a:solidFill>
              <a:latin typeface="Calibri" panose="020F0502020204030204" pitchFamily="34" charset="0"/>
              <a:cs typeface="Calibri" panose="020F0502020204030204" pitchFamily="34" charset="0"/>
            </a:rPr>
            <a:t>Resources</a:t>
          </a:r>
          <a:br>
            <a:rPr lang="en-US" sz="2000" b="1" kern="1200" dirty="0">
              <a:solidFill>
                <a:schemeClr val="accent2"/>
              </a:solidFill>
              <a:latin typeface="Calibri" panose="020F0502020204030204" pitchFamily="34" charset="0"/>
              <a:cs typeface="Calibri" panose="020F0502020204030204" pitchFamily="34" charset="0"/>
            </a:rPr>
          </a:br>
          <a:r>
            <a:rPr lang="en-US" sz="1400" b="1" kern="1200" dirty="0">
              <a:solidFill>
                <a:schemeClr val="bg2">
                  <a:lumMod val="90000"/>
                </a:schemeClr>
              </a:solidFill>
              <a:latin typeface="Calibri" panose="020F0502020204030204" pitchFamily="34" charset="0"/>
              <a:cs typeface="Calibri" panose="020F0502020204030204" pitchFamily="34" charset="0"/>
            </a:rPr>
            <a:t>(slides 22-23)</a:t>
          </a:r>
          <a:endParaRPr lang="en-US" sz="1400" b="1" kern="1200" dirty="0">
            <a:solidFill>
              <a:schemeClr val="accent2"/>
            </a:solidFill>
            <a:latin typeface="Calibri" panose="020F0502020204030204" pitchFamily="34" charset="0"/>
            <a:cs typeface="Calibri" panose="020F0502020204030204" pitchFamily="34" charset="0"/>
          </a:endParaRPr>
        </a:p>
      </dsp:txBody>
      <dsp:txXfrm>
        <a:off x="0" y="3682662"/>
        <a:ext cx="5638800" cy="92052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7715361-8248-4130-9309-4198F471B489}">
      <dsp:nvSpPr>
        <dsp:cNvPr id="0" name=""/>
        <dsp:cNvSpPr/>
      </dsp:nvSpPr>
      <dsp:spPr>
        <a:xfrm>
          <a:off x="100786" y="833439"/>
          <a:ext cx="899379" cy="89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CE1AE6-3844-41DE-BD24-8A27FF936F07}">
      <dsp:nvSpPr>
        <dsp:cNvPr id="0" name=""/>
        <dsp:cNvSpPr/>
      </dsp:nvSpPr>
      <dsp:spPr>
        <a:xfrm>
          <a:off x="289656" y="1022309"/>
          <a:ext cx="521640" cy="5216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2FF7264-DAA8-4B37-8858-E085E2467842}">
      <dsp:nvSpPr>
        <dsp:cNvPr id="0" name=""/>
        <dsp:cNvSpPr/>
      </dsp:nvSpPr>
      <dsp:spPr>
        <a:xfrm>
          <a:off x="1192890"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br>
            <a:rPr lang="en-US" sz="2000" b="1" kern="1200" baseline="0" dirty="0">
              <a:solidFill>
                <a:schemeClr val="tx1">
                  <a:lumMod val="50000"/>
                  <a:lumOff val="50000"/>
                </a:schemeClr>
              </a:solidFill>
              <a:latin typeface="Abadi" panose="020B0604020104020204" pitchFamily="34" charset="0"/>
            </a:rPr>
          </a:br>
          <a:r>
            <a:rPr lang="en-US" sz="2000" b="1" kern="1200" baseline="0" dirty="0">
              <a:solidFill>
                <a:schemeClr val="tx1">
                  <a:lumMod val="50000"/>
                  <a:lumOff val="50000"/>
                </a:schemeClr>
              </a:solidFill>
              <a:latin typeface="Abadi" panose="020B0604020104020204" pitchFamily="34" charset="0"/>
            </a:rPr>
            <a:t>Baseline Protocol</a:t>
          </a:r>
          <a:r>
            <a:rPr lang="en-US" sz="2000" kern="1200" baseline="0" dirty="0">
              <a:solidFill>
                <a:schemeClr val="tx1">
                  <a:lumMod val="50000"/>
                  <a:lumOff val="50000"/>
                </a:schemeClr>
              </a:solidFill>
              <a:latin typeface="Abadi" panose="020B0604020104020204" pitchFamily="34" charset="0"/>
            </a:rPr>
            <a:t>				</a:t>
          </a:r>
        </a:p>
      </dsp:txBody>
      <dsp:txXfrm>
        <a:off x="1192890" y="833439"/>
        <a:ext cx="2119966" cy="899379"/>
      </dsp:txXfrm>
    </dsp:sp>
    <dsp:sp modelId="{08FF7D42-3797-43B2-99A3-EC80D0844B47}">
      <dsp:nvSpPr>
        <dsp:cNvPr id="0" name=""/>
        <dsp:cNvSpPr/>
      </dsp:nvSpPr>
      <dsp:spPr>
        <a:xfrm>
          <a:off x="3682244" y="833439"/>
          <a:ext cx="899379" cy="899379"/>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F63C52-73EE-4C98-B859-CBEDC31CE7B2}">
      <dsp:nvSpPr>
        <dsp:cNvPr id="0" name=""/>
        <dsp:cNvSpPr/>
      </dsp:nvSpPr>
      <dsp:spPr>
        <a:xfrm>
          <a:off x="3871113" y="1022309"/>
          <a:ext cx="521640" cy="52164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26FD2C8-1B8B-4770-8E9B-A5D4E0B0CE0E}">
      <dsp:nvSpPr>
        <dsp:cNvPr id="0" name=""/>
        <dsp:cNvSpPr/>
      </dsp:nvSpPr>
      <dsp:spPr>
        <a:xfrm>
          <a:off x="4774347"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Ethereum OASIS</a:t>
          </a:r>
          <a:r>
            <a:rPr lang="en-US" sz="2000" kern="1200" baseline="0" dirty="0">
              <a:solidFill>
                <a:schemeClr val="tx1">
                  <a:lumMod val="50000"/>
                  <a:lumOff val="50000"/>
                </a:schemeClr>
              </a:solidFill>
              <a:latin typeface="Abadi" panose="020B0604020104020204" pitchFamily="34" charset="0"/>
            </a:rPr>
            <a:t>			</a:t>
          </a:r>
        </a:p>
      </dsp:txBody>
      <dsp:txXfrm>
        <a:off x="4774347" y="833439"/>
        <a:ext cx="2119966" cy="899379"/>
      </dsp:txXfrm>
    </dsp:sp>
    <dsp:sp modelId="{E0DEF665-2D9A-4EBC-B772-E4D27A2033C0}">
      <dsp:nvSpPr>
        <dsp:cNvPr id="0" name=""/>
        <dsp:cNvSpPr/>
      </dsp:nvSpPr>
      <dsp:spPr>
        <a:xfrm>
          <a:off x="7263701" y="833439"/>
          <a:ext cx="899379" cy="899379"/>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D78C2B2-7DD7-4033-931C-F6AE145D3103}">
      <dsp:nvSpPr>
        <dsp:cNvPr id="0" name=""/>
        <dsp:cNvSpPr/>
      </dsp:nvSpPr>
      <dsp:spPr>
        <a:xfrm>
          <a:off x="7452571" y="1022309"/>
          <a:ext cx="521640" cy="52164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1CF3FD0-38CA-4D77-B9FF-51A479AF6EF7}">
      <dsp:nvSpPr>
        <dsp:cNvPr id="0" name=""/>
        <dsp:cNvSpPr/>
      </dsp:nvSpPr>
      <dsp:spPr>
        <a:xfrm>
          <a:off x="8355805" y="833439"/>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Open Cybersecurity Alliance</a:t>
          </a:r>
          <a:endParaRPr lang="en-US" sz="2000" kern="1200" baseline="0" dirty="0">
            <a:solidFill>
              <a:schemeClr val="tx1">
                <a:lumMod val="50000"/>
                <a:lumOff val="50000"/>
              </a:schemeClr>
            </a:solidFill>
            <a:latin typeface="Abadi" panose="020B0604020104020204" pitchFamily="34" charset="0"/>
          </a:endParaRPr>
        </a:p>
      </dsp:txBody>
      <dsp:txXfrm>
        <a:off x="8355805" y="833439"/>
        <a:ext cx="2119966" cy="899379"/>
      </dsp:txXfrm>
    </dsp:sp>
    <dsp:sp modelId="{ABCF6C92-0662-4EEF-867E-C88139040E70}">
      <dsp:nvSpPr>
        <dsp:cNvPr id="0" name=""/>
        <dsp:cNvSpPr/>
      </dsp:nvSpPr>
      <dsp:spPr>
        <a:xfrm>
          <a:off x="100786" y="2442648"/>
          <a:ext cx="899379" cy="899379"/>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C1F8A1B-63AA-42C1-AA5F-39E689B294FD}">
      <dsp:nvSpPr>
        <dsp:cNvPr id="0" name=""/>
        <dsp:cNvSpPr/>
      </dsp:nvSpPr>
      <dsp:spPr>
        <a:xfrm>
          <a:off x="289656" y="2631518"/>
          <a:ext cx="521640" cy="52164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8651CE0-586B-4777-B1FF-4BD55471AB87}">
      <dsp:nvSpPr>
        <dsp:cNvPr id="0" name=""/>
        <dsp:cNvSpPr/>
      </dsp:nvSpPr>
      <dsp:spPr>
        <a:xfrm>
          <a:off x="1192890"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Open Services </a:t>
          </a:r>
          <a:br>
            <a:rPr lang="en-US" sz="2000" b="1" kern="1200" baseline="0" dirty="0">
              <a:solidFill>
                <a:schemeClr val="tx1">
                  <a:lumMod val="50000"/>
                  <a:lumOff val="50000"/>
                </a:schemeClr>
              </a:solidFill>
              <a:latin typeface="Abadi" panose="020B0604020104020204" pitchFamily="34" charset="0"/>
            </a:rPr>
          </a:br>
          <a:r>
            <a:rPr lang="en-US" sz="2000" b="1" kern="1200" baseline="0" dirty="0">
              <a:solidFill>
                <a:schemeClr val="tx1">
                  <a:lumMod val="50000"/>
                  <a:lumOff val="50000"/>
                </a:schemeClr>
              </a:solidFill>
              <a:latin typeface="Abadi" panose="020B0604020104020204" pitchFamily="34" charset="0"/>
            </a:rPr>
            <a:t>for Lifecycle Collaboration 		</a:t>
          </a:r>
          <a:endParaRPr lang="en-US" sz="2000" kern="1200" baseline="0" dirty="0">
            <a:solidFill>
              <a:schemeClr val="tx1">
                <a:lumMod val="50000"/>
                <a:lumOff val="50000"/>
              </a:schemeClr>
            </a:solidFill>
            <a:latin typeface="Abadi" panose="020B0604020104020204" pitchFamily="34" charset="0"/>
          </a:endParaRPr>
        </a:p>
      </dsp:txBody>
      <dsp:txXfrm>
        <a:off x="1192890" y="2442648"/>
        <a:ext cx="2119966" cy="899379"/>
      </dsp:txXfrm>
    </dsp:sp>
    <dsp:sp modelId="{9AE5A3F8-C2BB-467B-B258-AAA36256F420}">
      <dsp:nvSpPr>
        <dsp:cNvPr id="0" name=""/>
        <dsp:cNvSpPr/>
      </dsp:nvSpPr>
      <dsp:spPr>
        <a:xfrm>
          <a:off x="3682244" y="2442648"/>
          <a:ext cx="899379" cy="899379"/>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ED5D7EF-4C57-48B3-A449-C21BAA8E4997}">
      <dsp:nvSpPr>
        <dsp:cNvPr id="0" name=""/>
        <dsp:cNvSpPr/>
      </dsp:nvSpPr>
      <dsp:spPr>
        <a:xfrm>
          <a:off x="3871113" y="2631518"/>
          <a:ext cx="521640" cy="52164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F1D9F3CE-3DCC-43F1-9D67-B52E8D70DB8C}">
      <dsp:nvSpPr>
        <dsp:cNvPr id="0" name=""/>
        <dsp:cNvSpPr/>
      </dsp:nvSpPr>
      <dsp:spPr>
        <a:xfrm>
          <a:off x="4774347"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r>
            <a:rPr lang="en-US" sz="2000" b="1" kern="1200" baseline="0" dirty="0">
              <a:solidFill>
                <a:schemeClr val="tx1">
                  <a:lumMod val="50000"/>
                  <a:lumOff val="50000"/>
                </a:schemeClr>
              </a:solidFill>
              <a:latin typeface="Abadi" panose="020B0604020104020204" pitchFamily="34" charset="0"/>
            </a:rPr>
            <a:t>ODF Advocacy	</a:t>
          </a:r>
          <a:endParaRPr lang="en-US" sz="2000" kern="1200" baseline="0" dirty="0">
            <a:solidFill>
              <a:schemeClr val="tx1">
                <a:lumMod val="50000"/>
                <a:lumOff val="50000"/>
              </a:schemeClr>
            </a:solidFill>
            <a:latin typeface="Abadi" panose="020B0604020104020204" pitchFamily="34" charset="0"/>
          </a:endParaRPr>
        </a:p>
      </dsp:txBody>
      <dsp:txXfrm>
        <a:off x="4774347" y="2442648"/>
        <a:ext cx="2119966" cy="899379"/>
      </dsp:txXfrm>
    </dsp:sp>
    <dsp:sp modelId="{82AF79EF-A965-4E15-9069-90262CDD3940}">
      <dsp:nvSpPr>
        <dsp:cNvPr id="0" name=""/>
        <dsp:cNvSpPr/>
      </dsp:nvSpPr>
      <dsp:spPr>
        <a:xfrm>
          <a:off x="7263701" y="2442648"/>
          <a:ext cx="899379" cy="899379"/>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D96B968-8966-4E04-8B50-AC6E1C561BDD}">
      <dsp:nvSpPr>
        <dsp:cNvPr id="0" name=""/>
        <dsp:cNvSpPr/>
      </dsp:nvSpPr>
      <dsp:spPr>
        <a:xfrm>
          <a:off x="7452571" y="2631518"/>
          <a:ext cx="521640" cy="521640"/>
        </a:xfrm>
        <a:prstGeom prst="rect">
          <a:avLst/>
        </a:prstGeom>
        <a:solidFill>
          <a:schemeClr val="bg1">
            <a:hueOff val="0"/>
            <a:satOff val="0"/>
            <a:lumOff val="0"/>
            <a:alphaOff val="0"/>
          </a:schemeClr>
        </a:solidFill>
        <a:ln w="15875" cap="flat" cmpd="sng" algn="ctr">
          <a:solidFill>
            <a:schemeClr val="lt1">
              <a:alpha val="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BE5DEDF-5F11-4569-BDC9-0F318A8CFA71}">
      <dsp:nvSpPr>
        <dsp:cNvPr id="0" name=""/>
        <dsp:cNvSpPr/>
      </dsp:nvSpPr>
      <dsp:spPr>
        <a:xfrm>
          <a:off x="8355805" y="2442648"/>
          <a:ext cx="2119966" cy="89937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889000">
            <a:lnSpc>
              <a:spcPct val="100000"/>
            </a:lnSpc>
            <a:spcBef>
              <a:spcPct val="0"/>
            </a:spcBef>
            <a:spcAft>
              <a:spcPct val="35000"/>
            </a:spcAft>
            <a:buNone/>
          </a:pPr>
          <a:br>
            <a:rPr lang="en-US" sz="2000" b="1" kern="1200" baseline="0" dirty="0">
              <a:solidFill>
                <a:schemeClr val="tx1">
                  <a:lumMod val="50000"/>
                  <a:lumOff val="50000"/>
                </a:schemeClr>
              </a:solidFill>
              <a:latin typeface="Abadi" panose="020B0604020104020204" pitchFamily="34" charset="0"/>
            </a:rPr>
          </a:br>
          <a:br>
            <a:rPr lang="en-US" sz="2000" b="1" kern="1200" baseline="0" dirty="0">
              <a:solidFill>
                <a:schemeClr val="tx1">
                  <a:lumMod val="50000"/>
                  <a:lumOff val="50000"/>
                </a:schemeClr>
              </a:solidFill>
              <a:latin typeface="Abadi" panose="020B0604020104020204" pitchFamily="34" charset="0"/>
            </a:rPr>
          </a:br>
          <a:br>
            <a:rPr lang="en-US" sz="2000" b="1" kern="1200" baseline="0" dirty="0">
              <a:solidFill>
                <a:schemeClr val="tx1">
                  <a:lumMod val="50000"/>
                  <a:lumOff val="50000"/>
                </a:schemeClr>
              </a:solidFill>
              <a:latin typeface="Abadi" panose="020B0604020104020204" pitchFamily="34" charset="0"/>
            </a:rPr>
          </a:br>
          <a:r>
            <a:rPr lang="en-US" sz="2000" b="1" kern="1200" baseline="0" dirty="0">
              <a:solidFill>
                <a:schemeClr val="tx1">
                  <a:lumMod val="50000"/>
                  <a:lumOff val="50000"/>
                </a:schemeClr>
              </a:solidFill>
              <a:latin typeface="Abadi" panose="020B0604020104020204" pitchFamily="34" charset="0"/>
            </a:rPr>
            <a:t>Open Mobility Foundation							</a:t>
          </a:r>
          <a:endParaRPr lang="en-US" sz="2000" kern="1200" baseline="0" dirty="0">
            <a:solidFill>
              <a:schemeClr val="tx1">
                <a:lumMod val="50000"/>
                <a:lumOff val="50000"/>
              </a:schemeClr>
            </a:solidFill>
            <a:latin typeface="Abadi" panose="020B0604020104020204" pitchFamily="34" charset="0"/>
          </a:endParaRPr>
        </a:p>
      </dsp:txBody>
      <dsp:txXfrm>
        <a:off x="8355805" y="2442648"/>
        <a:ext cx="2119966" cy="899379"/>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2214F6-8FB8-4F2A-BCF0-9232EA195B41}" type="datetimeFigureOut">
              <a:rPr lang="en-US" smtClean="0"/>
              <a:t>9/18/2020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A47DEB-2367-4A88-9940-F29DF763A199}" type="slidenum">
              <a:rPr lang="en-US" smtClean="0"/>
              <a:t>‹#›</a:t>
            </a:fld>
            <a:endParaRPr lang="en-US"/>
          </a:p>
        </p:txBody>
      </p:sp>
    </p:spTree>
    <p:extLst>
      <p:ext uri="{BB962C8B-B14F-4D97-AF65-F5344CB8AC3E}">
        <p14:creationId xmlns:p14="http://schemas.microsoft.com/office/powerpoint/2010/main" val="22396776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oasis-open-projects.org/"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a:t>
            </a:fld>
            <a:endParaRPr lang="en-US"/>
          </a:p>
        </p:txBody>
      </p:sp>
    </p:spTree>
    <p:extLst>
      <p:ext uri="{BB962C8B-B14F-4D97-AF65-F5344CB8AC3E}">
        <p14:creationId xmlns:p14="http://schemas.microsoft.com/office/powerpoint/2010/main" val="5541637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 </a:t>
            </a:r>
          </a:p>
        </p:txBody>
      </p:sp>
    </p:spTree>
    <p:extLst>
      <p:ext uri="{BB962C8B-B14F-4D97-AF65-F5344CB8AC3E}">
        <p14:creationId xmlns:p14="http://schemas.microsoft.com/office/powerpoint/2010/main" val="7334164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6" name="Google Shape;426;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 </a:t>
            </a:r>
            <a:endParaRPr dirty="0"/>
          </a:p>
        </p:txBody>
      </p:sp>
      <p:sp>
        <p:nvSpPr>
          <p:cNvPr id="427" name="Google Shape;427;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18373709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OASIS works hard to deliver valuable benefits.</a:t>
            </a:r>
          </a:p>
          <a:p>
            <a:endParaRPr lang="en-US" dirty="0"/>
          </a:p>
          <a:p>
            <a:r>
              <a:rPr lang="en-US" dirty="0"/>
              <a:t>You don’t need to become a legal expert—we have the licensing and IP commitment issues covered so you—and everyone else—knows what’s developed is going to be safe for implementation.</a:t>
            </a:r>
          </a:p>
          <a:p>
            <a:endParaRPr lang="en-US" dirty="0"/>
          </a:p>
          <a:p>
            <a:r>
              <a:rPr lang="en-US" dirty="0"/>
              <a:t>Code development, version control, release management and issue tracking are supported using Git, as managed by GitHub.  You may request as many new</a:t>
            </a:r>
            <a:r>
              <a:rPr lang="en-US" baseline="0" dirty="0"/>
              <a:t> </a:t>
            </a:r>
            <a:r>
              <a:rPr lang="en-US" dirty="0"/>
              <a:t>repositories as is needed</a:t>
            </a:r>
            <a:r>
              <a:rPr lang="en-US" baseline="0" dirty="0"/>
              <a:t> under the OASIS </a:t>
            </a:r>
            <a:r>
              <a:rPr lang="en-US" baseline="0" dirty="0" err="1"/>
              <a:t>Github</a:t>
            </a:r>
            <a:r>
              <a:rPr lang="en-US" baseline="0" dirty="0"/>
              <a:t> organization, transition your existing code and workflow tools to the OASIS organization, or continue to use your existing org. </a:t>
            </a:r>
            <a:endParaRPr lang="en-US" dirty="0"/>
          </a:p>
          <a:p>
            <a:endParaRPr lang="en-US" dirty="0"/>
          </a:p>
          <a:p>
            <a:r>
              <a:rPr lang="en-US" dirty="0"/>
              <a:t>Your work will be freely available to the public in perpetuity.</a:t>
            </a:r>
          </a:p>
          <a:p>
            <a:endParaRPr lang="en-US" dirty="0"/>
          </a:p>
          <a:p>
            <a:r>
              <a:rPr lang="en-US" dirty="0"/>
              <a:t>We help with all the promotional needs—web site, logo, press relations.</a:t>
            </a:r>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99385768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13</a:t>
            </a:fld>
            <a:endParaRPr lang="en-US"/>
          </a:p>
        </p:txBody>
      </p:sp>
    </p:spTree>
    <p:extLst>
      <p:ext uri="{BB962C8B-B14F-4D97-AF65-F5344CB8AC3E}">
        <p14:creationId xmlns:p14="http://schemas.microsoft.com/office/powerpoint/2010/main" val="42431162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OASIS Rules requires all Open Projects to have a Project Governing Board, a Technical Steering Committee, and at least one project repository. Beyond that, NIEM may decide </a:t>
            </a:r>
            <a:r>
              <a:rPr lang="en-US" baseline="0" dirty="0"/>
              <a:t>to form whatever additional committees you need, and you can add groups at any time.</a:t>
            </a:r>
          </a:p>
          <a:p>
            <a:endParaRPr lang="en-US"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PGB provides the top-level governance. Each org that sponsors the Open Project may have one seat on the PGB. Other seats may be held by TSC rep(s). </a:t>
            </a:r>
            <a:br>
              <a:rPr lang="en-US" dirty="0"/>
            </a:br>
            <a:endParaRPr lang="en-US" dirty="0"/>
          </a:p>
          <a:p>
            <a:r>
              <a:rPr lang="en-US" dirty="0"/>
              <a:t>Sponsors are the only participants required to pay dues. There are no dues or fees required for serving on the TSC or other groups or for making technical contributions or even being a Maintainer.</a:t>
            </a:r>
          </a:p>
          <a:p>
            <a:endParaRPr lang="en-US" dirty="0"/>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14</a:t>
            </a:fld>
            <a:endParaRPr lang="en-US"/>
          </a:p>
        </p:txBody>
      </p:sp>
    </p:spTree>
    <p:extLst>
      <p:ext uri="{BB962C8B-B14F-4D97-AF65-F5344CB8AC3E}">
        <p14:creationId xmlns:p14="http://schemas.microsoft.com/office/powerpoint/2010/main" val="1807361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spcBef>
                <a:spcPts val="0"/>
              </a:spcBef>
              <a:buNone/>
            </a:pPr>
            <a:endParaRPr lang="en-US" dirty="0"/>
          </a:p>
          <a:p>
            <a:pPr marL="0" lvl="0" indent="0">
              <a:spcBef>
                <a:spcPts val="0"/>
              </a:spcBef>
              <a:buNone/>
            </a:pPr>
            <a:r>
              <a:rPr lang="en-US" dirty="0"/>
              <a:t>This illustration shows how work products move through the Open Project process. </a:t>
            </a:r>
          </a:p>
          <a:p>
            <a:pPr marL="0" lvl="0" indent="0">
              <a:spcBef>
                <a:spcPts val="0"/>
              </a:spcBef>
              <a:buNone/>
            </a:pPr>
            <a:endParaRPr lang="en-US" dirty="0"/>
          </a:p>
          <a:p>
            <a:pPr marL="0" lvl="0" indent="0">
              <a:spcBef>
                <a:spcPts val="0"/>
              </a:spcBef>
              <a:buNone/>
            </a:pPr>
            <a:r>
              <a:rPr lang="en-US" dirty="0"/>
              <a:t>The Open Project can have one or more repositories which will operate under the open source license you select</a:t>
            </a:r>
          </a:p>
          <a:p>
            <a:pPr marL="0" lvl="0" indent="0">
              <a:spcBef>
                <a:spcPts val="0"/>
              </a:spcBef>
              <a:buNone/>
            </a:pPr>
            <a:endParaRPr lang="en-US" dirty="0"/>
          </a:p>
          <a:p>
            <a:pPr marL="0" lvl="0" indent="0">
              <a:spcBef>
                <a:spcPts val="0"/>
              </a:spcBef>
              <a:buNone/>
            </a:pPr>
            <a:r>
              <a:rPr lang="en-US" dirty="0"/>
              <a:t>As deliverables are produced, the Project Governing Board works with its Technical Steering Committee(s) to decide the level of approval that’s appropriate for each one. Some parts of the work might remain as Project Releases, some may be advanced as Project Specs, some might go from there to be put into the standards track for approval as OASIS Standards. From there, OASIS staff can submit a deliverable to a de jure body like ISO, IEC, ITU, upon request of the Project Governing Board.</a:t>
            </a:r>
          </a:p>
          <a:p>
            <a:pPr marL="0" lvl="0" indent="0">
              <a:spcBef>
                <a:spcPts val="0"/>
              </a:spcBef>
              <a:buNone/>
            </a:pPr>
            <a:endParaRPr lang="en-US" dirty="0"/>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15</a:t>
            </a:fld>
            <a:endParaRPr lang="en-US"/>
          </a:p>
        </p:txBody>
      </p:sp>
    </p:spTree>
    <p:extLst>
      <p:ext uri="{BB962C8B-B14F-4D97-AF65-F5344CB8AC3E}">
        <p14:creationId xmlns:p14="http://schemas.microsoft.com/office/powerpoint/2010/main" val="78215212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Shape 478"/>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ea typeface="Arial"/>
                <a:cs typeface="Arial"/>
                <a:sym typeface="Arial"/>
              </a:rPr>
              <a:t>The PGB chooses which license to use. Each repo can have its own license or you can specify one license for all repos in the project.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ea typeface="Arial"/>
                <a:cs typeface="Arial"/>
                <a:sym typeface="Arial"/>
              </a:rPr>
              <a:t>OASIS currently supports seven popular OSI-approved licenses. If you want to use another license, let us know and we’ll explore adding support for it. OASIS has a lawyer on staff who can help explain the options and help navigate IP matters.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cap="none" dirty="0">
                <a:ea typeface="Arial"/>
                <a:cs typeface="Arial"/>
                <a:sym typeface="Arial"/>
              </a:rPr>
              <a:t>Anyone can submit bug report or issue. When a person submits a substantive contribution, he/she will need to sign a CLA before the Maintainer can accept the pull request. </a:t>
            </a:r>
          </a:p>
          <a:p>
            <a:pPr lvl="0" fontAlgn="base"/>
            <a:endParaRPr lang="en-US" sz="1200" kern="1200" dirty="0">
              <a:solidFill>
                <a:schemeClr val="tx1"/>
              </a:solidFill>
              <a:effectLst/>
              <a:latin typeface="+mn-lt"/>
              <a:ea typeface="+mn-ea"/>
              <a:cs typeface="+mn-cs"/>
            </a:endParaRPr>
          </a:p>
          <a:p>
            <a:pPr lvl="0" fontAlgn="base"/>
            <a:r>
              <a:rPr lang="en-US" sz="1200" kern="1200" dirty="0">
                <a:solidFill>
                  <a:schemeClr val="tx1"/>
                </a:solidFill>
                <a:effectLst/>
                <a:latin typeface="+mn-lt"/>
                <a:ea typeface="+mn-ea"/>
                <a:cs typeface="+mn-cs"/>
              </a:rPr>
              <a:t>OASIS rules support both open source and open standards submissions, so the usual FOSS licenses for your own contributions are </a:t>
            </a:r>
            <a:r>
              <a:rPr lang="en-US" sz="1200" i="1" kern="1200" dirty="0">
                <a:solidFill>
                  <a:schemeClr val="tx1"/>
                </a:solidFill>
                <a:effectLst/>
                <a:latin typeface="+mn-lt"/>
                <a:ea typeface="+mn-ea"/>
                <a:cs typeface="+mn-cs"/>
              </a:rPr>
              <a:t>joined </a:t>
            </a:r>
            <a:r>
              <a:rPr lang="en-US" sz="1200" kern="1200" dirty="0">
                <a:solidFill>
                  <a:schemeClr val="tx1"/>
                </a:solidFill>
                <a:effectLst/>
                <a:latin typeface="+mn-lt"/>
                <a:ea typeface="+mn-ea"/>
                <a:cs typeface="+mn-cs"/>
              </a:rPr>
              <a:t>by a second license commitment from all PGB members (“</a:t>
            </a:r>
            <a:r>
              <a:rPr lang="en-US" sz="1200" i="1" kern="1200" dirty="0">
                <a:solidFill>
                  <a:schemeClr val="tx1"/>
                </a:solidFill>
                <a:effectLst/>
                <a:latin typeface="+mn-lt"/>
                <a:ea typeface="+mn-ea"/>
                <a:cs typeface="+mn-cs"/>
              </a:rPr>
              <a:t>Specification Non-Assertion Covenant</a:t>
            </a:r>
            <a:r>
              <a:rPr lang="en-US" sz="1200" kern="1200" dirty="0">
                <a:solidFill>
                  <a:schemeClr val="tx1"/>
                </a:solidFill>
                <a:effectLst/>
                <a:latin typeface="+mn-lt"/>
                <a:ea typeface="+mn-ea"/>
                <a:cs typeface="+mn-cs"/>
              </a:rPr>
              <a:t>”) to support stable outputs with their patent rights if any. PGB members retain the right to depart from the group if the project heads in an unanticipated direction, ending their obligation to any future builds. </a:t>
            </a:r>
          </a:p>
          <a:p>
            <a:pPr lvl="0" fontAlgn="base"/>
            <a:endParaRPr lang="en-US" sz="1200" kern="1200" dirty="0">
              <a:solidFill>
                <a:schemeClr val="tx1"/>
              </a:solidFill>
              <a:effectLst/>
              <a:latin typeface="+mn-lt"/>
              <a:ea typeface="+mn-ea"/>
              <a:cs typeface="+mn-cs"/>
            </a:endParaRPr>
          </a:p>
          <a:p>
            <a:pPr lvl="0" fontAlgn="base"/>
            <a:r>
              <a:rPr lang="en-US" sz="1200" kern="1200" dirty="0">
                <a:solidFill>
                  <a:schemeClr val="tx1"/>
                </a:solidFill>
                <a:effectLst/>
                <a:latin typeface="+mn-lt"/>
                <a:ea typeface="+mn-ea"/>
                <a:cs typeface="+mn-cs"/>
              </a:rPr>
              <a:t>Note that if you contribute code, you only give a </a:t>
            </a:r>
            <a:r>
              <a:rPr lang="en-US" sz="1200" i="1" kern="1200" dirty="0">
                <a:solidFill>
                  <a:schemeClr val="tx1"/>
                </a:solidFill>
                <a:effectLst/>
                <a:latin typeface="+mn-lt"/>
                <a:ea typeface="+mn-ea"/>
                <a:cs typeface="+mn-cs"/>
              </a:rPr>
              <a:t>non-exclusive </a:t>
            </a:r>
            <a:r>
              <a:rPr lang="en-US" sz="1200" kern="1200" dirty="0">
                <a:solidFill>
                  <a:schemeClr val="tx1"/>
                </a:solidFill>
                <a:effectLst/>
                <a:latin typeface="+mn-lt"/>
                <a:ea typeface="+mn-ea"/>
                <a:cs typeface="+mn-cs"/>
              </a:rPr>
              <a:t>license to others. You retain all your rights to use your own work in other Open Projects, and your own open or proprietary purposes.  All you “give up” is the right to sue someone for infringement for using your contribution. </a:t>
            </a:r>
          </a:p>
          <a:p>
            <a:pPr lvl="0" fontAlgn="base"/>
            <a:endParaRPr lang="en-US" sz="1200" kern="1200" dirty="0">
              <a:solidFill>
                <a:schemeClr val="tx1"/>
              </a:solidFill>
              <a:effectLst/>
              <a:latin typeface="+mn-lt"/>
              <a:ea typeface="+mn-ea"/>
              <a:cs typeface="+mn-cs"/>
            </a:endParaRPr>
          </a:p>
          <a:p>
            <a:pPr lvl="0" fontAlgn="base"/>
            <a:r>
              <a:rPr lang="en-US" sz="1200" kern="1200" dirty="0">
                <a:solidFill>
                  <a:schemeClr val="tx1"/>
                </a:solidFill>
                <a:effectLst/>
                <a:latin typeface="+mn-lt"/>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cap="none" dirty="0">
              <a:ea typeface="Arial"/>
              <a:cs typeface="Arial"/>
              <a:sym typeface="Arial"/>
            </a:endParaRPr>
          </a:p>
          <a:p>
            <a:pPr marL="0" lvl="0" indent="0">
              <a:spcBef>
                <a:spcPts val="0"/>
              </a:spcBef>
              <a:buNone/>
            </a:pPr>
            <a:endParaRPr dirty="0"/>
          </a:p>
        </p:txBody>
      </p:sp>
      <p:sp>
        <p:nvSpPr>
          <p:cNvPr id="479" name="Shape 47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619460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17</a:t>
            </a:fld>
            <a:endParaRPr lang="en-US"/>
          </a:p>
        </p:txBody>
      </p:sp>
    </p:spTree>
    <p:extLst>
      <p:ext uri="{BB962C8B-B14F-4D97-AF65-F5344CB8AC3E}">
        <p14:creationId xmlns:p14="http://schemas.microsoft.com/office/powerpoint/2010/main" val="422515640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a:p>
            <a:pPr fontAlgn="base"/>
            <a:r>
              <a:rPr lang="en-US" dirty="0"/>
              <a:t>Open Projects are funded by Sponsors—orgs that pay annual dues. </a:t>
            </a:r>
            <a:r>
              <a:rPr lang="en-US" sz="1200" b="1" i="0" kern="1200" dirty="0">
                <a:solidFill>
                  <a:schemeClr val="tx1"/>
                </a:solidFill>
                <a:effectLst/>
                <a:latin typeface="+mn-lt"/>
                <a:ea typeface="+mn-ea"/>
                <a:cs typeface="+mn-cs"/>
              </a:rPr>
              <a:t>Base Sponsor dues</a:t>
            </a:r>
            <a:r>
              <a:rPr lang="en-US" sz="1200" b="0" i="0" kern="1200" dirty="0">
                <a:solidFill>
                  <a:schemeClr val="tx1"/>
                </a:solidFill>
                <a:effectLst/>
                <a:latin typeface="+mn-lt"/>
                <a:ea typeface="+mn-ea"/>
                <a:cs typeface="+mn-cs"/>
              </a:rPr>
              <a:t> cover the core technical, legal, promotional, and administrative services provided by OASIS. Base dues are determined by each organization’s total employee headcount.</a:t>
            </a:r>
            <a:endParaRPr lang="en-US" sz="1200" b="0" i="0" u="none" strike="noStrike" kern="1200" dirty="0">
              <a:solidFill>
                <a:schemeClr val="tx1"/>
              </a:solidFill>
              <a:effectLst/>
              <a:latin typeface="+mn-lt"/>
              <a:ea typeface="+mn-ea"/>
              <a:cs typeface="+mn-cs"/>
            </a:endParaRP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Project Governing Boards fund supplemental activities such as developer contracts, code auditing, hosting large events, developer travel, etc. via donated resources or additional funding provided by one or more Sponsors.</a:t>
            </a:r>
          </a:p>
          <a:p>
            <a:pPr fontAlgn="base"/>
            <a:endParaRPr lang="en-US" sz="1200" b="0" i="0" kern="1200" dirty="0">
              <a:solidFill>
                <a:schemeClr val="tx1"/>
              </a:solidFill>
              <a:effectLst/>
              <a:latin typeface="+mn-lt"/>
              <a:ea typeface="+mn-ea"/>
              <a:cs typeface="+mn-cs"/>
            </a:endParaRPr>
          </a:p>
          <a:p>
            <a:pPr rtl="0"/>
            <a:endParaRPr lang="en-US" dirty="0"/>
          </a:p>
        </p:txBody>
      </p:sp>
    </p:spTree>
    <p:extLst>
      <p:ext uri="{BB962C8B-B14F-4D97-AF65-F5344CB8AC3E}">
        <p14:creationId xmlns:p14="http://schemas.microsoft.com/office/powerpoint/2010/main" val="205081773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7" name="Google Shape;457;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dirty="0"/>
              <a:t>In exchange for funding the Project, orgs that sponsor are the ones who make the major decisions for the group (with input from the community). The PGB operates under one org/one vote, and each sponsoring or may have a seat on the PGB. </a:t>
            </a:r>
          </a:p>
          <a:p>
            <a:pPr marL="0" lvl="0" indent="0" algn="l" rtl="0">
              <a:spcBef>
                <a:spcPts val="0"/>
              </a:spcBef>
              <a:spcAft>
                <a:spcPts val="0"/>
              </a:spcAft>
              <a:buNone/>
            </a:pPr>
            <a:endParaRPr lang="en-US" dirty="0"/>
          </a:p>
          <a:p>
            <a:pPr marL="0" lvl="0" indent="0" algn="l" rtl="0">
              <a:spcBef>
                <a:spcPts val="0"/>
              </a:spcBef>
              <a:spcAft>
                <a:spcPts val="0"/>
              </a:spcAft>
              <a:buNone/>
            </a:pPr>
            <a:r>
              <a:rPr lang="en-US" dirty="0"/>
              <a:t>A PGB may want to offer additional benefits for its Sponsors, e.g. training, consulting. OASIS is open to working with NIEM on this.</a:t>
            </a:r>
            <a:endParaRPr dirty="0"/>
          </a:p>
          <a:p>
            <a:pPr marL="0" lvl="0" indent="0" algn="l" rtl="0">
              <a:spcBef>
                <a:spcPts val="0"/>
              </a:spcBef>
              <a:spcAft>
                <a:spcPts val="0"/>
              </a:spcAft>
              <a:buClr>
                <a:schemeClr val="lt1"/>
              </a:buClr>
              <a:buSzPts val="1200"/>
              <a:buFont typeface="Calibri"/>
              <a:buNone/>
            </a:pPr>
            <a:endParaRPr dirty="0"/>
          </a:p>
        </p:txBody>
      </p:sp>
    </p:spTree>
    <p:extLst>
      <p:ext uri="{BB962C8B-B14F-4D97-AF65-F5344CB8AC3E}">
        <p14:creationId xmlns:p14="http://schemas.microsoft.com/office/powerpoint/2010/main" val="1872181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2</a:t>
            </a:fld>
            <a:endParaRPr lang="en-US"/>
          </a:p>
        </p:txBody>
      </p:sp>
    </p:spTree>
    <p:extLst>
      <p:ext uri="{BB962C8B-B14F-4D97-AF65-F5344CB8AC3E}">
        <p14:creationId xmlns:p14="http://schemas.microsoft.com/office/powerpoint/2010/main" val="16434562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OASIS currently supports 60+ Technical Committees and six Open Projects and foundations, with more on the way.</a:t>
            </a:r>
          </a:p>
        </p:txBody>
      </p:sp>
      <p:sp>
        <p:nvSpPr>
          <p:cNvPr id="4" name="Slide Number Placeholder 3"/>
          <p:cNvSpPr>
            <a:spLocks noGrp="1"/>
          </p:cNvSpPr>
          <p:nvPr>
            <p:ph type="sldNum" sz="quarter" idx="5"/>
          </p:nvPr>
        </p:nvSpPr>
        <p:spPr/>
        <p:txBody>
          <a:bodyPr/>
          <a:lstStyle/>
          <a:p>
            <a:fld id="{1FA47DEB-2367-4A88-9940-F29DF763A199}" type="slidenum">
              <a:rPr lang="en-US" smtClean="0"/>
              <a:t>20</a:t>
            </a:fld>
            <a:endParaRPr lang="en-US"/>
          </a:p>
        </p:txBody>
      </p:sp>
    </p:spTree>
    <p:extLst>
      <p:ext uri="{BB962C8B-B14F-4D97-AF65-F5344CB8AC3E}">
        <p14:creationId xmlns:p14="http://schemas.microsoft.com/office/powerpoint/2010/main" val="16737903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Open Project program is not designed to meet the needs of every open source community. There are certainly many</a:t>
            </a:r>
            <a:r>
              <a:rPr lang="en-US" baseline="0" dirty="0"/>
              <a:t> ad hoc</a:t>
            </a:r>
            <a:r>
              <a:rPr lang="en-US" dirty="0"/>
              <a:t> projects that set up a </a:t>
            </a:r>
            <a:r>
              <a:rPr lang="en-US" dirty="0" err="1"/>
              <a:t>Github</a:t>
            </a:r>
            <a:r>
              <a:rPr lang="en-US" dirty="0"/>
              <a:t> repository and they’re good to go. There are also projects that want to limit participation to just a few</a:t>
            </a:r>
            <a:r>
              <a:rPr lang="en-US" baseline="0" dirty="0"/>
              <a:t> stakeholders</a:t>
            </a:r>
            <a:r>
              <a:rPr lang="en-US" dirty="0"/>
              <a:t>. OASIS Open Projects are not geared for either of those types of communities.</a:t>
            </a:r>
          </a:p>
          <a:p>
            <a:endParaRPr lang="en-US" dirty="0"/>
          </a:p>
          <a:p>
            <a:r>
              <a:rPr lang="en-US" dirty="0"/>
              <a:t>We</a:t>
            </a:r>
            <a:r>
              <a:rPr lang="en-US" baseline="0" dirty="0"/>
              <a:t> </a:t>
            </a:r>
            <a:r>
              <a:rPr lang="en-US" dirty="0"/>
              <a:t>are designed for are projects that…</a:t>
            </a:r>
          </a:p>
          <a:p>
            <a:r>
              <a:rPr lang="en-US" dirty="0"/>
              <a:t>* Target a compelling business need, something that has a strong effect on stakeholders.</a:t>
            </a:r>
          </a:p>
          <a:p>
            <a:r>
              <a:rPr lang="en-US" dirty="0"/>
              <a:t>* Want to attract developers and supporters and increase awareness of their work.</a:t>
            </a:r>
          </a:p>
          <a:p>
            <a:r>
              <a:rPr lang="en-US" dirty="0"/>
              <a:t>*</a:t>
            </a:r>
            <a:r>
              <a:rPr lang="en-US" baseline="0" dirty="0"/>
              <a:t> </a:t>
            </a:r>
            <a:r>
              <a:rPr lang="en-US" dirty="0"/>
              <a:t>Want or need assurances for safe licensing &amp; patent disclosure</a:t>
            </a:r>
          </a:p>
          <a:p>
            <a:r>
              <a:rPr lang="en-US" dirty="0"/>
              <a:t>* Enable stakeholders to guide the project throughout</a:t>
            </a:r>
            <a:r>
              <a:rPr lang="en-US" baseline="0" dirty="0"/>
              <a:t> the course of its lifetime</a:t>
            </a:r>
            <a:endParaRPr lang="en-US" dirty="0"/>
          </a:p>
          <a:p>
            <a:pPr marL="0" indent="0">
              <a:buFont typeface="Arial" charset="0"/>
              <a:buNone/>
            </a:pPr>
            <a:r>
              <a:rPr lang="en-US" dirty="0"/>
              <a:t>* Want to take advantage of the OASIS experience and all the services we offer</a:t>
            </a:r>
            <a:r>
              <a:rPr lang="en-US" baseline="0" dirty="0"/>
              <a:t> </a:t>
            </a:r>
          </a:p>
          <a:p>
            <a:pPr marL="0" indent="0">
              <a:buFont typeface="Arial" charset="0"/>
              <a:buNone/>
            </a:pPr>
            <a:r>
              <a:rPr lang="en-US" baseline="0" dirty="0"/>
              <a:t>* May want to submit work products to be recognized by ISO, IEC, ITU or other body.</a:t>
            </a:r>
            <a:endParaRPr lang="en-US" dirty="0"/>
          </a:p>
          <a:p>
            <a:pPr marL="125730" indent="0">
              <a:buNone/>
            </a:pPr>
            <a:endParaRPr lang="en-US" sz="1200" b="1" kern="1200" dirty="0">
              <a:solidFill>
                <a:schemeClr val="tx1"/>
              </a:solidFill>
              <a:latin typeface="+mn-lt"/>
              <a:ea typeface="+mn-ea"/>
              <a:cs typeface="+mn-cs"/>
            </a:endParaRPr>
          </a:p>
        </p:txBody>
      </p:sp>
    </p:spTree>
    <p:extLst>
      <p:ext uri="{BB962C8B-B14F-4D97-AF65-F5344CB8AC3E}">
        <p14:creationId xmlns:p14="http://schemas.microsoft.com/office/powerpoint/2010/main" val="159657465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Details on Open Projects can be found via these links.</a:t>
            </a:r>
          </a:p>
        </p:txBody>
      </p:sp>
      <p:sp>
        <p:nvSpPr>
          <p:cNvPr id="4" name="Slide Number Placeholder 3"/>
          <p:cNvSpPr>
            <a:spLocks noGrp="1"/>
          </p:cNvSpPr>
          <p:nvPr>
            <p:ph type="sldNum" sz="quarter" idx="5"/>
          </p:nvPr>
        </p:nvSpPr>
        <p:spPr/>
        <p:txBody>
          <a:bodyPr/>
          <a:lstStyle/>
          <a:p>
            <a:fld id="{1FA47DEB-2367-4A88-9940-F29DF763A199}" type="slidenum">
              <a:rPr lang="en-US" smtClean="0"/>
              <a:t>22</a:t>
            </a:fld>
            <a:endParaRPr lang="en-US"/>
          </a:p>
        </p:txBody>
      </p:sp>
    </p:spTree>
    <p:extLst>
      <p:ext uri="{BB962C8B-B14F-4D97-AF65-F5344CB8AC3E}">
        <p14:creationId xmlns:p14="http://schemas.microsoft.com/office/powerpoint/2010/main" val="42249626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Regardless of whether you choose to form an Open Project or Foundation-as-a-Service, you will have direct access to the OASIS </a:t>
            </a:r>
            <a:r>
              <a:rPr lang="en-US" baseline="0" dirty="0"/>
              <a:t>executive and technical management team:</a:t>
            </a:r>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carol.geyer@oasis-open.org</a:t>
            </a:r>
            <a:r>
              <a:rPr lang="en-US" dirty="0"/>
              <a:t>, based in Sarasota, Florida</a:t>
            </a:r>
          </a:p>
          <a:p>
            <a:r>
              <a:rPr lang="en-US" dirty="0"/>
              <a:t>scott.mcgrath@oasis-open.org, based in Boston</a:t>
            </a:r>
          </a:p>
          <a:p>
            <a:r>
              <a:rPr lang="en-US" dirty="0"/>
              <a:t>jamie.clark@oasis-open.org, based in Los Angeles</a:t>
            </a:r>
          </a:p>
          <a:p>
            <a:r>
              <a:rPr lang="en-US" dirty="0"/>
              <a:t>chet.ensign@oasis-open.org, based in New York</a:t>
            </a:r>
          </a:p>
          <a:p>
            <a:r>
              <a:rPr lang="en-US" dirty="0"/>
              <a:t>jory.burson@oasis-open.org, based in Boston</a:t>
            </a:r>
          </a:p>
          <a:p>
            <a:endParaRPr lang="en-US" dirty="0"/>
          </a:p>
          <a:p>
            <a:r>
              <a:rPr lang="en-US" dirty="0"/>
              <a:t>OASIS also has staff in Washington, DC, Geneva, and Amsterdam.</a:t>
            </a:r>
            <a:r>
              <a:rPr lang="en-US" baseline="0" dirty="0"/>
              <a:t> </a:t>
            </a:r>
          </a:p>
          <a:p>
            <a:endParaRPr lang="en-US" baseline="0" dirty="0"/>
          </a:p>
          <a:p>
            <a:r>
              <a:rPr lang="en-US" b="1" baseline="0" dirty="0"/>
              <a:t>We look forward to our next conversation.</a:t>
            </a:r>
            <a:endParaRPr lang="en-US" b="1" dirty="0"/>
          </a:p>
        </p:txBody>
      </p:sp>
    </p:spTree>
    <p:extLst>
      <p:ext uri="{BB962C8B-B14F-4D97-AF65-F5344CB8AC3E}">
        <p14:creationId xmlns:p14="http://schemas.microsoft.com/office/powerpoint/2010/main" val="13323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4"/>
        <p:cNvGrpSpPr/>
        <p:nvPr/>
      </p:nvGrpSpPr>
      <p:grpSpPr>
        <a:xfrm>
          <a:off x="0" y="0"/>
          <a:ext cx="0" cy="0"/>
          <a:chOff x="0" y="0"/>
          <a:chExt cx="0" cy="0"/>
        </a:xfrm>
      </p:grpSpPr>
      <p:sp>
        <p:nvSpPr>
          <p:cNvPr id="415" name="Shape 415"/>
          <p:cNvSpPr txBox="1">
            <a:spLocks noGrp="1"/>
          </p:cNvSpPr>
          <p:nvPr>
            <p:ph type="body" idx="1"/>
          </p:nvPr>
        </p:nvSpPr>
        <p:spPr>
          <a:xfrm>
            <a:off x="685800" y="4343400"/>
            <a:ext cx="5486400" cy="4114800"/>
          </a:xfrm>
          <a:prstGeom prst="rect">
            <a:avLst/>
          </a:prstGeom>
          <a:noFill/>
          <a:ln>
            <a:noFill/>
          </a:ln>
        </p:spPr>
        <p:txBody>
          <a:bodyPr wrap="square" lIns="91425" tIns="91425" rIns="91425" bIns="91425" anchor="t" anchorCtr="0">
            <a:noAutofit/>
          </a:bodyPr>
          <a:lstStyle/>
          <a:p>
            <a:pPr marL="0" lvl="0" indent="0">
              <a:spcBef>
                <a:spcPts val="0"/>
              </a:spcBef>
              <a:buNone/>
            </a:pPr>
            <a:r>
              <a:rPr lang="en-US" dirty="0"/>
              <a:t>OASIS is a nonprofit, international, member-driven organization founded in 1993. We provide support for open standards and open source development.</a:t>
            </a:r>
          </a:p>
          <a:p>
            <a:pPr marL="0" lvl="0" indent="0">
              <a:spcBef>
                <a:spcPts val="0"/>
              </a:spcBef>
              <a:buNone/>
            </a:pPr>
            <a:endParaRPr lang="en-US" dirty="0"/>
          </a:p>
          <a:p>
            <a:pPr marL="0" lvl="0" indent="0">
              <a:spcBef>
                <a:spcPts val="0"/>
              </a:spcBef>
              <a:buNone/>
            </a:pPr>
            <a:r>
              <a:rPr lang="en-US" dirty="0"/>
              <a:t>We’re the home of a lot of standards that you’re probably familiar with—SAML, OpenDocument Format…--and may others that you may not have but that touch your lives, like the Common Alerting Protocol that’s used for Amber alerts on missing children. We have a broad scope of work, cybersecurity, blockchain, privacy, sharing economy, cryptography, cloud computing, augmented reality, emergency management, legal…</a:t>
            </a:r>
          </a:p>
          <a:p>
            <a:pPr marL="0" lvl="0" indent="0">
              <a:spcBef>
                <a:spcPts val="0"/>
              </a:spcBef>
              <a:buNone/>
            </a:pPr>
            <a:endParaRPr lang="en-US" dirty="0"/>
          </a:p>
          <a:p>
            <a:pPr marL="0" lvl="0" indent="0">
              <a:spcBef>
                <a:spcPts val="0"/>
              </a:spcBef>
              <a:buNone/>
            </a:pPr>
            <a:r>
              <a:rPr lang="en-US" dirty="0"/>
              <a:t>We understand how transparent, fair community development gets done. We know how to support it, we know what it takes to get work adopted. </a:t>
            </a:r>
          </a:p>
          <a:p>
            <a:pPr marL="0" lvl="0" indent="0">
              <a:spcBef>
                <a:spcPts val="0"/>
              </a:spcBef>
              <a:buNone/>
            </a:pPr>
            <a:endParaRPr lang="en-US" dirty="0"/>
          </a:p>
          <a:p>
            <a:pPr marL="0" lvl="0" indent="0">
              <a:spcBef>
                <a:spcPts val="0"/>
              </a:spcBef>
              <a:buNone/>
            </a:pPr>
            <a:r>
              <a:rPr lang="en-US" dirty="0"/>
              <a:t>We try to be as flexible as possible in serving the varying needs of different communities. Groups at OASIS work autonomously, setting their own goals, making their own decisions… but openness, transparency, inclusivity…those are things we stand firm on. </a:t>
            </a:r>
          </a:p>
          <a:p>
            <a:pPr marL="0" lvl="0" indent="0">
              <a:spcBef>
                <a:spcPts val="0"/>
              </a:spcBef>
              <a:buNone/>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Our process is recognized by the de jure bodies and much of our work has gone on to be published by ISO, IEC, and ITU.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https://www.oasis-open.org/</a:t>
            </a:r>
          </a:p>
          <a:p>
            <a:pPr marL="0" lvl="0" indent="0">
              <a:spcBef>
                <a:spcPts val="0"/>
              </a:spcBef>
              <a:buNone/>
            </a:pPr>
            <a:endParaRPr lang="en-US" dirty="0"/>
          </a:p>
          <a:p>
            <a:pPr marL="0" lvl="0" indent="0">
              <a:spcBef>
                <a:spcPts val="0"/>
              </a:spcBef>
              <a:buNone/>
            </a:pPr>
            <a:endParaRPr lang="en-US" dirty="0"/>
          </a:p>
          <a:p>
            <a:pPr marL="0" lvl="0" indent="0">
              <a:spcBef>
                <a:spcPts val="0"/>
              </a:spcBef>
              <a:buNone/>
            </a:pPr>
            <a:endParaRPr lang="en-US" dirty="0"/>
          </a:p>
          <a:p>
            <a:pPr marL="0" lvl="0" indent="0">
              <a:spcBef>
                <a:spcPts val="0"/>
              </a:spcBef>
              <a:buNone/>
            </a:pPr>
            <a:endParaRPr lang="en-US" dirty="0"/>
          </a:p>
        </p:txBody>
      </p:sp>
      <p:sp>
        <p:nvSpPr>
          <p:cNvPr id="416" name="Shape 416"/>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0820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Our 2000+ participants include large, multinational companies (Intel, Microsoft, IBM, Cisco, Google, Amazon, Apple…), government agencies, academic institutions, SMEs, and consultants from around the world.</a:t>
            </a:r>
          </a:p>
        </p:txBody>
      </p:sp>
      <p:sp>
        <p:nvSpPr>
          <p:cNvPr id="4" name="Slide Number Placeholder 3"/>
          <p:cNvSpPr>
            <a:spLocks noGrp="1"/>
          </p:cNvSpPr>
          <p:nvPr>
            <p:ph type="sldNum" sz="quarter" idx="5"/>
          </p:nvPr>
        </p:nvSpPr>
        <p:spPr/>
        <p:txBody>
          <a:bodyPr/>
          <a:lstStyle/>
          <a:p>
            <a:fld id="{1FA47DEB-2367-4A88-9940-F29DF763A199}" type="slidenum">
              <a:rPr lang="en-US" smtClean="0"/>
              <a:t>4</a:t>
            </a:fld>
            <a:endParaRPr lang="en-US"/>
          </a:p>
        </p:txBody>
      </p:sp>
    </p:spTree>
    <p:extLst>
      <p:ext uri="{BB962C8B-B14F-4D97-AF65-F5344CB8AC3E}">
        <p14:creationId xmlns:p14="http://schemas.microsoft.com/office/powerpoint/2010/main" val="37538180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Many OASIS Standards have gone on to be published by de jure standards bodies. OASIS has special submitter status with ISO, IEC, ITU, and UNCEFACT.</a:t>
            </a:r>
          </a:p>
        </p:txBody>
      </p:sp>
      <p:sp>
        <p:nvSpPr>
          <p:cNvPr id="4" name="Slide Number Placeholder 3"/>
          <p:cNvSpPr>
            <a:spLocks noGrp="1"/>
          </p:cNvSpPr>
          <p:nvPr>
            <p:ph type="sldNum" sz="quarter" idx="10"/>
          </p:nvPr>
        </p:nvSpPr>
        <p:spPr/>
        <p:txBody>
          <a:bodyPr/>
          <a:lstStyle/>
          <a:p>
            <a:pPr>
              <a:defRPr/>
            </a:pPr>
            <a:fld id="{4B169030-EA8D-4208-84C0-1FBE0F67025A}" type="slidenum">
              <a:rPr lang="en-US" smtClean="0"/>
              <a:pPr>
                <a:defRPr/>
              </a:pPr>
              <a:t>5</a:t>
            </a:fld>
            <a:endParaRPr lang="en-US"/>
          </a:p>
        </p:txBody>
      </p:sp>
    </p:spTree>
    <p:extLst>
      <p:ext uri="{BB962C8B-B14F-4D97-AF65-F5344CB8AC3E}">
        <p14:creationId xmlns:p14="http://schemas.microsoft.com/office/powerpoint/2010/main" val="41375051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OASIS currently has 60+ active initiatives working on open standards and open source software across a broad range of areas including: blockchain, privacy and identity, security, cybersecurity, IoT, cloud computing, emergency response, content technologies, legal applications, and more.</a:t>
            </a:r>
          </a:p>
        </p:txBody>
      </p:sp>
      <p:sp>
        <p:nvSpPr>
          <p:cNvPr id="4" name="Slide Number Placeholder 3"/>
          <p:cNvSpPr>
            <a:spLocks noGrp="1"/>
          </p:cNvSpPr>
          <p:nvPr>
            <p:ph type="sldNum" sz="quarter" idx="5"/>
          </p:nvPr>
        </p:nvSpPr>
        <p:spPr/>
        <p:txBody>
          <a:bodyPr/>
          <a:lstStyle/>
          <a:p>
            <a:fld id="{1FA47DEB-2367-4A88-9940-F29DF763A199}" type="slidenum">
              <a:rPr lang="en-US" smtClean="0"/>
              <a:t>6</a:t>
            </a:fld>
            <a:endParaRPr lang="en-US"/>
          </a:p>
        </p:txBody>
      </p:sp>
    </p:spTree>
    <p:extLst>
      <p:ext uri="{BB962C8B-B14F-4D97-AF65-F5344CB8AC3E}">
        <p14:creationId xmlns:p14="http://schemas.microsoft.com/office/powerpoint/2010/main" val="19830116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1FA47DEB-2367-4A88-9940-F29DF763A199}" type="slidenum">
              <a:rPr lang="en-US" smtClean="0"/>
              <a:t>7</a:t>
            </a:fld>
            <a:endParaRPr lang="en-US"/>
          </a:p>
        </p:txBody>
      </p:sp>
    </p:spTree>
    <p:extLst>
      <p:ext uri="{BB962C8B-B14F-4D97-AF65-F5344CB8AC3E}">
        <p14:creationId xmlns:p14="http://schemas.microsoft.com/office/powerpoint/2010/main" val="22396028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hlinkClick r:id="rId3"/>
              </a:rPr>
              <a:t>Open Projects</a:t>
            </a:r>
            <a:r>
              <a:rPr lang="en-US" sz="1200" b="0" i="0" kern="1200" dirty="0">
                <a:solidFill>
                  <a:schemeClr val="tx1"/>
                </a:solidFill>
                <a:effectLst/>
                <a:latin typeface="+mn-lt"/>
                <a:ea typeface="+mn-ea"/>
                <a:cs typeface="+mn-cs"/>
              </a:rPr>
              <a:t> is the first-of-its-kind program that creates a more transparent and collaborative future for open source and standards development. Open Projects gives communities the power to develop what they choose--APIs, code, specifications, reference implementations, guidelines-- in one place, under open source licenses, with a path to recognition in global policy and procurement.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8</a:t>
            </a:fld>
            <a:endParaRPr lang="en-US"/>
          </a:p>
        </p:txBody>
      </p:sp>
    </p:spTree>
    <p:extLst>
      <p:ext uri="{BB962C8B-B14F-4D97-AF65-F5344CB8AC3E}">
        <p14:creationId xmlns:p14="http://schemas.microsoft.com/office/powerpoint/2010/main" val="2457296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OASIS developed the Open Projects program because we realized:</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Governments hesitate to recognize and reference open source artifacts in public policy and procurement unless they know the open source work is the product of a transparent process with responsible IP management.</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Groups don’t want to develop standards in one place and open source code and APIs in another place.</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The lines between open source and open standards are blurring.</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Organizations are willing to underwrite foundation costs in order to encourage technical input from developers who are not dues-payers.</a:t>
            </a:r>
          </a:p>
          <a:p>
            <a:pPr marL="685800" marR="0" lvl="1" indent="-228600" algn="l" defTabSz="914400" rtl="0" eaLnBrk="1" fontAlgn="auto" latinLnBrk="0" hangingPunct="1">
              <a:lnSpc>
                <a:spcPct val="100000"/>
              </a:lnSpc>
              <a:spcBef>
                <a:spcPts val="0"/>
              </a:spcBef>
              <a:spcAft>
                <a:spcPts val="0"/>
              </a:spcAft>
              <a:buClrTx/>
              <a:buSzTx/>
              <a:buFontTx/>
              <a:buAutoNum type="arabicParenR"/>
              <a:tabLst/>
              <a:defRPr/>
            </a:pPr>
            <a:r>
              <a:rPr lang="en-US" sz="1200" b="0" i="0" kern="1200" dirty="0">
                <a:solidFill>
                  <a:schemeClr val="tx1"/>
                </a:solidFill>
                <a:effectLst/>
                <a:latin typeface="+mn-lt"/>
                <a:ea typeface="+mn-ea"/>
                <a:cs typeface="+mn-cs"/>
              </a:rPr>
              <a:t>The open source community would welcome an alternative to the current hosting options.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Open Projects gives groups more control and streamlined governance. </a:t>
            </a:r>
          </a:p>
          <a:p>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1FA47DEB-2367-4A88-9940-F29DF763A199}" type="slidenum">
              <a:rPr lang="en-US" smtClean="0"/>
              <a:t>9</a:t>
            </a:fld>
            <a:endParaRPr lang="en-US"/>
          </a:p>
        </p:txBody>
      </p:sp>
    </p:spTree>
    <p:extLst>
      <p:ext uri="{BB962C8B-B14F-4D97-AF65-F5344CB8AC3E}">
        <p14:creationId xmlns:p14="http://schemas.microsoft.com/office/powerpoint/2010/main" val="2362149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tif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89" name="Group 88"/>
          <p:cNvGrpSpPr/>
          <p:nvPr/>
        </p:nvGrpSpPr>
        <p:grpSpPr>
          <a:xfrm>
            <a:off x="-329674" y="-59376"/>
            <a:ext cx="12515851" cy="6923798"/>
            <a:chOff x="-329674" y="-51881"/>
            <a:chExt cx="12515851" cy="6923798"/>
          </a:xfrm>
        </p:grpSpPr>
        <p:sp>
          <p:nvSpPr>
            <p:cNvPr id="90"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0"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1"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08"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1669293" y="1186483"/>
            <a:ext cx="8848345" cy="4477933"/>
            <a:chOff x="1669293" y="1186483"/>
            <a:chExt cx="8848345" cy="4477933"/>
          </a:xfrm>
        </p:grpSpPr>
        <p:sp>
          <p:nvSpPr>
            <p:cNvPr id="39" name="Rectangle 38"/>
            <p:cNvSpPr/>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759236" y="2075504"/>
            <a:ext cx="8679915" cy="1748729"/>
          </a:xfrm>
        </p:spPr>
        <p:txBody>
          <a:bodyPr bIns="0" anchor="b">
            <a:normAutofit/>
          </a:bodyPr>
          <a:lstStyle>
            <a:lvl1pPr algn="ctr">
              <a:lnSpc>
                <a:spcPct val="80000"/>
              </a:lnSpc>
              <a:defRPr sz="5400" spc="-150">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759237" y="3906266"/>
            <a:ext cx="8673427" cy="1322587"/>
          </a:xfrm>
        </p:spPr>
        <p:txBody>
          <a:bodyPr tIns="0">
            <a:normAutofit/>
          </a:bodyPr>
          <a:lstStyle>
            <a:lvl1pPr marL="0" indent="0" algn="ctr">
              <a:lnSpc>
                <a:spcPct val="100000"/>
              </a:lnSpc>
              <a:buNone/>
              <a:defRPr sz="1800" b="0">
                <a:solidFill>
                  <a:srgbClr val="FFFEFF"/>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804672" y="320040"/>
            <a:ext cx="3657600" cy="320040"/>
          </a:xfrm>
        </p:spPr>
        <p:txBody>
          <a:bodyPr vert="horz" lIns="91440" tIns="45720" rIns="91440" bIns="45720" rtlCol="0" anchor="ctr"/>
          <a:lstStyle>
            <a:lvl1pPr>
              <a:defRPr lang="en-US"/>
            </a:lvl1pPr>
          </a:lstStyle>
          <a:p>
            <a:fld id="{0E17A485-C0A8-42DB-95F9-B0117A17E0BB}" type="datetime1">
              <a:rPr lang="en-US" smtClean="0"/>
              <a:t>9/18/2020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5" name="Group 74"/>
          <p:cNvGrpSpPr/>
          <p:nvPr/>
        </p:nvGrpSpPr>
        <p:grpSpPr>
          <a:xfrm>
            <a:off x="-417513"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800144"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1"/>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109983" y="794719"/>
            <a:ext cx="6275035" cy="52570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1FE061-7C42-4E18-A934-2AE93A37D2E8}" type="datetime1">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5" name="Group 74"/>
          <p:cNvGrpSpPr/>
          <p:nvPr/>
        </p:nvGrpSpPr>
        <p:grpSpPr>
          <a:xfrm flipH="1">
            <a:off x="0" y="0"/>
            <a:ext cx="12584114" cy="6853238"/>
            <a:chOff x="-417513" y="0"/>
            <a:chExt cx="12584114" cy="6853238"/>
          </a:xfrm>
        </p:grpSpPr>
        <p:sp>
          <p:nvSpPr>
            <p:cNvPr id="76"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3"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2" name="Group 21"/>
          <p:cNvGrpSpPr/>
          <p:nvPr/>
        </p:nvGrpSpPr>
        <p:grpSpPr>
          <a:xfrm>
            <a:off x="7718948" y="1699589"/>
            <a:ext cx="3674476" cy="3470421"/>
            <a:chOff x="697883" y="1816768"/>
            <a:chExt cx="3674476" cy="3470421"/>
          </a:xfrm>
        </p:grpSpPr>
        <p:sp>
          <p:nvSpPr>
            <p:cNvPr id="23" name="Rectangle 22"/>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7807437" y="2349925"/>
            <a:ext cx="3501195" cy="2456442"/>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802747" y="798444"/>
            <a:ext cx="6268622" cy="525730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04672" y="320040"/>
            <a:ext cx="3657600" cy="320040"/>
          </a:xfrm>
        </p:spPr>
        <p:txBody>
          <a:bodyPr/>
          <a:lstStyle/>
          <a:p>
            <a:fld id="{2405E934-0469-48D4-A01C-0ED174C66FC6}" type="datetime1">
              <a:rPr lang="en-US" smtClean="0"/>
              <a:t>9/18/2020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8" name="Rectangle 27">
            <a:extLst>
              <a:ext uri="{FF2B5EF4-FFF2-40B4-BE49-F238E27FC236}">
                <a16:creationId xmlns:a16="http://schemas.microsoft.com/office/drawing/2014/main" id="{56FBBC94-CA38-AB49-A569-07F154E33492}"/>
              </a:ext>
            </a:extLst>
          </p:cNvPr>
          <p:cNvSpPr/>
          <p:nvPr userDrawn="1"/>
        </p:nvSpPr>
        <p:spPr>
          <a:xfrm>
            <a:off x="0" y="0"/>
            <a:ext cx="12192000" cy="6858000"/>
          </a:xfrm>
          <a:prstGeom prst="rect">
            <a:avLst/>
          </a:prstGeom>
          <a:solidFill>
            <a:schemeClr val="bg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Date Placeholder 2"/>
          <p:cNvSpPr>
            <a:spLocks noGrp="1"/>
          </p:cNvSpPr>
          <p:nvPr>
            <p:ph type="dt" sz="half" idx="10"/>
          </p:nvPr>
        </p:nvSpPr>
        <p:spPr/>
        <p:txBody>
          <a:bodyPr/>
          <a:lstStyle/>
          <a:p>
            <a:fld id="{809623AC-08E3-4A2F-BFA2-77E3ADBBBC1F}" type="datetime1">
              <a:rPr lang="en-US" smtClean="0"/>
              <a:t>9/18/2020</a:t>
            </a:fld>
            <a:endParaRPr lang="en-US"/>
          </a:p>
        </p:txBody>
      </p:sp>
      <p:sp>
        <p:nvSpPr>
          <p:cNvPr id="4" name="Footer Placeholder 3"/>
          <p:cNvSpPr>
            <a:spLocks noGrp="1"/>
          </p:cNvSpPr>
          <p:nvPr>
            <p:ph type="ftr" sz="quarter" idx="11"/>
          </p:nvPr>
        </p:nvSpPr>
        <p:spPr/>
        <p:txBody>
          <a:bodyPr/>
          <a:lstStyle/>
          <a:p>
            <a:endParaRPr lang="en-US"/>
          </a:p>
        </p:txBody>
      </p:sp>
      <p:pic>
        <p:nvPicPr>
          <p:cNvPr id="27" name="Picture 26">
            <a:extLst>
              <a:ext uri="{FF2B5EF4-FFF2-40B4-BE49-F238E27FC236}">
                <a16:creationId xmlns:a16="http://schemas.microsoft.com/office/drawing/2014/main" id="{81F4CF98-BB27-46D3-842E-9E77C4EAB702}"/>
              </a:ext>
            </a:extLst>
          </p:cNvPr>
          <p:cNvPicPr>
            <a:picLocks noChangeAspect="1"/>
          </p:cNvPicPr>
          <p:nvPr userDrawn="1"/>
        </p:nvPicPr>
        <p:blipFill rotWithShape="1">
          <a:blip r:embed="rId2">
            <a:extLst>
              <a:ext uri="{28A0092B-C50C-407E-A947-70E740481C1C}">
                <a14:useLocalDpi xmlns:a14="http://schemas.microsoft.com/office/drawing/2010/main"/>
              </a:ext>
            </a:extLst>
          </a:blip>
          <a:srcRect/>
          <a:stretch/>
        </p:blipFill>
        <p:spPr>
          <a:xfrm>
            <a:off x="11084990" y="311818"/>
            <a:ext cx="740537" cy="316832"/>
          </a:xfrm>
          <a:prstGeom prst="rect">
            <a:avLst/>
          </a:prstGeom>
        </p:spPr>
      </p:pic>
    </p:spTree>
    <p:extLst>
      <p:ext uri="{BB962C8B-B14F-4D97-AF65-F5344CB8AC3E}">
        <p14:creationId xmlns:p14="http://schemas.microsoft.com/office/powerpoint/2010/main" val="4448661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Section Header">
    <p:bg>
      <p:bgPr>
        <a:solidFill>
          <a:schemeClr val="tx2"/>
        </a:solidFill>
        <a:effectLst/>
      </p:bgPr>
    </p:bg>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bg2">
                  <a:lumMod val="7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bg2">
                  <a:lumMod val="7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bg2">
                  <a:lumMod val="7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bg2">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2" name="Rectangle 1">
            <a:extLst>
              <a:ext uri="{FF2B5EF4-FFF2-40B4-BE49-F238E27FC236}">
                <a16:creationId xmlns:a16="http://schemas.microsoft.com/office/drawing/2014/main" id="{B1361374-FA3E-3049-9117-8A5E2CB96CDF}"/>
              </a:ext>
            </a:extLst>
          </p:cNvPr>
          <p:cNvSpPr/>
          <p:nvPr userDrawn="1"/>
        </p:nvSpPr>
        <p:spPr>
          <a:xfrm>
            <a:off x="0" y="0"/>
            <a:ext cx="12192000" cy="6858000"/>
          </a:xfrm>
          <a:prstGeom prst="rect">
            <a:avLst/>
          </a:prstGeom>
          <a:solidFill>
            <a:schemeClr val="tx2">
              <a:alpha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a:xfrm>
            <a:off x="804672" y="320040"/>
            <a:ext cx="3657600" cy="320040"/>
          </a:xfrm>
        </p:spPr>
        <p:txBody>
          <a:bodyPr/>
          <a:lstStyle>
            <a:lvl1pPr>
              <a:defRPr>
                <a:solidFill>
                  <a:schemeClr val="bg1"/>
                </a:solidFill>
              </a:defRPr>
            </a:lvl1pPr>
          </a:lstStyle>
          <a:p>
            <a:fld id="{2A030A68-DD42-407C-AD5F-5A87DDF0CE4C}" type="datetime1">
              <a:rPr lang="en-US" smtClean="0"/>
              <a:pPr/>
              <a:t>9/18/2020</a:t>
            </a:fld>
            <a:endParaRPr lang="en-US"/>
          </a:p>
        </p:txBody>
      </p:sp>
      <p:sp>
        <p:nvSpPr>
          <p:cNvPr id="5" name="Footer Placeholder 4"/>
          <p:cNvSpPr>
            <a:spLocks noGrp="1"/>
          </p:cNvSpPr>
          <p:nvPr>
            <p:ph type="ftr" sz="quarter" idx="11"/>
          </p:nvPr>
        </p:nvSpPr>
        <p:spPr>
          <a:xfrm>
            <a:off x="804672" y="6227064"/>
            <a:ext cx="10588752" cy="320040"/>
          </a:xfrm>
        </p:spPr>
        <p:txBody>
          <a:bodyPr/>
          <a:lstStyle>
            <a:lvl1pPr algn="ctr">
              <a:defRPr>
                <a:solidFill>
                  <a:schemeClr val="bg1"/>
                </a:solidFill>
              </a:defRPr>
            </a:lvl1pPr>
          </a:lstStyle>
          <a:p>
            <a:endParaRPr lang="en-US"/>
          </a:p>
        </p:txBody>
      </p:sp>
      <p:pic>
        <p:nvPicPr>
          <p:cNvPr id="27" name="Picture 26">
            <a:extLst>
              <a:ext uri="{FF2B5EF4-FFF2-40B4-BE49-F238E27FC236}">
                <a16:creationId xmlns:a16="http://schemas.microsoft.com/office/drawing/2014/main" id="{AF4AB3F3-1617-3F4B-ABEA-FDE653B4B39B}"/>
              </a:ext>
            </a:extLst>
          </p:cNvPr>
          <p:cNvPicPr>
            <a:picLocks noChangeAspect="1"/>
          </p:cNvPicPr>
          <p:nvPr userDrawn="1"/>
        </p:nvPicPr>
        <p:blipFill rotWithShape="1">
          <a:blip r:embed="rId2">
            <a:extLst>
              <a:ext uri="{BEBA8EAE-BF5A-486C-A8C5-ECC9F3942E4B}">
                <a14:imgProps xmlns:a14="http://schemas.microsoft.com/office/drawing/2010/main">
                  <a14:imgLayer r:embed="rId3">
                    <a14:imgEffect>
                      <a14:brightnessContrast bright="100000"/>
                    </a14:imgEffect>
                  </a14:imgLayer>
                </a14:imgProps>
              </a:ext>
            </a:extLst>
          </a:blip>
          <a:srcRect l="17659" r="17659" b="45167"/>
          <a:stretch/>
        </p:blipFill>
        <p:spPr>
          <a:xfrm>
            <a:off x="11084990" y="311818"/>
            <a:ext cx="740537" cy="316832"/>
          </a:xfrm>
          <a:prstGeom prst="rect">
            <a:avLst/>
          </a:prstGeom>
        </p:spPr>
      </p:pic>
    </p:spTree>
    <p:extLst>
      <p:ext uri="{BB962C8B-B14F-4D97-AF65-F5344CB8AC3E}">
        <p14:creationId xmlns:p14="http://schemas.microsoft.com/office/powerpoint/2010/main" val="2196907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80" name="Group 79"/>
          <p:cNvGrpSpPr/>
          <p:nvPr/>
        </p:nvGrpSpPr>
        <p:grpSpPr>
          <a:xfrm>
            <a:off x="-417513" y="0"/>
            <a:ext cx="12584114" cy="6853238"/>
            <a:chOff x="-417513" y="0"/>
            <a:chExt cx="12584114" cy="6853238"/>
          </a:xfrm>
        </p:grpSpPr>
        <p:sp>
          <p:nvSpPr>
            <p:cNvPr id="81"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7" name="Group 26"/>
          <p:cNvGrpSpPr/>
          <p:nvPr/>
        </p:nvGrpSpPr>
        <p:grpSpPr>
          <a:xfrm>
            <a:off x="800144" y="1699589"/>
            <a:ext cx="3674476" cy="3470421"/>
            <a:chOff x="697883" y="1816768"/>
            <a:chExt cx="3674476" cy="3470421"/>
          </a:xfrm>
        </p:grpSpPr>
        <p:sp>
          <p:nvSpPr>
            <p:cNvPr id="28" name="Rectangle 27"/>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9"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49925"/>
            <a:ext cx="3498979" cy="2456442"/>
          </a:xfrm>
        </p:spPr>
        <p:txBody>
          <a:bodyPr/>
          <a:lstStyle>
            <a:lvl1pPr>
              <a:defRPr>
                <a:solidFill>
                  <a:srgbClr val="FFFEFF"/>
                </a:solidFill>
              </a:defRPr>
            </a:lvl1pPr>
          </a:lstStyle>
          <a:p>
            <a:r>
              <a:rPr lang="en-US" dirty="0"/>
              <a:t>Click to edit Master title style</a:t>
            </a:r>
          </a:p>
        </p:txBody>
      </p:sp>
      <p:sp>
        <p:nvSpPr>
          <p:cNvPr id="3" name="Content Placeholder 2"/>
          <p:cNvSpPr>
            <a:spLocks noGrp="1"/>
          </p:cNvSpPr>
          <p:nvPr>
            <p:ph idx="1"/>
          </p:nvPr>
        </p:nvSpPr>
        <p:spPr>
          <a:xfrm>
            <a:off x="5118447" y="803186"/>
            <a:ext cx="6281873" cy="5248622"/>
          </a:xfrm>
        </p:spPr>
        <p:txBody>
          <a:bodyPr anchor="ct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635336F5-7F57-4689-AFF3-CD49570975A0}" type="datetime1">
              <a:rPr lang="en-US" smtClean="0"/>
              <a:t>9/18/2020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 name="Group 76"/>
          <p:cNvGrpSpPr/>
          <p:nvPr/>
        </p:nvGrpSpPr>
        <p:grpSpPr>
          <a:xfrm>
            <a:off x="-329674" y="-59376"/>
            <a:ext cx="12515851" cy="6923798"/>
            <a:chOff x="-329674" y="-51881"/>
            <a:chExt cx="12515851" cy="6923798"/>
          </a:xfrm>
        </p:grpSpPr>
        <p:sp>
          <p:nvSpPr>
            <p:cNvPr id="78"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3259545" y="1186483"/>
            <a:ext cx="5666145" cy="4477933"/>
            <a:chOff x="3259545" y="1186483"/>
            <a:chExt cx="5666145" cy="4477933"/>
          </a:xfrm>
        </p:grpSpPr>
        <p:sp>
          <p:nvSpPr>
            <p:cNvPr id="99" name="Rectangle 98"/>
            <p:cNvSpPr/>
            <p:nvPr/>
          </p:nvSpPr>
          <p:spPr>
            <a:xfrm>
              <a:off x="3259545" y="1186483"/>
              <a:ext cx="5657881"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0" name="Isosceles Triangle 39"/>
            <p:cNvSpPr/>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1" name="Rectangle 100"/>
            <p:cNvSpPr/>
            <p:nvPr/>
          </p:nvSpPr>
          <p:spPr>
            <a:xfrm>
              <a:off x="3259545" y="1991156"/>
              <a:ext cx="5666145"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3344216" y="2074730"/>
            <a:ext cx="5490224" cy="1689390"/>
          </a:xfrm>
        </p:spPr>
        <p:txBody>
          <a:bodyPr bIns="0" anchor="b">
            <a:normAutofit/>
          </a:bodyPr>
          <a:lstStyle>
            <a:lvl1pPr algn="ctr">
              <a:defRPr sz="44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3344215" y="3846851"/>
            <a:ext cx="5490223" cy="1383770"/>
          </a:xfrm>
        </p:spPr>
        <p:txBody>
          <a:bodyPr tIns="0">
            <a:normAutofit/>
          </a:bodyPr>
          <a:lstStyle>
            <a:lvl1pPr marL="0" indent="0" algn="ctr">
              <a:buNone/>
              <a:defRPr sz="1800">
                <a:solidFill>
                  <a:srgbClr val="FFFEFF"/>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804672" y="320040"/>
            <a:ext cx="3657600" cy="320040"/>
          </a:xfrm>
        </p:spPr>
        <p:txBody>
          <a:bodyPr/>
          <a:lstStyle/>
          <a:p>
            <a:fld id="{2A030A68-DD42-407C-AD5F-5A87DDF0CE4C}" type="datetime1">
              <a:rPr lang="en-US" smtClean="0"/>
              <a:t>9/18/2020</a:t>
            </a:fld>
            <a:endParaRPr lang="en-US" dirty="0"/>
          </a:p>
        </p:txBody>
      </p:sp>
      <p:sp>
        <p:nvSpPr>
          <p:cNvPr id="5" name="Footer Placeholder 4"/>
          <p:cNvSpPr>
            <a:spLocks noGrp="1"/>
          </p:cNvSpPr>
          <p:nvPr>
            <p:ph type="ftr" sz="quarter" idx="11"/>
          </p:nvPr>
        </p:nvSpPr>
        <p:spPr>
          <a:xfrm>
            <a:off x="804672" y="6227064"/>
            <a:ext cx="10588752" cy="320040"/>
          </a:xfrm>
        </p:spPr>
        <p:txBody>
          <a:bodyPr/>
          <a:lstStyle>
            <a:lvl1pPr algn="ctr">
              <a:defRPr/>
            </a:lvl1pPr>
          </a:lstStyle>
          <a:p>
            <a:endParaRPr lang="en-US" dirty="0"/>
          </a:p>
        </p:txBody>
      </p:sp>
      <p:sp>
        <p:nvSpPr>
          <p:cNvPr id="6" name="Slide Number Placeholder 5"/>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37" name="Group 36"/>
          <p:cNvGrpSpPr/>
          <p:nvPr/>
        </p:nvGrpSpPr>
        <p:grpSpPr>
          <a:xfrm>
            <a:off x="-417513" y="0"/>
            <a:ext cx="12584114" cy="6853238"/>
            <a:chOff x="-417513" y="0"/>
            <a:chExt cx="12584114" cy="6853238"/>
          </a:xfrm>
        </p:grpSpPr>
        <p:sp>
          <p:nvSpPr>
            <p:cNvPr id="3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800144" y="1699589"/>
            <a:ext cx="3674476" cy="3470421"/>
            <a:chOff x="697883" y="1816768"/>
            <a:chExt cx="3674476" cy="3470421"/>
          </a:xfrm>
        </p:grpSpPr>
        <p:sp>
          <p:nvSpPr>
            <p:cNvPr id="60" name="Rectangle 59"/>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0" y="2339669"/>
            <a:ext cx="3500828" cy="2470065"/>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5120878" y="803187"/>
            <a:ext cx="6269591" cy="238265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18447" y="3672162"/>
            <a:ext cx="6272022" cy="238358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804672" y="320040"/>
            <a:ext cx="3657600" cy="320040"/>
          </a:xfrm>
        </p:spPr>
        <p:txBody>
          <a:bodyPr/>
          <a:lstStyle/>
          <a:p>
            <a:fld id="{326710EE-3294-440B-A28F-104D402E30C0}" type="datetime1">
              <a:rPr lang="en-US" smtClean="0"/>
              <a:t>9/18/2020</a:t>
            </a:fld>
            <a:endParaRPr lang="en-US" dirty="0"/>
          </a:p>
        </p:txBody>
      </p:sp>
      <p:sp>
        <p:nvSpPr>
          <p:cNvPr id="6" name="Footer Placeholder 5"/>
          <p:cNvSpPr>
            <a:spLocks noGrp="1"/>
          </p:cNvSpPr>
          <p:nvPr>
            <p:ph type="ftr" sz="quarter" idx="11"/>
          </p:nvPr>
        </p:nvSpPr>
        <p:spPr>
          <a:xfrm>
            <a:off x="804672" y="6227064"/>
            <a:ext cx="10588752" cy="320040"/>
          </a:xfrm>
        </p:spPr>
        <p:txBody>
          <a:bodyPr/>
          <a:lstStyle/>
          <a:p>
            <a:endParaRPr lang="en-US" dirty="0"/>
          </a:p>
        </p:txBody>
      </p:sp>
      <p:sp>
        <p:nvSpPr>
          <p:cNvPr id="7" name="Slide Number Placeholder 6"/>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pic>
        <p:nvPicPr>
          <p:cNvPr id="34" name="Picture 2" descr="Screenshot 2017-11-16 08.44.04.png">
            <a:extLst>
              <a:ext uri="{FF2B5EF4-FFF2-40B4-BE49-F238E27FC236}">
                <a16:creationId xmlns:a16="http://schemas.microsoft.com/office/drawing/2014/main" id="{A1CAEE8E-985B-42A3-9CAB-15EA2E135057}"/>
              </a:ext>
            </a:extLst>
          </p:cNvPr>
          <p:cNvPicPr>
            <a:picLocks noChangeAspect="1" noChangeArrowheads="1"/>
          </p:cNvPicPr>
          <p:nvPr userDrawn="1"/>
        </p:nvPicPr>
        <p:blipFill rotWithShape="1">
          <a:blip r:embed="rId2">
            <a:extLst>
              <a:ext uri="{28A0092B-C50C-407E-A947-70E740481C1C}">
                <a14:useLocalDpi xmlns:a14="http://schemas.microsoft.com/office/drawing/2010/main" val="0"/>
              </a:ext>
            </a:extLst>
          </a:blip>
          <a:srcRect l="30164" t="52400" r="56057" b="28756"/>
          <a:stretch/>
        </p:blipFill>
        <p:spPr bwMode="auto">
          <a:xfrm flipH="1">
            <a:off x="263474" y="6461760"/>
            <a:ext cx="265281" cy="27729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9" name="Group 38"/>
          <p:cNvGrpSpPr/>
          <p:nvPr/>
        </p:nvGrpSpPr>
        <p:grpSpPr>
          <a:xfrm>
            <a:off x="-417513" y="0"/>
            <a:ext cx="12584114" cy="6853238"/>
            <a:chOff x="-417513" y="0"/>
            <a:chExt cx="12584114" cy="6853238"/>
          </a:xfrm>
        </p:grpSpPr>
        <p:sp>
          <p:nvSpPr>
            <p:cNvPr id="40"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6"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7"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1" name="Group 60"/>
          <p:cNvGrpSpPr/>
          <p:nvPr/>
        </p:nvGrpSpPr>
        <p:grpSpPr>
          <a:xfrm>
            <a:off x="800144" y="1699589"/>
            <a:ext cx="3674476" cy="3470421"/>
            <a:chOff x="697883" y="1816768"/>
            <a:chExt cx="3674476" cy="3470421"/>
          </a:xfrm>
        </p:grpSpPr>
        <p:sp>
          <p:nvSpPr>
            <p:cNvPr id="62" name="Rectangle 6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3"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Rectangle 63"/>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9001" y="2363915"/>
            <a:ext cx="3500828" cy="2460497"/>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5125137" y="803185"/>
            <a:ext cx="6265088"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5125305" y="1488985"/>
            <a:ext cx="6264350" cy="169685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18653" y="3665887"/>
            <a:ext cx="6264414" cy="685800"/>
          </a:xfrm>
        </p:spPr>
        <p:txBody>
          <a:bodyPr anchor="ctr">
            <a:noAutofit/>
          </a:bodyPr>
          <a:lstStyle>
            <a:lvl1pPr marL="0" indent="0" algn="l">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118447" y="4351687"/>
            <a:ext cx="6265588" cy="17040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804672" y="320040"/>
            <a:ext cx="3657600" cy="320040"/>
          </a:xfrm>
        </p:spPr>
        <p:txBody>
          <a:bodyPr/>
          <a:lstStyle/>
          <a:p>
            <a:fld id="{B98809CA-8232-4792-9084-4B39CDBCA169}" type="datetime1">
              <a:rPr lang="en-US" smtClean="0"/>
              <a:t>9/18/2020</a:t>
            </a:fld>
            <a:endParaRPr lang="en-US" dirty="0"/>
          </a:p>
        </p:txBody>
      </p:sp>
      <p:sp>
        <p:nvSpPr>
          <p:cNvPr id="8" name="Footer Placeholder 7"/>
          <p:cNvSpPr>
            <a:spLocks noGrp="1"/>
          </p:cNvSpPr>
          <p:nvPr>
            <p:ph type="ftr" sz="quarter" idx="11"/>
          </p:nvPr>
        </p:nvSpPr>
        <p:spPr>
          <a:xfrm>
            <a:off x="804672" y="6227064"/>
            <a:ext cx="10588752" cy="320040"/>
          </a:xfrm>
        </p:spPr>
        <p:txBody>
          <a:bodyPr/>
          <a:lstStyle/>
          <a:p>
            <a:endParaRPr lang="en-US" dirty="0"/>
          </a:p>
        </p:txBody>
      </p:sp>
      <p:sp>
        <p:nvSpPr>
          <p:cNvPr id="9" name="Slide Number Placeholder 8"/>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7" name="Group 76"/>
          <p:cNvGrpSpPr/>
          <p:nvPr/>
        </p:nvGrpSpPr>
        <p:grpSpPr>
          <a:xfrm>
            <a:off x="-417513" y="0"/>
            <a:ext cx="12584114" cy="6853238"/>
            <a:chOff x="-417513" y="0"/>
            <a:chExt cx="12584114" cy="6853238"/>
          </a:xfrm>
        </p:grpSpPr>
        <p:sp>
          <p:nvSpPr>
            <p:cNvPr id="78"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1"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4"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5"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4" name="Group 23"/>
          <p:cNvGrpSpPr/>
          <p:nvPr/>
        </p:nvGrpSpPr>
        <p:grpSpPr>
          <a:xfrm>
            <a:off x="800144" y="1699589"/>
            <a:ext cx="3674476" cy="3470421"/>
            <a:chOff x="697883" y="1816768"/>
            <a:chExt cx="3674476" cy="3470421"/>
          </a:xfrm>
        </p:grpSpPr>
        <p:sp>
          <p:nvSpPr>
            <p:cNvPr id="25" name="Rectangle 24"/>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2" y="2349925"/>
            <a:ext cx="3501196" cy="245644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9623AC-08E3-4A2F-BFA2-77E3ADBBBC1F}" type="datetime1">
              <a:rPr lang="en-US" smtClean="0"/>
              <a:t>9/18/2020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804672" y="320040"/>
            <a:ext cx="3657600" cy="320040"/>
          </a:xfrm>
        </p:spPr>
        <p:txBody>
          <a:bodyPr/>
          <a:lstStyle/>
          <a:p>
            <a:fld id="{DAA9842C-6AEA-4ABC-B26E-48C32E53D547}" type="datetime1">
              <a:rPr lang="en-US" smtClean="0"/>
              <a:t>9/18/2020</a:t>
            </a:fld>
            <a:endParaRPr lang="en-US" dirty="0"/>
          </a:p>
        </p:txBody>
      </p:sp>
      <p:sp>
        <p:nvSpPr>
          <p:cNvPr id="3" name="Footer Placeholder 2"/>
          <p:cNvSpPr>
            <a:spLocks noGrp="1"/>
          </p:cNvSpPr>
          <p:nvPr>
            <p:ph type="ftr" sz="quarter" idx="11"/>
          </p:nvPr>
        </p:nvSpPr>
        <p:spPr>
          <a:xfrm>
            <a:off x="804672" y="6227064"/>
            <a:ext cx="10588752" cy="320040"/>
          </a:xfrm>
        </p:spPr>
        <p:txBody>
          <a:bodyPr/>
          <a:lstStyle/>
          <a:p>
            <a:endParaRPr lang="en-US" dirty="0"/>
          </a:p>
        </p:txBody>
      </p:sp>
      <p:sp>
        <p:nvSpPr>
          <p:cNvPr id="4" name="Slide Number Placeholder 3"/>
          <p:cNvSpPr>
            <a:spLocks noGrp="1"/>
          </p:cNvSpPr>
          <p:nvPr>
            <p:ph type="sldNum" sz="quarter" idx="12"/>
          </p:nvPr>
        </p:nvSpPr>
        <p:spPr>
          <a:xfrm>
            <a:off x="10469880"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74" name="Group 73"/>
          <p:cNvGrpSpPr/>
          <p:nvPr/>
        </p:nvGrpSpPr>
        <p:grpSpPr>
          <a:xfrm>
            <a:off x="-417513" y="0"/>
            <a:ext cx="12584114" cy="6853238"/>
            <a:chOff x="-417513" y="0"/>
            <a:chExt cx="12584114" cy="6853238"/>
          </a:xfrm>
        </p:grpSpPr>
        <p:sp>
          <p:nvSpPr>
            <p:cNvPr id="75" name="Freeform 5"/>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6" name="Freeform 6"/>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 name="Freeform 7"/>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8"/>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9" name="Freeform 9"/>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0" name="Freeform 10"/>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11"/>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12"/>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13"/>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4"/>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5"/>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6"/>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7"/>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8"/>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9"/>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20"/>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1" name="Freeform 21"/>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2" name="Freeform 22"/>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23"/>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24"/>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5"/>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1" name="Group 20"/>
          <p:cNvGrpSpPr/>
          <p:nvPr/>
        </p:nvGrpSpPr>
        <p:grpSpPr>
          <a:xfrm>
            <a:off x="800144" y="1699589"/>
            <a:ext cx="3674476" cy="3470421"/>
            <a:chOff x="697883" y="1816768"/>
            <a:chExt cx="3674476" cy="3470421"/>
          </a:xfrm>
        </p:grpSpPr>
        <p:sp>
          <p:nvSpPr>
            <p:cNvPr id="22" name="Rectangle 21"/>
            <p:cNvSpPr/>
            <p:nvPr/>
          </p:nvSpPr>
          <p:spPr>
            <a:xfrm>
              <a:off x="697883" y="1816768"/>
              <a:ext cx="367447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2" name="Isosceles Triangle 22"/>
            <p:cNvSpPr/>
            <p:nvPr/>
          </p:nvSpPr>
          <p:spPr>
            <a:xfrm rot="10800000">
              <a:off x="2380224" y="5014786"/>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p:cNvSpPr/>
            <p:nvPr/>
          </p:nvSpPr>
          <p:spPr>
            <a:xfrm>
              <a:off x="704075" y="2392840"/>
              <a:ext cx="3668284"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888631" y="2352026"/>
            <a:ext cx="3501197" cy="1223298"/>
          </a:xfrm>
        </p:spPr>
        <p:txBody>
          <a:bodyPr bIns="0" anchor="b">
            <a:noAutofit/>
          </a:bodyPr>
          <a:lstStyle>
            <a:lvl1pPr algn="ctr">
              <a:defRPr sz="32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5109983" y="802809"/>
            <a:ext cx="6275035" cy="5249940"/>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88631" y="3580186"/>
            <a:ext cx="3501197" cy="1221164"/>
          </a:xfrm>
        </p:spPr>
        <p:txBody>
          <a:bodyPr/>
          <a:lstStyle>
            <a:lvl1pPr marL="0" indent="0" algn="ctr">
              <a:buNone/>
              <a:defRPr sz="16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F3CB8CE-0C68-4C75-81F2-D2D022F7DF2B}" type="datetime1">
              <a:rPr lang="en-US" smtClean="0"/>
              <a:t>9/18/2020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73" name="Group 72"/>
          <p:cNvGrpSpPr/>
          <p:nvPr/>
        </p:nvGrpSpPr>
        <p:grpSpPr>
          <a:xfrm>
            <a:off x="-329674" y="-59376"/>
            <a:ext cx="12515851" cy="6923798"/>
            <a:chOff x="-329674" y="-51881"/>
            <a:chExt cx="12515851" cy="6923798"/>
          </a:xfrm>
        </p:grpSpPr>
        <p:sp>
          <p:nvSpPr>
            <p:cNvPr id="81" name="Freeform 5"/>
            <p:cNvSpPr/>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2" name="Freeform 6"/>
            <p:cNvSpPr/>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3" name="Freeform 7"/>
            <p:cNvSpPr/>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4" name="Freeform 8"/>
            <p:cNvSpPr/>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9"/>
            <p:cNvSpPr/>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0"/>
            <p:cNvSpPr/>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1"/>
            <p:cNvSpPr/>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2"/>
            <p:cNvSpPr/>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3"/>
            <p:cNvSpPr/>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14"/>
            <p:cNvSpPr/>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5"/>
            <p:cNvSpPr/>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2" name="Freeform 16"/>
            <p:cNvSpPr/>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17"/>
            <p:cNvSpPr/>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8"/>
            <p:cNvSpPr/>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9"/>
            <p:cNvSpPr/>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0"/>
            <p:cNvSpPr/>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21"/>
            <p:cNvSpPr/>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22"/>
            <p:cNvSpPr/>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9" name="Freeform 23"/>
            <p:cNvSpPr/>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6" name="Group 75"/>
          <p:cNvGrpSpPr/>
          <p:nvPr/>
        </p:nvGrpSpPr>
        <p:grpSpPr>
          <a:xfrm>
            <a:off x="805336" y="1698331"/>
            <a:ext cx="5941540" cy="3470421"/>
            <a:chOff x="805336" y="1698331"/>
            <a:chExt cx="5941540" cy="3470421"/>
          </a:xfrm>
        </p:grpSpPr>
        <p:sp>
          <p:nvSpPr>
            <p:cNvPr id="77" name="Rectangle 76"/>
            <p:cNvSpPr/>
            <p:nvPr/>
          </p:nvSpPr>
          <p:spPr>
            <a:xfrm>
              <a:off x="805336" y="1698331"/>
              <a:ext cx="5941540"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8" name="Isosceles Triangle 9"/>
            <p:cNvSpPr/>
            <p:nvPr/>
          </p:nvSpPr>
          <p:spPr>
            <a:xfrm rot="10800000">
              <a:off x="3618113"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805336" y="2274403"/>
              <a:ext cx="5941540"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7543510" y="0"/>
            <a:ext cx="4648490" cy="6858000"/>
          </a:xfrm>
          <a:solidFill>
            <a:schemeClr val="bg1">
              <a:lumMod val="65000"/>
              <a:lumOff val="3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885443" y="2360255"/>
            <a:ext cx="5776646" cy="1178032"/>
          </a:xfrm>
        </p:spPr>
        <p:txBody>
          <a:bodyPr bIns="0" anchor="b">
            <a:normAutofit/>
          </a:bodyPr>
          <a:lstStyle>
            <a:lvl1pPr>
              <a:defRPr sz="36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885443" y="3545012"/>
            <a:ext cx="5776646" cy="1274198"/>
          </a:xfrm>
        </p:spPr>
        <p:txBody>
          <a:bodyPr>
            <a:normAutofit/>
          </a:bodyPr>
          <a:lstStyle>
            <a:lvl1pPr marL="0" indent="0" algn="ctr">
              <a:buNone/>
              <a:defRPr sz="1800">
                <a:solidFill>
                  <a:srgbClr val="FFFE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04672" y="320040"/>
            <a:ext cx="3657600" cy="320040"/>
          </a:xfrm>
        </p:spPr>
        <p:txBody>
          <a:bodyPr/>
          <a:lstStyle/>
          <a:p>
            <a:fld id="{854605FF-22B7-4C75-B85F-DD5C4113570A}" type="datetime1">
              <a:rPr lang="en-US" smtClean="0"/>
              <a:t>9/18/2020</a:t>
            </a:fld>
            <a:endParaRPr lang="en-US" dirty="0"/>
          </a:p>
        </p:txBody>
      </p:sp>
      <p:sp>
        <p:nvSpPr>
          <p:cNvPr id="6" name="Footer Placeholder 5"/>
          <p:cNvSpPr>
            <a:spLocks noGrp="1"/>
          </p:cNvSpPr>
          <p:nvPr>
            <p:ph type="ftr" sz="quarter" idx="11"/>
          </p:nvPr>
        </p:nvSpPr>
        <p:spPr>
          <a:xfrm>
            <a:off x="804672" y="6227064"/>
            <a:ext cx="5942203" cy="320040"/>
          </a:xfrm>
        </p:spPr>
        <p:txBody>
          <a:bodyPr/>
          <a:lstStyle/>
          <a:p>
            <a:endParaRPr lang="en-US" dirty="0"/>
          </a:p>
        </p:txBody>
      </p:sp>
      <p:sp>
        <p:nvSpPr>
          <p:cNvPr id="7" name="Slide Number Placeholder 6"/>
          <p:cNvSpPr>
            <a:spLocks noGrp="1"/>
          </p:cNvSpPr>
          <p:nvPr>
            <p:ph type="sldNum" sz="quarter" idx="12"/>
          </p:nvPr>
        </p:nvSpPr>
        <p:spPr>
          <a:xfrm>
            <a:off x="5828377" y="320040"/>
            <a:ext cx="914400" cy="320040"/>
          </a:xfrm>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91161" y="2358391"/>
            <a:ext cx="3498667" cy="2456485"/>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434982" y="794719"/>
            <a:ext cx="5950036" cy="5257090"/>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6</a:t>
            </a:r>
          </a:p>
          <a:p>
            <a:pPr lvl="6"/>
            <a:r>
              <a:rPr lang="en-US" dirty="0"/>
              <a:t>7</a:t>
            </a:r>
          </a:p>
          <a:p>
            <a:pPr lvl="7"/>
            <a:r>
              <a:rPr lang="en-US" dirty="0"/>
              <a:t>8</a:t>
            </a:r>
          </a:p>
          <a:p>
            <a:pPr lvl="8"/>
            <a:r>
              <a:rPr lang="en-US" dirty="0"/>
              <a:t>9</a:t>
            </a:r>
          </a:p>
        </p:txBody>
      </p:sp>
      <p:sp>
        <p:nvSpPr>
          <p:cNvPr id="4" name="Date Placeholder 3"/>
          <p:cNvSpPr>
            <a:spLocks noGrp="1"/>
          </p:cNvSpPr>
          <p:nvPr>
            <p:ph type="dt" sz="half" idx="2"/>
          </p:nvPr>
        </p:nvSpPr>
        <p:spPr>
          <a:xfrm>
            <a:off x="804672" y="320040"/>
            <a:ext cx="36576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E4D33DD6-8F41-47E7-876A-854FDEE8E2D6}" type="datetime1">
              <a:rPr lang="en-US" smtClean="0"/>
              <a:t>9/18/2020</a:t>
            </a:fld>
            <a:endParaRPr lang="en-US" dirty="0"/>
          </a:p>
        </p:txBody>
      </p:sp>
      <p:sp>
        <p:nvSpPr>
          <p:cNvPr id="5" name="Footer Placeholder 4"/>
          <p:cNvSpPr>
            <a:spLocks noGrp="1"/>
          </p:cNvSpPr>
          <p:nvPr>
            <p:ph type="ftr" sz="quarter" idx="3"/>
          </p:nvPr>
        </p:nvSpPr>
        <p:spPr>
          <a:xfrm>
            <a:off x="804672" y="6227064"/>
            <a:ext cx="10588752"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469880" y="320040"/>
            <a:ext cx="9144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5.png"/></Relationships>
</file>

<file path=ppt/slides/_rels/slide10.xml.rels><?xml version="1.0" encoding="UTF-8" standalone="yes"?>
<Relationships xmlns="http://schemas.openxmlformats.org/package/2006/relationships"><Relationship Id="rId8" Type="http://schemas.openxmlformats.org/officeDocument/2006/relationships/image" Target="../media/image64.sv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62.svg"/><Relationship Id="rId5" Type="http://schemas.openxmlformats.org/officeDocument/2006/relationships/image" Target="../media/image61.png"/><Relationship Id="rId10" Type="http://schemas.openxmlformats.org/officeDocument/2006/relationships/image" Target="../media/image66.svg"/><Relationship Id="rId4" Type="http://schemas.openxmlformats.org/officeDocument/2006/relationships/image" Target="../media/image60.svg"/><Relationship Id="rId9" Type="http://schemas.openxmlformats.org/officeDocument/2006/relationships/image" Target="../media/image6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6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79.jpeg"/><Relationship Id="rId13" Type="http://schemas.openxmlformats.org/officeDocument/2006/relationships/image" Target="../media/image84.png"/><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83.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diagramColors" Target="../diagrams/colors2.xml"/><Relationship Id="rId11" Type="http://schemas.openxmlformats.org/officeDocument/2006/relationships/image" Target="../media/image82.png"/><Relationship Id="rId5" Type="http://schemas.openxmlformats.org/officeDocument/2006/relationships/diagramQuickStyle" Target="../diagrams/quickStyle2.xml"/><Relationship Id="rId10" Type="http://schemas.openxmlformats.org/officeDocument/2006/relationships/image" Target="../media/image81.png"/><Relationship Id="rId4" Type="http://schemas.openxmlformats.org/officeDocument/2006/relationships/diagramLayout" Target="../diagrams/layout2.xml"/><Relationship Id="rId9" Type="http://schemas.openxmlformats.org/officeDocument/2006/relationships/image" Target="../media/image80.png"/><Relationship Id="rId14" Type="http://schemas.openxmlformats.org/officeDocument/2006/relationships/hyperlink" Target="https://oasis-open-projects.org/projects/"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8" Type="http://schemas.openxmlformats.org/officeDocument/2006/relationships/image" Target="../media/image86.svg"/><Relationship Id="rId13" Type="http://schemas.openxmlformats.org/officeDocument/2006/relationships/image" Target="../media/image91.png"/><Relationship Id="rId3" Type="http://schemas.openxmlformats.org/officeDocument/2006/relationships/hyperlink" Target="http://oasis-open-projects.org/" TargetMode="External"/><Relationship Id="rId7" Type="http://schemas.openxmlformats.org/officeDocument/2006/relationships/image" Target="../media/image85.png"/><Relationship Id="rId12" Type="http://schemas.openxmlformats.org/officeDocument/2006/relationships/image" Target="../media/image90.svg"/><Relationship Id="rId2" Type="http://schemas.openxmlformats.org/officeDocument/2006/relationships/notesSlide" Target="../notesSlides/notesSlide22.xml"/><Relationship Id="rId1" Type="http://schemas.openxmlformats.org/officeDocument/2006/relationships/slideLayout" Target="../slideLayouts/slideLayout3.xml"/><Relationship Id="rId6" Type="http://schemas.openxmlformats.org/officeDocument/2006/relationships/hyperlink" Target="http://ow.ly/bbcy30jpGwZ" TargetMode="External"/><Relationship Id="rId11" Type="http://schemas.openxmlformats.org/officeDocument/2006/relationships/image" Target="../media/image89.png"/><Relationship Id="rId5" Type="http://schemas.openxmlformats.org/officeDocument/2006/relationships/hyperlink" Target="https://github.com/oasis-open-projects" TargetMode="External"/><Relationship Id="rId10" Type="http://schemas.openxmlformats.org/officeDocument/2006/relationships/image" Target="../media/image88.svg"/><Relationship Id="rId4" Type="http://schemas.openxmlformats.org/officeDocument/2006/relationships/hyperlink" Target="https://youtu.be/McDnsOKUoxY" TargetMode="External"/><Relationship Id="rId9" Type="http://schemas.openxmlformats.org/officeDocument/2006/relationships/image" Target="../media/image87.png"/><Relationship Id="rId14" Type="http://schemas.openxmlformats.org/officeDocument/2006/relationships/image" Target="../media/image92.svg"/></Relationships>
</file>

<file path=ppt/slides/_rels/slide23.xml.rels><?xml version="1.0" encoding="UTF-8" standalone="yes"?>
<Relationships xmlns="http://schemas.openxmlformats.org/package/2006/relationships"><Relationship Id="rId3" Type="http://schemas.openxmlformats.org/officeDocument/2006/relationships/image" Target="../media/image93.jpeg"/><Relationship Id="rId7" Type="http://schemas.openxmlformats.org/officeDocument/2006/relationships/image" Target="../media/image97.jpe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96.png"/><Relationship Id="rId5" Type="http://schemas.openxmlformats.org/officeDocument/2006/relationships/image" Target="../media/image95.jpg"/><Relationship Id="rId4" Type="http://schemas.openxmlformats.org/officeDocument/2006/relationships/image" Target="../media/image94.jp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3" Type="http://schemas.openxmlformats.org/officeDocument/2006/relationships/image" Target="../media/image16.png"/><Relationship Id="rId18" Type="http://schemas.openxmlformats.org/officeDocument/2006/relationships/image" Target="../media/image21.gif"/><Relationship Id="rId26" Type="http://schemas.openxmlformats.org/officeDocument/2006/relationships/image" Target="../media/image29.jpeg"/><Relationship Id="rId39" Type="http://schemas.openxmlformats.org/officeDocument/2006/relationships/image" Target="../media/image42.jpeg"/><Relationship Id="rId21" Type="http://schemas.openxmlformats.org/officeDocument/2006/relationships/image" Target="../media/image24.png"/><Relationship Id="rId34" Type="http://schemas.openxmlformats.org/officeDocument/2006/relationships/image" Target="../media/image37.jpeg"/><Relationship Id="rId42" Type="http://schemas.openxmlformats.org/officeDocument/2006/relationships/image" Target="../media/image45.jpeg"/><Relationship Id="rId47" Type="http://schemas.openxmlformats.org/officeDocument/2006/relationships/image" Target="../media/image50.png"/><Relationship Id="rId50" Type="http://schemas.openxmlformats.org/officeDocument/2006/relationships/image" Target="../media/image53.png"/><Relationship Id="rId55" Type="http://schemas.openxmlformats.org/officeDocument/2006/relationships/image" Target="../media/image58.png"/><Relationship Id="rId7" Type="http://schemas.openxmlformats.org/officeDocument/2006/relationships/image" Target="../media/image10.jpeg"/><Relationship Id="rId12" Type="http://schemas.openxmlformats.org/officeDocument/2006/relationships/image" Target="../media/image15.jpeg"/><Relationship Id="rId17" Type="http://schemas.openxmlformats.org/officeDocument/2006/relationships/image" Target="../media/image20.png"/><Relationship Id="rId25" Type="http://schemas.openxmlformats.org/officeDocument/2006/relationships/image" Target="../media/image28.jpeg"/><Relationship Id="rId33" Type="http://schemas.openxmlformats.org/officeDocument/2006/relationships/image" Target="../media/image36.png"/><Relationship Id="rId38" Type="http://schemas.openxmlformats.org/officeDocument/2006/relationships/image" Target="../media/image41.png"/><Relationship Id="rId46" Type="http://schemas.openxmlformats.org/officeDocument/2006/relationships/image" Target="../media/image49.png"/><Relationship Id="rId2" Type="http://schemas.openxmlformats.org/officeDocument/2006/relationships/notesSlide" Target="../notesSlides/notesSlide4.xml"/><Relationship Id="rId16" Type="http://schemas.openxmlformats.org/officeDocument/2006/relationships/image" Target="../media/image19.jpeg"/><Relationship Id="rId20" Type="http://schemas.openxmlformats.org/officeDocument/2006/relationships/image" Target="../media/image23.jpeg"/><Relationship Id="rId29" Type="http://schemas.openxmlformats.org/officeDocument/2006/relationships/image" Target="../media/image32.png"/><Relationship Id="rId41" Type="http://schemas.openxmlformats.org/officeDocument/2006/relationships/image" Target="../media/image44.png"/><Relationship Id="rId54"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24" Type="http://schemas.openxmlformats.org/officeDocument/2006/relationships/image" Target="../media/image27.png"/><Relationship Id="rId32" Type="http://schemas.openxmlformats.org/officeDocument/2006/relationships/image" Target="../media/image35.png"/><Relationship Id="rId37" Type="http://schemas.openxmlformats.org/officeDocument/2006/relationships/image" Target="../media/image40.png"/><Relationship Id="rId40" Type="http://schemas.openxmlformats.org/officeDocument/2006/relationships/image" Target="../media/image43.png"/><Relationship Id="rId45" Type="http://schemas.openxmlformats.org/officeDocument/2006/relationships/image" Target="../media/image48.png"/><Relationship Id="rId53" Type="http://schemas.openxmlformats.org/officeDocument/2006/relationships/image" Target="../media/image56.png"/><Relationship Id="rId5" Type="http://schemas.openxmlformats.org/officeDocument/2006/relationships/image" Target="../media/image8.png"/><Relationship Id="rId15" Type="http://schemas.openxmlformats.org/officeDocument/2006/relationships/image" Target="../media/image18.png"/><Relationship Id="rId23" Type="http://schemas.openxmlformats.org/officeDocument/2006/relationships/image" Target="../media/image26.jpeg"/><Relationship Id="rId28" Type="http://schemas.openxmlformats.org/officeDocument/2006/relationships/image" Target="../media/image31.png"/><Relationship Id="rId36" Type="http://schemas.openxmlformats.org/officeDocument/2006/relationships/image" Target="../media/image39.jpeg"/><Relationship Id="rId49" Type="http://schemas.openxmlformats.org/officeDocument/2006/relationships/image" Target="../media/image52.png"/><Relationship Id="rId10" Type="http://schemas.openxmlformats.org/officeDocument/2006/relationships/image" Target="../media/image13.jpeg"/><Relationship Id="rId19" Type="http://schemas.openxmlformats.org/officeDocument/2006/relationships/image" Target="../media/image22.jpeg"/><Relationship Id="rId31" Type="http://schemas.openxmlformats.org/officeDocument/2006/relationships/image" Target="../media/image34.png"/><Relationship Id="rId44" Type="http://schemas.openxmlformats.org/officeDocument/2006/relationships/image" Target="../media/image47.png"/><Relationship Id="rId52" Type="http://schemas.openxmlformats.org/officeDocument/2006/relationships/image" Target="../media/image55.png"/><Relationship Id="rId4" Type="http://schemas.openxmlformats.org/officeDocument/2006/relationships/image" Target="../media/image7.gif"/><Relationship Id="rId9" Type="http://schemas.openxmlformats.org/officeDocument/2006/relationships/image" Target="../media/image12.png"/><Relationship Id="rId14" Type="http://schemas.openxmlformats.org/officeDocument/2006/relationships/image" Target="../media/image17.png"/><Relationship Id="rId22" Type="http://schemas.openxmlformats.org/officeDocument/2006/relationships/image" Target="../media/image25.png"/><Relationship Id="rId27" Type="http://schemas.openxmlformats.org/officeDocument/2006/relationships/image" Target="../media/image30.png"/><Relationship Id="rId30" Type="http://schemas.openxmlformats.org/officeDocument/2006/relationships/image" Target="../media/image33.gif"/><Relationship Id="rId35" Type="http://schemas.openxmlformats.org/officeDocument/2006/relationships/image" Target="../media/image38.jpeg"/><Relationship Id="rId43" Type="http://schemas.openxmlformats.org/officeDocument/2006/relationships/image" Target="../media/image46.png"/><Relationship Id="rId48" Type="http://schemas.openxmlformats.org/officeDocument/2006/relationships/image" Target="../media/image51.png"/><Relationship Id="rId8" Type="http://schemas.openxmlformats.org/officeDocument/2006/relationships/image" Target="../media/image11.jpeg"/><Relationship Id="rId51" Type="http://schemas.openxmlformats.org/officeDocument/2006/relationships/image" Target="../media/image54.png"/><Relationship Id="rId3" Type="http://schemas.openxmlformats.org/officeDocument/2006/relationships/image" Target="../media/image6.jpe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86AC100-3581-4E78-A9FC-8C30905C13CA}"/>
              </a:ext>
            </a:extLst>
          </p:cNvPr>
          <p:cNvSpPr/>
          <p:nvPr/>
        </p:nvSpPr>
        <p:spPr>
          <a:xfrm>
            <a:off x="5276241" y="0"/>
            <a:ext cx="6915759" cy="6858000"/>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r>
              <a:rPr lang="en-US" sz="3600" dirty="0">
                <a:solidFill>
                  <a:schemeClr val="bg1"/>
                </a:solidFill>
                <a:latin typeface="Calibri" panose="020F0502020204030204" pitchFamily="34" charset="0"/>
                <a:cs typeface="Calibri" panose="020F0502020204030204" pitchFamily="34" charset="0"/>
              </a:rPr>
            </a:br>
            <a:endParaRPr lang="en-US" sz="5400" b="1" dirty="0">
              <a:solidFill>
                <a:schemeClr val="accent2">
                  <a:lumMod val="20000"/>
                  <a:lumOff val="80000"/>
                </a:schemeClr>
              </a:solidFill>
              <a:latin typeface="Century Gothic" panose="020B0502020202020204" pitchFamily="34" charset="0"/>
              <a:cs typeface="Calibri" panose="020F0502020204030204" pitchFamily="34" charset="0"/>
            </a:endParaRPr>
          </a:p>
        </p:txBody>
      </p:sp>
      <p:sp>
        <p:nvSpPr>
          <p:cNvPr id="4" name="Slide Number Placeholder 3">
            <a:extLst>
              <a:ext uri="{FF2B5EF4-FFF2-40B4-BE49-F238E27FC236}">
                <a16:creationId xmlns:a16="http://schemas.microsoft.com/office/drawing/2014/main" id="{67D9E657-54DB-482D-985E-46BC785766D7}"/>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smtClean="0"/>
              <a:pPr>
                <a:spcAft>
                  <a:spcPts val="600"/>
                </a:spcAft>
              </a:pPr>
              <a:t>1</a:t>
            </a:fld>
            <a:endParaRPr lang="en-US"/>
          </a:p>
        </p:txBody>
      </p:sp>
      <p:graphicFrame>
        <p:nvGraphicFramePr>
          <p:cNvPr id="6" name="Content Placeholder 2">
            <a:extLst>
              <a:ext uri="{FF2B5EF4-FFF2-40B4-BE49-F238E27FC236}">
                <a16:creationId xmlns:a16="http://schemas.microsoft.com/office/drawing/2014/main" id="{A86F8FA2-93EA-443D-8A2F-EB52AEFC1E46}"/>
              </a:ext>
            </a:extLst>
          </p:cNvPr>
          <p:cNvGraphicFramePr>
            <a:graphicFrameLocks noGrp="1"/>
          </p:cNvGraphicFramePr>
          <p:nvPr>
            <p:ph idx="1"/>
            <p:extLst>
              <p:ext uri="{D42A27DB-BD31-4B8C-83A1-F6EECF244321}">
                <p14:modId xmlns:p14="http://schemas.microsoft.com/office/powerpoint/2010/main" val="696406512"/>
              </p:ext>
            </p:extLst>
          </p:nvPr>
        </p:nvGraphicFramePr>
        <p:xfrm>
          <a:off x="5973763" y="1101726"/>
          <a:ext cx="5638800" cy="46037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descr="A close up of a sign&#10;&#10;Description automatically generated">
            <a:extLst>
              <a:ext uri="{FF2B5EF4-FFF2-40B4-BE49-F238E27FC236}">
                <a16:creationId xmlns:a16="http://schemas.microsoft.com/office/drawing/2014/main" id="{AB8F6EBA-0400-4C8A-85CC-F2EAD272A348}"/>
              </a:ext>
            </a:extLst>
          </p:cNvPr>
          <p:cNvPicPr>
            <a:picLocks noChangeAspect="1"/>
          </p:cNvPicPr>
          <p:nvPr/>
        </p:nvPicPr>
        <p:blipFill rotWithShape="1">
          <a:blip r:embed="rId8"/>
          <a:srcRect l="4333" t="1" r="4682" b="-7452"/>
          <a:stretch/>
        </p:blipFill>
        <p:spPr>
          <a:xfrm>
            <a:off x="304801" y="836798"/>
            <a:ext cx="4696804" cy="529856"/>
          </a:xfrm>
          <a:prstGeom prst="rect">
            <a:avLst/>
          </a:prstGeom>
        </p:spPr>
      </p:pic>
      <p:sp>
        <p:nvSpPr>
          <p:cNvPr id="5" name="Rectangle 4">
            <a:extLst>
              <a:ext uri="{FF2B5EF4-FFF2-40B4-BE49-F238E27FC236}">
                <a16:creationId xmlns:a16="http://schemas.microsoft.com/office/drawing/2014/main" id="{A73F33EA-C76A-4142-9BA7-701602BF07D2}"/>
              </a:ext>
            </a:extLst>
          </p:cNvPr>
          <p:cNvSpPr/>
          <p:nvPr/>
        </p:nvSpPr>
        <p:spPr>
          <a:xfrm>
            <a:off x="762001" y="1689100"/>
            <a:ext cx="3810000" cy="3479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8E20E0-A51C-48C5-A06C-1F8FBC5BEDE2}"/>
              </a:ext>
            </a:extLst>
          </p:cNvPr>
          <p:cNvSpPr>
            <a:spLocks noGrp="1"/>
          </p:cNvSpPr>
          <p:nvPr>
            <p:ph type="title"/>
          </p:nvPr>
        </p:nvSpPr>
        <p:spPr>
          <a:xfrm>
            <a:off x="888631" y="2349925"/>
            <a:ext cx="3498979" cy="2456442"/>
          </a:xfrm>
        </p:spPr>
        <p:txBody>
          <a:bodyPr>
            <a:normAutofit/>
          </a:bodyPr>
          <a:lstStyle/>
          <a:p>
            <a:r>
              <a:rPr lang="en-US" sz="2200" dirty="0">
                <a:solidFill>
                  <a:schemeClr val="tx2"/>
                </a:solidFill>
                <a:latin typeface="Daytona Pro Condensed" panose="020B0604020202020204" pitchFamily="34" charset="0"/>
              </a:rPr>
              <a:t>Proposal to support </a:t>
            </a:r>
            <a:br>
              <a:rPr lang="en-US" sz="4800" b="1" dirty="0">
                <a:solidFill>
                  <a:schemeClr val="tx2"/>
                </a:solidFill>
                <a:latin typeface="Daytona Pro Condensed" panose="020B0604020202020204" pitchFamily="34" charset="0"/>
              </a:rPr>
            </a:br>
            <a:br>
              <a:rPr lang="en-US" sz="4800" b="1" dirty="0">
                <a:solidFill>
                  <a:schemeClr val="tx2"/>
                </a:solidFill>
                <a:latin typeface="Daytona Pro Condensed" panose="020B0604020202020204" pitchFamily="34" charset="0"/>
              </a:rPr>
            </a:br>
            <a:br>
              <a:rPr lang="en-US" sz="4800" b="1" dirty="0">
                <a:solidFill>
                  <a:schemeClr val="tx2"/>
                </a:solidFill>
                <a:latin typeface="Daytona Pro Condensed" panose="020B0604020202020204" pitchFamily="34" charset="0"/>
              </a:rPr>
            </a:br>
            <a:r>
              <a:rPr lang="en-US" sz="2200" dirty="0">
                <a:solidFill>
                  <a:schemeClr val="tx2"/>
                </a:solidFill>
                <a:latin typeface="Daytona Pro Condensed" panose="020B0604020202020204" pitchFamily="34" charset="0"/>
              </a:rPr>
              <a:t>as an Open Project</a:t>
            </a:r>
            <a:endParaRPr lang="en-US" sz="2200" b="1" dirty="0">
              <a:solidFill>
                <a:schemeClr val="tx2"/>
              </a:solidFill>
              <a:latin typeface="Daytona Pro Condensed" panose="020B0604020202020204" pitchFamily="34" charset="0"/>
            </a:endParaRPr>
          </a:p>
        </p:txBody>
      </p:sp>
      <p:pic>
        <p:nvPicPr>
          <p:cNvPr id="1030" name="Picture 6" descr="National Information Exchange Model Tools &gt; Welcome">
            <a:extLst>
              <a:ext uri="{FF2B5EF4-FFF2-40B4-BE49-F238E27FC236}">
                <a16:creationId xmlns:a16="http://schemas.microsoft.com/office/drawing/2014/main" id="{29FA7771-68DC-4E4D-94E4-962C352453C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66920" y="3231289"/>
            <a:ext cx="4028012" cy="6937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9318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alibri" charset="0"/>
                <a:ea typeface="Calibri" charset="0"/>
                <a:cs typeface="Calibri" charset="0"/>
              </a:rPr>
              <a:t>Carol Geyer</a:t>
            </a:r>
            <a:br>
              <a:rPr lang="en-US">
                <a:latin typeface="Calibri" charset="0"/>
                <a:ea typeface="Calibri" charset="0"/>
                <a:cs typeface="Calibri" charset="0"/>
              </a:rPr>
            </a:br>
            <a:r>
              <a:rPr lang="en-US">
                <a:latin typeface="Calibri" charset="0"/>
                <a:ea typeface="Calibri" charset="0"/>
                <a:cs typeface="Calibri" charset="0"/>
              </a:rPr>
              <a:t>Chief Development Officer</a:t>
            </a:r>
            <a:endParaRPr lang="en-US" dirty="0">
              <a:latin typeface="Calibri" charset="0"/>
              <a:ea typeface="Calibri" charset="0"/>
              <a:cs typeface="Calibri" charset="0"/>
            </a:endParaRPr>
          </a:p>
        </p:txBody>
      </p:sp>
      <p:sp>
        <p:nvSpPr>
          <p:cNvPr id="6" name="TextBox 5"/>
          <p:cNvSpPr txBox="1"/>
          <p:nvPr/>
        </p:nvSpPr>
        <p:spPr>
          <a:xfrm>
            <a:off x="1334879" y="814604"/>
            <a:ext cx="9868109" cy="707886"/>
          </a:xfrm>
          <a:prstGeom prst="rect">
            <a:avLst/>
          </a:prstGeom>
          <a:noFill/>
        </p:spPr>
        <p:txBody>
          <a:bodyPr wrap="square" rtlCol="0">
            <a:spAutoFit/>
          </a:bodyPr>
          <a:lstStyle/>
          <a:p>
            <a:r>
              <a:rPr lang="en-US" sz="4000" dirty="0">
                <a:latin typeface="+mj-lt"/>
                <a:ea typeface="Calibri" charset="0"/>
                <a:cs typeface="Calibri" charset="0"/>
              </a:rPr>
              <a:t>What can an Open Project do?</a:t>
            </a:r>
          </a:p>
        </p:txBody>
      </p:sp>
      <p:sp>
        <p:nvSpPr>
          <p:cNvPr id="39" name="Oval 38"/>
          <p:cNvSpPr/>
          <p:nvPr/>
        </p:nvSpPr>
        <p:spPr>
          <a:xfrm>
            <a:off x="1682636" y="2217066"/>
            <a:ext cx="1264141" cy="1264141"/>
          </a:xfrm>
          <a:prstGeom prst="ellipse">
            <a:avLst/>
          </a:prstGeom>
        </p:spPr>
        <p:style>
          <a:lnRef idx="0">
            <a:schemeClr val="lt1">
              <a:alpha val="0"/>
              <a:hueOff val="0"/>
              <a:satOff val="0"/>
              <a:lumOff val="0"/>
              <a:alphaOff val="0"/>
            </a:schemeClr>
          </a:lnRef>
          <a:fillRef idx="1">
            <a:schemeClr val="accent2">
              <a:hueOff val="0"/>
              <a:satOff val="0"/>
              <a:lumOff val="0"/>
              <a:alphaOff val="0"/>
            </a:schemeClr>
          </a:fillRef>
          <a:effectRef idx="2">
            <a:schemeClr val="accent2">
              <a:hueOff val="0"/>
              <a:satOff val="0"/>
              <a:lumOff val="0"/>
              <a:alphaOff val="0"/>
            </a:schemeClr>
          </a:effectRef>
          <a:fontRef idx="minor"/>
        </p:style>
      </p:sp>
      <p:sp>
        <p:nvSpPr>
          <p:cNvPr id="42" name="Rectangle 41" descr="USB"/>
          <p:cNvSpPr/>
          <p:nvPr/>
        </p:nvSpPr>
        <p:spPr>
          <a:xfrm>
            <a:off x="1952043" y="2486473"/>
            <a:ext cx="725326" cy="725326"/>
          </a:xfrm>
          <a:prstGeom prst="rect">
            <a:avLst/>
          </a:prstGeom>
          <a:blipFill>
            <a:blip r:embed="rId3">
              <a:extLst>
                <a:ext uri="{96DAC541-7B7A-43D3-8B79-37D633B846F1}">
                  <asvg:svgBlip xmlns:asvg="http://schemas.microsoft.com/office/drawing/2016/SVG/main" r:embed="rId4"/>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43" name="Oval 42"/>
          <p:cNvSpPr/>
          <p:nvPr/>
        </p:nvSpPr>
        <p:spPr>
          <a:xfrm>
            <a:off x="4117662" y="2217066"/>
            <a:ext cx="1264141" cy="1264141"/>
          </a:xfrm>
          <a:prstGeom prst="ellipse">
            <a:avLst/>
          </a:prstGeom>
        </p:spPr>
        <p:style>
          <a:lnRef idx="0">
            <a:schemeClr val="lt1">
              <a:alpha val="0"/>
              <a:hueOff val="0"/>
              <a:satOff val="0"/>
              <a:lumOff val="0"/>
              <a:alphaOff val="0"/>
            </a:schemeClr>
          </a:lnRef>
          <a:fillRef idx="1">
            <a:schemeClr val="accent3">
              <a:hueOff val="0"/>
              <a:satOff val="0"/>
              <a:lumOff val="0"/>
              <a:alphaOff val="0"/>
            </a:schemeClr>
          </a:fillRef>
          <a:effectRef idx="2">
            <a:schemeClr val="accent3">
              <a:hueOff val="0"/>
              <a:satOff val="0"/>
              <a:lumOff val="0"/>
              <a:alphaOff val="0"/>
            </a:schemeClr>
          </a:effectRef>
          <a:fontRef idx="minor"/>
        </p:style>
      </p:sp>
      <p:sp>
        <p:nvSpPr>
          <p:cNvPr id="44" name="Rectangle 43" descr="Eye"/>
          <p:cNvSpPr/>
          <p:nvPr/>
        </p:nvSpPr>
        <p:spPr>
          <a:xfrm>
            <a:off x="4387069" y="2486473"/>
            <a:ext cx="725326" cy="725326"/>
          </a:xfrm>
          <a:prstGeom prst="rect">
            <a:avLst/>
          </a:prstGeom>
          <a: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p:spPr>
        <p:style>
          <a:lnRef idx="0">
            <a:schemeClr val="lt1">
              <a:alpha val="0"/>
              <a:hueOff val="0"/>
              <a:satOff val="0"/>
              <a:lumOff val="0"/>
              <a:alphaOff val="0"/>
            </a:schemeClr>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45" name="Oval 44"/>
          <p:cNvSpPr/>
          <p:nvPr/>
        </p:nvSpPr>
        <p:spPr>
          <a:xfrm>
            <a:off x="6552688" y="2217066"/>
            <a:ext cx="1264141" cy="1264141"/>
          </a:xfrm>
          <a:prstGeom prst="ellipse">
            <a:avLst/>
          </a:prstGeom>
        </p:spPr>
        <p:style>
          <a:lnRef idx="0">
            <a:schemeClr val="lt1">
              <a:alpha val="0"/>
              <a:hueOff val="0"/>
              <a:satOff val="0"/>
              <a:lumOff val="0"/>
              <a:alphaOff val="0"/>
            </a:schemeClr>
          </a:lnRef>
          <a:fillRef idx="1">
            <a:schemeClr val="accent4">
              <a:hueOff val="0"/>
              <a:satOff val="0"/>
              <a:lumOff val="0"/>
              <a:alphaOff val="0"/>
            </a:schemeClr>
          </a:fillRef>
          <a:effectRef idx="2">
            <a:schemeClr val="accent4">
              <a:hueOff val="0"/>
              <a:satOff val="0"/>
              <a:lumOff val="0"/>
              <a:alphaOff val="0"/>
            </a:schemeClr>
          </a:effectRef>
          <a:fontRef idx="minor"/>
        </p:style>
      </p:sp>
      <p:sp>
        <p:nvSpPr>
          <p:cNvPr id="46" name="Rectangle 45" descr="Magnifying glass"/>
          <p:cNvSpPr/>
          <p:nvPr/>
        </p:nvSpPr>
        <p:spPr>
          <a:xfrm>
            <a:off x="6822095" y="2486473"/>
            <a:ext cx="725326" cy="725326"/>
          </a:xfrm>
          <a:prstGeom prst="rect">
            <a:avLst/>
          </a:prstGeom>
          <a:blipFill>
            <a:blip r:embed="rId7">
              <a:extLst>
                <a:ext uri="{96DAC541-7B7A-43D3-8B79-37D633B846F1}">
                  <asvg:svgBlip xmlns:asvg="http://schemas.microsoft.com/office/drawing/2016/SVG/main" r:embed="rId8"/>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47" name="Oval 46"/>
          <p:cNvSpPr/>
          <p:nvPr/>
        </p:nvSpPr>
        <p:spPr>
          <a:xfrm>
            <a:off x="8987714" y="2217066"/>
            <a:ext cx="1264141" cy="1264141"/>
          </a:xfrm>
          <a:prstGeom prst="ellipse">
            <a:avLst/>
          </a:prstGeom>
        </p:spPr>
        <p:style>
          <a:lnRef idx="0">
            <a:schemeClr val="lt1">
              <a:alpha val="0"/>
              <a:hueOff val="0"/>
              <a:satOff val="0"/>
              <a:lumOff val="0"/>
              <a:alphaOff val="0"/>
            </a:schemeClr>
          </a:lnRef>
          <a:fillRef idx="1">
            <a:schemeClr val="accent5">
              <a:hueOff val="0"/>
              <a:satOff val="0"/>
              <a:lumOff val="0"/>
              <a:alphaOff val="0"/>
            </a:schemeClr>
          </a:fillRef>
          <a:effectRef idx="2">
            <a:schemeClr val="accent5">
              <a:hueOff val="0"/>
              <a:satOff val="0"/>
              <a:lumOff val="0"/>
              <a:alphaOff val="0"/>
            </a:schemeClr>
          </a:effectRef>
          <a:fontRef idx="minor"/>
        </p:style>
      </p:sp>
      <p:sp>
        <p:nvSpPr>
          <p:cNvPr id="48" name="Rectangle 47" descr="Team"/>
          <p:cNvSpPr/>
          <p:nvPr/>
        </p:nvSpPr>
        <p:spPr>
          <a:xfrm>
            <a:off x="9257121" y="2486473"/>
            <a:ext cx="725326" cy="725326"/>
          </a:xfrm>
          <a:prstGeom prst="rect">
            <a:avLst/>
          </a:prstGeom>
          <a:blipFill>
            <a:blip r:embed="rId9">
              <a:extLst>
                <a:ext uri="{96DAC541-7B7A-43D3-8B79-37D633B846F1}">
                  <asvg:svgBlip xmlns:asvg="http://schemas.microsoft.com/office/drawing/2016/SVG/main" r:embed="rId10"/>
                </a:ext>
              </a:extLst>
            </a:blip>
            <a:srcRect/>
            <a:stretch>
              <a:fillRect/>
            </a:stretch>
          </a:blipFill>
          <a:ln>
            <a:noFill/>
          </a:ln>
        </p:spPr>
        <p:style>
          <a:lnRef idx="0">
            <a:scrgbClr r="0" g="0" b="0"/>
          </a:lnRef>
          <a:fillRef idx="3">
            <a:scrgbClr r="0" g="0" b="0"/>
          </a:fillRef>
          <a:effectRef idx="2">
            <a:schemeClr val="bg1">
              <a:hueOff val="0"/>
              <a:satOff val="0"/>
              <a:lumOff val="0"/>
              <a:alphaOff val="0"/>
            </a:schemeClr>
          </a:effectRef>
          <a:fontRef idx="minor">
            <a:schemeClr val="dk1">
              <a:hueOff val="0"/>
              <a:satOff val="0"/>
              <a:lumOff val="0"/>
              <a:alphaOff val="0"/>
            </a:schemeClr>
          </a:fontRef>
        </p:style>
      </p:sp>
      <p:sp>
        <p:nvSpPr>
          <p:cNvPr id="3" name="TextBox 2"/>
          <p:cNvSpPr txBox="1"/>
          <p:nvPr/>
        </p:nvSpPr>
        <p:spPr>
          <a:xfrm>
            <a:off x="3854451" y="3653891"/>
            <a:ext cx="1828800" cy="2031325"/>
          </a:xfrm>
          <a:prstGeom prst="rect">
            <a:avLst/>
          </a:prstGeom>
          <a:noFill/>
        </p:spPr>
        <p:txBody>
          <a:bodyPr wrap="square" rtlCol="0">
            <a:spAutoFit/>
          </a:bodyPr>
          <a:lstStyle/>
          <a:p>
            <a:pPr lvl="0" algn="ctr"/>
            <a:r>
              <a:rPr lang="en-US" dirty="0">
                <a:latin typeface="+mj-lt"/>
              </a:rPr>
              <a:t>Leverage a wide network of experts and stakeholders to inform strategic decisions.</a:t>
            </a:r>
          </a:p>
          <a:p>
            <a:endParaRPr lang="en-US" dirty="0"/>
          </a:p>
        </p:txBody>
      </p:sp>
      <p:sp>
        <p:nvSpPr>
          <p:cNvPr id="4" name="TextBox 3"/>
          <p:cNvSpPr txBox="1"/>
          <p:nvPr/>
        </p:nvSpPr>
        <p:spPr>
          <a:xfrm>
            <a:off x="6276182" y="3666839"/>
            <a:ext cx="1828800" cy="1828800"/>
          </a:xfrm>
          <a:prstGeom prst="rect">
            <a:avLst/>
          </a:prstGeom>
          <a:noFill/>
        </p:spPr>
        <p:txBody>
          <a:bodyPr wrap="square" rtlCol="0">
            <a:spAutoFit/>
          </a:bodyPr>
          <a:lstStyle/>
          <a:p>
            <a:pPr lvl="0" algn="ctr"/>
            <a:r>
              <a:rPr lang="en-US" dirty="0">
                <a:latin typeface="+mj-lt"/>
                <a:cs typeface="Calibri" panose="020F0502020204030204" pitchFamily="34" charset="0"/>
              </a:rPr>
              <a:t>Iterate quickly while taking advantage of thorough, best-practices process.</a:t>
            </a:r>
            <a:endParaRPr lang="en-US" dirty="0"/>
          </a:p>
        </p:txBody>
      </p:sp>
      <p:sp>
        <p:nvSpPr>
          <p:cNvPr id="5" name="TextBox 4"/>
          <p:cNvSpPr txBox="1"/>
          <p:nvPr/>
        </p:nvSpPr>
        <p:spPr>
          <a:xfrm>
            <a:off x="8697913" y="3696918"/>
            <a:ext cx="1828800" cy="1754326"/>
          </a:xfrm>
          <a:prstGeom prst="rect">
            <a:avLst/>
          </a:prstGeom>
          <a:noFill/>
        </p:spPr>
        <p:txBody>
          <a:bodyPr wrap="square" rtlCol="0">
            <a:spAutoFit/>
          </a:bodyPr>
          <a:lstStyle/>
          <a:p>
            <a:pPr algn="ctr"/>
            <a:r>
              <a:rPr lang="en-US" dirty="0">
                <a:latin typeface="+mj-lt"/>
              </a:rPr>
              <a:t>Attract a bigger community of contributors with clear, open, transparent governance. </a:t>
            </a:r>
          </a:p>
        </p:txBody>
      </p:sp>
      <p:sp>
        <p:nvSpPr>
          <p:cNvPr id="57" name="TextBox 56"/>
          <p:cNvSpPr txBox="1">
            <a:spLocks/>
          </p:cNvSpPr>
          <p:nvPr/>
        </p:nvSpPr>
        <p:spPr>
          <a:xfrm>
            <a:off x="1424088" y="3653891"/>
            <a:ext cx="1828800" cy="2031325"/>
          </a:xfrm>
          <a:prstGeom prst="rect">
            <a:avLst/>
          </a:prstGeom>
          <a:noFill/>
        </p:spPr>
        <p:txBody>
          <a:bodyPr wrap="square" rtlCol="0">
            <a:spAutoFit/>
          </a:bodyPr>
          <a:lstStyle/>
          <a:p>
            <a:pPr lvl="0" algn="ctr"/>
            <a:r>
              <a:rPr lang="en-US" dirty="0">
                <a:latin typeface="+mj-lt"/>
              </a:rPr>
              <a:t>Utilize the same tools and infrastructure to develop open source and standards.</a:t>
            </a:r>
          </a:p>
          <a:p>
            <a:endParaRPr lang="en-US" dirty="0"/>
          </a:p>
        </p:txBody>
      </p:sp>
    </p:spTree>
    <p:extLst>
      <p:ext uri="{BB962C8B-B14F-4D97-AF65-F5344CB8AC3E}">
        <p14:creationId xmlns:p14="http://schemas.microsoft.com/office/powerpoint/2010/main" val="1928268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17"/>
          <p:cNvSpPr txBox="1">
            <a:spLocks noGrp="1"/>
          </p:cNvSpPr>
          <p:nvPr>
            <p:ph type="title"/>
          </p:nvPr>
        </p:nvSpPr>
        <p:spPr>
          <a:xfrm>
            <a:off x="888631" y="2349925"/>
            <a:ext cx="3498979" cy="2456442"/>
          </a:xfrm>
          <a:prstGeom prst="rect">
            <a:avLst/>
          </a:prstGeom>
          <a:noFill/>
          <a:ln>
            <a:noFill/>
          </a:ln>
        </p:spPr>
        <p:txBody>
          <a:bodyPr spcFirstLastPara="1" wrap="square" lIns="228600" tIns="228600" rIns="228600" bIns="228600" anchor="ctr" anchorCtr="0">
            <a:noAutofit/>
          </a:bodyPr>
          <a:lstStyle/>
          <a:p>
            <a:pPr marL="0" lvl="0" indent="0" algn="ctr" rtl="0">
              <a:lnSpc>
                <a:spcPct val="85000"/>
              </a:lnSpc>
              <a:spcBef>
                <a:spcPts val="0"/>
              </a:spcBef>
              <a:spcAft>
                <a:spcPts val="0"/>
              </a:spcAft>
              <a:buClr>
                <a:srgbClr val="FFFEFF"/>
              </a:buClr>
              <a:buSzPts val="3200"/>
              <a:buFont typeface="Calibri"/>
              <a:buNone/>
            </a:pPr>
            <a:r>
              <a:rPr lang="en-US" sz="3200" dirty="0">
                <a:latin typeface="Calibri"/>
                <a:ea typeface="Calibri"/>
                <a:cs typeface="Calibri"/>
                <a:sym typeface="Calibri"/>
              </a:rPr>
              <a:t>What you get </a:t>
            </a:r>
            <a:br>
              <a:rPr lang="en-US" sz="3200" dirty="0">
                <a:latin typeface="Calibri"/>
                <a:ea typeface="Calibri"/>
                <a:cs typeface="Calibri"/>
                <a:sym typeface="Calibri"/>
              </a:rPr>
            </a:br>
            <a:r>
              <a:rPr lang="en-US" sz="3200" dirty="0">
                <a:solidFill>
                  <a:srgbClr val="D8D8D8"/>
                </a:solidFill>
                <a:latin typeface="Calibri"/>
                <a:ea typeface="Calibri"/>
                <a:cs typeface="Calibri"/>
                <a:sym typeface="Calibri"/>
              </a:rPr>
              <a:t>(and don’t get) </a:t>
            </a:r>
            <a:br>
              <a:rPr lang="en-US" sz="3200" dirty="0">
                <a:solidFill>
                  <a:srgbClr val="D8D8D8"/>
                </a:solidFill>
                <a:latin typeface="Calibri"/>
                <a:ea typeface="Calibri"/>
                <a:cs typeface="Calibri"/>
                <a:sym typeface="Calibri"/>
              </a:rPr>
            </a:br>
            <a:r>
              <a:rPr lang="en-US" sz="3200" dirty="0">
                <a:latin typeface="Calibri"/>
                <a:ea typeface="Calibri"/>
                <a:cs typeface="Calibri"/>
                <a:sym typeface="Calibri"/>
              </a:rPr>
              <a:t>with Open Projects</a:t>
            </a:r>
            <a:endParaRPr dirty="0"/>
          </a:p>
        </p:txBody>
      </p:sp>
      <p:sp>
        <p:nvSpPr>
          <p:cNvPr id="430" name="Google Shape;430;p17"/>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grpSp>
        <p:nvGrpSpPr>
          <p:cNvPr id="431" name="Google Shape;431;p17"/>
          <p:cNvGrpSpPr/>
          <p:nvPr/>
        </p:nvGrpSpPr>
        <p:grpSpPr>
          <a:xfrm>
            <a:off x="5009576" y="949339"/>
            <a:ext cx="6555698" cy="5257614"/>
            <a:chOff x="0" y="0"/>
            <a:chExt cx="6555698" cy="5257614"/>
          </a:xfrm>
        </p:grpSpPr>
        <p:cxnSp>
          <p:nvCxnSpPr>
            <p:cNvPr id="432" name="Google Shape;432;p17"/>
            <p:cNvCxnSpPr/>
            <p:nvPr/>
          </p:nvCxnSpPr>
          <p:spPr>
            <a:xfrm>
              <a:off x="0" y="0"/>
              <a:ext cx="6555698" cy="0"/>
            </a:xfrm>
            <a:prstGeom prst="straightConnector1">
              <a:avLst/>
            </a:prstGeom>
            <a:gradFill>
              <a:gsLst>
                <a:gs pos="0">
                  <a:srgbClr val="4681CC"/>
                </a:gs>
                <a:gs pos="69000">
                  <a:srgbClr val="1D63B7"/>
                </a:gs>
                <a:gs pos="100000">
                  <a:srgbClr val="1B5AA7"/>
                </a:gs>
              </a:gsLst>
              <a:lin ang="5400000" scaled="0"/>
            </a:gradFill>
            <a:ln w="9525" cap="flat" cmpd="sng">
              <a:solidFill>
                <a:srgbClr val="3978C3"/>
              </a:solidFill>
              <a:prstDash val="solid"/>
              <a:round/>
              <a:headEnd type="none" w="sm" len="sm"/>
              <a:tailEnd type="none" w="sm" len="sm"/>
            </a:ln>
            <a:effectLst>
              <a:outerShdw blurRad="38100" dist="25400" dir="5400000" rotWithShape="0">
                <a:srgbClr val="000000">
                  <a:alpha val="74901"/>
                </a:srgbClr>
              </a:outerShdw>
            </a:effectLst>
          </p:spPr>
        </p:cxnSp>
        <p:sp>
          <p:nvSpPr>
            <p:cNvPr id="433" name="Google Shape;433;p17"/>
            <p:cNvSpPr/>
            <p:nvPr/>
          </p:nvSpPr>
          <p:spPr>
            <a:xfrm flipH="1">
              <a:off x="0" y="0"/>
              <a:ext cx="376231" cy="5257614"/>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17"/>
            <p:cNvSpPr txBox="1"/>
            <p:nvPr/>
          </p:nvSpPr>
          <p:spPr>
            <a:xfrm>
              <a:off x="0" y="0"/>
              <a:ext cx="376231" cy="5257614"/>
            </a:xfrm>
            <a:prstGeom prst="rect">
              <a:avLst/>
            </a:prstGeom>
            <a:noFill/>
            <a:ln>
              <a:noFill/>
            </a:ln>
          </p:spPr>
          <p:txBody>
            <a:bodyPr spcFirstLastPara="1" wrap="square" lIns="152400" tIns="152400" rIns="152400" bIns="152400" anchor="t" anchorCtr="0">
              <a:noAutofit/>
            </a:bodyPr>
            <a:lstStyle/>
            <a:p>
              <a:pPr marL="0" marR="0" lvl="0" indent="0" algn="l" rtl="0">
                <a:lnSpc>
                  <a:spcPct val="90000"/>
                </a:lnSpc>
                <a:spcBef>
                  <a:spcPts val="0"/>
                </a:spcBef>
                <a:spcAft>
                  <a:spcPts val="0"/>
                </a:spcAft>
                <a:buClr>
                  <a:schemeClr val="dk1"/>
                </a:buClr>
                <a:buSzPts val="4000"/>
                <a:buFont typeface="Calibri"/>
                <a:buNone/>
              </a:pPr>
              <a:r>
                <a:rPr lang="en-US" sz="4000">
                  <a:solidFill>
                    <a:schemeClr val="dk1"/>
                  </a:solidFill>
                  <a:latin typeface="Calibri"/>
                  <a:ea typeface="Calibri"/>
                  <a:cs typeface="Calibri"/>
                  <a:sym typeface="Calibri"/>
                </a:rPr>
                <a:t> </a:t>
              </a:r>
              <a:br>
                <a:rPr lang="en-US" sz="4000">
                  <a:solidFill>
                    <a:schemeClr val="dk1"/>
                  </a:solidFill>
                  <a:latin typeface="Calibri"/>
                  <a:ea typeface="Calibri"/>
                  <a:cs typeface="Calibri"/>
                  <a:sym typeface="Calibri"/>
                </a:rPr>
              </a:br>
              <a:r>
                <a:rPr lang="en-US" sz="4000">
                  <a:solidFill>
                    <a:schemeClr val="dk1"/>
                  </a:solidFill>
                  <a:latin typeface="Calibri"/>
                  <a:ea typeface="Calibri"/>
                  <a:cs typeface="Calibri"/>
                  <a:sym typeface="Calibri"/>
                </a:rPr>
                <a:t> </a:t>
              </a:r>
              <a:br>
                <a:rPr lang="en-US" sz="4000">
                  <a:solidFill>
                    <a:schemeClr val="dk1"/>
                  </a:solidFill>
                  <a:latin typeface="Calibri"/>
                  <a:ea typeface="Calibri"/>
                  <a:cs typeface="Calibri"/>
                  <a:sym typeface="Calibri"/>
                </a:rPr>
              </a:br>
              <a:endParaRPr sz="4000" strike="noStrike">
                <a:solidFill>
                  <a:schemeClr val="dk1"/>
                </a:solidFill>
                <a:latin typeface="Calibri"/>
                <a:ea typeface="Calibri"/>
                <a:cs typeface="Calibri"/>
                <a:sym typeface="Calibri"/>
              </a:endParaRPr>
            </a:p>
          </p:txBody>
        </p:sp>
        <p:sp>
          <p:nvSpPr>
            <p:cNvPr id="435" name="Google Shape;435;p17"/>
            <p:cNvSpPr/>
            <p:nvPr/>
          </p:nvSpPr>
          <p:spPr>
            <a:xfrm>
              <a:off x="474567" y="49546"/>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17"/>
            <p:cNvSpPr txBox="1"/>
            <p:nvPr/>
          </p:nvSpPr>
          <p:spPr>
            <a:xfrm>
              <a:off x="474567" y="49546"/>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strike="noStrike" dirty="0">
                  <a:solidFill>
                    <a:schemeClr val="dk1"/>
                  </a:solidFill>
                  <a:latin typeface="+mj-lt"/>
                  <a:ea typeface="Calibri"/>
                  <a:cs typeface="Calibri"/>
                  <a:sym typeface="Calibri"/>
                </a:rPr>
                <a:t>High cost of a Foundation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Stakeholder governance </a:t>
              </a:r>
              <a:endParaRPr sz="2400" strike="noStrike" dirty="0">
                <a:solidFill>
                  <a:schemeClr val="dk1"/>
                </a:solidFill>
                <a:latin typeface="+mj-lt"/>
                <a:ea typeface="Calibri"/>
                <a:cs typeface="Calibri"/>
                <a:sym typeface="Calibri"/>
              </a:endParaRPr>
            </a:p>
          </p:txBody>
        </p:sp>
        <p:cxnSp>
          <p:nvCxnSpPr>
            <p:cNvPr id="437" name="Google Shape;437;p17"/>
            <p:cNvCxnSpPr/>
            <p:nvPr/>
          </p:nvCxnSpPr>
          <p:spPr>
            <a:xfrm>
              <a:off x="376231" y="1040483"/>
              <a:ext cx="5244559" cy="0"/>
            </a:xfrm>
            <a:prstGeom prst="straightConnector1">
              <a:avLst/>
            </a:prstGeom>
            <a:noFill/>
            <a:ln w="9525" cap="flat" cmpd="sng">
              <a:solidFill>
                <a:srgbClr val="BEC9E3"/>
              </a:solidFill>
              <a:prstDash val="solid"/>
              <a:round/>
              <a:headEnd type="none" w="sm" len="sm"/>
              <a:tailEnd type="none" w="sm" len="sm"/>
            </a:ln>
          </p:spPr>
        </p:cxnSp>
        <p:sp>
          <p:nvSpPr>
            <p:cNvPr id="438" name="Google Shape;438;p17"/>
            <p:cNvSpPr/>
            <p:nvPr/>
          </p:nvSpPr>
          <p:spPr>
            <a:xfrm>
              <a:off x="474567" y="1090030"/>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17"/>
            <p:cNvSpPr txBox="1"/>
            <p:nvPr/>
          </p:nvSpPr>
          <p:spPr>
            <a:xfrm>
              <a:off x="474567" y="1090030"/>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strike="noStrike" dirty="0">
                  <a:solidFill>
                    <a:schemeClr val="dk1"/>
                  </a:solidFill>
                  <a:latin typeface="+mj-lt"/>
                  <a:ea typeface="Calibri"/>
                  <a:cs typeface="Calibri"/>
                  <a:sym typeface="Calibri"/>
                </a:rPr>
                <a:t>Legal headaches, IPR obstacles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Industry-vetted IP licenses, support</a:t>
              </a:r>
              <a:endParaRPr sz="2400" strike="noStrike" dirty="0">
                <a:solidFill>
                  <a:schemeClr val="dk1"/>
                </a:solidFill>
                <a:latin typeface="+mj-lt"/>
                <a:ea typeface="Calibri"/>
                <a:cs typeface="Calibri"/>
                <a:sym typeface="Calibri"/>
              </a:endParaRPr>
            </a:p>
          </p:txBody>
        </p:sp>
        <p:cxnSp>
          <p:nvCxnSpPr>
            <p:cNvPr id="440" name="Google Shape;440;p17"/>
            <p:cNvCxnSpPr/>
            <p:nvPr/>
          </p:nvCxnSpPr>
          <p:spPr>
            <a:xfrm>
              <a:off x="376231" y="2080967"/>
              <a:ext cx="5244559" cy="0"/>
            </a:xfrm>
            <a:prstGeom prst="straightConnector1">
              <a:avLst/>
            </a:prstGeom>
            <a:noFill/>
            <a:ln w="9525" cap="flat" cmpd="sng">
              <a:solidFill>
                <a:srgbClr val="BEC9E3"/>
              </a:solidFill>
              <a:prstDash val="solid"/>
              <a:round/>
              <a:headEnd type="none" w="sm" len="sm"/>
              <a:tailEnd type="none" w="sm" len="sm"/>
            </a:ln>
          </p:spPr>
        </p:cxnSp>
        <p:sp>
          <p:nvSpPr>
            <p:cNvPr id="441" name="Google Shape;441;p17"/>
            <p:cNvSpPr/>
            <p:nvPr/>
          </p:nvSpPr>
          <p:spPr>
            <a:xfrm>
              <a:off x="474567" y="2130514"/>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17"/>
            <p:cNvSpPr txBox="1"/>
            <p:nvPr/>
          </p:nvSpPr>
          <p:spPr>
            <a:xfrm>
              <a:off x="474567" y="2130514"/>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accent2"/>
                </a:buClr>
                <a:buSzPts val="3600"/>
                <a:buFont typeface="Noto Sans Symbols"/>
                <a:buNone/>
              </a:pPr>
              <a:r>
                <a:rPr lang="en-US" sz="2400" strike="noStrike" dirty="0">
                  <a:solidFill>
                    <a:schemeClr val="dk1"/>
                  </a:solidFill>
                  <a:latin typeface="+mj-lt"/>
                  <a:ea typeface="Calibri"/>
                  <a:cs typeface="Calibri"/>
                  <a:sym typeface="Calibri"/>
                </a:rPr>
                <a:t>Fractured development efforts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Unified community </a:t>
              </a:r>
              <a:endParaRPr dirty="0">
                <a:latin typeface="+mj-lt"/>
              </a:endParaRPr>
            </a:p>
          </p:txBody>
        </p:sp>
        <p:cxnSp>
          <p:nvCxnSpPr>
            <p:cNvPr id="443" name="Google Shape;443;p17"/>
            <p:cNvCxnSpPr/>
            <p:nvPr/>
          </p:nvCxnSpPr>
          <p:spPr>
            <a:xfrm>
              <a:off x="376231" y="3121451"/>
              <a:ext cx="5244559" cy="0"/>
            </a:xfrm>
            <a:prstGeom prst="straightConnector1">
              <a:avLst/>
            </a:prstGeom>
            <a:noFill/>
            <a:ln w="9525" cap="flat" cmpd="sng">
              <a:solidFill>
                <a:srgbClr val="BEC9E3"/>
              </a:solidFill>
              <a:prstDash val="solid"/>
              <a:round/>
              <a:headEnd type="none" w="sm" len="sm"/>
              <a:tailEnd type="none" w="sm" len="sm"/>
            </a:ln>
          </p:spPr>
        </p:cxnSp>
        <p:sp>
          <p:nvSpPr>
            <p:cNvPr id="444" name="Google Shape;444;p17"/>
            <p:cNvSpPr/>
            <p:nvPr/>
          </p:nvSpPr>
          <p:spPr>
            <a:xfrm>
              <a:off x="474567" y="3170998"/>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17"/>
            <p:cNvSpPr txBox="1"/>
            <p:nvPr/>
          </p:nvSpPr>
          <p:spPr>
            <a:xfrm>
              <a:off x="474567" y="3170998"/>
              <a:ext cx="5146223"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strike="noStrike" dirty="0">
                  <a:solidFill>
                    <a:schemeClr val="dk1"/>
                  </a:solidFill>
                  <a:latin typeface="+mj-lt"/>
                  <a:ea typeface="Calibri"/>
                  <a:cs typeface="Calibri"/>
                  <a:sym typeface="Calibri"/>
                </a:rPr>
                <a:t>Ignored by government procurement  </a:t>
              </a:r>
              <a:r>
                <a:rPr lang="en-US" sz="2400" b="1" strike="noStrike" dirty="0">
                  <a:solidFill>
                    <a:schemeClr val="dk1"/>
                  </a:solidFill>
                  <a:latin typeface="+mj-lt"/>
                  <a:ea typeface="Calibri"/>
                  <a:cs typeface="Calibri"/>
                  <a:sym typeface="Calibri"/>
                </a:rPr>
                <a:t>International recognition</a:t>
              </a:r>
              <a:endParaRPr sz="2400" strike="noStrike" dirty="0">
                <a:solidFill>
                  <a:schemeClr val="dk1"/>
                </a:solidFill>
                <a:latin typeface="+mj-lt"/>
                <a:ea typeface="Calibri"/>
                <a:cs typeface="Calibri"/>
                <a:sym typeface="Calibri"/>
              </a:endParaRPr>
            </a:p>
          </p:txBody>
        </p:sp>
        <p:cxnSp>
          <p:nvCxnSpPr>
            <p:cNvPr id="446" name="Google Shape;446;p17"/>
            <p:cNvCxnSpPr/>
            <p:nvPr/>
          </p:nvCxnSpPr>
          <p:spPr>
            <a:xfrm>
              <a:off x="376231" y="4161935"/>
              <a:ext cx="5244559" cy="0"/>
            </a:xfrm>
            <a:prstGeom prst="straightConnector1">
              <a:avLst/>
            </a:prstGeom>
            <a:noFill/>
            <a:ln w="9525" cap="flat" cmpd="sng">
              <a:solidFill>
                <a:srgbClr val="BEC9E3"/>
              </a:solidFill>
              <a:prstDash val="solid"/>
              <a:round/>
              <a:headEnd type="none" w="sm" len="sm"/>
              <a:tailEnd type="none" w="sm" len="sm"/>
            </a:ln>
          </p:spPr>
        </p:cxnSp>
        <p:sp>
          <p:nvSpPr>
            <p:cNvPr id="447" name="Google Shape;447;p17"/>
            <p:cNvSpPr/>
            <p:nvPr/>
          </p:nvSpPr>
          <p:spPr>
            <a:xfrm>
              <a:off x="474567" y="4211482"/>
              <a:ext cx="5146223" cy="990937"/>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17"/>
            <p:cNvSpPr txBox="1"/>
            <p:nvPr/>
          </p:nvSpPr>
          <p:spPr>
            <a:xfrm>
              <a:off x="474567" y="4211482"/>
              <a:ext cx="5681162" cy="990937"/>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0"/>
                </a:spcBef>
                <a:spcAft>
                  <a:spcPts val="0"/>
                </a:spcAft>
                <a:buClr>
                  <a:schemeClr val="dk1"/>
                </a:buClr>
                <a:buSzPts val="2400"/>
                <a:buFont typeface="Noto Sans Symbols"/>
                <a:buNone/>
              </a:pPr>
              <a:r>
                <a:rPr lang="en-US" sz="2400" dirty="0">
                  <a:solidFill>
                    <a:schemeClr val="dk1"/>
                  </a:solidFill>
                  <a:latin typeface="+mj-lt"/>
                  <a:ea typeface="Calibri"/>
                  <a:cs typeface="Calibri"/>
                  <a:sym typeface="Calibri"/>
                </a:rPr>
                <a:t>Opaque rules and processes</a:t>
              </a:r>
              <a:r>
                <a:rPr lang="en-US" sz="2400" strike="noStrike" dirty="0">
                  <a:solidFill>
                    <a:schemeClr val="dk1"/>
                  </a:solidFill>
                  <a:latin typeface="+mj-lt"/>
                  <a:ea typeface="Calibri"/>
                  <a:cs typeface="Calibri"/>
                  <a:sym typeface="Calibri"/>
                </a:rPr>
                <a:t>  </a:t>
              </a:r>
              <a:br>
                <a:rPr lang="en-US" sz="2400" strike="noStrike" dirty="0">
                  <a:solidFill>
                    <a:schemeClr val="dk1"/>
                  </a:solidFill>
                  <a:latin typeface="+mj-lt"/>
                  <a:ea typeface="Calibri"/>
                  <a:cs typeface="Calibri"/>
                  <a:sym typeface="Calibri"/>
                </a:rPr>
              </a:br>
              <a:r>
                <a:rPr lang="en-US" sz="2400" b="1" strike="noStrike" dirty="0">
                  <a:solidFill>
                    <a:schemeClr val="dk1"/>
                  </a:solidFill>
                  <a:latin typeface="+mj-lt"/>
                  <a:ea typeface="Calibri"/>
                  <a:cs typeface="Calibri"/>
                  <a:sym typeface="Calibri"/>
                </a:rPr>
                <a:t>Transparent tools, support, best practices</a:t>
              </a:r>
              <a:endParaRPr sz="2400" strike="noStrike" dirty="0">
                <a:solidFill>
                  <a:schemeClr val="dk1"/>
                </a:solidFill>
                <a:latin typeface="+mj-lt"/>
                <a:ea typeface="Calibri"/>
                <a:cs typeface="Calibri"/>
                <a:sym typeface="Calibri"/>
              </a:endParaRPr>
            </a:p>
          </p:txBody>
        </p:sp>
        <p:cxnSp>
          <p:nvCxnSpPr>
            <p:cNvPr id="449" name="Google Shape;449;p17"/>
            <p:cNvCxnSpPr/>
            <p:nvPr/>
          </p:nvCxnSpPr>
          <p:spPr>
            <a:xfrm>
              <a:off x="376231" y="5202419"/>
              <a:ext cx="5244559" cy="0"/>
            </a:xfrm>
            <a:prstGeom prst="straightConnector1">
              <a:avLst/>
            </a:prstGeom>
            <a:noFill/>
            <a:ln w="9525" cap="flat" cmpd="sng">
              <a:solidFill>
                <a:srgbClr val="BEC9E3"/>
              </a:solidFill>
              <a:prstDash val="solid"/>
              <a:round/>
              <a:headEnd type="none" w="sm" len="sm"/>
              <a:tailEnd type="none" w="sm" len="sm"/>
            </a:ln>
          </p:spPr>
        </p:cxnSp>
      </p:grpSp>
      <p:cxnSp>
        <p:nvCxnSpPr>
          <p:cNvPr id="450" name="Google Shape;450;p17"/>
          <p:cNvCxnSpPr/>
          <p:nvPr/>
        </p:nvCxnSpPr>
        <p:spPr>
          <a:xfrm>
            <a:off x="5438990" y="1288834"/>
            <a:ext cx="3384024" cy="0"/>
          </a:xfrm>
          <a:prstGeom prst="straightConnector1">
            <a:avLst/>
          </a:prstGeom>
          <a:noFill/>
          <a:ln w="28575" cap="flat" cmpd="sng">
            <a:solidFill>
              <a:srgbClr val="EA777B"/>
            </a:solidFill>
            <a:prstDash val="solid"/>
            <a:round/>
            <a:headEnd type="none" w="sm" len="sm"/>
            <a:tailEnd type="none" w="sm" len="sm"/>
          </a:ln>
        </p:spPr>
      </p:cxnSp>
      <p:cxnSp>
        <p:nvCxnSpPr>
          <p:cNvPr id="451" name="Google Shape;451;p17"/>
          <p:cNvCxnSpPr/>
          <p:nvPr/>
        </p:nvCxnSpPr>
        <p:spPr>
          <a:xfrm>
            <a:off x="5491637" y="2330333"/>
            <a:ext cx="3927483" cy="0"/>
          </a:xfrm>
          <a:prstGeom prst="straightConnector1">
            <a:avLst/>
          </a:prstGeom>
          <a:noFill/>
          <a:ln w="28575" cap="flat" cmpd="sng">
            <a:solidFill>
              <a:srgbClr val="EA777B"/>
            </a:solidFill>
            <a:prstDash val="solid"/>
            <a:round/>
            <a:headEnd type="none" w="sm" len="sm"/>
            <a:tailEnd type="none" w="sm" len="sm"/>
          </a:ln>
        </p:spPr>
      </p:cxnSp>
      <p:cxnSp>
        <p:nvCxnSpPr>
          <p:cNvPr id="452" name="Google Shape;452;p17"/>
          <p:cNvCxnSpPr/>
          <p:nvPr/>
        </p:nvCxnSpPr>
        <p:spPr>
          <a:xfrm>
            <a:off x="5491637" y="3346882"/>
            <a:ext cx="3901290" cy="0"/>
          </a:xfrm>
          <a:prstGeom prst="straightConnector1">
            <a:avLst/>
          </a:prstGeom>
          <a:noFill/>
          <a:ln w="28575" cap="flat" cmpd="sng">
            <a:solidFill>
              <a:srgbClr val="EA777B"/>
            </a:solidFill>
            <a:prstDash val="solid"/>
            <a:round/>
            <a:headEnd type="none" w="sm" len="sm"/>
            <a:tailEnd type="none" w="sm" len="sm"/>
          </a:ln>
        </p:spPr>
      </p:cxnSp>
      <p:cxnSp>
        <p:nvCxnSpPr>
          <p:cNvPr id="453" name="Google Shape;453;p17"/>
          <p:cNvCxnSpPr/>
          <p:nvPr/>
        </p:nvCxnSpPr>
        <p:spPr>
          <a:xfrm>
            <a:off x="5491637" y="4400202"/>
            <a:ext cx="4791084" cy="0"/>
          </a:xfrm>
          <a:prstGeom prst="straightConnector1">
            <a:avLst/>
          </a:prstGeom>
          <a:noFill/>
          <a:ln w="28575" cap="flat" cmpd="sng">
            <a:solidFill>
              <a:srgbClr val="EA777B"/>
            </a:solidFill>
            <a:prstDash val="solid"/>
            <a:round/>
            <a:headEnd type="none" w="sm" len="sm"/>
            <a:tailEnd type="none" w="sm" len="sm"/>
          </a:ln>
        </p:spPr>
      </p:cxnSp>
      <p:cxnSp>
        <p:nvCxnSpPr>
          <p:cNvPr id="454" name="Google Shape;454;p17"/>
          <p:cNvCxnSpPr/>
          <p:nvPr/>
        </p:nvCxnSpPr>
        <p:spPr>
          <a:xfrm>
            <a:off x="5533201" y="5455918"/>
            <a:ext cx="3658925" cy="0"/>
          </a:xfrm>
          <a:prstGeom prst="straightConnector1">
            <a:avLst/>
          </a:prstGeom>
          <a:noFill/>
          <a:ln w="28575" cap="flat" cmpd="sng">
            <a:solidFill>
              <a:srgbClr val="EA777B"/>
            </a:solidFill>
            <a:prstDash val="solid"/>
            <a:round/>
            <a:headEnd type="none" w="sm" len="sm"/>
            <a:tailEnd type="none" w="sm" len="sm"/>
          </a:ln>
        </p:spPr>
      </p:cxnSp>
    </p:spTree>
    <p:extLst>
      <p:ext uri="{BB962C8B-B14F-4D97-AF65-F5344CB8AC3E}">
        <p14:creationId xmlns:p14="http://schemas.microsoft.com/office/powerpoint/2010/main" val="19153013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8B6AB33-DFE6-4FE4-94FE-C9E25424AD16}"/>
              </a:ext>
            </a:extLst>
          </p:cNvPr>
          <p:cNvCxnSpPr>
            <a:cxnSpLocks noGrp="1" noRot="1" noChangeAspect="1" noMove="1" noResize="1" noEditPoints="1" noAdjustHandles="1" noChangeArrowheads="1" noChangeShapeType="1"/>
          </p:cNvCxnSpPr>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1DFE7B4-A045-40DF-9F87-E266C433B594}"/>
              </a:ext>
            </a:extLst>
          </p:cNvPr>
          <p:cNvSpPr>
            <a:spLocks noGrp="1"/>
          </p:cNvSpPr>
          <p:nvPr>
            <p:ph type="title"/>
          </p:nvPr>
        </p:nvSpPr>
        <p:spPr>
          <a:xfrm>
            <a:off x="645459" y="960120"/>
            <a:ext cx="3865695" cy="4171278"/>
          </a:xfrm>
        </p:spPr>
        <p:txBody>
          <a:bodyPr>
            <a:normAutofit/>
          </a:bodyPr>
          <a:lstStyle/>
          <a:p>
            <a:pPr algn="r"/>
            <a:r>
              <a:rPr lang="en-US" dirty="0">
                <a:solidFill>
                  <a:schemeClr val="tx1"/>
                </a:solidFill>
                <a:cs typeface="Calibri" panose="020F0502020204030204" pitchFamily="34" charset="0"/>
              </a:rPr>
              <a:t>What core services does  OASIS provide?</a:t>
            </a:r>
          </a:p>
        </p:txBody>
      </p:sp>
      <p:sp>
        <p:nvSpPr>
          <p:cNvPr id="3" name="Text Placeholder 2">
            <a:extLst>
              <a:ext uri="{FF2B5EF4-FFF2-40B4-BE49-F238E27FC236}">
                <a16:creationId xmlns:a16="http://schemas.microsoft.com/office/drawing/2014/main" id="{18003ABD-2C2F-4B83-8B94-DBFC13058317}"/>
              </a:ext>
            </a:extLst>
          </p:cNvPr>
          <p:cNvSpPr>
            <a:spLocks noGrp="1"/>
          </p:cNvSpPr>
          <p:nvPr>
            <p:ph type="body" idx="1"/>
          </p:nvPr>
        </p:nvSpPr>
        <p:spPr>
          <a:xfrm>
            <a:off x="4797425" y="1024616"/>
            <a:ext cx="7331013" cy="4063639"/>
          </a:xfrm>
        </p:spPr>
        <p:txBody>
          <a:bodyPr>
            <a:noAutofit/>
          </a:bodyPr>
          <a:lstStyle/>
          <a:p>
            <a:pPr fontAlgn="t">
              <a:lnSpc>
                <a:spcPct val="100000"/>
              </a:lnSpc>
              <a:buFont typeface="Wingdings" panose="05000000000000000000" pitchFamily="2" charset="2"/>
              <a:buChar char="ü"/>
            </a:pPr>
            <a:r>
              <a:rPr lang="en-US" dirty="0"/>
              <a:t>Contributor License Agreement administration </a:t>
            </a:r>
          </a:p>
          <a:p>
            <a:pPr fontAlgn="t">
              <a:lnSpc>
                <a:spcPct val="100000"/>
              </a:lnSpc>
              <a:buFont typeface="Wingdings" panose="05000000000000000000" pitchFamily="2" charset="2"/>
              <a:buChar char="ü"/>
            </a:pPr>
            <a:r>
              <a:rPr lang="en-US" dirty="0"/>
              <a:t>Collaboration tool set: GitHub org, mailing group, calendar, roster, ballot, asynchronous chat, video meetings…</a:t>
            </a:r>
            <a:endParaRPr lang="en-US" dirty="0">
              <a:highlight>
                <a:srgbClr val="FFFF00"/>
              </a:highlight>
              <a:latin typeface="+mj-lt"/>
            </a:endParaRPr>
          </a:p>
          <a:p>
            <a:pPr fontAlgn="t">
              <a:lnSpc>
                <a:spcPct val="100000"/>
              </a:lnSpc>
              <a:buFont typeface="Wingdings" panose="05000000000000000000" pitchFamily="2" charset="2"/>
              <a:buChar char="ü"/>
            </a:pPr>
            <a:r>
              <a:rPr lang="en-US" dirty="0">
                <a:latin typeface="+mj-lt"/>
              </a:rPr>
              <a:t>OASIS Standards process submission management</a:t>
            </a:r>
          </a:p>
          <a:p>
            <a:pPr fontAlgn="t">
              <a:lnSpc>
                <a:spcPct val="100000"/>
              </a:lnSpc>
              <a:buFont typeface="Wingdings" panose="05000000000000000000" pitchFamily="2" charset="2"/>
              <a:buChar char="ü"/>
            </a:pPr>
            <a:r>
              <a:rPr lang="en-US" dirty="0">
                <a:latin typeface="+mj-lt"/>
              </a:rPr>
              <a:t>Submission of approved deliverables to ISO, IEC, ITU via OASIS liaison</a:t>
            </a:r>
          </a:p>
          <a:p>
            <a:pPr>
              <a:lnSpc>
                <a:spcPct val="100000"/>
              </a:lnSpc>
              <a:buFont typeface="Wingdings" panose="05000000000000000000" pitchFamily="2" charset="2"/>
              <a:buChar char="ü"/>
            </a:pPr>
            <a:r>
              <a:rPr lang="en-US" dirty="0">
                <a:latin typeface="+mj-lt"/>
              </a:rPr>
              <a:t>Community management support</a:t>
            </a:r>
          </a:p>
          <a:p>
            <a:pPr>
              <a:lnSpc>
                <a:spcPct val="100000"/>
              </a:lnSpc>
              <a:buFont typeface="Wingdings" panose="05000000000000000000" pitchFamily="2" charset="2"/>
              <a:buChar char="ü"/>
            </a:pPr>
            <a:r>
              <a:rPr lang="en-US" dirty="0"/>
              <a:t>Assistance in writing charter, Code of Conduct, other policies</a:t>
            </a:r>
          </a:p>
          <a:p>
            <a:pPr>
              <a:lnSpc>
                <a:spcPct val="100000"/>
              </a:lnSpc>
              <a:buFont typeface="Wingdings" panose="05000000000000000000" pitchFamily="2" charset="2"/>
              <a:buChar char="ü"/>
            </a:pPr>
            <a:r>
              <a:rPr lang="en-US" dirty="0"/>
              <a:t>Governance administration and support</a:t>
            </a:r>
          </a:p>
          <a:p>
            <a:pPr>
              <a:lnSpc>
                <a:spcPct val="100000"/>
              </a:lnSpc>
              <a:buFont typeface="Wingdings" panose="05000000000000000000" pitchFamily="2" charset="2"/>
              <a:buChar char="ü"/>
            </a:pPr>
            <a:r>
              <a:rPr lang="en-US" dirty="0"/>
              <a:t>S</a:t>
            </a:r>
            <a:r>
              <a:rPr lang="en-US" dirty="0">
                <a:latin typeface="+mj-lt"/>
              </a:rPr>
              <a:t>et-up/transition of project assets such as website design, hosting, site maintenance, collateral and logo design</a:t>
            </a:r>
          </a:p>
          <a:p>
            <a:pPr fontAlgn="t">
              <a:lnSpc>
                <a:spcPct val="100000"/>
              </a:lnSpc>
              <a:buFont typeface="Wingdings" panose="05000000000000000000" pitchFamily="2" charset="2"/>
              <a:buChar char="ü"/>
            </a:pPr>
            <a:r>
              <a:rPr lang="en-US" dirty="0">
                <a:latin typeface="+mj-lt"/>
              </a:rPr>
              <a:t>Press, promotional support</a:t>
            </a:r>
          </a:p>
          <a:p>
            <a:pPr fontAlgn="t">
              <a:lnSpc>
                <a:spcPct val="100000"/>
              </a:lnSpc>
              <a:buFont typeface="Wingdings" panose="05000000000000000000" pitchFamily="2" charset="2"/>
              <a:buChar char="ü"/>
            </a:pPr>
            <a:r>
              <a:rPr lang="en-US" dirty="0"/>
              <a:t>O</a:t>
            </a:r>
            <a:r>
              <a:rPr lang="en-US" dirty="0">
                <a:latin typeface="+mj-lt"/>
              </a:rPr>
              <a:t>utreach to secure more developers, sponsors, and adopters</a:t>
            </a:r>
          </a:p>
          <a:p>
            <a:pPr fontAlgn="t">
              <a:lnSpc>
                <a:spcPct val="100000"/>
              </a:lnSpc>
              <a:buFont typeface="Wingdings" panose="05000000000000000000" pitchFamily="2" charset="2"/>
              <a:buChar char="ü"/>
            </a:pPr>
            <a:r>
              <a:rPr lang="en-US" dirty="0"/>
              <a:t>Meeting planning and coordination</a:t>
            </a:r>
            <a:endParaRPr lang="en-US" dirty="0">
              <a:latin typeface="+mj-lt"/>
            </a:endParaRPr>
          </a:p>
          <a:p>
            <a:pPr fontAlgn="t">
              <a:lnSpc>
                <a:spcPct val="100000"/>
              </a:lnSpc>
              <a:buFont typeface="Wingdings" panose="05000000000000000000" pitchFamily="2" charset="2"/>
              <a:buChar char="ü"/>
            </a:pPr>
            <a:r>
              <a:rPr lang="en-US" dirty="0"/>
              <a:t>Free public access to deliverables in perpetuity</a:t>
            </a:r>
          </a:p>
        </p:txBody>
      </p:sp>
      <p:sp>
        <p:nvSpPr>
          <p:cNvPr id="4" name="Slide Number Placeholder 3">
            <a:extLst>
              <a:ext uri="{FF2B5EF4-FFF2-40B4-BE49-F238E27FC236}">
                <a16:creationId xmlns:a16="http://schemas.microsoft.com/office/drawing/2014/main" id="{EAAC08BF-2349-4B22-B528-E9CEF633DB7E}"/>
              </a:ext>
            </a:extLst>
          </p:cNvPr>
          <p:cNvSpPr>
            <a:spLocks noGrp="1"/>
          </p:cNvSpPr>
          <p:nvPr>
            <p:ph type="sldNum" idx="12"/>
          </p:nvPr>
        </p:nvSpPr>
        <p:spPr>
          <a:xfrm>
            <a:off x="10469880" y="320040"/>
            <a:ext cx="914400" cy="320040"/>
          </a:xfrm>
        </p:spPr>
        <p:txBody>
          <a:bodyPr>
            <a:normAutofit/>
          </a:bodyPr>
          <a:lstStyle/>
          <a:p>
            <a:pPr marL="0" marR="0" lvl="0" indent="0" rtl="0">
              <a:spcBef>
                <a:spcPts val="0"/>
              </a:spcBef>
              <a:spcAft>
                <a:spcPts val="600"/>
              </a:spcAft>
              <a:buNone/>
            </a:pPr>
            <a:fld id="{00000000-1234-1234-1234-123412341234}" type="slidenum">
              <a:rPr lang="en-US" b="0" i="0" u="none" strike="noStrike" cap="none">
                <a:solidFill>
                  <a:schemeClr val="tx1"/>
                </a:solidFill>
                <a:latin typeface="Rockwell"/>
                <a:ea typeface="Rockwell"/>
                <a:cs typeface="Rockwell"/>
                <a:sym typeface="Rockwell"/>
              </a:rPr>
              <a:pPr marL="0" marR="0" lvl="0" indent="0" rtl="0">
                <a:spcBef>
                  <a:spcPts val="0"/>
                </a:spcBef>
                <a:spcAft>
                  <a:spcPts val="600"/>
                </a:spcAft>
                <a:buNone/>
              </a:pPr>
              <a:t>12</a:t>
            </a:fld>
            <a:endParaRPr lang="en-US" b="0" i="0" u="none" strike="noStrike" cap="none">
              <a:solidFill>
                <a:schemeClr val="tx1"/>
              </a:solidFill>
              <a:latin typeface="Rockwell"/>
              <a:ea typeface="Rockwell"/>
              <a:cs typeface="Rockwell"/>
              <a:sym typeface="Rockwell"/>
            </a:endParaRPr>
          </a:p>
        </p:txBody>
      </p:sp>
    </p:spTree>
    <p:extLst>
      <p:ext uri="{BB962C8B-B14F-4D97-AF65-F5344CB8AC3E}">
        <p14:creationId xmlns:p14="http://schemas.microsoft.com/office/powerpoint/2010/main" val="3955400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652698" cy="3115075"/>
          </a:xfrm>
        </p:spPr>
        <p:txBody>
          <a:bodyPr vert="horz" lIns="228600" tIns="228600" rIns="228600" bIns="0" rtlCol="0" anchor="b">
            <a:normAutofit/>
          </a:bodyPr>
          <a:lstStyle/>
          <a:p>
            <a:pPr algn="l">
              <a:lnSpc>
                <a:spcPct val="80000"/>
              </a:lnSpc>
            </a:pPr>
            <a:r>
              <a:rPr lang="en-US" sz="6600" dirty="0">
                <a:solidFill>
                  <a:schemeClr val="tx1"/>
                </a:solidFill>
              </a:rPr>
              <a:t>How are governance and IP handled?</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13</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031140185"/>
      </p:ext>
    </p:extLst>
  </p:cSld>
  <p:clrMapOvr>
    <a:overrideClrMapping bg1="dk1" tx1="lt1" bg2="dk2" tx2="lt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3C3DB5A9-FC6C-4FCF-B6E3-FBF83CF93E1A}"/>
              </a:ext>
            </a:extLst>
          </p:cNvPr>
          <p:cNvSpPr/>
          <p:nvPr/>
        </p:nvSpPr>
        <p:spPr>
          <a:xfrm>
            <a:off x="0" y="8916992"/>
            <a:ext cx="12192000" cy="11549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1">
            <a:extLst>
              <a:ext uri="{FF2B5EF4-FFF2-40B4-BE49-F238E27FC236}">
                <a16:creationId xmlns:a16="http://schemas.microsoft.com/office/drawing/2014/main" id="{54D8F04F-97EB-4924-90F6-029E208E32FB}"/>
              </a:ext>
            </a:extLst>
          </p:cNvPr>
          <p:cNvSpPr txBox="1">
            <a:spLocks/>
          </p:cNvSpPr>
          <p:nvPr/>
        </p:nvSpPr>
        <p:spPr>
          <a:xfrm>
            <a:off x="2091731" y="7552950"/>
            <a:ext cx="8833655" cy="727748"/>
          </a:xfrm>
          <a:prstGeom prst="rect">
            <a:avLst/>
          </a:prstGeom>
        </p:spPr>
        <p:txBody>
          <a:bodyPr vert="horz" lIns="228600" tIns="228600" rIns="228600" bIns="0" rtlCol="0" anchor="ctr">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nSpc>
                <a:spcPct val="80000"/>
              </a:lnSpc>
            </a:pPr>
            <a:r>
              <a:rPr lang="en-US" dirty="0"/>
              <a:t>Open Project Governance</a:t>
            </a:r>
          </a:p>
        </p:txBody>
      </p:sp>
      <p:sp>
        <p:nvSpPr>
          <p:cNvPr id="21" name="Rectangle 20">
            <a:extLst>
              <a:ext uri="{FF2B5EF4-FFF2-40B4-BE49-F238E27FC236}">
                <a16:creationId xmlns:a16="http://schemas.microsoft.com/office/drawing/2014/main" id="{D188B79B-C0E7-40E4-8735-FD7B5C9976FF}"/>
              </a:ext>
            </a:extLst>
          </p:cNvPr>
          <p:cNvSpPr/>
          <p:nvPr/>
        </p:nvSpPr>
        <p:spPr>
          <a:xfrm>
            <a:off x="3267653" y="2765109"/>
            <a:ext cx="2385001" cy="523220"/>
          </a:xfrm>
          <a:prstGeom prst="rect">
            <a:avLst/>
          </a:prstGeom>
        </p:spPr>
        <p:txBody>
          <a:bodyPr wrap="square">
            <a:spAutoFit/>
          </a:bodyPr>
          <a:lstStyle/>
          <a:p>
            <a:pPr lvl="0" algn="ctr"/>
            <a:r>
              <a:rPr lang="en-US" sz="1400" dirty="0">
                <a:solidFill>
                  <a:schemeClr val="bg1"/>
                </a:solidFill>
                <a:latin typeface="Calibri" panose="020F0502020204030204" pitchFamily="34" charset="0"/>
                <a:cs typeface="Calibri" panose="020F0502020204030204" pitchFamily="34" charset="0"/>
              </a:rPr>
              <a:t>Transition current</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 TSC-BAC and TSC-NTAC </a:t>
            </a:r>
          </a:p>
        </p:txBody>
      </p:sp>
      <p:sp>
        <p:nvSpPr>
          <p:cNvPr id="27" name="Rectangle 26">
            <a:extLst>
              <a:ext uri="{FF2B5EF4-FFF2-40B4-BE49-F238E27FC236}">
                <a16:creationId xmlns:a16="http://schemas.microsoft.com/office/drawing/2014/main" id="{64ACE2B0-F870-4297-900C-E820A86A3829}"/>
              </a:ext>
            </a:extLst>
          </p:cNvPr>
          <p:cNvSpPr/>
          <p:nvPr/>
        </p:nvSpPr>
        <p:spPr>
          <a:xfrm>
            <a:off x="6682246" y="418177"/>
            <a:ext cx="3381827" cy="1169551"/>
          </a:xfrm>
          <a:prstGeom prst="rect">
            <a:avLst/>
          </a:prstGeom>
        </p:spPr>
        <p:txBody>
          <a:bodyPr wrap="square">
            <a:spAutoFit/>
          </a:bodyPr>
          <a:lstStyle/>
          <a:p>
            <a:pPr lvl="0"/>
            <a:r>
              <a:rPr lang="en-US" sz="1400" dirty="0">
                <a:solidFill>
                  <a:schemeClr val="bg1"/>
                </a:solidFill>
                <a:latin typeface="Calibri" panose="020F0502020204030204" pitchFamily="34" charset="0"/>
                <a:cs typeface="Calibri" panose="020F0502020204030204" pitchFamily="34" charset="0"/>
              </a:rPr>
              <a:t>Sponsors </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 - DoD</a:t>
            </a:r>
          </a:p>
          <a:p>
            <a:pPr lvl="0"/>
            <a:r>
              <a:rPr lang="en-US" sz="1400" dirty="0">
                <a:solidFill>
                  <a:schemeClr val="bg1"/>
                </a:solidFill>
                <a:latin typeface="Calibri" panose="020F0502020204030204" pitchFamily="34" charset="0"/>
                <a:cs typeface="Calibri" panose="020F0502020204030204" pitchFamily="34" charset="0"/>
              </a:rPr>
              <a:t> - DHS</a:t>
            </a:r>
          </a:p>
          <a:p>
            <a:pPr lvl="0"/>
            <a:r>
              <a:rPr lang="en-US" sz="1400" dirty="0">
                <a:solidFill>
                  <a:schemeClr val="bg1"/>
                </a:solidFill>
                <a:latin typeface="Calibri" panose="020F0502020204030204" pitchFamily="34" charset="0"/>
                <a:cs typeface="Calibri" panose="020F0502020204030204" pitchFamily="34" charset="0"/>
              </a:rPr>
              <a:t> - Other organizations recruited by OASIS</a:t>
            </a:r>
            <a:br>
              <a:rPr lang="en-US" sz="1400" dirty="0">
                <a:solidFill>
                  <a:schemeClr val="bg1"/>
                </a:solidFill>
                <a:latin typeface="Calibri" panose="020F0502020204030204" pitchFamily="34" charset="0"/>
                <a:cs typeface="Calibri" panose="020F0502020204030204" pitchFamily="34" charset="0"/>
              </a:rPr>
            </a:br>
            <a:r>
              <a:rPr lang="en-US" sz="1400" dirty="0">
                <a:solidFill>
                  <a:schemeClr val="bg1"/>
                </a:solidFill>
                <a:latin typeface="Calibri" panose="020F0502020204030204" pitchFamily="34" charset="0"/>
                <a:cs typeface="Calibri" panose="020F0502020204030204" pitchFamily="34" charset="0"/>
              </a:rPr>
              <a:t>TSC Rep</a:t>
            </a:r>
          </a:p>
        </p:txBody>
      </p:sp>
      <p:grpSp>
        <p:nvGrpSpPr>
          <p:cNvPr id="45" name="Group 44">
            <a:extLst>
              <a:ext uri="{FF2B5EF4-FFF2-40B4-BE49-F238E27FC236}">
                <a16:creationId xmlns:a16="http://schemas.microsoft.com/office/drawing/2014/main" id="{F532CB1D-B255-4802-92D5-5203CC1801A7}"/>
              </a:ext>
            </a:extLst>
          </p:cNvPr>
          <p:cNvGrpSpPr/>
          <p:nvPr/>
        </p:nvGrpSpPr>
        <p:grpSpPr>
          <a:xfrm>
            <a:off x="971550" y="932260"/>
            <a:ext cx="8905422" cy="2764914"/>
            <a:chOff x="971550" y="932260"/>
            <a:chExt cx="8905422" cy="2764914"/>
          </a:xfrm>
        </p:grpSpPr>
        <p:cxnSp>
          <p:nvCxnSpPr>
            <p:cNvPr id="29" name="Straight Connector 28">
              <a:extLst>
                <a:ext uri="{FF2B5EF4-FFF2-40B4-BE49-F238E27FC236}">
                  <a16:creationId xmlns:a16="http://schemas.microsoft.com/office/drawing/2014/main" id="{9F03854B-3780-480C-A195-D8A48586CE59}"/>
                </a:ext>
              </a:extLst>
            </p:cNvPr>
            <p:cNvCxnSpPr>
              <a:cxnSpLocks/>
            </p:cNvCxnSpPr>
            <p:nvPr/>
          </p:nvCxnSpPr>
          <p:spPr>
            <a:xfrm>
              <a:off x="6096000" y="932260"/>
              <a:ext cx="0" cy="1498210"/>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CEF7C3D-B775-4888-A6B0-9695A29519D6}"/>
                </a:ext>
              </a:extLst>
            </p:cNvPr>
            <p:cNvCxnSpPr>
              <a:cxnSpLocks/>
            </p:cNvCxnSpPr>
            <p:nvPr/>
          </p:nvCxnSpPr>
          <p:spPr>
            <a:xfrm flipH="1" flipV="1">
              <a:off x="2706572" y="2223974"/>
              <a:ext cx="7170400" cy="1"/>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8B9CF691-33CE-4026-BD85-9A8745D2B96E}"/>
                </a:ext>
              </a:extLst>
            </p:cNvPr>
            <p:cNvCxnSpPr>
              <a:cxnSpLocks/>
            </p:cNvCxnSpPr>
            <p:nvPr/>
          </p:nvCxnSpPr>
          <p:spPr>
            <a:xfrm>
              <a:off x="2706572" y="2198964"/>
              <a:ext cx="0" cy="1498210"/>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ADD57FC-B1F2-4010-BCD5-1F8D0E18D407}"/>
                </a:ext>
              </a:extLst>
            </p:cNvPr>
            <p:cNvCxnSpPr>
              <a:cxnSpLocks/>
            </p:cNvCxnSpPr>
            <p:nvPr/>
          </p:nvCxnSpPr>
          <p:spPr>
            <a:xfrm flipH="1">
              <a:off x="971550" y="3697174"/>
              <a:ext cx="2838450" cy="0"/>
            </a:xfrm>
            <a:prstGeom prst="line">
              <a:avLst/>
            </a:prstGeom>
            <a:ln w="31750">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grpSp>
      <p:sp>
        <p:nvSpPr>
          <p:cNvPr id="38" name="Oval 37">
            <a:extLst>
              <a:ext uri="{FF2B5EF4-FFF2-40B4-BE49-F238E27FC236}">
                <a16:creationId xmlns:a16="http://schemas.microsoft.com/office/drawing/2014/main" id="{F04D0546-3889-4D0B-870B-DE4ACA316756}"/>
              </a:ext>
            </a:extLst>
          </p:cNvPr>
          <p:cNvSpPr/>
          <p:nvPr/>
        </p:nvSpPr>
        <p:spPr>
          <a:xfrm>
            <a:off x="5517350" y="353610"/>
            <a:ext cx="1157302" cy="115730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NIEM</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Project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Governing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Board</a:t>
            </a:r>
          </a:p>
        </p:txBody>
      </p:sp>
      <p:sp>
        <p:nvSpPr>
          <p:cNvPr id="39" name="Oval 38">
            <a:extLst>
              <a:ext uri="{FF2B5EF4-FFF2-40B4-BE49-F238E27FC236}">
                <a16:creationId xmlns:a16="http://schemas.microsoft.com/office/drawing/2014/main" id="{DE8F40B3-79CC-48BC-98BE-781429F4EC9B}"/>
              </a:ext>
            </a:extLst>
          </p:cNvPr>
          <p:cNvSpPr/>
          <p:nvPr/>
        </p:nvSpPr>
        <p:spPr>
          <a:xfrm>
            <a:off x="5544036" y="2451375"/>
            <a:ext cx="1149350" cy="1149348"/>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Technical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Architecture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TSC</a:t>
            </a:r>
          </a:p>
        </p:txBody>
      </p:sp>
      <p:sp>
        <p:nvSpPr>
          <p:cNvPr id="40" name="Oval 39">
            <a:extLst>
              <a:ext uri="{FF2B5EF4-FFF2-40B4-BE49-F238E27FC236}">
                <a16:creationId xmlns:a16="http://schemas.microsoft.com/office/drawing/2014/main" id="{14262B9A-E771-482D-9546-D54F0521BD81}"/>
              </a:ext>
            </a:extLst>
          </p:cNvPr>
          <p:cNvSpPr/>
          <p:nvPr/>
        </p:nvSpPr>
        <p:spPr>
          <a:xfrm>
            <a:off x="2091731" y="2464308"/>
            <a:ext cx="1149350" cy="1149348"/>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Business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Architecture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TSC</a:t>
            </a:r>
          </a:p>
        </p:txBody>
      </p:sp>
      <p:sp>
        <p:nvSpPr>
          <p:cNvPr id="41" name="Oval 40">
            <a:extLst>
              <a:ext uri="{FF2B5EF4-FFF2-40B4-BE49-F238E27FC236}">
                <a16:creationId xmlns:a16="http://schemas.microsoft.com/office/drawing/2014/main" id="{51739E18-9FD9-4F11-93DB-D4736B1FBF7B}"/>
              </a:ext>
            </a:extLst>
          </p:cNvPr>
          <p:cNvSpPr/>
          <p:nvPr/>
        </p:nvSpPr>
        <p:spPr>
          <a:xfrm>
            <a:off x="9287361" y="2451375"/>
            <a:ext cx="1149350" cy="1149348"/>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Other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Group(s) </a:t>
            </a:r>
          </a:p>
        </p:txBody>
      </p:sp>
      <p:sp>
        <p:nvSpPr>
          <p:cNvPr id="42" name="Oval 41">
            <a:extLst>
              <a:ext uri="{FF2B5EF4-FFF2-40B4-BE49-F238E27FC236}">
                <a16:creationId xmlns:a16="http://schemas.microsoft.com/office/drawing/2014/main" id="{BC6CB3B2-6ED4-4AD4-9570-098132BD1A81}"/>
              </a:ext>
            </a:extLst>
          </p:cNvPr>
          <p:cNvSpPr/>
          <p:nvPr/>
        </p:nvSpPr>
        <p:spPr>
          <a:xfrm>
            <a:off x="2132202" y="3832890"/>
            <a:ext cx="1152524" cy="11525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r>
              <a:rPr lang="en-US" sz="1400" dirty="0">
                <a:solidFill>
                  <a:prstClr val="white"/>
                </a:solidFill>
                <a:latin typeface="Calibri" panose="020F0502020204030204" pitchFamily="34" charset="0"/>
                <a:cs typeface="Calibri" panose="020F0502020204030204" pitchFamily="34" charset="0"/>
              </a:rPr>
              <a:t>Domain</a:t>
            </a:r>
          </a:p>
        </p:txBody>
      </p:sp>
      <p:sp>
        <p:nvSpPr>
          <p:cNvPr id="43" name="Oval 42">
            <a:extLst>
              <a:ext uri="{FF2B5EF4-FFF2-40B4-BE49-F238E27FC236}">
                <a16:creationId xmlns:a16="http://schemas.microsoft.com/office/drawing/2014/main" id="{084D28E3-895C-4CD1-9F4A-244C9BCA1A63}"/>
              </a:ext>
            </a:extLst>
          </p:cNvPr>
          <p:cNvSpPr/>
          <p:nvPr/>
        </p:nvSpPr>
        <p:spPr>
          <a:xfrm>
            <a:off x="753459" y="3832890"/>
            <a:ext cx="1152524" cy="115252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lvl="0" algn="ctr"/>
            <a:r>
              <a:rPr lang="en-US" sz="1400" dirty="0">
                <a:solidFill>
                  <a:prstClr val="white"/>
                </a:solidFill>
                <a:latin typeface="Calibri" panose="020F0502020204030204" pitchFamily="34" charset="0"/>
                <a:cs typeface="Calibri" panose="020F0502020204030204" pitchFamily="34" charset="0"/>
              </a:rPr>
              <a:t>NIEM Core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Repo</a:t>
            </a:r>
          </a:p>
        </p:txBody>
      </p:sp>
      <p:sp>
        <p:nvSpPr>
          <p:cNvPr id="44" name="Oval 43">
            <a:extLst>
              <a:ext uri="{FF2B5EF4-FFF2-40B4-BE49-F238E27FC236}">
                <a16:creationId xmlns:a16="http://schemas.microsoft.com/office/drawing/2014/main" id="{FC9B77E7-F51B-42FB-9561-0FE97E28F39E}"/>
              </a:ext>
            </a:extLst>
          </p:cNvPr>
          <p:cNvSpPr/>
          <p:nvPr/>
        </p:nvSpPr>
        <p:spPr>
          <a:xfrm>
            <a:off x="3525233" y="3832890"/>
            <a:ext cx="1152524" cy="1152522"/>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Domain</a:t>
            </a:r>
          </a:p>
        </p:txBody>
      </p:sp>
      <p:grpSp>
        <p:nvGrpSpPr>
          <p:cNvPr id="58" name="Group 57">
            <a:extLst>
              <a:ext uri="{FF2B5EF4-FFF2-40B4-BE49-F238E27FC236}">
                <a16:creationId xmlns:a16="http://schemas.microsoft.com/office/drawing/2014/main" id="{957E8DEB-6BB2-4E5E-8D9F-B12DF05B57C8}"/>
              </a:ext>
            </a:extLst>
          </p:cNvPr>
          <p:cNvGrpSpPr/>
          <p:nvPr/>
        </p:nvGrpSpPr>
        <p:grpSpPr>
          <a:xfrm>
            <a:off x="10188233" y="5564583"/>
            <a:ext cx="2070100" cy="1190754"/>
            <a:chOff x="9125195" y="3409609"/>
            <a:chExt cx="2070100" cy="1190754"/>
          </a:xfrm>
        </p:grpSpPr>
        <p:sp>
          <p:nvSpPr>
            <p:cNvPr id="52" name="Rectangle: Rounded Corners 51">
              <a:extLst>
                <a:ext uri="{FF2B5EF4-FFF2-40B4-BE49-F238E27FC236}">
                  <a16:creationId xmlns:a16="http://schemas.microsoft.com/office/drawing/2014/main" id="{42F351B2-9875-4DDA-996F-EDC6863FE1D7}"/>
                </a:ext>
              </a:extLst>
            </p:cNvPr>
            <p:cNvSpPr/>
            <p:nvPr/>
          </p:nvSpPr>
          <p:spPr>
            <a:xfrm>
              <a:off x="9125195" y="3409609"/>
              <a:ext cx="2070100" cy="1190754"/>
            </a:xfrm>
            <a:prstGeom prst="roundRect">
              <a:avLst/>
            </a:prstGeom>
            <a:solidFill>
              <a:schemeClr val="bg1">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a:spcBef>
                  <a:spcPts val="300"/>
                </a:spcBef>
              </a:pPr>
              <a:endParaRPr lang="en-US" sz="2400">
                <a:solidFill>
                  <a:schemeClr val="bg1"/>
                </a:solidFill>
                <a:latin typeface="Calibri" panose="020F0502020204030204" pitchFamily="34" charset="0"/>
                <a:cs typeface="Calibri" panose="020F0502020204030204" pitchFamily="34" charset="0"/>
              </a:endParaRPr>
            </a:p>
          </p:txBody>
        </p:sp>
        <p:grpSp>
          <p:nvGrpSpPr>
            <p:cNvPr id="53" name="Group 52">
              <a:extLst>
                <a:ext uri="{FF2B5EF4-FFF2-40B4-BE49-F238E27FC236}">
                  <a16:creationId xmlns:a16="http://schemas.microsoft.com/office/drawing/2014/main" id="{F2EE1C45-6BF5-4DD2-A719-41862E3DA46A}"/>
                </a:ext>
              </a:extLst>
            </p:cNvPr>
            <p:cNvGrpSpPr/>
            <p:nvPr/>
          </p:nvGrpSpPr>
          <p:grpSpPr>
            <a:xfrm>
              <a:off x="9373673" y="3547926"/>
              <a:ext cx="1651516" cy="881261"/>
              <a:chOff x="9558406" y="3534230"/>
              <a:chExt cx="1651516" cy="881261"/>
            </a:xfrm>
          </p:grpSpPr>
          <p:sp>
            <p:nvSpPr>
              <p:cNvPr id="54" name="TextBox 53">
                <a:extLst>
                  <a:ext uri="{FF2B5EF4-FFF2-40B4-BE49-F238E27FC236}">
                    <a16:creationId xmlns:a16="http://schemas.microsoft.com/office/drawing/2014/main" id="{3437F721-CB5F-4975-9D78-CE8647C20839}"/>
                  </a:ext>
                </a:extLst>
              </p:cNvPr>
              <p:cNvSpPr txBox="1"/>
              <p:nvPr/>
            </p:nvSpPr>
            <p:spPr>
              <a:xfrm>
                <a:off x="10033906" y="3587382"/>
                <a:ext cx="117601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Required</a:t>
                </a:r>
              </a:p>
            </p:txBody>
          </p:sp>
          <p:sp>
            <p:nvSpPr>
              <p:cNvPr id="55" name="Oval 54">
                <a:extLst>
                  <a:ext uri="{FF2B5EF4-FFF2-40B4-BE49-F238E27FC236}">
                    <a16:creationId xmlns:a16="http://schemas.microsoft.com/office/drawing/2014/main" id="{4B352D57-84BB-47B4-AAB8-C3ED7970B4EF}"/>
                  </a:ext>
                </a:extLst>
              </p:cNvPr>
              <p:cNvSpPr/>
              <p:nvPr/>
            </p:nvSpPr>
            <p:spPr>
              <a:xfrm flipH="1">
                <a:off x="9558406" y="3534230"/>
                <a:ext cx="414082" cy="41408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400" dirty="0">
                  <a:solidFill>
                    <a:schemeClr val="bg1"/>
                  </a:solidFill>
                  <a:latin typeface="Calibri" panose="020F0502020204030204" pitchFamily="34" charset="0"/>
                  <a:cs typeface="Calibri" panose="020F0502020204030204" pitchFamily="34" charset="0"/>
                </a:endParaRPr>
              </a:p>
            </p:txBody>
          </p:sp>
          <p:sp>
            <p:nvSpPr>
              <p:cNvPr id="56" name="Oval 55">
                <a:extLst>
                  <a:ext uri="{FF2B5EF4-FFF2-40B4-BE49-F238E27FC236}">
                    <a16:creationId xmlns:a16="http://schemas.microsoft.com/office/drawing/2014/main" id="{968F34EB-C119-4356-93E9-D4BFAC47E004}"/>
                  </a:ext>
                </a:extLst>
              </p:cNvPr>
              <p:cNvSpPr/>
              <p:nvPr/>
            </p:nvSpPr>
            <p:spPr>
              <a:xfrm flipH="1">
                <a:off x="9559829" y="4004255"/>
                <a:ext cx="411237" cy="411236"/>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endParaRPr lang="en-US" sz="1400" dirty="0">
                  <a:solidFill>
                    <a:schemeClr val="bg1"/>
                  </a:solidFill>
                  <a:latin typeface="Calibri" panose="020F0502020204030204" pitchFamily="34" charset="0"/>
                  <a:cs typeface="Calibri" panose="020F0502020204030204" pitchFamily="34" charset="0"/>
                </a:endParaRPr>
              </a:p>
            </p:txBody>
          </p:sp>
          <p:sp>
            <p:nvSpPr>
              <p:cNvPr id="57" name="TextBox 56">
                <a:extLst>
                  <a:ext uri="{FF2B5EF4-FFF2-40B4-BE49-F238E27FC236}">
                    <a16:creationId xmlns:a16="http://schemas.microsoft.com/office/drawing/2014/main" id="{D0A50BA0-59A8-4CB2-8A2E-C27E856A5F78}"/>
                  </a:ext>
                </a:extLst>
              </p:cNvPr>
              <p:cNvSpPr txBox="1"/>
              <p:nvPr/>
            </p:nvSpPr>
            <p:spPr>
              <a:xfrm>
                <a:off x="10033906" y="4055985"/>
                <a:ext cx="1176016" cy="307777"/>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u="none" strike="noStrike" kern="1200" cap="none" spc="0" normalizeH="0" baseline="0" noProof="0" dirty="0">
                    <a:ln>
                      <a:noFill/>
                    </a:ln>
                    <a:solidFill>
                      <a:schemeClr val="bg1"/>
                    </a:solidFill>
                    <a:effectLst/>
                    <a:uLnTx/>
                    <a:uFillTx/>
                    <a:latin typeface="Calibri" panose="020F0502020204030204" pitchFamily="34" charset="0"/>
                    <a:cs typeface="Calibri" panose="020F0502020204030204" pitchFamily="34" charset="0"/>
                  </a:rPr>
                  <a:t>Optional</a:t>
                </a:r>
              </a:p>
            </p:txBody>
          </p:sp>
        </p:grpSp>
      </p:grpSp>
      <p:sp>
        <p:nvSpPr>
          <p:cNvPr id="2" name="Rectangle 1">
            <a:extLst>
              <a:ext uri="{FF2B5EF4-FFF2-40B4-BE49-F238E27FC236}">
                <a16:creationId xmlns:a16="http://schemas.microsoft.com/office/drawing/2014/main" id="{2003EA12-D70C-4AE2-A2FC-95018739672E}"/>
              </a:ext>
            </a:extLst>
          </p:cNvPr>
          <p:cNvSpPr/>
          <p:nvPr/>
        </p:nvSpPr>
        <p:spPr>
          <a:xfrm>
            <a:off x="10998200" y="241300"/>
            <a:ext cx="850237" cy="429350"/>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C434A5FB-A496-41A9-B900-DDE31E66A95B}"/>
              </a:ext>
            </a:extLst>
          </p:cNvPr>
          <p:cNvSpPr/>
          <p:nvPr/>
        </p:nvSpPr>
        <p:spPr>
          <a:xfrm>
            <a:off x="2554225" y="458193"/>
            <a:ext cx="1149350" cy="1149348"/>
          </a:xfrm>
          <a:prstGeom prst="ellipse">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ctr"/>
            <a:r>
              <a:rPr lang="en-US" sz="1400" dirty="0">
                <a:solidFill>
                  <a:prstClr val="white"/>
                </a:solidFill>
                <a:latin typeface="Calibri" panose="020F0502020204030204" pitchFamily="34" charset="0"/>
                <a:cs typeface="Calibri" panose="020F0502020204030204" pitchFamily="34" charset="0"/>
              </a:rPr>
              <a:t>Executive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Liaison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Committee</a:t>
            </a:r>
          </a:p>
        </p:txBody>
      </p:sp>
      <p:sp>
        <p:nvSpPr>
          <p:cNvPr id="9" name="Rectangle 8">
            <a:extLst>
              <a:ext uri="{FF2B5EF4-FFF2-40B4-BE49-F238E27FC236}">
                <a16:creationId xmlns:a16="http://schemas.microsoft.com/office/drawing/2014/main" id="{B9F508C5-4A32-408A-B69C-E86A46E32D2D}"/>
              </a:ext>
            </a:extLst>
          </p:cNvPr>
          <p:cNvSpPr/>
          <p:nvPr/>
        </p:nvSpPr>
        <p:spPr>
          <a:xfrm>
            <a:off x="1256312" y="932260"/>
            <a:ext cx="1410094" cy="307777"/>
          </a:xfrm>
          <a:prstGeom prst="rect">
            <a:avLst/>
          </a:prstGeom>
        </p:spPr>
        <p:txBody>
          <a:bodyPr wrap="square">
            <a:spAutoFit/>
          </a:bodyPr>
          <a:lstStyle/>
          <a:p>
            <a:pPr lvl="0"/>
            <a:r>
              <a:rPr lang="en-US" sz="1400" dirty="0">
                <a:solidFill>
                  <a:schemeClr val="bg1"/>
                </a:solidFill>
                <a:latin typeface="Calibri" panose="020F0502020204030204" pitchFamily="34" charset="0"/>
                <a:cs typeface="Calibri" panose="020F0502020204030204" pitchFamily="34" charset="0"/>
              </a:rPr>
              <a:t>Current ESC </a:t>
            </a:r>
          </a:p>
        </p:txBody>
      </p:sp>
      <p:cxnSp>
        <p:nvCxnSpPr>
          <p:cNvPr id="12" name="Straight Connector 11">
            <a:extLst>
              <a:ext uri="{FF2B5EF4-FFF2-40B4-BE49-F238E27FC236}">
                <a16:creationId xmlns:a16="http://schemas.microsoft.com/office/drawing/2014/main" id="{37ECB6D1-5A4F-48E8-A3C8-709DC82A2769}"/>
              </a:ext>
            </a:extLst>
          </p:cNvPr>
          <p:cNvCxnSpPr>
            <a:stCxn id="4" idx="6"/>
          </p:cNvCxnSpPr>
          <p:nvPr/>
        </p:nvCxnSpPr>
        <p:spPr>
          <a:xfrm>
            <a:off x="3703575" y="1032867"/>
            <a:ext cx="1840461" cy="0"/>
          </a:xfrm>
          <a:prstGeom prst="line">
            <a:avLst/>
          </a:prstGeom>
          <a:ln w="28575">
            <a:solidFill>
              <a:schemeClr val="bg2"/>
            </a:solidFill>
            <a:prstDash val="sysDash"/>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D553546D-062B-4450-AFC4-D6DB9C432A20}"/>
              </a:ext>
            </a:extLst>
          </p:cNvPr>
          <p:cNvSpPr/>
          <p:nvPr/>
        </p:nvSpPr>
        <p:spPr>
          <a:xfrm>
            <a:off x="1500435" y="5449984"/>
            <a:ext cx="1152524" cy="11525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r>
              <a:rPr lang="en-US" sz="1400" dirty="0">
                <a:solidFill>
                  <a:prstClr val="white"/>
                </a:solidFill>
                <a:latin typeface="Calibri" panose="020F0502020204030204" pitchFamily="34" charset="0"/>
                <a:cs typeface="Calibri" panose="020F0502020204030204" pitchFamily="34" charset="0"/>
              </a:rPr>
              <a:t>Governance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Committee</a:t>
            </a:r>
          </a:p>
        </p:txBody>
      </p:sp>
      <p:sp>
        <p:nvSpPr>
          <p:cNvPr id="14" name="Oval 13">
            <a:extLst>
              <a:ext uri="{FF2B5EF4-FFF2-40B4-BE49-F238E27FC236}">
                <a16:creationId xmlns:a16="http://schemas.microsoft.com/office/drawing/2014/main" id="{72D25E8A-4CB9-4BAE-A6A6-BC128B07CD39}"/>
              </a:ext>
            </a:extLst>
          </p:cNvPr>
          <p:cNvSpPr/>
          <p:nvPr/>
        </p:nvSpPr>
        <p:spPr>
          <a:xfrm>
            <a:off x="2835217" y="5449984"/>
            <a:ext cx="1152524" cy="1152522"/>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lvl="0" algn="ctr"/>
            <a:r>
              <a:rPr lang="en-US" sz="1400" dirty="0">
                <a:solidFill>
                  <a:prstClr val="white"/>
                </a:solidFill>
                <a:latin typeface="Calibri" panose="020F0502020204030204" pitchFamily="34" charset="0"/>
                <a:cs typeface="Calibri" panose="020F0502020204030204" pitchFamily="34" charset="0"/>
              </a:rPr>
              <a:t> </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Committees</a:t>
            </a:r>
            <a:br>
              <a:rPr lang="en-US" sz="1400" dirty="0">
                <a:solidFill>
                  <a:prstClr val="white"/>
                </a:solidFill>
                <a:latin typeface="Calibri" panose="020F0502020204030204" pitchFamily="34" charset="0"/>
                <a:cs typeface="Calibri" panose="020F0502020204030204" pitchFamily="34" charset="0"/>
              </a:rPr>
            </a:br>
            <a:r>
              <a:rPr lang="en-US" sz="1400" dirty="0">
                <a:solidFill>
                  <a:prstClr val="white"/>
                </a:solidFill>
                <a:latin typeface="Calibri" panose="020F0502020204030204" pitchFamily="34" charset="0"/>
                <a:cs typeface="Calibri" panose="020F0502020204030204" pitchFamily="34" charset="0"/>
              </a:rPr>
              <a:t>of Interest</a:t>
            </a:r>
            <a:br>
              <a:rPr lang="en-US" sz="1400" dirty="0">
                <a:solidFill>
                  <a:prstClr val="white"/>
                </a:solidFill>
                <a:latin typeface="Calibri" panose="020F0502020204030204" pitchFamily="34" charset="0"/>
                <a:cs typeface="Calibri" panose="020F0502020204030204" pitchFamily="34" charset="0"/>
              </a:rPr>
            </a:br>
            <a:endParaRPr lang="en-US" sz="1400" dirty="0">
              <a:solidFill>
                <a:prstClr val="white"/>
              </a:solidFill>
              <a:latin typeface="Calibri" panose="020F0502020204030204" pitchFamily="34" charset="0"/>
              <a:cs typeface="Calibri" panose="020F0502020204030204" pitchFamily="34" charset="0"/>
            </a:endParaRPr>
          </a:p>
        </p:txBody>
      </p:sp>
      <p:cxnSp>
        <p:nvCxnSpPr>
          <p:cNvPr id="16" name="Straight Connector 15">
            <a:extLst>
              <a:ext uri="{FF2B5EF4-FFF2-40B4-BE49-F238E27FC236}">
                <a16:creationId xmlns:a16="http://schemas.microsoft.com/office/drawing/2014/main" id="{37A5AE0C-DE1D-4EFB-9178-F9638F0CAA9F}"/>
              </a:ext>
            </a:extLst>
          </p:cNvPr>
          <p:cNvCxnSpPr/>
          <p:nvPr/>
        </p:nvCxnSpPr>
        <p:spPr>
          <a:xfrm>
            <a:off x="1579418" y="5374476"/>
            <a:ext cx="2248968"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D15E638-A828-45DD-A58D-874217693EFE}"/>
              </a:ext>
            </a:extLst>
          </p:cNvPr>
          <p:cNvCxnSpPr/>
          <p:nvPr/>
        </p:nvCxnSpPr>
        <p:spPr>
          <a:xfrm>
            <a:off x="515389" y="4154790"/>
            <a:ext cx="9144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972A31C-9206-4AE6-B323-FE95C368A810}"/>
              </a:ext>
            </a:extLst>
          </p:cNvPr>
          <p:cNvCxnSpPr>
            <a:endCxn id="42" idx="4"/>
          </p:cNvCxnSpPr>
          <p:nvPr/>
        </p:nvCxnSpPr>
        <p:spPr>
          <a:xfrm flipV="1">
            <a:off x="2706572" y="4985412"/>
            <a:ext cx="1892" cy="389064"/>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75667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6F068A58-47E3-49BB-8332-25192120793E}"/>
              </a:ext>
            </a:extLst>
          </p:cNvPr>
          <p:cNvSpPr/>
          <p:nvPr/>
        </p:nvSpPr>
        <p:spPr>
          <a:xfrm>
            <a:off x="7190014" y="3846287"/>
            <a:ext cx="4377872" cy="2213429"/>
          </a:xfrm>
          <a:prstGeom prst="roundRect">
            <a:avLst>
              <a:gd name="adj" fmla="val 6338"/>
            </a:avLst>
          </a:prstGeom>
          <a:solidFill>
            <a:schemeClr val="tx2">
              <a:lumMod val="60000"/>
              <a:lumOff val="40000"/>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31775">
              <a:spcBef>
                <a:spcPts val="300"/>
              </a:spcBef>
            </a:pPr>
            <a:endParaRPr lang="en-US" sz="2000">
              <a:solidFill>
                <a:schemeClr val="tx1"/>
              </a:solidFill>
              <a:latin typeface="+mj-lt"/>
              <a:cs typeface="Calibri" panose="020F0502020204030204" pitchFamily="34" charset="0"/>
            </a:endParaRPr>
          </a:p>
        </p:txBody>
      </p:sp>
      <p:sp>
        <p:nvSpPr>
          <p:cNvPr id="4" name="Rectangle: Rounded Corners 3">
            <a:extLst>
              <a:ext uri="{FF2B5EF4-FFF2-40B4-BE49-F238E27FC236}">
                <a16:creationId xmlns:a16="http://schemas.microsoft.com/office/drawing/2014/main" id="{BB162482-D539-4F97-A9BF-EA6ECB62D3EC}"/>
              </a:ext>
            </a:extLst>
          </p:cNvPr>
          <p:cNvSpPr/>
          <p:nvPr/>
        </p:nvSpPr>
        <p:spPr>
          <a:xfrm>
            <a:off x="551541" y="1270001"/>
            <a:ext cx="1886857" cy="4688115"/>
          </a:xfrm>
          <a:prstGeom prst="roundRect">
            <a:avLst>
              <a:gd name="adj" fmla="val 6338"/>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36E34614-36CC-4319-84AB-79C96DB61E7A}"/>
              </a:ext>
            </a:extLst>
          </p:cNvPr>
          <p:cNvSpPr/>
          <p:nvPr/>
        </p:nvSpPr>
        <p:spPr>
          <a:xfrm>
            <a:off x="2803070" y="1270001"/>
            <a:ext cx="1886857" cy="4688115"/>
          </a:xfrm>
          <a:prstGeom prst="roundRect">
            <a:avLst>
              <a:gd name="adj" fmla="val 6338"/>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EB59DB46-A375-4DBA-AC9F-64B1692F0917}"/>
              </a:ext>
            </a:extLst>
          </p:cNvPr>
          <p:cNvSpPr/>
          <p:nvPr/>
        </p:nvSpPr>
        <p:spPr>
          <a:xfrm>
            <a:off x="5054599" y="3635830"/>
            <a:ext cx="1886857" cy="2322286"/>
          </a:xfrm>
          <a:prstGeom prst="roundRect">
            <a:avLst>
              <a:gd name="adj" fmla="val 6338"/>
            </a:avLst>
          </a:prstGeom>
          <a:solidFill>
            <a:srgbClr val="00B27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7" name="Rectangle: Rounded Corners 6">
            <a:extLst>
              <a:ext uri="{FF2B5EF4-FFF2-40B4-BE49-F238E27FC236}">
                <a16:creationId xmlns:a16="http://schemas.microsoft.com/office/drawing/2014/main" id="{A930713B-70AE-41CE-8D3B-609076D152F6}"/>
              </a:ext>
            </a:extLst>
          </p:cNvPr>
          <p:cNvSpPr/>
          <p:nvPr/>
        </p:nvSpPr>
        <p:spPr>
          <a:xfrm>
            <a:off x="7306128" y="4484916"/>
            <a:ext cx="1886857" cy="1473200"/>
          </a:xfrm>
          <a:prstGeom prst="roundRect">
            <a:avLst>
              <a:gd name="adj" fmla="val 633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8" name="Rectangle: Rounded Corners 7">
            <a:extLst>
              <a:ext uri="{FF2B5EF4-FFF2-40B4-BE49-F238E27FC236}">
                <a16:creationId xmlns:a16="http://schemas.microsoft.com/office/drawing/2014/main" id="{6B749603-21A5-481E-ACA0-27047CD4C8CE}"/>
              </a:ext>
            </a:extLst>
          </p:cNvPr>
          <p:cNvSpPr/>
          <p:nvPr/>
        </p:nvSpPr>
        <p:spPr>
          <a:xfrm>
            <a:off x="9557656" y="4855030"/>
            <a:ext cx="1886857" cy="1103086"/>
          </a:xfrm>
          <a:prstGeom prst="roundRect">
            <a:avLst>
              <a:gd name="adj" fmla="val 633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a:p>
        </p:txBody>
      </p:sp>
      <p:sp>
        <p:nvSpPr>
          <p:cNvPr id="10" name="Rectangle 9">
            <a:extLst>
              <a:ext uri="{FF2B5EF4-FFF2-40B4-BE49-F238E27FC236}">
                <a16:creationId xmlns:a16="http://schemas.microsoft.com/office/drawing/2014/main" id="{AC3CAEBE-6020-457D-A695-057D1A5C699E}"/>
              </a:ext>
            </a:extLst>
          </p:cNvPr>
          <p:cNvSpPr/>
          <p:nvPr/>
        </p:nvSpPr>
        <p:spPr>
          <a:xfrm>
            <a:off x="7852700" y="3980936"/>
            <a:ext cx="3052502" cy="369332"/>
          </a:xfrm>
          <a:prstGeom prst="rect">
            <a:avLst/>
          </a:prstGeom>
        </p:spPr>
        <p:txBody>
          <a:bodyPr wrap="none">
            <a:spAutoFit/>
          </a:bodyPr>
          <a:lstStyle/>
          <a:p>
            <a:pPr lvl="0" algn="ctr">
              <a:defRPr/>
            </a:pPr>
            <a:r>
              <a:rPr lang="en-US" dirty="0">
                <a:latin typeface="Calibri" panose="020F0502020204030204" pitchFamily="34" charset="0"/>
                <a:cs typeface="Calibri" panose="020F0502020204030204" pitchFamily="34" charset="0"/>
              </a:rPr>
              <a:t>Optional Standardization Track</a:t>
            </a:r>
          </a:p>
        </p:txBody>
      </p:sp>
      <p:sp>
        <p:nvSpPr>
          <p:cNvPr id="11" name="Rectangle 10">
            <a:extLst>
              <a:ext uri="{FF2B5EF4-FFF2-40B4-BE49-F238E27FC236}">
                <a16:creationId xmlns:a16="http://schemas.microsoft.com/office/drawing/2014/main" id="{87808ABA-1512-4D75-8237-40BFD8C188B2}"/>
              </a:ext>
            </a:extLst>
          </p:cNvPr>
          <p:cNvSpPr/>
          <p:nvPr/>
        </p:nvSpPr>
        <p:spPr>
          <a:xfrm>
            <a:off x="667652" y="3290893"/>
            <a:ext cx="1654634" cy="646331"/>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Open Project</a:t>
            </a:r>
          </a:p>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Repo(s)*</a:t>
            </a:r>
          </a:p>
        </p:txBody>
      </p:sp>
      <p:sp>
        <p:nvSpPr>
          <p:cNvPr id="12" name="Rectangle 11">
            <a:extLst>
              <a:ext uri="{FF2B5EF4-FFF2-40B4-BE49-F238E27FC236}">
                <a16:creationId xmlns:a16="http://schemas.microsoft.com/office/drawing/2014/main" id="{2D8B84B1-4E63-41D5-A13F-B64660D7C460}"/>
              </a:ext>
            </a:extLst>
          </p:cNvPr>
          <p:cNvSpPr/>
          <p:nvPr/>
        </p:nvSpPr>
        <p:spPr>
          <a:xfrm>
            <a:off x="2845934" y="3152393"/>
            <a:ext cx="1004548" cy="923330"/>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Open Project</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Releases</a:t>
            </a:r>
          </a:p>
        </p:txBody>
      </p:sp>
      <p:sp>
        <p:nvSpPr>
          <p:cNvPr id="13" name="Rectangle 12">
            <a:extLst>
              <a:ext uri="{FF2B5EF4-FFF2-40B4-BE49-F238E27FC236}">
                <a16:creationId xmlns:a16="http://schemas.microsoft.com/office/drawing/2014/main" id="{DAE93408-F252-435A-8AF8-BA18DC78F4A3}"/>
              </a:ext>
            </a:extLst>
          </p:cNvPr>
          <p:cNvSpPr/>
          <p:nvPr/>
        </p:nvSpPr>
        <p:spPr>
          <a:xfrm>
            <a:off x="5170710" y="4335307"/>
            <a:ext cx="1111573" cy="923330"/>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Open Project</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Specs</a:t>
            </a:r>
          </a:p>
        </p:txBody>
      </p:sp>
      <p:sp>
        <p:nvSpPr>
          <p:cNvPr id="14" name="Rectangle 13">
            <a:extLst>
              <a:ext uri="{FF2B5EF4-FFF2-40B4-BE49-F238E27FC236}">
                <a16:creationId xmlns:a16="http://schemas.microsoft.com/office/drawing/2014/main" id="{2FDC6634-A0EB-49B2-876A-A7444AC057E1}"/>
              </a:ext>
            </a:extLst>
          </p:cNvPr>
          <p:cNvSpPr/>
          <p:nvPr/>
        </p:nvSpPr>
        <p:spPr>
          <a:xfrm>
            <a:off x="7378766" y="4898351"/>
            <a:ext cx="1167358" cy="646331"/>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OASIS </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Standards</a:t>
            </a:r>
          </a:p>
        </p:txBody>
      </p:sp>
      <p:sp>
        <p:nvSpPr>
          <p:cNvPr id="15" name="Rectangle 14">
            <a:extLst>
              <a:ext uri="{FF2B5EF4-FFF2-40B4-BE49-F238E27FC236}">
                <a16:creationId xmlns:a16="http://schemas.microsoft.com/office/drawing/2014/main" id="{9EF983C7-4900-4338-8372-29050729154E}"/>
              </a:ext>
            </a:extLst>
          </p:cNvPr>
          <p:cNvSpPr/>
          <p:nvPr/>
        </p:nvSpPr>
        <p:spPr>
          <a:xfrm>
            <a:off x="9510255" y="4944908"/>
            <a:ext cx="1981658" cy="923330"/>
          </a:xfrm>
          <a:prstGeom prst="rect">
            <a:avLst/>
          </a:prstGeom>
        </p:spPr>
        <p:txBody>
          <a:bodyPr wrap="square" anchor="ctr">
            <a:spAutoFit/>
          </a:bodyPr>
          <a:lstStyle/>
          <a:p>
            <a:pPr lvl="0" algn="ctr">
              <a:defRPr/>
            </a:pPr>
            <a:r>
              <a:rPr lang="en-US" dirty="0">
                <a:solidFill>
                  <a:prstClr val="white"/>
                </a:solidFill>
                <a:latin typeface="Calibri" panose="020F0502020204030204" pitchFamily="34" charset="0"/>
                <a:ea typeface="Arial"/>
                <a:cs typeface="Calibri" panose="020F0502020204030204" pitchFamily="34" charset="0"/>
                <a:sym typeface="Arial"/>
              </a:rPr>
              <a:t>Submission to </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ISO, IEC, ITU, </a:t>
            </a:r>
            <a:br>
              <a:rPr lang="en-US" dirty="0">
                <a:solidFill>
                  <a:prstClr val="white"/>
                </a:solidFill>
                <a:latin typeface="Calibri" panose="020F0502020204030204" pitchFamily="34" charset="0"/>
                <a:ea typeface="Arial"/>
                <a:cs typeface="Calibri" panose="020F0502020204030204" pitchFamily="34" charset="0"/>
                <a:sym typeface="Arial"/>
              </a:rPr>
            </a:br>
            <a:r>
              <a:rPr lang="en-US" dirty="0">
                <a:solidFill>
                  <a:prstClr val="white"/>
                </a:solidFill>
                <a:latin typeface="Calibri" panose="020F0502020204030204" pitchFamily="34" charset="0"/>
                <a:ea typeface="Arial"/>
                <a:cs typeface="Calibri" panose="020F0502020204030204" pitchFamily="34" charset="0"/>
                <a:sym typeface="Arial"/>
              </a:rPr>
              <a:t>ANSI, EU Via MSP…</a:t>
            </a:r>
          </a:p>
        </p:txBody>
      </p:sp>
      <p:sp>
        <p:nvSpPr>
          <p:cNvPr id="18" name="Shape 384">
            <a:extLst>
              <a:ext uri="{FF2B5EF4-FFF2-40B4-BE49-F238E27FC236}">
                <a16:creationId xmlns:a16="http://schemas.microsoft.com/office/drawing/2014/main" id="{BC60EB45-635A-46F8-A836-DE6F2D52FD91}"/>
              </a:ext>
            </a:extLst>
          </p:cNvPr>
          <p:cNvSpPr txBox="1"/>
          <p:nvPr/>
        </p:nvSpPr>
        <p:spPr>
          <a:xfrm>
            <a:off x="696794" y="5298790"/>
            <a:ext cx="1596350" cy="508007"/>
          </a:xfrm>
          <a:prstGeom prst="rect">
            <a:avLst/>
          </a:prstGeom>
          <a:noFill/>
          <a:ln>
            <a:noFill/>
          </a:ln>
        </p:spPr>
        <p:txBody>
          <a:bodyPr wrap="square" lIns="91425" tIns="45700" rIns="91425" bIns="45700" anchor="t" anchorCtr="0">
            <a:no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bg1"/>
                </a:solidFill>
                <a:effectLst/>
                <a:uLnTx/>
                <a:uFillTx/>
                <a:latin typeface="Calibri" panose="020F0502020204030204" pitchFamily="34" charset="0"/>
                <a:ea typeface="Arial"/>
                <a:cs typeface="Calibri" panose="020F0502020204030204" pitchFamily="34" charset="0"/>
                <a:sym typeface="Arial"/>
              </a:rPr>
              <a:t>Licensing kicks in at time of contribution</a:t>
            </a:r>
          </a:p>
        </p:txBody>
      </p:sp>
      <p:grpSp>
        <p:nvGrpSpPr>
          <p:cNvPr id="27" name="Group 26">
            <a:extLst>
              <a:ext uri="{FF2B5EF4-FFF2-40B4-BE49-F238E27FC236}">
                <a16:creationId xmlns:a16="http://schemas.microsoft.com/office/drawing/2014/main" id="{128D3F8C-EA73-4F67-B3F1-4FBDE1186B98}"/>
              </a:ext>
            </a:extLst>
          </p:cNvPr>
          <p:cNvGrpSpPr/>
          <p:nvPr/>
        </p:nvGrpSpPr>
        <p:grpSpPr>
          <a:xfrm>
            <a:off x="4075275" y="1355726"/>
            <a:ext cx="526589" cy="4506685"/>
            <a:chOff x="4095679" y="1217840"/>
            <a:chExt cx="506185" cy="4332060"/>
          </a:xfrm>
          <a:solidFill>
            <a:srgbClr val="009265"/>
          </a:solidFill>
        </p:grpSpPr>
        <p:sp>
          <p:nvSpPr>
            <p:cNvPr id="19" name="Rectangle: Rounded Corners 18">
              <a:extLst>
                <a:ext uri="{FF2B5EF4-FFF2-40B4-BE49-F238E27FC236}">
                  <a16:creationId xmlns:a16="http://schemas.microsoft.com/office/drawing/2014/main" id="{72D4B977-D0C9-4474-9D18-10AABD249D71}"/>
                </a:ext>
              </a:extLst>
            </p:cNvPr>
            <p:cNvSpPr/>
            <p:nvPr/>
          </p:nvSpPr>
          <p:spPr>
            <a:xfrm>
              <a:off x="4095679" y="1217840"/>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69132D1E-7B00-4EE4-BFC3-2DEC20F3FEA5}"/>
                </a:ext>
              </a:extLst>
            </p:cNvPr>
            <p:cNvSpPr/>
            <p:nvPr/>
          </p:nvSpPr>
          <p:spPr>
            <a:xfrm>
              <a:off x="4095679" y="176439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3FF2BBF4-C47D-4D94-B36F-68EE8D79F33A}"/>
                </a:ext>
              </a:extLst>
            </p:cNvPr>
            <p:cNvSpPr/>
            <p:nvPr/>
          </p:nvSpPr>
          <p:spPr>
            <a:xfrm>
              <a:off x="4095679" y="2310948"/>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Rounded Corners 21">
              <a:extLst>
                <a:ext uri="{FF2B5EF4-FFF2-40B4-BE49-F238E27FC236}">
                  <a16:creationId xmlns:a16="http://schemas.microsoft.com/office/drawing/2014/main" id="{9D360340-6F0F-46AE-BD29-613577581377}"/>
                </a:ext>
              </a:extLst>
            </p:cNvPr>
            <p:cNvSpPr/>
            <p:nvPr/>
          </p:nvSpPr>
          <p:spPr>
            <a:xfrm>
              <a:off x="4095679" y="2857502"/>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CDA03727-9E45-4DF4-A893-77071792ECD9}"/>
                </a:ext>
              </a:extLst>
            </p:cNvPr>
            <p:cNvSpPr/>
            <p:nvPr/>
          </p:nvSpPr>
          <p:spPr>
            <a:xfrm>
              <a:off x="4095679" y="3404056"/>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CD15C631-26FD-40DB-A708-26E70C99C961}"/>
                </a:ext>
              </a:extLst>
            </p:cNvPr>
            <p:cNvSpPr/>
            <p:nvPr/>
          </p:nvSpPr>
          <p:spPr>
            <a:xfrm>
              <a:off x="4095679" y="3950610"/>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E6272AAC-9AEF-4037-9F20-7092A0294A56}"/>
                </a:ext>
              </a:extLst>
            </p:cNvPr>
            <p:cNvSpPr/>
            <p:nvPr/>
          </p:nvSpPr>
          <p:spPr>
            <a:xfrm>
              <a:off x="4095679" y="449716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69347A9-554D-492C-BCC4-11B5CB99DD9E}"/>
                </a:ext>
              </a:extLst>
            </p:cNvPr>
            <p:cNvSpPr/>
            <p:nvPr/>
          </p:nvSpPr>
          <p:spPr>
            <a:xfrm>
              <a:off x="4095679" y="5043715"/>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8" name="Group 27">
            <a:extLst>
              <a:ext uri="{FF2B5EF4-FFF2-40B4-BE49-F238E27FC236}">
                <a16:creationId xmlns:a16="http://schemas.microsoft.com/office/drawing/2014/main" id="{F14BFDD9-642F-4D41-9959-A17D1558D0D9}"/>
              </a:ext>
            </a:extLst>
          </p:cNvPr>
          <p:cNvGrpSpPr/>
          <p:nvPr/>
        </p:nvGrpSpPr>
        <p:grpSpPr>
          <a:xfrm>
            <a:off x="6348575" y="4198653"/>
            <a:ext cx="526589" cy="1663757"/>
            <a:chOff x="4095679" y="3950610"/>
            <a:chExt cx="506185" cy="1599290"/>
          </a:xfrm>
          <a:solidFill>
            <a:srgbClr val="009265"/>
          </a:solidFill>
        </p:grpSpPr>
        <p:sp>
          <p:nvSpPr>
            <p:cNvPr id="34" name="Rectangle: Rounded Corners 33">
              <a:extLst>
                <a:ext uri="{FF2B5EF4-FFF2-40B4-BE49-F238E27FC236}">
                  <a16:creationId xmlns:a16="http://schemas.microsoft.com/office/drawing/2014/main" id="{7BCD6870-4DBF-44F3-B774-08C289591220}"/>
                </a:ext>
              </a:extLst>
            </p:cNvPr>
            <p:cNvSpPr/>
            <p:nvPr/>
          </p:nvSpPr>
          <p:spPr>
            <a:xfrm>
              <a:off x="4095679" y="3950610"/>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Rounded Corners 34">
              <a:extLst>
                <a:ext uri="{FF2B5EF4-FFF2-40B4-BE49-F238E27FC236}">
                  <a16:creationId xmlns:a16="http://schemas.microsoft.com/office/drawing/2014/main" id="{94E7F6AE-3BFE-4F4C-B77D-039A36DD95E0}"/>
                </a:ext>
              </a:extLst>
            </p:cNvPr>
            <p:cNvSpPr/>
            <p:nvPr/>
          </p:nvSpPr>
          <p:spPr>
            <a:xfrm>
              <a:off x="4095679" y="449716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Rounded Corners 35">
              <a:extLst>
                <a:ext uri="{FF2B5EF4-FFF2-40B4-BE49-F238E27FC236}">
                  <a16:creationId xmlns:a16="http://schemas.microsoft.com/office/drawing/2014/main" id="{F3E0A24B-E897-4D0E-BEEB-35CAAED809DB}"/>
                </a:ext>
              </a:extLst>
            </p:cNvPr>
            <p:cNvSpPr/>
            <p:nvPr/>
          </p:nvSpPr>
          <p:spPr>
            <a:xfrm>
              <a:off x="4095679" y="5043715"/>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7" name="Group 36">
            <a:extLst>
              <a:ext uri="{FF2B5EF4-FFF2-40B4-BE49-F238E27FC236}">
                <a16:creationId xmlns:a16="http://schemas.microsoft.com/office/drawing/2014/main" id="{8F6A59A5-675F-4646-B6BB-D539FC251B18}"/>
              </a:ext>
            </a:extLst>
          </p:cNvPr>
          <p:cNvGrpSpPr/>
          <p:nvPr/>
        </p:nvGrpSpPr>
        <p:grpSpPr>
          <a:xfrm>
            <a:off x="8558375" y="4767240"/>
            <a:ext cx="526589" cy="1095172"/>
            <a:chOff x="4095679" y="4497164"/>
            <a:chExt cx="506185" cy="1052736"/>
          </a:xfrm>
          <a:solidFill>
            <a:schemeClr val="accent2">
              <a:lumMod val="75000"/>
            </a:schemeClr>
          </a:solidFill>
        </p:grpSpPr>
        <p:sp>
          <p:nvSpPr>
            <p:cNvPr id="39" name="Rectangle: Rounded Corners 38">
              <a:extLst>
                <a:ext uri="{FF2B5EF4-FFF2-40B4-BE49-F238E27FC236}">
                  <a16:creationId xmlns:a16="http://schemas.microsoft.com/office/drawing/2014/main" id="{EA4EA114-6A11-4E23-A695-E8E241CB57F8}"/>
                </a:ext>
              </a:extLst>
            </p:cNvPr>
            <p:cNvSpPr/>
            <p:nvPr/>
          </p:nvSpPr>
          <p:spPr>
            <a:xfrm>
              <a:off x="4095679" y="4497164"/>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a:extLst>
                <a:ext uri="{FF2B5EF4-FFF2-40B4-BE49-F238E27FC236}">
                  <a16:creationId xmlns:a16="http://schemas.microsoft.com/office/drawing/2014/main" id="{186BD664-A7E0-4FE7-BBC3-F63CA19123A0}"/>
                </a:ext>
              </a:extLst>
            </p:cNvPr>
            <p:cNvSpPr/>
            <p:nvPr/>
          </p:nvSpPr>
          <p:spPr>
            <a:xfrm>
              <a:off x="4095679" y="5043715"/>
              <a:ext cx="506185" cy="506185"/>
            </a:xfrm>
            <a:prstGeom prst="roundRect">
              <a:avLst>
                <a:gd name="adj" fmla="val 6338"/>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1" name="Shape 386" descr="Right Pointing Backhand Index ">
            <a:extLst>
              <a:ext uri="{FF2B5EF4-FFF2-40B4-BE49-F238E27FC236}">
                <a16:creationId xmlns:a16="http://schemas.microsoft.com/office/drawing/2014/main" id="{1525443A-2A45-4EA8-95C4-89A7134C6061}"/>
              </a:ext>
            </a:extLst>
          </p:cNvPr>
          <p:cNvPicPr preferRelativeResize="0"/>
          <p:nvPr/>
        </p:nvPicPr>
        <p:blipFill rotWithShape="1">
          <a:blip r:embed="rId3">
            <a:alphaModFix/>
            <a:lum bright="70000" contrast="-70000"/>
          </a:blip>
          <a:srcRect/>
          <a:stretch/>
        </p:blipFill>
        <p:spPr>
          <a:xfrm>
            <a:off x="4136783" y="3672530"/>
            <a:ext cx="440457" cy="440457"/>
          </a:xfrm>
          <a:prstGeom prst="rect">
            <a:avLst/>
          </a:prstGeom>
          <a:noFill/>
          <a:ln>
            <a:noFill/>
          </a:ln>
        </p:spPr>
      </p:pic>
      <p:pic>
        <p:nvPicPr>
          <p:cNvPr id="42" name="Shape 388" descr="Thumbs Up Sign">
            <a:extLst>
              <a:ext uri="{FF2B5EF4-FFF2-40B4-BE49-F238E27FC236}">
                <a16:creationId xmlns:a16="http://schemas.microsoft.com/office/drawing/2014/main" id="{230BBE55-37F2-4A85-8976-F2060AA68F81}"/>
              </a:ext>
            </a:extLst>
          </p:cNvPr>
          <p:cNvPicPr preferRelativeResize="0"/>
          <p:nvPr/>
        </p:nvPicPr>
        <p:blipFill rotWithShape="1">
          <a:blip r:embed="rId4">
            <a:alphaModFix/>
            <a:lum bright="70000" contrast="-70000"/>
          </a:blip>
          <a:srcRect/>
          <a:stretch/>
        </p:blipFill>
        <p:spPr>
          <a:xfrm>
            <a:off x="4136584" y="1423197"/>
            <a:ext cx="402674" cy="402674"/>
          </a:xfrm>
          <a:prstGeom prst="rect">
            <a:avLst/>
          </a:prstGeom>
          <a:noFill/>
          <a:ln>
            <a:noFill/>
          </a:ln>
        </p:spPr>
      </p:pic>
      <p:pic>
        <p:nvPicPr>
          <p:cNvPr id="43" name="Shape 388" descr="Thumbs Up Sign">
            <a:extLst>
              <a:ext uri="{FF2B5EF4-FFF2-40B4-BE49-F238E27FC236}">
                <a16:creationId xmlns:a16="http://schemas.microsoft.com/office/drawing/2014/main" id="{AA9FCB1B-9575-40BF-8CE9-1819C8220E7F}"/>
              </a:ext>
            </a:extLst>
          </p:cNvPr>
          <p:cNvPicPr preferRelativeResize="0"/>
          <p:nvPr/>
        </p:nvPicPr>
        <p:blipFill rotWithShape="1">
          <a:blip r:embed="rId4">
            <a:alphaModFix/>
            <a:lum bright="70000" contrast="-70000"/>
          </a:blip>
          <a:srcRect/>
          <a:stretch/>
        </p:blipFill>
        <p:spPr>
          <a:xfrm>
            <a:off x="4136584" y="1975647"/>
            <a:ext cx="402674" cy="402674"/>
          </a:xfrm>
          <a:prstGeom prst="rect">
            <a:avLst/>
          </a:prstGeom>
          <a:noFill/>
          <a:ln>
            <a:noFill/>
          </a:ln>
        </p:spPr>
      </p:pic>
      <p:pic>
        <p:nvPicPr>
          <p:cNvPr id="44" name="Shape 388" descr="Thumbs Up Sign">
            <a:extLst>
              <a:ext uri="{FF2B5EF4-FFF2-40B4-BE49-F238E27FC236}">
                <a16:creationId xmlns:a16="http://schemas.microsoft.com/office/drawing/2014/main" id="{1E97D0F9-162D-4AAC-B5D4-672EF8ED4F89}"/>
              </a:ext>
            </a:extLst>
          </p:cNvPr>
          <p:cNvPicPr preferRelativeResize="0"/>
          <p:nvPr/>
        </p:nvPicPr>
        <p:blipFill rotWithShape="1">
          <a:blip r:embed="rId4">
            <a:alphaModFix/>
            <a:lum bright="70000" contrast="-70000"/>
          </a:blip>
          <a:srcRect/>
          <a:stretch/>
        </p:blipFill>
        <p:spPr>
          <a:xfrm>
            <a:off x="4136584" y="2547147"/>
            <a:ext cx="402674" cy="402674"/>
          </a:xfrm>
          <a:prstGeom prst="rect">
            <a:avLst/>
          </a:prstGeom>
          <a:noFill/>
          <a:ln>
            <a:noFill/>
          </a:ln>
        </p:spPr>
      </p:pic>
      <p:pic>
        <p:nvPicPr>
          <p:cNvPr id="45" name="Shape 388" descr="Thumbs Up Sign">
            <a:extLst>
              <a:ext uri="{FF2B5EF4-FFF2-40B4-BE49-F238E27FC236}">
                <a16:creationId xmlns:a16="http://schemas.microsoft.com/office/drawing/2014/main" id="{89C423DB-997C-4E84-9A93-23B00132B54C}"/>
              </a:ext>
            </a:extLst>
          </p:cNvPr>
          <p:cNvPicPr preferRelativeResize="0"/>
          <p:nvPr/>
        </p:nvPicPr>
        <p:blipFill rotWithShape="1">
          <a:blip r:embed="rId4">
            <a:alphaModFix/>
            <a:lum bright="70000" contrast="-70000"/>
          </a:blip>
          <a:srcRect/>
          <a:stretch/>
        </p:blipFill>
        <p:spPr>
          <a:xfrm>
            <a:off x="4136584" y="3099597"/>
            <a:ext cx="402674" cy="402674"/>
          </a:xfrm>
          <a:prstGeom prst="rect">
            <a:avLst/>
          </a:prstGeom>
          <a:noFill/>
          <a:ln>
            <a:noFill/>
          </a:ln>
        </p:spPr>
      </p:pic>
      <p:pic>
        <p:nvPicPr>
          <p:cNvPr id="46" name="Shape 386" descr="Right Pointing Backhand Index ">
            <a:extLst>
              <a:ext uri="{FF2B5EF4-FFF2-40B4-BE49-F238E27FC236}">
                <a16:creationId xmlns:a16="http://schemas.microsoft.com/office/drawing/2014/main" id="{278052C3-CE2F-469A-AB23-8202EE0CD2B9}"/>
              </a:ext>
            </a:extLst>
          </p:cNvPr>
          <p:cNvPicPr preferRelativeResize="0"/>
          <p:nvPr/>
        </p:nvPicPr>
        <p:blipFill rotWithShape="1">
          <a:blip r:embed="rId3">
            <a:alphaModFix/>
            <a:lum bright="70000" contrast="-70000"/>
          </a:blip>
          <a:srcRect/>
          <a:stretch/>
        </p:blipFill>
        <p:spPr>
          <a:xfrm>
            <a:off x="4136783" y="4234505"/>
            <a:ext cx="440457" cy="440457"/>
          </a:xfrm>
          <a:prstGeom prst="rect">
            <a:avLst/>
          </a:prstGeom>
          <a:noFill/>
          <a:ln>
            <a:noFill/>
          </a:ln>
        </p:spPr>
      </p:pic>
      <p:pic>
        <p:nvPicPr>
          <p:cNvPr id="47" name="Shape 386" descr="Right Pointing Backhand Index ">
            <a:extLst>
              <a:ext uri="{FF2B5EF4-FFF2-40B4-BE49-F238E27FC236}">
                <a16:creationId xmlns:a16="http://schemas.microsoft.com/office/drawing/2014/main" id="{C44AD12A-8397-4A7A-AE41-A5944B1F3D1E}"/>
              </a:ext>
            </a:extLst>
          </p:cNvPr>
          <p:cNvPicPr preferRelativeResize="0"/>
          <p:nvPr/>
        </p:nvPicPr>
        <p:blipFill rotWithShape="1">
          <a:blip r:embed="rId3">
            <a:alphaModFix/>
            <a:lum bright="70000" contrast="-70000"/>
          </a:blip>
          <a:srcRect/>
          <a:stretch/>
        </p:blipFill>
        <p:spPr>
          <a:xfrm>
            <a:off x="4136783" y="4809180"/>
            <a:ext cx="440457" cy="440457"/>
          </a:xfrm>
          <a:prstGeom prst="rect">
            <a:avLst/>
          </a:prstGeom>
          <a:noFill/>
          <a:ln>
            <a:noFill/>
          </a:ln>
        </p:spPr>
      </p:pic>
      <p:pic>
        <p:nvPicPr>
          <p:cNvPr id="48" name="Shape 386" descr="Right Pointing Backhand Index ">
            <a:extLst>
              <a:ext uri="{FF2B5EF4-FFF2-40B4-BE49-F238E27FC236}">
                <a16:creationId xmlns:a16="http://schemas.microsoft.com/office/drawing/2014/main" id="{7582CD6F-C75A-4196-A961-105244B2B664}"/>
              </a:ext>
            </a:extLst>
          </p:cNvPr>
          <p:cNvPicPr preferRelativeResize="0"/>
          <p:nvPr/>
        </p:nvPicPr>
        <p:blipFill rotWithShape="1">
          <a:blip r:embed="rId3">
            <a:alphaModFix/>
            <a:lum bright="70000" contrast="-70000"/>
          </a:blip>
          <a:srcRect/>
          <a:stretch/>
        </p:blipFill>
        <p:spPr>
          <a:xfrm>
            <a:off x="4136783" y="5358455"/>
            <a:ext cx="440457" cy="440457"/>
          </a:xfrm>
          <a:prstGeom prst="rect">
            <a:avLst/>
          </a:prstGeom>
          <a:noFill/>
          <a:ln>
            <a:noFill/>
          </a:ln>
        </p:spPr>
      </p:pic>
      <p:pic>
        <p:nvPicPr>
          <p:cNvPr id="49" name="Shape 386" descr="Right Pointing Backhand Index ">
            <a:extLst>
              <a:ext uri="{FF2B5EF4-FFF2-40B4-BE49-F238E27FC236}">
                <a16:creationId xmlns:a16="http://schemas.microsoft.com/office/drawing/2014/main" id="{F6ECEF55-878D-49A0-B23A-F8D9C6DE2F06}"/>
              </a:ext>
            </a:extLst>
          </p:cNvPr>
          <p:cNvPicPr preferRelativeResize="0"/>
          <p:nvPr/>
        </p:nvPicPr>
        <p:blipFill rotWithShape="1">
          <a:blip r:embed="rId3">
            <a:alphaModFix/>
            <a:lum bright="70000" contrast="-70000"/>
          </a:blip>
          <a:srcRect/>
          <a:stretch/>
        </p:blipFill>
        <p:spPr>
          <a:xfrm>
            <a:off x="6422783" y="4829817"/>
            <a:ext cx="440457" cy="440457"/>
          </a:xfrm>
          <a:prstGeom prst="rect">
            <a:avLst/>
          </a:prstGeom>
          <a:noFill/>
          <a:ln>
            <a:noFill/>
          </a:ln>
        </p:spPr>
      </p:pic>
      <p:pic>
        <p:nvPicPr>
          <p:cNvPr id="50" name="Shape 388" descr="Thumbs Up Sign">
            <a:extLst>
              <a:ext uri="{FF2B5EF4-FFF2-40B4-BE49-F238E27FC236}">
                <a16:creationId xmlns:a16="http://schemas.microsoft.com/office/drawing/2014/main" id="{047CF16E-A519-4ADC-94D1-AB58BD8F0317}"/>
              </a:ext>
            </a:extLst>
          </p:cNvPr>
          <p:cNvPicPr preferRelativeResize="0"/>
          <p:nvPr/>
        </p:nvPicPr>
        <p:blipFill rotWithShape="1">
          <a:blip r:embed="rId4">
            <a:alphaModFix/>
            <a:lum bright="70000" contrast="-70000"/>
          </a:blip>
          <a:srcRect/>
          <a:stretch/>
        </p:blipFill>
        <p:spPr>
          <a:xfrm>
            <a:off x="6422584" y="4256884"/>
            <a:ext cx="402674" cy="402674"/>
          </a:xfrm>
          <a:prstGeom prst="rect">
            <a:avLst/>
          </a:prstGeom>
          <a:noFill/>
          <a:ln>
            <a:noFill/>
          </a:ln>
        </p:spPr>
      </p:pic>
      <p:pic>
        <p:nvPicPr>
          <p:cNvPr id="51" name="Shape 386" descr="Right Pointing Backhand Index ">
            <a:extLst>
              <a:ext uri="{FF2B5EF4-FFF2-40B4-BE49-F238E27FC236}">
                <a16:creationId xmlns:a16="http://schemas.microsoft.com/office/drawing/2014/main" id="{2F351178-8207-4072-9F9D-7C95AE37849C}"/>
              </a:ext>
            </a:extLst>
          </p:cNvPr>
          <p:cNvPicPr preferRelativeResize="0"/>
          <p:nvPr/>
        </p:nvPicPr>
        <p:blipFill rotWithShape="1">
          <a:blip r:embed="rId3">
            <a:alphaModFix/>
            <a:lum bright="70000" contrast="-70000"/>
          </a:blip>
          <a:srcRect/>
          <a:stretch/>
        </p:blipFill>
        <p:spPr>
          <a:xfrm>
            <a:off x="6422783" y="5391792"/>
            <a:ext cx="440457" cy="440457"/>
          </a:xfrm>
          <a:prstGeom prst="rect">
            <a:avLst/>
          </a:prstGeom>
          <a:noFill/>
          <a:ln>
            <a:noFill/>
          </a:ln>
        </p:spPr>
      </p:pic>
      <p:pic>
        <p:nvPicPr>
          <p:cNvPr id="52" name="Shape 386" descr="Right Pointing Backhand Index ">
            <a:extLst>
              <a:ext uri="{FF2B5EF4-FFF2-40B4-BE49-F238E27FC236}">
                <a16:creationId xmlns:a16="http://schemas.microsoft.com/office/drawing/2014/main" id="{4B823C6C-E9A1-4214-813F-9A53EBE1DCB6}"/>
              </a:ext>
            </a:extLst>
          </p:cNvPr>
          <p:cNvPicPr preferRelativeResize="0"/>
          <p:nvPr/>
        </p:nvPicPr>
        <p:blipFill rotWithShape="1">
          <a:blip r:embed="rId3">
            <a:alphaModFix/>
            <a:lum bright="70000" contrast="-70000"/>
          </a:blip>
          <a:srcRect/>
          <a:stretch/>
        </p:blipFill>
        <p:spPr>
          <a:xfrm>
            <a:off x="8604008" y="5363217"/>
            <a:ext cx="440457" cy="440457"/>
          </a:xfrm>
          <a:prstGeom prst="rect">
            <a:avLst/>
          </a:prstGeom>
          <a:noFill/>
          <a:ln>
            <a:noFill/>
          </a:ln>
        </p:spPr>
      </p:pic>
      <p:pic>
        <p:nvPicPr>
          <p:cNvPr id="53" name="Shape 388" descr="Thumbs Up Sign">
            <a:extLst>
              <a:ext uri="{FF2B5EF4-FFF2-40B4-BE49-F238E27FC236}">
                <a16:creationId xmlns:a16="http://schemas.microsoft.com/office/drawing/2014/main" id="{21338F29-C711-4862-A90C-33730243E369}"/>
              </a:ext>
            </a:extLst>
          </p:cNvPr>
          <p:cNvPicPr preferRelativeResize="0"/>
          <p:nvPr/>
        </p:nvPicPr>
        <p:blipFill rotWithShape="1">
          <a:blip r:embed="rId4">
            <a:alphaModFix/>
            <a:lum bright="70000" contrast="-70000"/>
          </a:blip>
          <a:srcRect/>
          <a:stretch/>
        </p:blipFill>
        <p:spPr>
          <a:xfrm>
            <a:off x="8603809" y="4790284"/>
            <a:ext cx="402674" cy="402674"/>
          </a:xfrm>
          <a:prstGeom prst="rect">
            <a:avLst/>
          </a:prstGeom>
          <a:noFill/>
          <a:ln>
            <a:noFill/>
          </a:ln>
        </p:spPr>
      </p:pic>
      <p:sp>
        <p:nvSpPr>
          <p:cNvPr id="55" name="Title 2">
            <a:extLst>
              <a:ext uri="{FF2B5EF4-FFF2-40B4-BE49-F238E27FC236}">
                <a16:creationId xmlns:a16="http://schemas.microsoft.com/office/drawing/2014/main" id="{B6DD98B4-039B-4D67-AA04-03452E4D4456}"/>
              </a:ext>
            </a:extLst>
          </p:cNvPr>
          <p:cNvSpPr txBox="1">
            <a:spLocks/>
          </p:cNvSpPr>
          <p:nvPr/>
        </p:nvSpPr>
        <p:spPr>
          <a:xfrm>
            <a:off x="5862902" y="1129489"/>
            <a:ext cx="5693569" cy="1731489"/>
          </a:xfrm>
          <a:prstGeom prst="rect">
            <a:avLst/>
          </a:prstGeom>
        </p:spPr>
        <p:txBody>
          <a:bodyPr vert="horz" lIns="228600" tIns="228600" rIns="228600" bIns="228600" rtlCol="0" anchor="ctr">
            <a:noAutofit/>
          </a:bodyPr>
          <a:lstStyle>
            <a:lvl1pPr algn="ctr" defTabSz="914400" rtl="0" eaLnBrk="1" latinLnBrk="0" hangingPunct="1">
              <a:lnSpc>
                <a:spcPct val="85000"/>
              </a:lnSpc>
              <a:spcBef>
                <a:spcPct val="0"/>
              </a:spcBef>
              <a:buNone/>
              <a:defRPr sz="4000" b="0" i="0" kern="1200" cap="none" spc="-150">
                <a:solidFill>
                  <a:schemeClr val="tx1"/>
                </a:solidFill>
                <a:effectLst/>
                <a:latin typeface="+mj-lt"/>
                <a:ea typeface="+mj-ea"/>
                <a:cs typeface="+mj-cs"/>
              </a:defRPr>
            </a:lvl1pPr>
          </a:lstStyle>
          <a:p>
            <a:pPr algn="l"/>
            <a:r>
              <a:rPr lang="en-US" dirty="0"/>
              <a:t>NIEM Project Governing Board decides what to approve and advance</a:t>
            </a:r>
          </a:p>
        </p:txBody>
      </p:sp>
      <p:sp>
        <p:nvSpPr>
          <p:cNvPr id="58" name="Arrow: Right 57">
            <a:extLst>
              <a:ext uri="{FF2B5EF4-FFF2-40B4-BE49-F238E27FC236}">
                <a16:creationId xmlns:a16="http://schemas.microsoft.com/office/drawing/2014/main" id="{537E39BD-E3D9-4F69-835B-59505BBADB6B}"/>
              </a:ext>
            </a:extLst>
          </p:cNvPr>
          <p:cNvSpPr/>
          <p:nvPr/>
        </p:nvSpPr>
        <p:spPr>
          <a:xfrm>
            <a:off x="4689927" y="3748104"/>
            <a:ext cx="526589" cy="633370"/>
          </a:xfrm>
          <a:prstGeom prst="rightArrow">
            <a:avLst/>
          </a:prstGeom>
          <a:solidFill>
            <a:srgbClr val="009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041D79CE-36DB-4F88-9CC1-2B067BDABBF7}"/>
              </a:ext>
            </a:extLst>
          </p:cNvPr>
          <p:cNvSpPr/>
          <p:nvPr/>
        </p:nvSpPr>
        <p:spPr>
          <a:xfrm>
            <a:off x="6938597" y="4595962"/>
            <a:ext cx="526589" cy="633370"/>
          </a:xfrm>
          <a:prstGeom prst="rightArrow">
            <a:avLst/>
          </a:prstGeom>
          <a:solidFill>
            <a:srgbClr val="009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Arrow: Right 59">
            <a:extLst>
              <a:ext uri="{FF2B5EF4-FFF2-40B4-BE49-F238E27FC236}">
                <a16:creationId xmlns:a16="http://schemas.microsoft.com/office/drawing/2014/main" id="{2E878AFE-3B01-4F3B-B625-D4D19961BE04}"/>
              </a:ext>
            </a:extLst>
          </p:cNvPr>
          <p:cNvSpPr/>
          <p:nvPr/>
        </p:nvSpPr>
        <p:spPr>
          <a:xfrm>
            <a:off x="9192847" y="4970612"/>
            <a:ext cx="526589" cy="633370"/>
          </a:xfrm>
          <a:prstGeom prst="rightArrow">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5BD55ECE-360A-4E5D-8843-244F52C67DBF}"/>
              </a:ext>
            </a:extLst>
          </p:cNvPr>
          <p:cNvSpPr/>
          <p:nvPr/>
        </p:nvSpPr>
        <p:spPr>
          <a:xfrm>
            <a:off x="11023600" y="266700"/>
            <a:ext cx="825500" cy="3937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Arrow: Right 53">
            <a:extLst>
              <a:ext uri="{FF2B5EF4-FFF2-40B4-BE49-F238E27FC236}">
                <a16:creationId xmlns:a16="http://schemas.microsoft.com/office/drawing/2014/main" id="{84E5B7E8-CDC5-45C4-A999-2678805561C5}"/>
              </a:ext>
            </a:extLst>
          </p:cNvPr>
          <p:cNvSpPr/>
          <p:nvPr/>
        </p:nvSpPr>
        <p:spPr>
          <a:xfrm>
            <a:off x="2386299" y="2876554"/>
            <a:ext cx="526589" cy="633370"/>
          </a:xfrm>
          <a:prstGeom prst="rightArrow">
            <a:avLst/>
          </a:prstGeom>
          <a:solidFill>
            <a:srgbClr val="0092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226706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Shape 481"/>
          <p:cNvSpPr txBox="1">
            <a:spLocks noGrp="1"/>
          </p:cNvSpPr>
          <p:nvPr>
            <p:ph type="title"/>
          </p:nvPr>
        </p:nvSpPr>
        <p:spPr>
          <a:xfrm>
            <a:off x="838200" y="963877"/>
            <a:ext cx="3494362" cy="4930246"/>
          </a:xfrm>
          <a:prstGeom prst="rect">
            <a:avLst/>
          </a:prstGeom>
        </p:spPr>
        <p:txBody>
          <a:bodyPr lIns="228600" tIns="228600" rIns="228600" bIns="228600" anchorCtr="0">
            <a:normAutofit/>
          </a:bodyPr>
          <a:lstStyle/>
          <a:p>
            <a:pPr marL="0" marR="0" lvl="0" indent="-203200" rtl="0">
              <a:spcBef>
                <a:spcPts val="0"/>
              </a:spcBef>
              <a:buClr>
                <a:srgbClr val="FFFEFF"/>
              </a:buClr>
              <a:buSzPts val="3200"/>
              <a:buFont typeface="Cabin"/>
              <a:buNone/>
            </a:pPr>
            <a:r>
              <a:rPr lang="en-US" b="0" i="0" u="none" strike="noStrike" cap="none" dirty="0">
                <a:solidFill>
                  <a:schemeClr val="accent1"/>
                </a:solidFill>
                <a:latin typeface="Cabin"/>
                <a:ea typeface="Cabin"/>
                <a:cs typeface="Cabin"/>
                <a:sym typeface="Cabin"/>
              </a:rPr>
              <a:t>How would </a:t>
            </a:r>
            <a:r>
              <a:rPr lang="en-US" b="1" u="none" dirty="0">
                <a:solidFill>
                  <a:schemeClr val="bg1"/>
                </a:solidFill>
                <a:ea typeface="Cabin"/>
                <a:cs typeface="Cabin"/>
                <a:sym typeface="Cabin"/>
              </a:rPr>
              <a:t>Licensing and IP</a:t>
            </a:r>
            <a:endParaRPr lang="en-US" b="1" i="0" u="none" strike="noStrike" cap="none" dirty="0">
              <a:solidFill>
                <a:schemeClr val="bg1"/>
              </a:solidFill>
              <a:ea typeface="Cabin"/>
              <a:cs typeface="Cabin"/>
              <a:sym typeface="Cabin"/>
            </a:endParaRPr>
          </a:p>
        </p:txBody>
      </p:sp>
      <p:sp>
        <p:nvSpPr>
          <p:cNvPr id="482" name="Shape 482"/>
          <p:cNvSpPr txBox="1">
            <a:spLocks noGrp="1"/>
          </p:cNvSpPr>
          <p:nvPr>
            <p:ph idx="1"/>
          </p:nvPr>
        </p:nvSpPr>
        <p:spPr>
          <a:xfrm>
            <a:off x="4976031" y="798777"/>
            <a:ext cx="6530164" cy="4930246"/>
          </a:xfrm>
          <a:prstGeom prst="rect">
            <a:avLst/>
          </a:prstGeom>
        </p:spPr>
        <p:txBody>
          <a:bodyPr lIns="91425" tIns="45700" rIns="91425" bIns="45700" anchor="ctr" anchorCtr="0">
            <a:normAutofit/>
          </a:bodyPr>
          <a:lstStyle/>
          <a:p>
            <a:pPr marL="228600" marR="0" lvl="0" indent="-228600" rtl="0">
              <a:spcBef>
                <a:spcPts val="1000"/>
              </a:spcBef>
              <a:spcAft>
                <a:spcPts val="0"/>
              </a:spcAft>
              <a:buClr>
                <a:schemeClr val="accent1"/>
              </a:buClr>
              <a:buSzPts val="1980"/>
              <a:buFont typeface="Noto Sans Symbols"/>
              <a:buChar char="▪"/>
            </a:pPr>
            <a:r>
              <a:rPr lang="en-US" sz="2000" dirty="0">
                <a:ea typeface="Arial"/>
                <a:cs typeface="Arial"/>
                <a:sym typeface="Arial"/>
              </a:rPr>
              <a:t>Project Governing Board </a:t>
            </a:r>
            <a:r>
              <a:rPr lang="en-US" sz="2000" b="0" i="0" u="none" strike="noStrike" cap="none" dirty="0">
                <a:ea typeface="Arial"/>
                <a:cs typeface="Arial"/>
                <a:sym typeface="Arial"/>
              </a:rPr>
              <a:t>selects an open source license from several OSI-approved and Creative Commons options.</a:t>
            </a:r>
          </a:p>
          <a:p>
            <a:pPr marL="228600" marR="0" lvl="0" indent="-228600" rtl="0">
              <a:spcBef>
                <a:spcPts val="1000"/>
              </a:spcBef>
              <a:spcAft>
                <a:spcPts val="0"/>
              </a:spcAft>
              <a:buClr>
                <a:schemeClr val="accent1"/>
              </a:buClr>
              <a:buSzPts val="1980"/>
              <a:buFont typeface="Noto Sans Symbols"/>
              <a:buChar char="▪"/>
            </a:pPr>
            <a:r>
              <a:rPr lang="en-US" sz="2000" dirty="0"/>
              <a:t>Contributors of substantive content sign a CLA that includes patent non-assertion covenants.</a:t>
            </a:r>
          </a:p>
          <a:p>
            <a:pPr>
              <a:buSzPts val="1980"/>
              <a:buFont typeface="Noto Sans Symbols"/>
              <a:buChar char="▪"/>
            </a:pPr>
            <a:r>
              <a:rPr lang="en-US" sz="2000" dirty="0"/>
              <a:t>Code contributors grant </a:t>
            </a:r>
            <a:r>
              <a:rPr lang="en-US" sz="2000" i="1" dirty="0"/>
              <a:t>non-exclusive </a:t>
            </a:r>
            <a:r>
              <a:rPr lang="en-US" sz="2000" dirty="0"/>
              <a:t>license to others. They retain all rights to use their work in other projects.</a:t>
            </a:r>
          </a:p>
          <a:p>
            <a:pPr>
              <a:buSzPts val="1980"/>
              <a:buFont typeface="Noto Sans Symbols"/>
              <a:buChar char="▪"/>
            </a:pPr>
            <a:r>
              <a:rPr lang="en-US" altLang="en-US" sz="2000" dirty="0"/>
              <a:t>PGB members make non-assert promises to all final outputs, as well as their own contributions.</a:t>
            </a:r>
            <a:endParaRPr lang="en-US" sz="2000" dirty="0"/>
          </a:p>
          <a:p>
            <a:pPr marL="228600" marR="0" lvl="0" indent="-228600" rtl="0">
              <a:spcBef>
                <a:spcPts val="1000"/>
              </a:spcBef>
              <a:spcAft>
                <a:spcPts val="0"/>
              </a:spcAft>
              <a:buClr>
                <a:schemeClr val="accent1"/>
              </a:buClr>
              <a:buSzPts val="1980"/>
              <a:buFont typeface="Noto Sans Symbols"/>
              <a:buChar char="▪"/>
            </a:pPr>
            <a:r>
              <a:rPr lang="en-US" sz="2000" dirty="0"/>
              <a:t>OASIS staff legal counsel is available to walk you through </a:t>
            </a:r>
            <a:br>
              <a:rPr lang="en-US" sz="2000" dirty="0"/>
            </a:br>
            <a:r>
              <a:rPr lang="en-US" sz="2000" dirty="0"/>
              <a:t>the details.</a:t>
            </a:r>
          </a:p>
        </p:txBody>
      </p:sp>
      <p:sp>
        <p:nvSpPr>
          <p:cNvPr id="4" name="Slide Number Placeholder 3"/>
          <p:cNvSpPr>
            <a:spLocks noGrp="1"/>
          </p:cNvSpPr>
          <p:nvPr>
            <p:ph type="sldNum" sz="quarter" idx="12"/>
          </p:nvPr>
        </p:nvSpPr>
        <p:spPr>
          <a:xfrm>
            <a:off x="10571516" y="6033479"/>
            <a:ext cx="782283" cy="365125"/>
          </a:xfrm>
        </p:spPr>
        <p:txBody>
          <a:bodyPr>
            <a:normAutofit/>
          </a:bodyPr>
          <a:lstStyle/>
          <a:p>
            <a:pPr marL="0" marR="0" lvl="0" indent="0" rtl="0">
              <a:spcBef>
                <a:spcPts val="0"/>
              </a:spcBef>
              <a:spcAft>
                <a:spcPts val="600"/>
              </a:spcAft>
              <a:buNone/>
            </a:pPr>
            <a:fld id="{00000000-1234-1234-1234-123412341234}" type="slidenum">
              <a:rPr lang="en-US" sz="1050" b="0" i="0" u="none" strike="noStrike" cap="none">
                <a:solidFill>
                  <a:schemeClr val="tx1">
                    <a:alpha val="80000"/>
                  </a:schemeClr>
                </a:solidFill>
                <a:latin typeface="Rockwell"/>
                <a:ea typeface="Rockwell"/>
                <a:cs typeface="Rockwell"/>
                <a:sym typeface="Rockwell"/>
              </a:rPr>
              <a:pPr marL="0" marR="0" lvl="0" indent="0" rtl="0">
                <a:spcBef>
                  <a:spcPts val="0"/>
                </a:spcBef>
                <a:spcAft>
                  <a:spcPts val="600"/>
                </a:spcAft>
                <a:buNone/>
              </a:pPr>
              <a:t>16</a:t>
            </a:fld>
            <a:endParaRPr lang="en-US" sz="1050" b="0" i="0" u="none" strike="noStrike" cap="none">
              <a:solidFill>
                <a:schemeClr val="tx1">
                  <a:alpha val="80000"/>
                </a:schemeClr>
              </a:solidFill>
              <a:latin typeface="Rockwell"/>
              <a:ea typeface="Rockwell"/>
              <a:cs typeface="Rockwell"/>
              <a:sym typeface="Rockwell"/>
            </a:endParaRPr>
          </a:p>
        </p:txBody>
      </p:sp>
      <p:sp>
        <p:nvSpPr>
          <p:cNvPr id="2" name="Rectangle 1">
            <a:extLst>
              <a:ext uri="{FF2B5EF4-FFF2-40B4-BE49-F238E27FC236}">
                <a16:creationId xmlns:a16="http://schemas.microsoft.com/office/drawing/2014/main" id="{66D7A81A-D4E0-4125-AB71-D3C2C88DDCDA}"/>
              </a:ext>
            </a:extLst>
          </p:cNvPr>
          <p:cNvSpPr>
            <a:spLocks noChangeArrowheads="1"/>
          </p:cNvSpPr>
          <p:nvPr/>
        </p:nvSpPr>
        <p:spPr bwMode="auto">
          <a:xfrm>
            <a:off x="0" y="-323166"/>
            <a:ext cx="184731" cy="64633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652698" cy="3115075"/>
          </a:xfrm>
        </p:spPr>
        <p:txBody>
          <a:bodyPr vert="horz" lIns="228600" tIns="228600" rIns="228600" bIns="0" rtlCol="0" anchor="b">
            <a:normAutofit/>
          </a:bodyPr>
          <a:lstStyle/>
          <a:p>
            <a:pPr algn="l">
              <a:lnSpc>
                <a:spcPct val="80000"/>
              </a:lnSpc>
            </a:pPr>
            <a:r>
              <a:rPr lang="en-US" sz="6600" dirty="0">
                <a:solidFill>
                  <a:schemeClr val="tx1"/>
                </a:solidFill>
              </a:rPr>
              <a:t>How are Open Projects funded?</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17</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3662884214"/>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A3B6A5-54B4-43DB-BF5C-DA8FAAAC8C9F}"/>
              </a:ext>
            </a:extLst>
          </p:cNvPr>
          <p:cNvSpPr>
            <a:spLocks noGrp="1"/>
          </p:cNvSpPr>
          <p:nvPr>
            <p:ph type="title"/>
          </p:nvPr>
        </p:nvSpPr>
        <p:spPr/>
        <p:txBody>
          <a:bodyPr>
            <a:normAutofit/>
          </a:bodyPr>
          <a:lstStyle/>
          <a:p>
            <a:r>
              <a:rPr lang="en-US" dirty="0">
                <a:latin typeface="Calibri" panose="020F0502020204030204" pitchFamily="34" charset="0"/>
                <a:cs typeface="Calibri" panose="020F0502020204030204" pitchFamily="34" charset="0"/>
              </a:rPr>
              <a:t>Open Project Funding  </a:t>
            </a:r>
          </a:p>
        </p:txBody>
      </p:sp>
      <p:sp>
        <p:nvSpPr>
          <p:cNvPr id="4" name="Slide Number Placeholder 3">
            <a:extLst>
              <a:ext uri="{FF2B5EF4-FFF2-40B4-BE49-F238E27FC236}">
                <a16:creationId xmlns:a16="http://schemas.microsoft.com/office/drawing/2014/main" id="{0EEF18D6-037B-4344-B04A-17B8D6E454E1}"/>
              </a:ext>
            </a:extLst>
          </p:cNvPr>
          <p:cNvSpPr>
            <a:spLocks noGrp="1"/>
          </p:cNvSpPr>
          <p:nvPr>
            <p:ph type="sldNum" idx="12"/>
          </p:nvPr>
        </p:nvSpPr>
        <p:spPr/>
        <p:txBody>
          <a:bodyPr/>
          <a:lstStyle/>
          <a:p>
            <a:pPr marL="0" marR="0" lvl="0" indent="0" algn="r" rtl="0">
              <a:spcBef>
                <a:spcPts val="0"/>
              </a:spcBef>
              <a:buNone/>
            </a:pPr>
            <a:fld id="{00000000-1234-1234-1234-123412341234}" type="slidenum">
              <a:rPr lang="en-US" sz="1000" b="0" i="0" u="none" strike="noStrike" cap="none" smtClean="0">
                <a:solidFill>
                  <a:srgbClr val="888888"/>
                </a:solidFill>
                <a:latin typeface="Rockwell"/>
                <a:ea typeface="Rockwell"/>
                <a:cs typeface="Rockwell"/>
                <a:sym typeface="Rockwell"/>
              </a:rPr>
              <a:pPr marL="0" marR="0" lvl="0" indent="0" algn="r" rtl="0">
                <a:spcBef>
                  <a:spcPts val="0"/>
                </a:spcBef>
                <a:buNone/>
              </a:pPr>
              <a:t>18</a:t>
            </a:fld>
            <a:endParaRPr lang="en-US" sz="1000" b="0" i="0" u="none" strike="noStrike" cap="none">
              <a:solidFill>
                <a:srgbClr val="888888"/>
              </a:solidFill>
              <a:latin typeface="Rockwell"/>
              <a:ea typeface="Rockwell"/>
              <a:cs typeface="Rockwell"/>
              <a:sym typeface="Rockwell"/>
            </a:endParaRPr>
          </a:p>
        </p:txBody>
      </p:sp>
      <p:sp>
        <p:nvSpPr>
          <p:cNvPr id="8" name="TextBox 7">
            <a:extLst>
              <a:ext uri="{FF2B5EF4-FFF2-40B4-BE49-F238E27FC236}">
                <a16:creationId xmlns:a16="http://schemas.microsoft.com/office/drawing/2014/main" id="{27C582D7-9B90-4915-A319-D99275E12691}"/>
              </a:ext>
            </a:extLst>
          </p:cNvPr>
          <p:cNvSpPr txBox="1"/>
          <p:nvPr/>
        </p:nvSpPr>
        <p:spPr>
          <a:xfrm>
            <a:off x="5137958" y="4892732"/>
            <a:ext cx="6848301" cy="646331"/>
          </a:xfrm>
          <a:prstGeom prst="rect">
            <a:avLst/>
          </a:prstGeom>
          <a:noFill/>
        </p:spPr>
        <p:txBody>
          <a:bodyPr wrap="square" rtlCol="0">
            <a:spAutoFit/>
          </a:bodyPr>
          <a:lstStyle/>
          <a:p>
            <a:br>
              <a:rPr lang="en-US" sz="1800" dirty="0"/>
            </a:br>
            <a:endParaRPr lang="en-US" sz="1800" dirty="0"/>
          </a:p>
        </p:txBody>
      </p:sp>
      <p:graphicFrame>
        <p:nvGraphicFramePr>
          <p:cNvPr id="7" name="Table 6">
            <a:extLst>
              <a:ext uri="{FF2B5EF4-FFF2-40B4-BE49-F238E27FC236}">
                <a16:creationId xmlns:a16="http://schemas.microsoft.com/office/drawing/2014/main" id="{D5937D8C-995A-4DEF-B173-44B51692DA64}"/>
              </a:ext>
            </a:extLst>
          </p:cNvPr>
          <p:cNvGraphicFramePr>
            <a:graphicFrameLocks noGrp="1"/>
          </p:cNvGraphicFramePr>
          <p:nvPr/>
        </p:nvGraphicFramePr>
        <p:xfrm>
          <a:off x="5137958" y="2456860"/>
          <a:ext cx="5215461" cy="2553592"/>
        </p:xfrm>
        <a:graphic>
          <a:graphicData uri="http://schemas.openxmlformats.org/drawingml/2006/table">
            <a:tbl>
              <a:tblPr firstRow="1" bandRow="1">
                <a:tableStyleId>{68D230F3-CF80-4859-8CE7-A43EE81993B5}</a:tableStyleId>
              </a:tblPr>
              <a:tblGrid>
                <a:gridCol w="3315568">
                  <a:extLst>
                    <a:ext uri="{9D8B030D-6E8A-4147-A177-3AD203B41FA5}">
                      <a16:colId xmlns:a16="http://schemas.microsoft.com/office/drawing/2014/main" val="3666258821"/>
                    </a:ext>
                  </a:extLst>
                </a:gridCol>
                <a:gridCol w="1899893">
                  <a:extLst>
                    <a:ext uri="{9D8B030D-6E8A-4147-A177-3AD203B41FA5}">
                      <a16:colId xmlns:a16="http://schemas.microsoft.com/office/drawing/2014/main" val="686136607"/>
                    </a:ext>
                  </a:extLst>
                </a:gridCol>
              </a:tblGrid>
              <a:tr h="359032">
                <a:tc>
                  <a:txBody>
                    <a:bodyPr/>
                    <a:lstStyle/>
                    <a:p>
                      <a:r>
                        <a:rPr lang="en-US" sz="1400" i="1" dirty="0">
                          <a:latin typeface="+mj-lt"/>
                        </a:rPr>
                        <a:t>Organization size</a:t>
                      </a:r>
                      <a:endParaRPr lang="en-US" sz="1400" i="1" dirty="0">
                        <a:solidFill>
                          <a:schemeClr val="accent6">
                            <a:lumMod val="60000"/>
                            <a:lumOff val="40000"/>
                          </a:schemeClr>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i="1" dirty="0">
                          <a:latin typeface="+mj-lt"/>
                        </a:rPr>
                        <a:t>Annual dues </a:t>
                      </a:r>
                      <a:endParaRPr lang="en-US" sz="1400" b="1" i="1" dirty="0">
                        <a:solidFill>
                          <a:schemeClr val="accent6">
                            <a:lumMod val="60000"/>
                            <a:lumOff val="40000"/>
                          </a:schemeClr>
                        </a:solidFill>
                        <a:latin typeface="+mj-lt"/>
                      </a:endParaRPr>
                    </a:p>
                  </a:txBody>
                  <a:tcPr/>
                </a:tc>
                <a:extLst>
                  <a:ext uri="{0D108BD9-81ED-4DB2-BD59-A6C34878D82A}">
                    <a16:rowId xmlns:a16="http://schemas.microsoft.com/office/drawing/2014/main" val="4198565118"/>
                  </a:ext>
                </a:extLst>
              </a:tr>
              <a:tr h="359032">
                <a:tc>
                  <a:txBody>
                    <a:bodyPr/>
                    <a:lstStyle/>
                    <a:p>
                      <a:r>
                        <a:rPr lang="en-US" dirty="0">
                          <a:latin typeface="+mj-lt"/>
                        </a:rPr>
                        <a:t>&gt;2000 employees</a:t>
                      </a:r>
                      <a:endParaRPr lang="en-US" i="1" dirty="0">
                        <a:solidFill>
                          <a:schemeClr val="bg1"/>
                        </a:solidFill>
                        <a:latin typeface="+mj-lt"/>
                      </a:endParaRPr>
                    </a:p>
                  </a:txBody>
                  <a:tcPr/>
                </a:tc>
                <a:tc>
                  <a:txBody>
                    <a:bodyPr/>
                    <a:lstStyle/>
                    <a:p>
                      <a:r>
                        <a:rPr lang="en-US" sz="1600" dirty="0">
                          <a:latin typeface="+mj-lt"/>
                        </a:rPr>
                        <a:t>$25,000</a:t>
                      </a:r>
                      <a:endParaRPr lang="en-US" sz="1600" b="1" dirty="0">
                        <a:solidFill>
                          <a:schemeClr val="bg1"/>
                        </a:solidFill>
                        <a:latin typeface="+mj-lt"/>
                      </a:endParaRPr>
                    </a:p>
                  </a:txBody>
                  <a:tcPr/>
                </a:tc>
                <a:extLst>
                  <a:ext uri="{0D108BD9-81ED-4DB2-BD59-A6C34878D82A}">
                    <a16:rowId xmlns:a16="http://schemas.microsoft.com/office/drawing/2014/main" val="3376021238"/>
                  </a:ext>
                </a:extLst>
              </a:tr>
              <a:tr h="359032">
                <a:tc>
                  <a:txBody>
                    <a:bodyPr/>
                    <a:lstStyle/>
                    <a:p>
                      <a:r>
                        <a:rPr lang="en-US" dirty="0">
                          <a:latin typeface="+mj-lt"/>
                        </a:rPr>
                        <a:t>500-2000 employees</a:t>
                      </a:r>
                      <a:endParaRPr lang="en-US" i="1" dirty="0">
                        <a:solidFill>
                          <a:schemeClr val="bg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$15,000</a:t>
                      </a:r>
                      <a:endParaRPr lang="en-US" sz="1600" b="1" dirty="0">
                        <a:solidFill>
                          <a:schemeClr val="bg1"/>
                        </a:solidFill>
                        <a:latin typeface="+mj-lt"/>
                      </a:endParaRPr>
                    </a:p>
                  </a:txBody>
                  <a:tcPr/>
                </a:tc>
                <a:extLst>
                  <a:ext uri="{0D108BD9-81ED-4DB2-BD59-A6C34878D82A}">
                    <a16:rowId xmlns:a16="http://schemas.microsoft.com/office/drawing/2014/main" val="639173159"/>
                  </a:ext>
                </a:extLst>
              </a:tr>
              <a:tr h="359032">
                <a:tc>
                  <a:txBody>
                    <a:bodyPr/>
                    <a:lstStyle/>
                    <a:p>
                      <a:r>
                        <a:rPr lang="en-US" dirty="0">
                          <a:latin typeface="+mj-lt"/>
                        </a:rPr>
                        <a:t>100-500 employees</a:t>
                      </a:r>
                      <a:endParaRPr lang="en-US" i="1" dirty="0">
                        <a:solidFill>
                          <a:schemeClr val="bg1"/>
                        </a:solidFill>
                        <a:latin typeface="+mj-lt"/>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mj-lt"/>
                        </a:rPr>
                        <a:t>$10,000</a:t>
                      </a:r>
                      <a:endParaRPr lang="en-US" sz="1600" b="1" dirty="0">
                        <a:solidFill>
                          <a:schemeClr val="bg1"/>
                        </a:solidFill>
                        <a:latin typeface="+mj-lt"/>
                      </a:endParaRPr>
                    </a:p>
                  </a:txBody>
                  <a:tcPr/>
                </a:tc>
                <a:extLst>
                  <a:ext uri="{0D108BD9-81ED-4DB2-BD59-A6C34878D82A}">
                    <a16:rowId xmlns:a16="http://schemas.microsoft.com/office/drawing/2014/main" val="2350735667"/>
                  </a:ext>
                </a:extLst>
              </a:tr>
              <a:tr h="359032">
                <a:tc>
                  <a:txBody>
                    <a:bodyPr/>
                    <a:lstStyle/>
                    <a:p>
                      <a:r>
                        <a:rPr lang="en-US" dirty="0">
                          <a:latin typeface="+mj-lt"/>
                        </a:rPr>
                        <a:t>10-99 employees</a:t>
                      </a:r>
                      <a:endParaRPr lang="en-US" i="1" dirty="0">
                        <a:solidFill>
                          <a:schemeClr val="bg1"/>
                        </a:solidFill>
                        <a:latin typeface="+mj-lt"/>
                      </a:endParaRPr>
                    </a:p>
                  </a:txBody>
                  <a:tcPr/>
                </a:tc>
                <a:tc>
                  <a:txBody>
                    <a:bodyPr/>
                    <a:lstStyle/>
                    <a:p>
                      <a:r>
                        <a:rPr lang="en-US" sz="1600" dirty="0">
                          <a:latin typeface="+mj-lt"/>
                        </a:rPr>
                        <a:t>$ 5,000</a:t>
                      </a:r>
                      <a:endParaRPr lang="en-US" sz="1600" b="1" dirty="0">
                        <a:solidFill>
                          <a:schemeClr val="bg1"/>
                        </a:solidFill>
                        <a:latin typeface="+mj-lt"/>
                      </a:endParaRPr>
                    </a:p>
                  </a:txBody>
                  <a:tcPr/>
                </a:tc>
                <a:extLst>
                  <a:ext uri="{0D108BD9-81ED-4DB2-BD59-A6C34878D82A}">
                    <a16:rowId xmlns:a16="http://schemas.microsoft.com/office/drawing/2014/main" val="3122563676"/>
                  </a:ext>
                </a:extLst>
              </a:tr>
              <a:tr h="359032">
                <a:tc>
                  <a:txBody>
                    <a:bodyPr/>
                    <a:lstStyle/>
                    <a:p>
                      <a:r>
                        <a:rPr lang="en-US" dirty="0">
                          <a:latin typeface="+mj-lt"/>
                        </a:rPr>
                        <a:t>&lt;10 employees</a:t>
                      </a:r>
                      <a:endParaRPr lang="en-US" i="1" dirty="0">
                        <a:solidFill>
                          <a:schemeClr val="bg1"/>
                        </a:solidFill>
                        <a:latin typeface="+mj-lt"/>
                      </a:endParaRPr>
                    </a:p>
                  </a:txBody>
                  <a:tcPr/>
                </a:tc>
                <a:tc>
                  <a:txBody>
                    <a:bodyPr/>
                    <a:lstStyle/>
                    <a:p>
                      <a:r>
                        <a:rPr lang="en-US" sz="1600" dirty="0">
                          <a:latin typeface="+mj-lt"/>
                        </a:rPr>
                        <a:t>$ 2,000</a:t>
                      </a:r>
                      <a:endParaRPr lang="en-US" sz="1600" b="1" dirty="0">
                        <a:solidFill>
                          <a:schemeClr val="bg1"/>
                        </a:solidFill>
                        <a:latin typeface="+mj-lt"/>
                      </a:endParaRPr>
                    </a:p>
                  </a:txBody>
                  <a:tcPr/>
                </a:tc>
                <a:extLst>
                  <a:ext uri="{0D108BD9-81ED-4DB2-BD59-A6C34878D82A}">
                    <a16:rowId xmlns:a16="http://schemas.microsoft.com/office/drawing/2014/main" val="3413807654"/>
                  </a:ext>
                </a:extLst>
              </a:tr>
              <a:tr h="346316">
                <a:tc>
                  <a:txBody>
                    <a:bodyPr/>
                    <a:lstStyle/>
                    <a:p>
                      <a:r>
                        <a:rPr lang="en-US" sz="1800" dirty="0">
                          <a:latin typeface="+mj-lt"/>
                        </a:rPr>
                        <a:t>University, local gov agency</a:t>
                      </a:r>
                      <a:endParaRPr lang="en-US" sz="1800" i="1" dirty="0">
                        <a:latin typeface="+mj-lt"/>
                      </a:endParaRPr>
                    </a:p>
                  </a:txBody>
                  <a:tcPr/>
                </a:tc>
                <a:tc>
                  <a:txBody>
                    <a:bodyPr/>
                    <a:lstStyle/>
                    <a:p>
                      <a:r>
                        <a:rPr lang="en-US" sz="1600" dirty="0">
                          <a:latin typeface="+mj-lt"/>
                        </a:rPr>
                        <a:t>$ 1,000</a:t>
                      </a:r>
                      <a:endParaRPr lang="en-US" sz="1600" b="0" dirty="0">
                        <a:solidFill>
                          <a:schemeClr val="bg1"/>
                        </a:solidFill>
                        <a:latin typeface="+mj-lt"/>
                      </a:endParaRPr>
                    </a:p>
                  </a:txBody>
                  <a:tcPr/>
                </a:tc>
                <a:extLst>
                  <a:ext uri="{0D108BD9-81ED-4DB2-BD59-A6C34878D82A}">
                    <a16:rowId xmlns:a16="http://schemas.microsoft.com/office/drawing/2014/main" val="3654183674"/>
                  </a:ext>
                </a:extLst>
              </a:tr>
            </a:tbl>
          </a:graphicData>
        </a:graphic>
      </p:graphicFrame>
      <p:sp>
        <p:nvSpPr>
          <p:cNvPr id="3" name="TextBox 2">
            <a:extLst>
              <a:ext uri="{FF2B5EF4-FFF2-40B4-BE49-F238E27FC236}">
                <a16:creationId xmlns:a16="http://schemas.microsoft.com/office/drawing/2014/main" id="{5AFF9AA6-C040-4A45-9875-C3829F76D458}"/>
              </a:ext>
            </a:extLst>
          </p:cNvPr>
          <p:cNvSpPr txBox="1"/>
          <p:nvPr/>
        </p:nvSpPr>
        <p:spPr>
          <a:xfrm>
            <a:off x="4773016" y="1625798"/>
            <a:ext cx="7072620" cy="4031873"/>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mj-lt"/>
              </a:rPr>
              <a:t>Each Project Sponsor org pays annual </a:t>
            </a:r>
            <a:r>
              <a:rPr lang="en-US" sz="2000" b="1" dirty="0">
                <a:latin typeface="+mj-lt"/>
              </a:rPr>
              <a:t>base dues </a:t>
            </a:r>
            <a:r>
              <a:rPr lang="en-US" sz="2000" dirty="0">
                <a:latin typeface="+mj-lt"/>
              </a:rPr>
              <a:t>that cover core services provided by OASIS.</a:t>
            </a: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br>
              <a:rPr lang="en-US" dirty="0">
                <a:latin typeface="+mj-lt"/>
              </a:rPr>
            </a:br>
            <a:endParaRPr lang="en-US" dirty="0">
              <a:latin typeface="+mj-lt"/>
            </a:endParaRPr>
          </a:p>
          <a:p>
            <a:endParaRPr lang="en-US" dirty="0">
              <a:latin typeface="+mj-lt"/>
            </a:endParaRPr>
          </a:p>
          <a:p>
            <a:endParaRPr lang="en-US" dirty="0"/>
          </a:p>
        </p:txBody>
      </p:sp>
    </p:spTree>
    <p:extLst>
      <p:ext uri="{BB962C8B-B14F-4D97-AF65-F5344CB8AC3E}">
        <p14:creationId xmlns:p14="http://schemas.microsoft.com/office/powerpoint/2010/main" val="1596642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18"/>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0" name="Google Shape;460;p18"/>
          <p:cNvSpPr/>
          <p:nvPr/>
        </p:nvSpPr>
        <p:spPr>
          <a:xfrm rot="-263873">
            <a:off x="296272" y="1026251"/>
            <a:ext cx="7298578" cy="5088488"/>
          </a:xfrm>
          <a:custGeom>
            <a:avLst/>
            <a:gdLst/>
            <a:ahLst/>
            <a:cxnLst/>
            <a:rect l="l" t="t" r="r" b="b"/>
            <a:pathLst>
              <a:path w="7817532" h="5450297" extrusionOk="0">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1" name="Google Shape;461;p18"/>
          <p:cNvSpPr/>
          <p:nvPr/>
        </p:nvSpPr>
        <p:spPr>
          <a:xfrm rot="-2700000">
            <a:off x="3554541" y="-619573"/>
            <a:ext cx="9016699" cy="8033868"/>
          </a:xfrm>
          <a:custGeom>
            <a:avLst/>
            <a:gdLst/>
            <a:ahLst/>
            <a:cxnLst/>
            <a:rect l="l" t="t" r="r" b="b"/>
            <a:pathLst>
              <a:path w="9016699" h="8033868" extrusionOk="0">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Rockwell"/>
              <a:ea typeface="Rockwell"/>
              <a:cs typeface="Rockwell"/>
              <a:sym typeface="Rockwell"/>
            </a:endParaRPr>
          </a:p>
        </p:txBody>
      </p:sp>
      <p:sp>
        <p:nvSpPr>
          <p:cNvPr id="462" name="Google Shape;462;p18"/>
          <p:cNvSpPr txBox="1">
            <a:spLocks noGrp="1"/>
          </p:cNvSpPr>
          <p:nvPr>
            <p:ph type="title"/>
          </p:nvPr>
        </p:nvSpPr>
        <p:spPr>
          <a:xfrm>
            <a:off x="-266700" y="2349925"/>
            <a:ext cx="3516315" cy="2456442"/>
          </a:xfrm>
          <a:prstGeom prst="rect">
            <a:avLst/>
          </a:prstGeom>
          <a:noFill/>
          <a:ln>
            <a:noFill/>
          </a:ln>
        </p:spPr>
        <p:txBody>
          <a:bodyPr spcFirstLastPara="1" wrap="square" lIns="228600" tIns="228600" rIns="228600" bIns="228600" anchor="ctr" anchorCtr="0">
            <a:noAutofit/>
          </a:bodyPr>
          <a:lstStyle/>
          <a:p>
            <a:pPr marL="0" lvl="0" indent="0" algn="r" rtl="0">
              <a:lnSpc>
                <a:spcPct val="85000"/>
              </a:lnSpc>
              <a:spcBef>
                <a:spcPts val="0"/>
              </a:spcBef>
              <a:spcAft>
                <a:spcPts val="0"/>
              </a:spcAft>
              <a:buClr>
                <a:srgbClr val="FFFEFF"/>
              </a:buClr>
              <a:buSzPts val="3200"/>
              <a:buFont typeface="Calibri"/>
              <a:buNone/>
            </a:pPr>
            <a:r>
              <a:rPr lang="en-US" dirty="0">
                <a:latin typeface="Calibri"/>
                <a:ea typeface="Calibri"/>
                <a:cs typeface="Calibri"/>
                <a:sym typeface="Calibri"/>
              </a:rPr>
              <a:t>Benefits </a:t>
            </a:r>
            <a:br>
              <a:rPr lang="en-US" dirty="0">
                <a:latin typeface="Calibri"/>
                <a:ea typeface="Calibri"/>
                <a:cs typeface="Calibri"/>
                <a:sym typeface="Calibri"/>
              </a:rPr>
            </a:br>
            <a:r>
              <a:rPr lang="en-US" dirty="0">
                <a:latin typeface="Calibri"/>
                <a:ea typeface="Calibri"/>
                <a:cs typeface="Calibri"/>
                <a:sym typeface="Calibri"/>
              </a:rPr>
              <a:t>for Project Sponsors</a:t>
            </a:r>
            <a:endParaRPr dirty="0"/>
          </a:p>
        </p:txBody>
      </p:sp>
      <p:sp>
        <p:nvSpPr>
          <p:cNvPr id="463" name="Google Shape;463;p18"/>
          <p:cNvSpPr txBox="1">
            <a:spLocks noGrp="1"/>
          </p:cNvSpPr>
          <p:nvPr>
            <p:ph type="body" idx="1"/>
          </p:nvPr>
        </p:nvSpPr>
        <p:spPr>
          <a:xfrm>
            <a:off x="4303875" y="0"/>
            <a:ext cx="7518029" cy="6707250"/>
          </a:xfrm>
          <a:prstGeom prst="rect">
            <a:avLst/>
          </a:prstGeom>
          <a:noFill/>
          <a:ln>
            <a:noFill/>
          </a:ln>
        </p:spPr>
        <p:txBody>
          <a:bodyPr spcFirstLastPara="1" wrap="square" lIns="91425" tIns="45700" rIns="91425" bIns="45700" anchor="ctr" anchorCtr="0">
            <a:noAutofit/>
          </a:bodyPr>
          <a:lstStyle/>
          <a:p>
            <a:pPr marL="125729" lvl="0" indent="0" algn="l" rtl="0">
              <a:lnSpc>
                <a:spcPct val="110000"/>
              </a:lnSpc>
              <a:spcBef>
                <a:spcPts val="0"/>
              </a:spcBef>
              <a:spcAft>
                <a:spcPts val="0"/>
              </a:spcAft>
              <a:buSzPts val="1980"/>
              <a:buNone/>
            </a:pPr>
            <a:r>
              <a:rPr lang="en-US" sz="2000" b="1" dirty="0">
                <a:solidFill>
                  <a:srgbClr val="FFFF00"/>
                </a:solidFill>
                <a:latin typeface="Calibri"/>
                <a:ea typeface="Calibri"/>
                <a:cs typeface="Calibri"/>
                <a:sym typeface="Calibri"/>
              </a:rPr>
              <a:t>	</a:t>
            </a:r>
            <a:r>
              <a:rPr lang="en-US" sz="2400" b="1" dirty="0">
                <a:solidFill>
                  <a:srgbClr val="FFFF00"/>
                </a:solidFill>
                <a:latin typeface="Calibri"/>
                <a:ea typeface="Calibri"/>
                <a:cs typeface="Calibri"/>
                <a:sym typeface="Calibri"/>
              </a:rPr>
              <a:t>Everyone</a:t>
            </a:r>
            <a:r>
              <a:rPr lang="en-US" sz="2400" b="1" dirty="0">
                <a:solidFill>
                  <a:schemeClr val="bg1"/>
                </a:solidFill>
                <a:latin typeface="Calibri"/>
                <a:ea typeface="Calibri"/>
                <a:cs typeface="Calibri"/>
                <a:sym typeface="Calibri"/>
              </a:rPr>
              <a:t> can contribute technically.</a:t>
            </a:r>
            <a:br>
              <a:rPr lang="en-US" sz="2400" b="1" dirty="0">
                <a:solidFill>
                  <a:schemeClr val="bg1"/>
                </a:solidFill>
                <a:latin typeface="Calibri"/>
                <a:ea typeface="Calibri"/>
                <a:cs typeface="Calibri"/>
                <a:sym typeface="Calibri"/>
              </a:rPr>
            </a:br>
            <a:br>
              <a:rPr lang="en-US" sz="2400" dirty="0">
                <a:solidFill>
                  <a:schemeClr val="bg1"/>
                </a:solidFill>
                <a:latin typeface="Calibri"/>
                <a:ea typeface="Calibri"/>
                <a:cs typeface="Calibri"/>
                <a:sym typeface="Calibri"/>
              </a:rPr>
            </a:br>
            <a:r>
              <a:rPr lang="en-US" sz="2400" dirty="0">
                <a:solidFill>
                  <a:schemeClr val="bg1"/>
                </a:solidFill>
                <a:latin typeface="Calibri" panose="020F0502020204030204" pitchFamily="34" charset="0"/>
                <a:ea typeface="Calibri"/>
                <a:cs typeface="Calibri" panose="020F0502020204030204" pitchFamily="34" charset="0"/>
                <a:sym typeface="Calibri"/>
              </a:rPr>
              <a:t>Project Sponsor organizations:</a:t>
            </a:r>
            <a:endParaRPr sz="24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Govern</a:t>
            </a:r>
            <a:r>
              <a:rPr lang="en-US" sz="2000" dirty="0">
                <a:solidFill>
                  <a:schemeClr val="bg1"/>
                </a:solidFill>
                <a:latin typeface="Calibri" panose="020F0502020204030204" pitchFamily="34" charset="0"/>
                <a:ea typeface="Calibri"/>
                <a:cs typeface="Calibri" panose="020F0502020204030204" pitchFamily="34" charset="0"/>
                <a:sym typeface="Calibri"/>
              </a:rPr>
              <a:t> technical agenda and marketing activities via </a:t>
            </a:r>
            <a:br>
              <a:rPr lang="en-US" sz="2000" dirty="0">
                <a:solidFill>
                  <a:schemeClr val="bg1"/>
                </a:solidFill>
                <a:latin typeface="Calibri" panose="020F0502020204030204" pitchFamily="34" charset="0"/>
                <a:ea typeface="Calibri"/>
                <a:cs typeface="Calibri" panose="020F0502020204030204" pitchFamily="34" charset="0"/>
                <a:sym typeface="Calibri"/>
              </a:rPr>
            </a:br>
            <a:r>
              <a:rPr lang="en-US" sz="2000" dirty="0">
                <a:solidFill>
                  <a:schemeClr val="bg1"/>
                </a:solidFill>
                <a:latin typeface="Calibri" panose="020F0502020204030204" pitchFamily="34" charset="0"/>
                <a:ea typeface="Calibri"/>
                <a:cs typeface="Calibri" panose="020F0502020204030204" pitchFamily="34" charset="0"/>
                <a:sym typeface="Calibri"/>
              </a:rPr>
              <a:t>Project Governing Board (one-org/one-vote)</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Make it possible </a:t>
            </a:r>
            <a:r>
              <a:rPr lang="en-US" sz="2000" dirty="0">
                <a:solidFill>
                  <a:schemeClr val="bg1"/>
                </a:solidFill>
                <a:latin typeface="Calibri" panose="020F0502020204030204" pitchFamily="34" charset="0"/>
                <a:ea typeface="Calibri"/>
                <a:cs typeface="Calibri" panose="020F0502020204030204" pitchFamily="34" charset="0"/>
                <a:sym typeface="Calibri"/>
              </a:rPr>
              <a:t>for the community to actively contribute to the development effort without cost</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Form</a:t>
            </a:r>
            <a:r>
              <a:rPr lang="en-US" sz="2000" dirty="0">
                <a:solidFill>
                  <a:schemeClr val="bg1"/>
                </a:solidFill>
                <a:latin typeface="Calibri" panose="020F0502020204030204" pitchFamily="34" charset="0"/>
                <a:ea typeface="Calibri"/>
                <a:cs typeface="Calibri" panose="020F0502020204030204" pitchFamily="34" charset="0"/>
                <a:sym typeface="Calibri"/>
              </a:rPr>
              <a:t> Technical Steering Cmte(s) and other groups</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Get recognized </a:t>
            </a:r>
            <a:r>
              <a:rPr lang="en-US" sz="2000" dirty="0">
                <a:solidFill>
                  <a:schemeClr val="bg1"/>
                </a:solidFill>
                <a:latin typeface="Calibri" panose="020F0502020204030204" pitchFamily="34" charset="0"/>
                <a:ea typeface="Calibri"/>
                <a:cs typeface="Calibri" panose="020F0502020204030204" pitchFamily="34" charset="0"/>
                <a:sym typeface="Calibri"/>
              </a:rPr>
              <a:t>on Project web site and social networks, events, press and analyst communications</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Decide</a:t>
            </a:r>
            <a:r>
              <a:rPr lang="en-US" sz="2000" dirty="0">
                <a:solidFill>
                  <a:schemeClr val="bg1"/>
                </a:solidFill>
                <a:latin typeface="Calibri" panose="020F0502020204030204" pitchFamily="34" charset="0"/>
                <a:ea typeface="Calibri"/>
                <a:cs typeface="Calibri" panose="020F0502020204030204" pitchFamily="34" charset="0"/>
                <a:sym typeface="Calibri"/>
              </a:rPr>
              <a:t> which work products to advance through standards process</a:t>
            </a:r>
            <a:endParaRPr sz="2000" dirty="0">
              <a:solidFill>
                <a:schemeClr val="bg1"/>
              </a:solidFill>
              <a:latin typeface="Calibri" panose="020F0502020204030204" pitchFamily="34" charset="0"/>
              <a:cs typeface="Calibri" panose="020F0502020204030204" pitchFamily="34" charset="0"/>
            </a:endParaRPr>
          </a:p>
          <a:p>
            <a:pPr marL="228600" lvl="0" indent="-228600" algn="l" rtl="0">
              <a:lnSpc>
                <a:spcPct val="110000"/>
              </a:lnSpc>
              <a:spcBef>
                <a:spcPts val="1000"/>
              </a:spcBef>
              <a:spcAft>
                <a:spcPts val="0"/>
              </a:spcAft>
              <a:buSzPts val="1980"/>
              <a:buFont typeface="Noto Sans Symbols"/>
              <a:buChar char="✓"/>
            </a:pPr>
            <a:r>
              <a:rPr lang="en-US" sz="2000" b="1" dirty="0">
                <a:solidFill>
                  <a:schemeClr val="bg1"/>
                </a:solidFill>
                <a:latin typeface="Calibri" panose="020F0502020204030204" pitchFamily="34" charset="0"/>
                <a:ea typeface="Calibri"/>
                <a:cs typeface="Calibri" panose="020F0502020204030204" pitchFamily="34" charset="0"/>
                <a:sym typeface="Calibri"/>
              </a:rPr>
              <a:t>Request</a:t>
            </a:r>
            <a:r>
              <a:rPr lang="en-US" sz="2000" dirty="0">
                <a:solidFill>
                  <a:schemeClr val="bg1"/>
                </a:solidFill>
                <a:latin typeface="Calibri" panose="020F0502020204030204" pitchFamily="34" charset="0"/>
                <a:ea typeface="Calibri"/>
                <a:cs typeface="Calibri" panose="020F0502020204030204" pitchFamily="34" charset="0"/>
                <a:sym typeface="Calibri"/>
              </a:rPr>
              <a:t> submission of approved work to ISO, IEC, ITU, etc.</a:t>
            </a:r>
            <a:endParaRPr sz="2000" dirty="0">
              <a:solidFill>
                <a:schemeClr val="bg1"/>
              </a:solidFill>
              <a:latin typeface="Calibri" panose="020F0502020204030204" pitchFamily="34" charset="0"/>
              <a:cs typeface="Calibri" panose="020F0502020204030204" pitchFamily="34" charset="0"/>
            </a:endParaRPr>
          </a:p>
        </p:txBody>
      </p:sp>
      <p:sp>
        <p:nvSpPr>
          <p:cNvPr id="464" name="Google Shape;464;p18"/>
          <p:cNvSpPr txBox="1">
            <a:spLocks noGrp="1"/>
          </p:cNvSpPr>
          <p:nvPr>
            <p:ph type="sldNum" idx="12"/>
          </p:nvPr>
        </p:nvSpPr>
        <p:spPr>
          <a:xfrm>
            <a:off x="10469880" y="320040"/>
            <a:ext cx="914400" cy="320040"/>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lt1"/>
              </a:buClr>
              <a:buSzPts val="1000"/>
              <a:buFont typeface="Rockwell"/>
              <a:buNone/>
            </a:pPr>
            <a:fld id="{00000000-1234-1234-1234-123412341234}" type="slidenum">
              <a:rPr lang="en-US" b="0" i="0" u="none" strike="noStrike" cap="none">
                <a:solidFill>
                  <a:schemeClr val="lt1"/>
                </a:solidFill>
                <a:latin typeface="Rockwell"/>
                <a:ea typeface="Rockwell"/>
                <a:cs typeface="Rockwell"/>
                <a:sym typeface="Rockwell"/>
              </a:rPr>
              <a:t>19</a:t>
            </a:fld>
            <a:endParaRPr b="0" i="0" u="none" strike="noStrike" cap="none">
              <a:solidFill>
                <a:schemeClr val="lt1"/>
              </a:solidFill>
              <a:latin typeface="Rockwell"/>
              <a:ea typeface="Rockwell"/>
              <a:cs typeface="Rockwell"/>
              <a:sym typeface="Rockwell"/>
            </a:endParaRPr>
          </a:p>
        </p:txBody>
      </p:sp>
    </p:spTree>
    <p:extLst>
      <p:ext uri="{BB962C8B-B14F-4D97-AF65-F5344CB8AC3E}">
        <p14:creationId xmlns:p14="http://schemas.microsoft.com/office/powerpoint/2010/main" val="1646340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en-US" sz="6600" dirty="0">
                <a:solidFill>
                  <a:schemeClr val="tx1"/>
                </a:solidFill>
              </a:rPr>
              <a:t>Who is OASIS?</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1031966387"/>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 name="Oval 36">
            <a:extLst>
              <a:ext uri="{FF2B5EF4-FFF2-40B4-BE49-F238E27FC236}">
                <a16:creationId xmlns:a16="http://schemas.microsoft.com/office/drawing/2014/main" id="{8DF033C3-1D6E-42C1-A0F4-9896D686CB77}"/>
              </a:ext>
            </a:extLst>
          </p:cNvPr>
          <p:cNvSpPr/>
          <p:nvPr/>
        </p:nvSpPr>
        <p:spPr>
          <a:xfrm>
            <a:off x="4288150" y="2756618"/>
            <a:ext cx="1298264" cy="989164"/>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40F2DE27-1297-4129-8109-8A8F621F6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EE3576CE-E327-4733-A289-BEFB35F754E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17513" y="0"/>
            <a:ext cx="12584114" cy="6853238"/>
            <a:chOff x="-417513" y="0"/>
            <a:chExt cx="12584114" cy="6853238"/>
          </a:xfrm>
        </p:grpSpPr>
        <p:sp>
          <p:nvSpPr>
            <p:cNvPr id="14" name="Freeform 5">
              <a:extLst>
                <a:ext uri="{FF2B5EF4-FFF2-40B4-BE49-F238E27FC236}">
                  <a16:creationId xmlns:a16="http://schemas.microsoft.com/office/drawing/2014/main" id="{EF2E2475-8B34-4000-B8B4-D1C0480EACA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306513" y="0"/>
              <a:ext cx="3862388" cy="6843713"/>
            </a:xfrm>
            <a:custGeom>
              <a:avLst/>
              <a:gdLst>
                <a:gd name="T0" fmla="*/ 813 w 813"/>
                <a:gd name="T1" fmla="*/ 0 h 1440"/>
                <a:gd name="T2" fmla="*/ 435 w 813"/>
                <a:gd name="T3" fmla="*/ 1440 h 1440"/>
              </a:gdLst>
              <a:ahLst/>
              <a:cxnLst>
                <a:cxn ang="0">
                  <a:pos x="T0" y="T1"/>
                </a:cxn>
                <a:cxn ang="0">
                  <a:pos x="T2" y="T3"/>
                </a:cxn>
              </a:cxnLst>
              <a:rect l="0" t="0" r="r" b="b"/>
              <a:pathLst>
                <a:path w="813" h="1440">
                  <a:moveTo>
                    <a:pt x="813" y="0"/>
                  </a:moveTo>
                  <a:cubicBezTo>
                    <a:pt x="331" y="221"/>
                    <a:pt x="0" y="1039"/>
                    <a:pt x="43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5" name="Freeform 6">
              <a:extLst>
                <a:ext uri="{FF2B5EF4-FFF2-40B4-BE49-F238E27FC236}">
                  <a16:creationId xmlns:a16="http://schemas.microsoft.com/office/drawing/2014/main" id="{AFF0158B-67CA-4E5D-82E9-032946005C82}"/>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26725" y="9525"/>
              <a:ext cx="1539875" cy="555625"/>
            </a:xfrm>
            <a:custGeom>
              <a:avLst/>
              <a:gdLst>
                <a:gd name="T0" fmla="*/ 324 w 324"/>
                <a:gd name="T1" fmla="*/ 117 h 117"/>
                <a:gd name="T2" fmla="*/ 0 w 324"/>
                <a:gd name="T3" fmla="*/ 0 h 117"/>
              </a:gdLst>
              <a:ahLst/>
              <a:cxnLst>
                <a:cxn ang="0">
                  <a:pos x="T0" y="T1"/>
                </a:cxn>
                <a:cxn ang="0">
                  <a:pos x="T2" y="T3"/>
                </a:cxn>
              </a:cxnLst>
              <a:rect l="0" t="0" r="r" b="b"/>
              <a:pathLst>
                <a:path w="324" h="117">
                  <a:moveTo>
                    <a:pt x="324" y="117"/>
                  </a:moveTo>
                  <a:cubicBezTo>
                    <a:pt x="223" y="64"/>
                    <a:pt x="107" y="28"/>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Freeform 7">
              <a:extLst>
                <a:ext uri="{FF2B5EF4-FFF2-40B4-BE49-F238E27FC236}">
                  <a16:creationId xmlns:a16="http://schemas.microsoft.com/office/drawing/2014/main" id="{E791B238-571A-4C82-9B16-63D94A891B8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247313" y="5013325"/>
              <a:ext cx="1919288" cy="1830388"/>
            </a:xfrm>
            <a:custGeom>
              <a:avLst/>
              <a:gdLst>
                <a:gd name="T0" fmla="*/ 0 w 404"/>
                <a:gd name="T1" fmla="*/ 385 h 385"/>
                <a:gd name="T2" fmla="*/ 404 w 404"/>
                <a:gd name="T3" fmla="*/ 0 h 385"/>
              </a:gdLst>
              <a:ahLst/>
              <a:cxnLst>
                <a:cxn ang="0">
                  <a:pos x="T0" y="T1"/>
                </a:cxn>
                <a:cxn ang="0">
                  <a:pos x="T2" y="T3"/>
                </a:cxn>
              </a:cxnLst>
              <a:rect l="0" t="0" r="r" b="b"/>
              <a:pathLst>
                <a:path w="404" h="385">
                  <a:moveTo>
                    <a:pt x="0" y="385"/>
                  </a:moveTo>
                  <a:cubicBezTo>
                    <a:pt x="146" y="272"/>
                    <a:pt x="285" y="142"/>
                    <a:pt x="404"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7" name="Freeform 8">
              <a:extLst>
                <a:ext uri="{FF2B5EF4-FFF2-40B4-BE49-F238E27FC236}">
                  <a16:creationId xmlns:a16="http://schemas.microsoft.com/office/drawing/2014/main" id="{70F10DD1-A998-4B23-8C15-31B7FD35E93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775" y="0"/>
              <a:ext cx="3676650" cy="6843713"/>
            </a:xfrm>
            <a:custGeom>
              <a:avLst/>
              <a:gdLst>
                <a:gd name="T0" fmla="*/ 774 w 774"/>
                <a:gd name="T1" fmla="*/ 0 h 1440"/>
                <a:gd name="T2" fmla="*/ 411 w 774"/>
                <a:gd name="T3" fmla="*/ 1440 h 1440"/>
              </a:gdLst>
              <a:ahLst/>
              <a:cxnLst>
                <a:cxn ang="0">
                  <a:pos x="T0" y="T1"/>
                </a:cxn>
                <a:cxn ang="0">
                  <a:pos x="T2" y="T3"/>
                </a:cxn>
              </a:cxnLst>
              <a:rect l="0" t="0" r="r" b="b"/>
              <a:pathLst>
                <a:path w="774" h="1440">
                  <a:moveTo>
                    <a:pt x="774" y="0"/>
                  </a:moveTo>
                  <a:cubicBezTo>
                    <a:pt x="312" y="240"/>
                    <a:pt x="0" y="1034"/>
                    <a:pt x="411" y="144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8" name="Freeform 9">
              <a:extLst>
                <a:ext uri="{FF2B5EF4-FFF2-40B4-BE49-F238E27FC236}">
                  <a16:creationId xmlns:a16="http://schemas.microsoft.com/office/drawing/2014/main" id="{AE6BBC61-DC1C-44DA-9B00-6F69CE21D8E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02988" y="9525"/>
              <a:ext cx="963613" cy="366713"/>
            </a:xfrm>
            <a:custGeom>
              <a:avLst/>
              <a:gdLst>
                <a:gd name="T0" fmla="*/ 203 w 203"/>
                <a:gd name="T1" fmla="*/ 77 h 77"/>
                <a:gd name="T2" fmla="*/ 0 w 203"/>
                <a:gd name="T3" fmla="*/ 0 h 77"/>
              </a:gdLst>
              <a:ahLst/>
              <a:cxnLst>
                <a:cxn ang="0">
                  <a:pos x="T0" y="T1"/>
                </a:cxn>
                <a:cxn ang="0">
                  <a:pos x="T2" y="T3"/>
                </a:cxn>
              </a:cxnLst>
              <a:rect l="0" t="0" r="r" b="b"/>
              <a:pathLst>
                <a:path w="203" h="77">
                  <a:moveTo>
                    <a:pt x="203" y="77"/>
                  </a:moveTo>
                  <a:cubicBezTo>
                    <a:pt x="138" y="46"/>
                    <a:pt x="68" y="21"/>
                    <a:pt x="0"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Freeform 10">
              <a:extLst>
                <a:ext uri="{FF2B5EF4-FFF2-40B4-BE49-F238E27FC236}">
                  <a16:creationId xmlns:a16="http://schemas.microsoft.com/office/drawing/2014/main" id="{906CAA79-7669-426E-AB78-3E141D4751E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494963" y="5275263"/>
              <a:ext cx="1666875" cy="1577975"/>
            </a:xfrm>
            <a:custGeom>
              <a:avLst/>
              <a:gdLst>
                <a:gd name="T0" fmla="*/ 0 w 351"/>
                <a:gd name="T1" fmla="*/ 332 h 332"/>
                <a:gd name="T2" fmla="*/ 351 w 351"/>
                <a:gd name="T3" fmla="*/ 0 h 332"/>
              </a:gdLst>
              <a:ahLst/>
              <a:cxnLst>
                <a:cxn ang="0">
                  <a:pos x="T0" y="T1"/>
                </a:cxn>
                <a:cxn ang="0">
                  <a:pos x="T2" y="T3"/>
                </a:cxn>
              </a:cxnLst>
              <a:rect l="0" t="0" r="r" b="b"/>
              <a:pathLst>
                <a:path w="351" h="332">
                  <a:moveTo>
                    <a:pt x="0" y="332"/>
                  </a:moveTo>
                  <a:cubicBezTo>
                    <a:pt x="125" y="232"/>
                    <a:pt x="245" y="121"/>
                    <a:pt x="351" y="0"/>
                  </a:cubicBezTo>
                </a:path>
              </a:pathLst>
            </a:custGeom>
            <a:noFill/>
            <a:ln w="9525" cap="flat">
              <a:solidFill>
                <a:schemeClr val="tx1">
                  <a:alpha val="15000"/>
                </a:schemeClr>
              </a:solidFill>
              <a:prstDash val="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0" name="Freeform 11">
              <a:extLst>
                <a:ext uri="{FF2B5EF4-FFF2-40B4-BE49-F238E27FC236}">
                  <a16:creationId xmlns:a16="http://schemas.microsoft.com/office/drawing/2014/main" id="{DA6EE275-29A0-4962-AFA6-FAD32DF50FD8}"/>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621088" cy="6843713"/>
            </a:xfrm>
            <a:custGeom>
              <a:avLst/>
              <a:gdLst>
                <a:gd name="T0" fmla="*/ 762 w 762"/>
                <a:gd name="T1" fmla="*/ 0 h 1440"/>
                <a:gd name="T2" fmla="*/ 403 w 762"/>
                <a:gd name="T3" fmla="*/ 1440 h 1440"/>
              </a:gdLst>
              <a:ahLst/>
              <a:cxnLst>
                <a:cxn ang="0">
                  <a:pos x="T0" y="T1"/>
                </a:cxn>
                <a:cxn ang="0">
                  <a:pos x="T2" y="T3"/>
                </a:cxn>
              </a:cxnLst>
              <a:rect l="0" t="0" r="r" b="b"/>
              <a:pathLst>
                <a:path w="762" h="1440">
                  <a:moveTo>
                    <a:pt x="762" y="0"/>
                  </a:moveTo>
                  <a:cubicBezTo>
                    <a:pt x="308" y="245"/>
                    <a:pt x="0" y="1033"/>
                    <a:pt x="403"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Freeform 12">
              <a:extLst>
                <a:ext uri="{FF2B5EF4-FFF2-40B4-BE49-F238E27FC236}">
                  <a16:creationId xmlns:a16="http://schemas.microsoft.com/office/drawing/2014/main" id="{2274EE13-0D62-4489-9B61-C616736FA18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501438" y="9525"/>
              <a:ext cx="665163" cy="257175"/>
            </a:xfrm>
            <a:custGeom>
              <a:avLst/>
              <a:gdLst>
                <a:gd name="T0" fmla="*/ 140 w 140"/>
                <a:gd name="T1" fmla="*/ 54 h 54"/>
                <a:gd name="T2" fmla="*/ 0 w 140"/>
                <a:gd name="T3" fmla="*/ 0 h 54"/>
              </a:gdLst>
              <a:ahLst/>
              <a:cxnLst>
                <a:cxn ang="0">
                  <a:pos x="T0" y="T1"/>
                </a:cxn>
                <a:cxn ang="0">
                  <a:pos x="T2" y="T3"/>
                </a:cxn>
              </a:cxnLst>
              <a:rect l="0" t="0" r="r" b="b"/>
              <a:pathLst>
                <a:path w="140" h="54">
                  <a:moveTo>
                    <a:pt x="140" y="54"/>
                  </a:moveTo>
                  <a:cubicBezTo>
                    <a:pt x="95" y="34"/>
                    <a:pt x="48" y="16"/>
                    <a:pt x="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2" name="Freeform 13">
              <a:extLst>
                <a:ext uri="{FF2B5EF4-FFF2-40B4-BE49-F238E27FC236}">
                  <a16:creationId xmlns:a16="http://schemas.microsoft.com/office/drawing/2014/main" id="{471730B6-C7FB-45ED-BCC5-40FD45BF260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641013" y="5408613"/>
              <a:ext cx="1525588" cy="1435100"/>
            </a:xfrm>
            <a:custGeom>
              <a:avLst/>
              <a:gdLst>
                <a:gd name="T0" fmla="*/ 0 w 321"/>
                <a:gd name="T1" fmla="*/ 302 h 302"/>
                <a:gd name="T2" fmla="*/ 321 w 321"/>
                <a:gd name="T3" fmla="*/ 0 h 302"/>
              </a:gdLst>
              <a:ahLst/>
              <a:cxnLst>
                <a:cxn ang="0">
                  <a:pos x="T0" y="T1"/>
                </a:cxn>
                <a:cxn ang="0">
                  <a:pos x="T2" y="T3"/>
                </a:cxn>
              </a:cxnLst>
              <a:rect l="0" t="0" r="r" b="b"/>
              <a:pathLst>
                <a:path w="321" h="302">
                  <a:moveTo>
                    <a:pt x="0" y="302"/>
                  </a:moveTo>
                  <a:cubicBezTo>
                    <a:pt x="114" y="210"/>
                    <a:pt x="223" y="109"/>
                    <a:pt x="321"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3" name="Freeform 14">
              <a:extLst>
                <a:ext uri="{FF2B5EF4-FFF2-40B4-BE49-F238E27FC236}">
                  <a16:creationId xmlns:a16="http://schemas.microsoft.com/office/drawing/2014/main" id="{D6FE80FB-C4EF-4D79-9559-D63549F146C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01713" y="0"/>
              <a:ext cx="3244850" cy="6843713"/>
            </a:xfrm>
            <a:custGeom>
              <a:avLst/>
              <a:gdLst>
                <a:gd name="T0" fmla="*/ 683 w 683"/>
                <a:gd name="T1" fmla="*/ 0 h 1440"/>
                <a:gd name="T2" fmla="*/ 355 w 683"/>
                <a:gd name="T3" fmla="*/ 1440 h 1440"/>
              </a:gdLst>
              <a:ahLst/>
              <a:cxnLst>
                <a:cxn ang="0">
                  <a:pos x="T0" y="T1"/>
                </a:cxn>
                <a:cxn ang="0">
                  <a:pos x="T2" y="T3"/>
                </a:cxn>
              </a:cxnLst>
              <a:rect l="0" t="0" r="r" b="b"/>
              <a:pathLst>
                <a:path w="683" h="1440">
                  <a:moveTo>
                    <a:pt x="683" y="0"/>
                  </a:moveTo>
                  <a:cubicBezTo>
                    <a:pt x="258" y="256"/>
                    <a:pt x="0" y="1041"/>
                    <a:pt x="355"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4" name="Freeform 15">
              <a:extLst>
                <a:ext uri="{FF2B5EF4-FFF2-40B4-BE49-F238E27FC236}">
                  <a16:creationId xmlns:a16="http://schemas.microsoft.com/office/drawing/2014/main" id="{C9CBAF19-21AE-40E8-8965-D5E6042F250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802938" y="5518150"/>
              <a:ext cx="1363663" cy="1325563"/>
            </a:xfrm>
            <a:custGeom>
              <a:avLst/>
              <a:gdLst>
                <a:gd name="T0" fmla="*/ 0 w 287"/>
                <a:gd name="T1" fmla="*/ 279 h 279"/>
                <a:gd name="T2" fmla="*/ 287 w 287"/>
                <a:gd name="T3" fmla="*/ 0 h 279"/>
              </a:gdLst>
              <a:ahLst/>
              <a:cxnLst>
                <a:cxn ang="0">
                  <a:pos x="T0" y="T1"/>
                </a:cxn>
                <a:cxn ang="0">
                  <a:pos x="T2" y="T3"/>
                </a:cxn>
              </a:cxnLst>
              <a:rect l="0" t="0" r="r" b="b"/>
              <a:pathLst>
                <a:path w="287" h="279">
                  <a:moveTo>
                    <a:pt x="0" y="279"/>
                  </a:moveTo>
                  <a:cubicBezTo>
                    <a:pt x="101" y="193"/>
                    <a:pt x="198" y="100"/>
                    <a:pt x="287"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5" name="Freeform 16">
              <a:extLst>
                <a:ext uri="{FF2B5EF4-FFF2-40B4-BE49-F238E27FC236}">
                  <a16:creationId xmlns:a16="http://schemas.microsoft.com/office/drawing/2014/main" id="{EBA99019-E134-4FD1-9B9C-5F2DCAAA981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889000" y="0"/>
              <a:ext cx="3230563" cy="6843713"/>
            </a:xfrm>
            <a:custGeom>
              <a:avLst/>
              <a:gdLst>
                <a:gd name="T0" fmla="*/ 680 w 680"/>
                <a:gd name="T1" fmla="*/ 0 h 1440"/>
                <a:gd name="T2" fmla="*/ 337 w 680"/>
                <a:gd name="T3" fmla="*/ 1440 h 1440"/>
              </a:gdLst>
              <a:ahLst/>
              <a:cxnLst>
                <a:cxn ang="0">
                  <a:pos x="T0" y="T1"/>
                </a:cxn>
                <a:cxn ang="0">
                  <a:pos x="T2" y="T3"/>
                </a:cxn>
              </a:cxnLst>
              <a:rect l="0" t="0" r="r" b="b"/>
              <a:pathLst>
                <a:path w="680" h="1440">
                  <a:moveTo>
                    <a:pt x="680" y="0"/>
                  </a:moveTo>
                  <a:cubicBezTo>
                    <a:pt x="257" y="265"/>
                    <a:pt x="0" y="1026"/>
                    <a:pt x="337"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6" name="Freeform 17">
              <a:extLst>
                <a:ext uri="{FF2B5EF4-FFF2-40B4-BE49-F238E27FC236}">
                  <a16:creationId xmlns:a16="http://schemas.microsoft.com/office/drawing/2014/main" id="{00B654CA-DF8B-44BB-BF62-5B028D522226}"/>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79150" y="5694363"/>
              <a:ext cx="1187450" cy="1149350"/>
            </a:xfrm>
            <a:custGeom>
              <a:avLst/>
              <a:gdLst>
                <a:gd name="T0" fmla="*/ 0 w 250"/>
                <a:gd name="T1" fmla="*/ 242 h 242"/>
                <a:gd name="T2" fmla="*/ 250 w 250"/>
                <a:gd name="T3" fmla="*/ 0 h 242"/>
              </a:gdLst>
              <a:ahLst/>
              <a:cxnLst>
                <a:cxn ang="0">
                  <a:pos x="T0" y="T1"/>
                </a:cxn>
                <a:cxn ang="0">
                  <a:pos x="T2" y="T3"/>
                </a:cxn>
              </a:cxnLst>
              <a:rect l="0" t="0" r="r" b="b"/>
              <a:pathLst>
                <a:path w="250" h="242">
                  <a:moveTo>
                    <a:pt x="0" y="242"/>
                  </a:moveTo>
                  <a:cubicBezTo>
                    <a:pt x="88" y="166"/>
                    <a:pt x="172" y="85"/>
                    <a:pt x="250"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7" name="Freeform 18">
              <a:extLst>
                <a:ext uri="{FF2B5EF4-FFF2-40B4-BE49-F238E27FC236}">
                  <a16:creationId xmlns:a16="http://schemas.microsoft.com/office/drawing/2014/main" id="{32411C03-987B-42CB-833D-E31A2790100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84188" y="0"/>
              <a:ext cx="3421063" cy="6843713"/>
            </a:xfrm>
            <a:custGeom>
              <a:avLst/>
              <a:gdLst>
                <a:gd name="T0" fmla="*/ 720 w 720"/>
                <a:gd name="T1" fmla="*/ 0 h 1440"/>
                <a:gd name="T2" fmla="*/ 362 w 720"/>
                <a:gd name="T3" fmla="*/ 1440 h 1440"/>
              </a:gdLst>
              <a:ahLst/>
              <a:cxnLst>
                <a:cxn ang="0">
                  <a:pos x="T0" y="T1"/>
                </a:cxn>
                <a:cxn ang="0">
                  <a:pos x="T2" y="T3"/>
                </a:cxn>
              </a:cxnLst>
              <a:rect l="0" t="0" r="r" b="b"/>
              <a:pathLst>
                <a:path w="720" h="1440">
                  <a:moveTo>
                    <a:pt x="720" y="0"/>
                  </a:moveTo>
                  <a:cubicBezTo>
                    <a:pt x="316" y="282"/>
                    <a:pt x="0" y="1018"/>
                    <a:pt x="362"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8" name="Freeform 19">
              <a:extLst>
                <a:ext uri="{FF2B5EF4-FFF2-40B4-BE49-F238E27FC236}">
                  <a16:creationId xmlns:a16="http://schemas.microsoft.com/office/drawing/2014/main" id="{5F9F126A-997B-4B39-8984-6563BA5D7F8B}"/>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87125" y="6049963"/>
              <a:ext cx="879475" cy="793750"/>
            </a:xfrm>
            <a:custGeom>
              <a:avLst/>
              <a:gdLst>
                <a:gd name="T0" fmla="*/ 0 w 185"/>
                <a:gd name="T1" fmla="*/ 167 h 167"/>
                <a:gd name="T2" fmla="*/ 185 w 185"/>
                <a:gd name="T3" fmla="*/ 0 h 167"/>
              </a:gdLst>
              <a:ahLst/>
              <a:cxnLst>
                <a:cxn ang="0">
                  <a:pos x="T0" y="T1"/>
                </a:cxn>
                <a:cxn ang="0">
                  <a:pos x="T2" y="T3"/>
                </a:cxn>
              </a:cxnLst>
              <a:rect l="0" t="0" r="r" b="b"/>
              <a:pathLst>
                <a:path w="185" h="167">
                  <a:moveTo>
                    <a:pt x="0" y="167"/>
                  </a:moveTo>
                  <a:cubicBezTo>
                    <a:pt x="63" y="114"/>
                    <a:pt x="125" y="58"/>
                    <a:pt x="185" y="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9" name="Freeform 20">
              <a:extLst>
                <a:ext uri="{FF2B5EF4-FFF2-40B4-BE49-F238E27FC236}">
                  <a16:creationId xmlns:a16="http://schemas.microsoft.com/office/drawing/2014/main" id="{49617DFE-E17F-4F67-9D22-C4197939219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598488" y="0"/>
              <a:ext cx="2717800" cy="6843713"/>
            </a:xfrm>
            <a:custGeom>
              <a:avLst/>
              <a:gdLst>
                <a:gd name="T0" fmla="*/ 572 w 572"/>
                <a:gd name="T1" fmla="*/ 0 h 1440"/>
                <a:gd name="T2" fmla="*/ 164 w 572"/>
                <a:gd name="T3" fmla="*/ 1440 h 1440"/>
              </a:gdLst>
              <a:ahLst/>
              <a:cxnLst>
                <a:cxn ang="0">
                  <a:pos x="T0" y="T1"/>
                </a:cxn>
                <a:cxn ang="0">
                  <a:pos x="T2" y="T3"/>
                </a:cxn>
              </a:cxnLst>
              <a:rect l="0" t="0" r="r" b="b"/>
              <a:pathLst>
                <a:path w="572" h="1440">
                  <a:moveTo>
                    <a:pt x="572" y="0"/>
                  </a:moveTo>
                  <a:cubicBezTo>
                    <a:pt x="213" y="320"/>
                    <a:pt x="0" y="979"/>
                    <a:pt x="164" y="1440"/>
                  </a:cubicBezTo>
                </a:path>
              </a:pathLst>
            </a:custGeom>
            <a:noFill/>
            <a:ln w="12700" cap="flat">
              <a:solidFill>
                <a:schemeClr val="tx1">
                  <a:alpha val="15000"/>
                </a:schemeClr>
              </a:solidFill>
              <a:prstDash val="dashDot"/>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0" name="Freeform 21">
              <a:extLst>
                <a:ext uri="{FF2B5EF4-FFF2-40B4-BE49-F238E27FC236}">
                  <a16:creationId xmlns:a16="http://schemas.microsoft.com/office/drawing/2014/main" id="{E5441641-3AA6-42CE-8E3B-D39246DDE44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261938" y="0"/>
              <a:ext cx="2944813" cy="6843713"/>
            </a:xfrm>
            <a:custGeom>
              <a:avLst/>
              <a:gdLst>
                <a:gd name="T0" fmla="*/ 620 w 620"/>
                <a:gd name="T1" fmla="*/ 0 h 1440"/>
                <a:gd name="T2" fmla="*/ 186 w 620"/>
                <a:gd name="T3" fmla="*/ 1440 h 1440"/>
              </a:gdLst>
              <a:ahLst/>
              <a:cxnLst>
                <a:cxn ang="0">
                  <a:pos x="T0" y="T1"/>
                </a:cxn>
                <a:cxn ang="0">
                  <a:pos x="T2" y="T3"/>
                </a:cxn>
              </a:cxnLst>
              <a:rect l="0" t="0" r="r" b="b"/>
              <a:pathLst>
                <a:path w="620" h="1440">
                  <a:moveTo>
                    <a:pt x="620" y="0"/>
                  </a:moveTo>
                  <a:cubicBezTo>
                    <a:pt x="248" y="325"/>
                    <a:pt x="0" y="960"/>
                    <a:pt x="186" y="1440"/>
                  </a:cubicBezTo>
                </a:path>
              </a:pathLst>
            </a:custGeom>
            <a:noFill/>
            <a:ln w="9525" cap="flat">
              <a:solidFill>
                <a:schemeClr val="tx1">
                  <a:alpha val="15000"/>
                </a:schemeClr>
              </a:solidFill>
              <a:prstDash val="lgDash"/>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1" name="Freeform 22">
              <a:extLst>
                <a:ext uri="{FF2B5EF4-FFF2-40B4-BE49-F238E27FC236}">
                  <a16:creationId xmlns:a16="http://schemas.microsoft.com/office/drawing/2014/main" id="{6A578EBB-B60C-404B-B968-F9D46DC8BFDA}"/>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17513" y="0"/>
              <a:ext cx="2403475" cy="6843713"/>
            </a:xfrm>
            <a:custGeom>
              <a:avLst/>
              <a:gdLst>
                <a:gd name="T0" fmla="*/ 506 w 506"/>
                <a:gd name="T1" fmla="*/ 0 h 1440"/>
                <a:gd name="T2" fmla="*/ 171 w 506"/>
                <a:gd name="T3" fmla="*/ 1440 h 1440"/>
              </a:gdLst>
              <a:ahLst/>
              <a:cxnLst>
                <a:cxn ang="0">
                  <a:pos x="T0" y="T1"/>
                </a:cxn>
                <a:cxn ang="0">
                  <a:pos x="T2" y="T3"/>
                </a:cxn>
              </a:cxnLst>
              <a:rect l="0" t="0" r="r" b="b"/>
              <a:pathLst>
                <a:path w="506" h="1440">
                  <a:moveTo>
                    <a:pt x="506" y="0"/>
                  </a:moveTo>
                  <a:cubicBezTo>
                    <a:pt x="109" y="356"/>
                    <a:pt x="0" y="943"/>
                    <a:pt x="171" y="1440"/>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2" name="Freeform 23">
              <a:extLst>
                <a:ext uri="{FF2B5EF4-FFF2-40B4-BE49-F238E27FC236}">
                  <a16:creationId xmlns:a16="http://schemas.microsoft.com/office/drawing/2014/main" id="{6A6D1E40-DD2C-4558-954C-47EC7417E6A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9525"/>
              <a:ext cx="1771650" cy="3198813"/>
            </a:xfrm>
            <a:custGeom>
              <a:avLst/>
              <a:gdLst>
                <a:gd name="T0" fmla="*/ 373 w 373"/>
                <a:gd name="T1" fmla="*/ 0 h 673"/>
                <a:gd name="T2" fmla="*/ 0 w 373"/>
                <a:gd name="T3" fmla="*/ 673 h 673"/>
              </a:gdLst>
              <a:ahLst/>
              <a:cxnLst>
                <a:cxn ang="0">
                  <a:pos x="T0" y="T1"/>
                </a:cxn>
                <a:cxn ang="0">
                  <a:pos x="T2" y="T3"/>
                </a:cxn>
              </a:cxnLst>
              <a:rect l="0" t="0" r="r" b="b"/>
              <a:pathLst>
                <a:path w="373" h="673">
                  <a:moveTo>
                    <a:pt x="373" y="0"/>
                  </a:moveTo>
                  <a:cubicBezTo>
                    <a:pt x="175" y="183"/>
                    <a:pt x="51" y="409"/>
                    <a:pt x="0" y="673"/>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3" name="Freeform 24">
              <a:extLst>
                <a:ext uri="{FF2B5EF4-FFF2-40B4-BE49-F238E27FC236}">
                  <a16:creationId xmlns:a16="http://schemas.microsoft.com/office/drawing/2014/main" id="{6C40FCAF-C578-4360-9094-9F66028B7B6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763" y="6016625"/>
              <a:ext cx="214313" cy="827088"/>
            </a:xfrm>
            <a:custGeom>
              <a:avLst/>
              <a:gdLst>
                <a:gd name="T0" fmla="*/ 0 w 45"/>
                <a:gd name="T1" fmla="*/ 0 h 174"/>
                <a:gd name="T2" fmla="*/ 45 w 45"/>
                <a:gd name="T3" fmla="*/ 174 h 174"/>
              </a:gdLst>
              <a:ahLst/>
              <a:cxnLst>
                <a:cxn ang="0">
                  <a:pos x="T0" y="T1"/>
                </a:cxn>
                <a:cxn ang="0">
                  <a:pos x="T2" y="T3"/>
                </a:cxn>
              </a:cxnLst>
              <a:rect l="0" t="0" r="r" b="b"/>
              <a:pathLst>
                <a:path w="45" h="174">
                  <a:moveTo>
                    <a:pt x="0" y="0"/>
                  </a:moveTo>
                  <a:cubicBezTo>
                    <a:pt x="11" y="59"/>
                    <a:pt x="26" y="118"/>
                    <a:pt x="45" y="174"/>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34" name="Freeform 25">
              <a:extLst>
                <a:ext uri="{FF2B5EF4-FFF2-40B4-BE49-F238E27FC236}">
                  <a16:creationId xmlns:a16="http://schemas.microsoft.com/office/drawing/2014/main" id="{63EAC42D-DC17-4FCB-B8F4-6AFBDA29CFAF}"/>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4288" y="0"/>
              <a:ext cx="1562100" cy="2228850"/>
            </a:xfrm>
            <a:custGeom>
              <a:avLst/>
              <a:gdLst>
                <a:gd name="T0" fmla="*/ 329 w 329"/>
                <a:gd name="T1" fmla="*/ 0 h 469"/>
                <a:gd name="T2" fmla="*/ 0 w 329"/>
                <a:gd name="T3" fmla="*/ 469 h 469"/>
              </a:gdLst>
              <a:ahLst/>
              <a:cxnLst>
                <a:cxn ang="0">
                  <a:pos x="T0" y="T1"/>
                </a:cxn>
                <a:cxn ang="0">
                  <a:pos x="T2" y="T3"/>
                </a:cxn>
              </a:cxnLst>
              <a:rect l="0" t="0" r="r" b="b"/>
              <a:pathLst>
                <a:path w="329" h="469">
                  <a:moveTo>
                    <a:pt x="329" y="0"/>
                  </a:moveTo>
                  <a:cubicBezTo>
                    <a:pt x="189" y="133"/>
                    <a:pt x="69" y="288"/>
                    <a:pt x="0" y="469"/>
                  </a:cubicBezTo>
                </a:path>
              </a:pathLst>
            </a:custGeom>
            <a:noFill/>
            <a:ln w="9525" cap="flat">
              <a:solidFill>
                <a:schemeClr val="tx1">
                  <a:alpha val="1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5D7EE4EF-11CE-44AB-9789-D167998F9740}"/>
              </a:ext>
            </a:extLst>
          </p:cNvPr>
          <p:cNvSpPr>
            <a:spLocks noGrp="1"/>
          </p:cNvSpPr>
          <p:nvPr>
            <p:ph type="title"/>
          </p:nvPr>
        </p:nvSpPr>
        <p:spPr>
          <a:xfrm>
            <a:off x="1759287" y="798881"/>
            <a:ext cx="8673427" cy="1048945"/>
          </a:xfrm>
        </p:spPr>
        <p:txBody>
          <a:bodyPr>
            <a:normAutofit/>
          </a:bodyPr>
          <a:lstStyle/>
          <a:p>
            <a:r>
              <a:rPr lang="en-US" sz="3700">
                <a:solidFill>
                  <a:schemeClr val="tx1"/>
                </a:solidFill>
              </a:rPr>
              <a:t>Current OASIS Open Projects and Foundations</a:t>
            </a:r>
          </a:p>
        </p:txBody>
      </p:sp>
      <p:sp>
        <p:nvSpPr>
          <p:cNvPr id="4" name="Slide Number Placeholder 3">
            <a:extLst>
              <a:ext uri="{FF2B5EF4-FFF2-40B4-BE49-F238E27FC236}">
                <a16:creationId xmlns:a16="http://schemas.microsoft.com/office/drawing/2014/main" id="{C2C41AFE-8958-440A-B54D-B670EC0D6C3C}"/>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smtClean="0"/>
              <a:pPr>
                <a:spcAft>
                  <a:spcPts val="600"/>
                </a:spcAft>
              </a:pPr>
              <a:t>20</a:t>
            </a:fld>
            <a:endParaRPr lang="en-US"/>
          </a:p>
        </p:txBody>
      </p:sp>
      <p:graphicFrame>
        <p:nvGraphicFramePr>
          <p:cNvPr id="6" name="Content Placeholder 2">
            <a:extLst>
              <a:ext uri="{FF2B5EF4-FFF2-40B4-BE49-F238E27FC236}">
                <a16:creationId xmlns:a16="http://schemas.microsoft.com/office/drawing/2014/main" id="{9908EFF6-1EBE-4777-95C6-7A0DA70FA5A7}"/>
              </a:ext>
            </a:extLst>
          </p:cNvPr>
          <p:cNvGraphicFramePr>
            <a:graphicFrameLocks noGrp="1"/>
          </p:cNvGraphicFramePr>
          <p:nvPr>
            <p:ph idx="1"/>
            <p:extLst>
              <p:ext uri="{D42A27DB-BD31-4B8C-83A1-F6EECF244321}">
                <p14:modId xmlns:p14="http://schemas.microsoft.com/office/powerpoint/2010/main" val="3665983703"/>
              </p:ext>
            </p:extLst>
          </p:nvPr>
        </p:nvGraphicFramePr>
        <p:xfrm>
          <a:off x="807722" y="1990976"/>
          <a:ext cx="10576558" cy="417546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5" name="Picture 2" descr="Ethereum Research open project logo">
            <a:extLst>
              <a:ext uri="{FF2B5EF4-FFF2-40B4-BE49-F238E27FC236}">
                <a16:creationId xmlns:a16="http://schemas.microsoft.com/office/drawing/2014/main" id="{6DF0448C-3421-43AF-8EA8-3E774715971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42471" y="268446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3" name="Oval 2">
            <a:extLst>
              <a:ext uri="{FF2B5EF4-FFF2-40B4-BE49-F238E27FC236}">
                <a16:creationId xmlns:a16="http://schemas.microsoft.com/office/drawing/2014/main" id="{8C3F83FA-5A05-481C-8509-F23A159B4F45}"/>
              </a:ext>
            </a:extLst>
          </p:cNvPr>
          <p:cNvSpPr/>
          <p:nvPr/>
        </p:nvSpPr>
        <p:spPr>
          <a:xfrm>
            <a:off x="859143" y="2770905"/>
            <a:ext cx="999514" cy="9605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91BCB236-1729-4884-B37B-38D84410D734}"/>
              </a:ext>
            </a:extLst>
          </p:cNvPr>
          <p:cNvSpPr/>
          <p:nvPr/>
        </p:nvSpPr>
        <p:spPr>
          <a:xfrm>
            <a:off x="859143" y="4423051"/>
            <a:ext cx="9398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7D05A824-4450-45AA-983F-C4E4B0F8E1E0}"/>
              </a:ext>
            </a:extLst>
          </p:cNvPr>
          <p:cNvSpPr/>
          <p:nvPr/>
        </p:nvSpPr>
        <p:spPr>
          <a:xfrm>
            <a:off x="4444284" y="4423051"/>
            <a:ext cx="9398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98649CB-2C8B-4130-9DFD-52FF53F03EC1}"/>
              </a:ext>
            </a:extLst>
          </p:cNvPr>
          <p:cNvSpPr/>
          <p:nvPr/>
        </p:nvSpPr>
        <p:spPr>
          <a:xfrm>
            <a:off x="7924800" y="2770905"/>
            <a:ext cx="1193800" cy="96059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Oval 39">
            <a:extLst>
              <a:ext uri="{FF2B5EF4-FFF2-40B4-BE49-F238E27FC236}">
                <a16:creationId xmlns:a16="http://schemas.microsoft.com/office/drawing/2014/main" id="{ADC4A800-C0D9-45FD-BE22-28E6D00F64A5}"/>
              </a:ext>
            </a:extLst>
          </p:cNvPr>
          <p:cNvSpPr/>
          <p:nvPr/>
        </p:nvSpPr>
        <p:spPr>
          <a:xfrm>
            <a:off x="8051800" y="4423051"/>
            <a:ext cx="939800" cy="914400"/>
          </a:xfrm>
          <a:prstGeom prst="ellipse">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descr="A picture containing drawing&#10;&#10;Description automatically generated">
            <a:extLst>
              <a:ext uri="{FF2B5EF4-FFF2-40B4-BE49-F238E27FC236}">
                <a16:creationId xmlns:a16="http://schemas.microsoft.com/office/drawing/2014/main" id="{F82501C0-F17D-4600-AFB6-5F6CE0A3D763}"/>
              </a:ext>
            </a:extLst>
          </p:cNvPr>
          <p:cNvPicPr>
            <a:picLocks noChangeAspect="1"/>
          </p:cNvPicPr>
          <p:nvPr/>
        </p:nvPicPr>
        <p:blipFill rotWithShape="1">
          <a:blip r:embed="rId9"/>
          <a:srcRect b="44661"/>
          <a:stretch/>
        </p:blipFill>
        <p:spPr>
          <a:xfrm>
            <a:off x="-147736" y="2491881"/>
            <a:ext cx="3104052" cy="978036"/>
          </a:xfrm>
          <a:prstGeom prst="rect">
            <a:avLst/>
          </a:prstGeom>
        </p:spPr>
      </p:pic>
      <p:pic>
        <p:nvPicPr>
          <p:cNvPr id="42" name="Picture 4" descr="2034942">
            <a:extLst>
              <a:ext uri="{FF2B5EF4-FFF2-40B4-BE49-F238E27FC236}">
                <a16:creationId xmlns:a16="http://schemas.microsoft.com/office/drawing/2014/main" id="{2E8EA5E1-F82B-475F-A6F8-3F822D93F63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22350" y="4307981"/>
            <a:ext cx="806450" cy="806450"/>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6" descr="oca-2">
            <a:extLst>
              <a:ext uri="{FF2B5EF4-FFF2-40B4-BE49-F238E27FC236}">
                <a16:creationId xmlns:a16="http://schemas.microsoft.com/office/drawing/2014/main" id="{3EBF42F8-7120-4EDC-9CE7-FA1A74650914}"/>
              </a:ext>
            </a:extLst>
          </p:cNvPr>
          <p:cNvPicPr>
            <a:picLocks noChangeAspect="1" noChangeArrowheads="1"/>
          </p:cNvPicPr>
          <p:nvPr/>
        </p:nvPicPr>
        <p:blipFill rotWithShape="1">
          <a:blip r:embed="rId11">
            <a:extLst>
              <a:ext uri="{28A0092B-C50C-407E-A947-70E740481C1C}">
                <a14:useLocalDpi xmlns:a14="http://schemas.microsoft.com/office/drawing/2010/main" val="0"/>
              </a:ext>
            </a:extLst>
          </a:blip>
          <a:srcRect t="1" b="42409"/>
          <a:stretch/>
        </p:blipFill>
        <p:spPr bwMode="auto">
          <a:xfrm>
            <a:off x="7555379" y="2985293"/>
            <a:ext cx="1813896" cy="531813"/>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8" descr="ODF Logo">
            <a:extLst>
              <a:ext uri="{FF2B5EF4-FFF2-40B4-BE49-F238E27FC236}">
                <a16:creationId xmlns:a16="http://schemas.microsoft.com/office/drawing/2014/main" id="{6003C65F-69BD-4D98-B234-3BA76C67BFEF}"/>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622801" y="4307981"/>
            <a:ext cx="806451" cy="806451"/>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10" descr="omf-markonly">
            <a:extLst>
              <a:ext uri="{FF2B5EF4-FFF2-40B4-BE49-F238E27FC236}">
                <a16:creationId xmlns:a16="http://schemas.microsoft.com/office/drawing/2014/main" id="{2C8CC3C0-BF8D-4438-8CAB-A924C6E26A17}"/>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746931" y="4511423"/>
            <a:ext cx="1244669" cy="531813"/>
          </a:xfrm>
          <a:prstGeom prst="rect">
            <a:avLst/>
          </a:prstGeom>
          <a:noFill/>
          <a:extLst>
            <a:ext uri="{909E8E84-426E-40DD-AFC4-6F175D3DCCD1}">
              <a14:hiddenFill xmlns:a14="http://schemas.microsoft.com/office/drawing/2010/main">
                <a:solidFill>
                  <a:srgbClr val="FFFFFF"/>
                </a:solidFill>
              </a14:hiddenFill>
            </a:ext>
          </a:extLst>
        </p:spPr>
      </p:pic>
      <p:sp>
        <p:nvSpPr>
          <p:cNvPr id="47" name="TextBox 46">
            <a:extLst>
              <a:ext uri="{FF2B5EF4-FFF2-40B4-BE49-F238E27FC236}">
                <a16:creationId xmlns:a16="http://schemas.microsoft.com/office/drawing/2014/main" id="{8D6E332B-BBE3-497D-9E8F-614B763D10C9}"/>
              </a:ext>
            </a:extLst>
          </p:cNvPr>
          <p:cNvSpPr txBox="1"/>
          <p:nvPr/>
        </p:nvSpPr>
        <p:spPr>
          <a:xfrm>
            <a:off x="7286617" y="6026942"/>
            <a:ext cx="4829191" cy="369332"/>
          </a:xfrm>
          <a:prstGeom prst="rect">
            <a:avLst/>
          </a:prstGeom>
          <a:noFill/>
        </p:spPr>
        <p:txBody>
          <a:bodyPr wrap="square" rtlCol="0">
            <a:spAutoFit/>
          </a:bodyPr>
          <a:lstStyle/>
          <a:p>
            <a:r>
              <a:rPr lang="en-US" dirty="0">
                <a:latin typeface="+mj-lt"/>
                <a:hlinkClick r:id="rId14"/>
              </a:rPr>
              <a:t>https://oasis-open-projects.org/projects/</a:t>
            </a:r>
            <a:endParaRPr lang="en-US" dirty="0">
              <a:latin typeface="+mj-lt"/>
            </a:endParaRPr>
          </a:p>
        </p:txBody>
      </p:sp>
    </p:spTree>
    <p:extLst>
      <p:ext uri="{BB962C8B-B14F-4D97-AF65-F5344CB8AC3E}">
        <p14:creationId xmlns:p14="http://schemas.microsoft.com/office/powerpoint/2010/main" val="281256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68B6AB33-DFE6-4FE4-94FE-C9E25424AD16}"/>
              </a:ext>
            </a:extLst>
          </p:cNvPr>
          <p:cNvCxnSpPr>
            <a:cxnSpLocks noGrp="1" noRot="1" noChangeAspect="1" noMove="1" noResize="1" noEditPoints="1" noAdjustHandles="1" noChangeArrowheads="1" noChangeShapeType="1"/>
          </p:cNvCxnSpPr>
          <p:nvPr/>
        </p:nvCxnSpPr>
        <p:spPr>
          <a:xfrm>
            <a:off x="4752263" y="1200150"/>
            <a:ext cx="0" cy="3543972"/>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1DFE7B4-A045-40DF-9F87-E266C433B594}"/>
              </a:ext>
            </a:extLst>
          </p:cNvPr>
          <p:cNvSpPr>
            <a:spLocks noGrp="1"/>
          </p:cNvSpPr>
          <p:nvPr>
            <p:ph type="title"/>
          </p:nvPr>
        </p:nvSpPr>
        <p:spPr>
          <a:xfrm>
            <a:off x="14288" y="960120"/>
            <a:ext cx="4496867" cy="4171278"/>
          </a:xfrm>
        </p:spPr>
        <p:txBody>
          <a:bodyPr>
            <a:normAutofit/>
          </a:bodyPr>
          <a:lstStyle/>
          <a:p>
            <a:pPr algn="r"/>
            <a:r>
              <a:rPr lang="en-US" dirty="0">
                <a:solidFill>
                  <a:schemeClr val="tx1"/>
                </a:solidFill>
                <a:cs typeface="Calibri" panose="020F0502020204030204" pitchFamily="34" charset="0"/>
              </a:rPr>
              <a:t>Why form an </a:t>
            </a:r>
            <a:br>
              <a:rPr lang="en-US" dirty="0">
                <a:solidFill>
                  <a:schemeClr val="tx1"/>
                </a:solidFill>
                <a:cs typeface="Calibri" panose="020F0502020204030204" pitchFamily="34" charset="0"/>
              </a:rPr>
            </a:br>
            <a:r>
              <a:rPr lang="en-US" dirty="0">
                <a:solidFill>
                  <a:schemeClr val="tx1"/>
                </a:solidFill>
                <a:cs typeface="Calibri" panose="020F0502020204030204" pitchFamily="34" charset="0"/>
              </a:rPr>
              <a:t>Open Project?</a:t>
            </a:r>
          </a:p>
        </p:txBody>
      </p:sp>
      <p:sp>
        <p:nvSpPr>
          <p:cNvPr id="3" name="Text Placeholder 2">
            <a:extLst>
              <a:ext uri="{FF2B5EF4-FFF2-40B4-BE49-F238E27FC236}">
                <a16:creationId xmlns:a16="http://schemas.microsoft.com/office/drawing/2014/main" id="{18003ABD-2C2F-4B83-8B94-DBFC13058317}"/>
              </a:ext>
            </a:extLst>
          </p:cNvPr>
          <p:cNvSpPr>
            <a:spLocks noGrp="1"/>
          </p:cNvSpPr>
          <p:nvPr>
            <p:ph type="body" idx="1"/>
          </p:nvPr>
        </p:nvSpPr>
        <p:spPr>
          <a:xfrm>
            <a:off x="4797425" y="1207496"/>
            <a:ext cx="7331013" cy="4171278"/>
          </a:xfrm>
        </p:spPr>
        <p:txBody>
          <a:bodyPr>
            <a:noAutofit/>
          </a:bodyPr>
          <a:lstStyle/>
          <a:p>
            <a:pPr fontAlgn="t">
              <a:lnSpc>
                <a:spcPct val="100000"/>
              </a:lnSpc>
              <a:buFont typeface="Wingdings" panose="05000000000000000000" pitchFamily="2" charset="2"/>
              <a:buChar char="ü"/>
            </a:pPr>
            <a:r>
              <a:rPr lang="en-US" dirty="0">
                <a:latin typeface="+mj-lt"/>
              </a:rPr>
              <a:t>Operate a transparent, vendor-neutral collaboration that enables everyone to contribute</a:t>
            </a:r>
          </a:p>
          <a:p>
            <a:pPr fontAlgn="t">
              <a:lnSpc>
                <a:spcPct val="100000"/>
              </a:lnSpc>
              <a:buFont typeface="Wingdings" panose="05000000000000000000" pitchFamily="2" charset="2"/>
              <a:buChar char="ü"/>
            </a:pPr>
            <a:r>
              <a:rPr lang="en-US" dirty="0"/>
              <a:t>Signal project maturity and encourage adoption by taking advantage of OASIS’s experience and reputation</a:t>
            </a:r>
          </a:p>
          <a:p>
            <a:pPr fontAlgn="t">
              <a:lnSpc>
                <a:spcPct val="100000"/>
              </a:lnSpc>
              <a:buFont typeface="Wingdings" panose="05000000000000000000" pitchFamily="2" charset="2"/>
              <a:buChar char="ü"/>
            </a:pPr>
            <a:r>
              <a:rPr lang="en-US" dirty="0"/>
              <a:t>Produce work with solid IP assurances you can potentially submit for de jure approval</a:t>
            </a:r>
          </a:p>
          <a:p>
            <a:pPr fontAlgn="t">
              <a:lnSpc>
                <a:spcPct val="100000"/>
              </a:lnSpc>
              <a:buFont typeface="Wingdings" panose="05000000000000000000" pitchFamily="2" charset="2"/>
              <a:buChar char="ü"/>
            </a:pPr>
            <a:r>
              <a:rPr lang="en-US" dirty="0"/>
              <a:t>Access OASIS’s extensive network of related projects and member companies </a:t>
            </a:r>
          </a:p>
          <a:p>
            <a:pPr fontAlgn="t">
              <a:lnSpc>
                <a:spcPct val="100000"/>
              </a:lnSpc>
              <a:buFont typeface="Wingdings" panose="05000000000000000000" pitchFamily="2" charset="2"/>
              <a:buChar char="ü"/>
            </a:pPr>
            <a:r>
              <a:rPr lang="en-US" dirty="0"/>
              <a:t>Influence technology and policy direction across academia, industry, and government sectors</a:t>
            </a:r>
          </a:p>
          <a:p>
            <a:pPr fontAlgn="t">
              <a:lnSpc>
                <a:spcPct val="100000"/>
              </a:lnSpc>
              <a:buFont typeface="Wingdings" panose="05000000000000000000" pitchFamily="2" charset="2"/>
              <a:buChar char="ü"/>
            </a:pPr>
            <a:r>
              <a:rPr lang="en-US" dirty="0">
                <a:latin typeface="+mj-lt"/>
              </a:rPr>
              <a:t>Use familiar tools like </a:t>
            </a:r>
            <a:r>
              <a:rPr lang="en-US" dirty="0" err="1">
                <a:latin typeface="+mj-lt"/>
              </a:rPr>
              <a:t>GitHub</a:t>
            </a:r>
            <a:r>
              <a:rPr lang="en-US" dirty="0">
                <a:latin typeface="+mj-lt"/>
              </a:rPr>
              <a:t> for project governance and management</a:t>
            </a:r>
          </a:p>
          <a:p>
            <a:pPr fontAlgn="t">
              <a:lnSpc>
                <a:spcPct val="100000"/>
              </a:lnSpc>
              <a:buFont typeface="Wingdings" panose="05000000000000000000" pitchFamily="2" charset="2"/>
              <a:buChar char="ü"/>
            </a:pPr>
            <a:r>
              <a:rPr lang="en-US" dirty="0">
                <a:latin typeface="+mj-lt"/>
              </a:rPr>
              <a:t>Pool &amp; share costs of project maintenance</a:t>
            </a:r>
            <a:r>
              <a:rPr lang="en-US" dirty="0"/>
              <a:t>, o</a:t>
            </a:r>
            <a:r>
              <a:rPr lang="en-US" dirty="0">
                <a:latin typeface="+mj-lt"/>
              </a:rPr>
              <a:t>utsource time-consuming project </a:t>
            </a:r>
            <a:r>
              <a:rPr lang="en-US" dirty="0" err="1">
                <a:latin typeface="+mj-lt"/>
              </a:rPr>
              <a:t>administrativia</a:t>
            </a:r>
            <a:endParaRPr lang="en-US" dirty="0">
              <a:latin typeface="+mj-lt"/>
            </a:endParaRPr>
          </a:p>
          <a:p>
            <a:pPr fontAlgn="t">
              <a:lnSpc>
                <a:spcPct val="100000"/>
              </a:lnSpc>
              <a:buFont typeface="Wingdings" panose="05000000000000000000" pitchFamily="2" charset="2"/>
              <a:buChar char="ü"/>
            </a:pPr>
            <a:endParaRPr lang="en-US" dirty="0">
              <a:latin typeface="+mj-lt"/>
            </a:endParaRPr>
          </a:p>
        </p:txBody>
      </p:sp>
      <p:sp>
        <p:nvSpPr>
          <p:cNvPr id="4" name="Slide Number Placeholder 3">
            <a:extLst>
              <a:ext uri="{FF2B5EF4-FFF2-40B4-BE49-F238E27FC236}">
                <a16:creationId xmlns:a16="http://schemas.microsoft.com/office/drawing/2014/main" id="{EAAC08BF-2349-4B22-B528-E9CEF633DB7E}"/>
              </a:ext>
            </a:extLst>
          </p:cNvPr>
          <p:cNvSpPr>
            <a:spLocks noGrp="1"/>
          </p:cNvSpPr>
          <p:nvPr>
            <p:ph type="sldNum" idx="12"/>
          </p:nvPr>
        </p:nvSpPr>
        <p:spPr>
          <a:xfrm>
            <a:off x="10469880" y="320040"/>
            <a:ext cx="914400" cy="320040"/>
          </a:xfrm>
        </p:spPr>
        <p:txBody>
          <a:bodyPr>
            <a:normAutofit/>
          </a:bodyPr>
          <a:lstStyle/>
          <a:p>
            <a:pPr marL="0" marR="0" lvl="0" indent="0" rtl="0">
              <a:spcBef>
                <a:spcPts val="0"/>
              </a:spcBef>
              <a:spcAft>
                <a:spcPts val="600"/>
              </a:spcAft>
              <a:buNone/>
            </a:pPr>
            <a:fld id="{00000000-1234-1234-1234-123412341234}" type="slidenum">
              <a:rPr lang="en-US" b="0" i="0" u="none" strike="noStrike" cap="none">
                <a:solidFill>
                  <a:schemeClr val="tx1"/>
                </a:solidFill>
                <a:latin typeface="Rockwell"/>
                <a:ea typeface="Rockwell"/>
                <a:cs typeface="Rockwell"/>
                <a:sym typeface="Rockwell"/>
              </a:rPr>
              <a:pPr marL="0" marR="0" lvl="0" indent="0" rtl="0">
                <a:spcBef>
                  <a:spcPts val="0"/>
                </a:spcBef>
                <a:spcAft>
                  <a:spcPts val="600"/>
                </a:spcAft>
                <a:buNone/>
              </a:pPr>
              <a:t>21</a:t>
            </a:fld>
            <a:endParaRPr lang="en-US" b="0" i="0" u="none" strike="noStrike" cap="none">
              <a:solidFill>
                <a:schemeClr val="tx1"/>
              </a:solidFill>
              <a:latin typeface="Rockwell"/>
              <a:ea typeface="Rockwell"/>
              <a:cs typeface="Rockwell"/>
              <a:sym typeface="Rockwell"/>
            </a:endParaRPr>
          </a:p>
        </p:txBody>
      </p:sp>
    </p:spTree>
    <p:extLst>
      <p:ext uri="{BB962C8B-B14F-4D97-AF65-F5344CB8AC3E}">
        <p14:creationId xmlns:p14="http://schemas.microsoft.com/office/powerpoint/2010/main" val="8863296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239252" cy="3115075"/>
          </a:xfrm>
        </p:spPr>
        <p:txBody>
          <a:bodyPr vert="horz" lIns="228600" tIns="228600" rIns="228600" bIns="0" rtlCol="0" anchor="b">
            <a:normAutofit/>
          </a:bodyPr>
          <a:lstStyle/>
          <a:p>
            <a:pPr algn="l">
              <a:lnSpc>
                <a:spcPct val="80000"/>
              </a:lnSpc>
            </a:pPr>
            <a:r>
              <a:rPr lang="en-US" sz="6600" dirty="0">
                <a:solidFill>
                  <a:schemeClr val="tx1"/>
                </a:solidFill>
              </a:rPr>
              <a:t>Learn more</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22</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
        <p:nvSpPr>
          <p:cNvPr id="3" name="TextBox 2">
            <a:extLst>
              <a:ext uri="{FF2B5EF4-FFF2-40B4-BE49-F238E27FC236}">
                <a16:creationId xmlns:a16="http://schemas.microsoft.com/office/drawing/2014/main" id="{3359BCE0-E906-4CFC-BEA3-D3F5D54F1DCA}"/>
              </a:ext>
            </a:extLst>
          </p:cNvPr>
          <p:cNvSpPr txBox="1"/>
          <p:nvPr/>
        </p:nvSpPr>
        <p:spPr>
          <a:xfrm>
            <a:off x="7231167" y="1375934"/>
            <a:ext cx="5502696" cy="3785652"/>
          </a:xfrm>
          <a:prstGeom prst="rect">
            <a:avLst/>
          </a:prstGeom>
          <a:noFill/>
        </p:spPr>
        <p:txBody>
          <a:bodyPr wrap="square" rtlCol="0">
            <a:spAutoFit/>
          </a:bodyPr>
          <a:lstStyle/>
          <a:p>
            <a:r>
              <a:rPr lang="en-US" sz="2000" b="1" dirty="0">
                <a:latin typeface="Calibri" panose="020F0502020204030204" pitchFamily="34" charset="0"/>
                <a:cs typeface="Calibri" panose="020F0502020204030204" pitchFamily="34" charset="0"/>
              </a:rPr>
              <a:t>Open Projects website </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3"/>
              </a:rPr>
              <a:t>http://oasis-open-projects.org</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Open Projects video</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4"/>
              </a:rPr>
              <a:t>https://youtu.be/McDnsOKUoxY</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Open Projects guides and documentation</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5"/>
              </a:rPr>
              <a:t>https://github.com/oasis-open-projects</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a:p>
            <a:r>
              <a:rPr lang="en-US" sz="2000" b="1" dirty="0">
                <a:latin typeface="Calibri" panose="020F0502020204030204" pitchFamily="34" charset="0"/>
                <a:cs typeface="Calibri" panose="020F0502020204030204" pitchFamily="34" charset="0"/>
              </a:rPr>
              <a:t>Open Project Charter Template</a:t>
            </a:r>
            <a:br>
              <a:rPr lang="en-US" sz="2000" b="1" dirty="0">
                <a:latin typeface="Calibri" panose="020F0502020204030204" pitchFamily="34" charset="0"/>
                <a:cs typeface="Calibri" panose="020F0502020204030204" pitchFamily="34" charset="0"/>
              </a:rPr>
            </a:br>
            <a:r>
              <a:rPr lang="en-US" sz="2000" b="1" dirty="0">
                <a:latin typeface="Calibri" panose="020F0502020204030204" pitchFamily="34" charset="0"/>
                <a:cs typeface="Calibri" panose="020F0502020204030204" pitchFamily="34" charset="0"/>
                <a:hlinkClick r:id="rId6"/>
              </a:rPr>
              <a:t>http://ow.ly/bbcy30jpGwZ</a:t>
            </a:r>
            <a:endParaRPr lang="en-US" sz="2000" b="1" dirty="0">
              <a:latin typeface="Calibri" panose="020F0502020204030204" pitchFamily="34" charset="0"/>
              <a:cs typeface="Calibri" panose="020F0502020204030204" pitchFamily="34" charset="0"/>
            </a:endParaRPr>
          </a:p>
          <a:p>
            <a:endParaRPr lang="en-US" sz="2000" b="1" dirty="0">
              <a:latin typeface="Calibri" panose="020F0502020204030204" pitchFamily="34" charset="0"/>
              <a:cs typeface="Calibri" panose="020F0502020204030204" pitchFamily="34" charset="0"/>
            </a:endParaRPr>
          </a:p>
        </p:txBody>
      </p:sp>
      <p:sp>
        <p:nvSpPr>
          <p:cNvPr id="59" name="Rectangle 58" descr="World">
            <a:extLst>
              <a:ext uri="{FF2B5EF4-FFF2-40B4-BE49-F238E27FC236}">
                <a16:creationId xmlns:a16="http://schemas.microsoft.com/office/drawing/2014/main" id="{8925CC98-494E-4829-9C1E-11B29F105591}"/>
              </a:ext>
            </a:extLst>
          </p:cNvPr>
          <p:cNvSpPr/>
          <p:nvPr/>
        </p:nvSpPr>
        <p:spPr>
          <a:xfrm rot="21229367">
            <a:off x="6726419" y="1394068"/>
            <a:ext cx="483966" cy="483966"/>
          </a:xfrm>
          <a:prstGeom prst="rect">
            <a:avLst/>
          </a:prstGeom>
          <a: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p:spPr>
        <p:style>
          <a:lnRef idx="0">
            <a:scrgbClr r="0" g="0" b="0"/>
          </a:lnRef>
          <a:fillRef idx="3">
            <a:scrgbClr r="0" g="0" b="0"/>
          </a:fillRef>
          <a:effectRef idx="2">
            <a:schemeClr val="accent2">
              <a:hueOff val="0"/>
              <a:satOff val="0"/>
              <a:lumOff val="0"/>
              <a:alphaOff val="0"/>
            </a:schemeClr>
          </a:effectRef>
          <a:fontRef idx="minor">
            <a:schemeClr val="lt1"/>
          </a:fontRef>
        </p:style>
      </p:sp>
      <p:sp>
        <p:nvSpPr>
          <p:cNvPr id="60" name="Rectangle 59" descr="Video camera">
            <a:extLst>
              <a:ext uri="{FF2B5EF4-FFF2-40B4-BE49-F238E27FC236}">
                <a16:creationId xmlns:a16="http://schemas.microsoft.com/office/drawing/2014/main" id="{64A5DFAA-3158-45BE-AA7A-AF004C0E4580}"/>
              </a:ext>
            </a:extLst>
          </p:cNvPr>
          <p:cNvSpPr/>
          <p:nvPr/>
        </p:nvSpPr>
        <p:spPr>
          <a:xfrm>
            <a:off x="6741273" y="2256184"/>
            <a:ext cx="483966" cy="483966"/>
          </a:xfrm>
          <a:prstGeom prst="rect">
            <a:avLst/>
          </a:prstGeom>
          <a: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p:spPr>
        <p:style>
          <a:lnRef idx="0">
            <a:scrgbClr r="0" g="0" b="0"/>
          </a:lnRef>
          <a:fillRef idx="3">
            <a:scrgbClr r="0" g="0" b="0"/>
          </a:fillRef>
          <a:effectRef idx="2">
            <a:schemeClr val="accent3">
              <a:hueOff val="0"/>
              <a:satOff val="0"/>
              <a:lumOff val="0"/>
              <a:alphaOff val="0"/>
            </a:schemeClr>
          </a:effectRef>
          <a:fontRef idx="minor">
            <a:schemeClr val="lt1"/>
          </a:fontRef>
        </p:style>
      </p:sp>
      <p:sp>
        <p:nvSpPr>
          <p:cNvPr id="61" name="Rectangle 60" descr="Classroom">
            <a:extLst>
              <a:ext uri="{FF2B5EF4-FFF2-40B4-BE49-F238E27FC236}">
                <a16:creationId xmlns:a16="http://schemas.microsoft.com/office/drawing/2014/main" id="{40C3C7A6-3CE4-42A0-98B9-3F7252DA976C}"/>
              </a:ext>
            </a:extLst>
          </p:cNvPr>
          <p:cNvSpPr/>
          <p:nvPr/>
        </p:nvSpPr>
        <p:spPr>
          <a:xfrm>
            <a:off x="6741273" y="3230146"/>
            <a:ext cx="483966" cy="483966"/>
          </a:xfrm>
          <a:prstGeom prst="rect">
            <a:avLst/>
          </a:prstGeom>
          <a:blipFill>
            <a:blip r:embed="rId11">
              <a:extLst>
                <a:ext uri="{96DAC541-7B7A-43D3-8B79-37D633B846F1}">
                  <asvg:svgBlip xmlns:asvg="http://schemas.microsoft.com/office/drawing/2016/SVG/main" r:embed="rId12"/>
                </a:ext>
              </a:extLst>
            </a:blip>
            <a:srcRect/>
            <a:stretch>
              <a:fillRect/>
            </a:stretch>
          </a:blipFill>
          <a:ln>
            <a:noFill/>
          </a:ln>
        </p:spPr>
        <p:style>
          <a:lnRef idx="0">
            <a:scrgbClr r="0" g="0" b="0"/>
          </a:lnRef>
          <a:fillRef idx="3">
            <a:scrgbClr r="0" g="0" b="0"/>
          </a:fillRef>
          <a:effectRef idx="2">
            <a:schemeClr val="accent4">
              <a:hueOff val="0"/>
              <a:satOff val="0"/>
              <a:lumOff val="0"/>
              <a:alphaOff val="0"/>
            </a:schemeClr>
          </a:effectRef>
          <a:fontRef idx="minor">
            <a:schemeClr val="lt1"/>
          </a:fontRef>
        </p:style>
      </p:sp>
      <p:sp>
        <p:nvSpPr>
          <p:cNvPr id="62" name="Rectangle 61" descr="Checkmark">
            <a:extLst>
              <a:ext uri="{FF2B5EF4-FFF2-40B4-BE49-F238E27FC236}">
                <a16:creationId xmlns:a16="http://schemas.microsoft.com/office/drawing/2014/main" id="{DAC0AC2F-23E1-4BC8-B311-1F8FA20F486E}"/>
              </a:ext>
            </a:extLst>
          </p:cNvPr>
          <p:cNvSpPr/>
          <p:nvPr/>
        </p:nvSpPr>
        <p:spPr>
          <a:xfrm>
            <a:off x="6741273" y="4150844"/>
            <a:ext cx="483966" cy="483966"/>
          </a:xfrm>
          <a:prstGeom prst="rect">
            <a:avLst/>
          </a:prstGeom>
          <a:blipFill rotWithShape="1">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rcRect/>
            <a:stretch>
              <a:fillRect/>
            </a:stretch>
          </a:blipFill>
          <a:ln>
            <a:noFill/>
          </a:ln>
        </p:spPr>
        <p:style>
          <a:lnRef idx="0">
            <a:scrgbClr r="0" g="0" b="0"/>
          </a:lnRef>
          <a:fillRef idx="3">
            <a:scrgbClr r="0" g="0" b="0"/>
          </a:fillRef>
          <a:effectRef idx="2">
            <a:schemeClr val="accent5">
              <a:hueOff val="0"/>
              <a:satOff val="0"/>
              <a:lumOff val="0"/>
              <a:alphaOff val="0"/>
            </a:schemeClr>
          </a:effectRef>
          <a:fontRef idx="minor">
            <a:schemeClr val="lt1"/>
          </a:fontRef>
        </p:style>
      </p:sp>
    </p:spTree>
    <p:extLst>
      <p:ext uri="{BB962C8B-B14F-4D97-AF65-F5344CB8AC3E}">
        <p14:creationId xmlns:p14="http://schemas.microsoft.com/office/powerpoint/2010/main" val="3335784495"/>
      </p:ext>
    </p:extLst>
  </p:cSld>
  <p:clrMapOvr>
    <a:overrideClrMapping bg1="dk1" tx1="lt1" bg2="dk2" tx2="lt2" accent1="accent1" accent2="accent2" accent3="accent3" accent4="accent4" accent5="accent5" accent6="accent6" hlink="hlink" folHlink="folHlink"/>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75627FE-0AC5-4349-AC08-45A58BEC9B8C}"/>
              </a:ext>
            </a:extLst>
          </p:cNvPr>
          <p:cNvSpPr>
            <a:spLocks noGrp="1" noRot="1" noChangeAspect="1" noMove="1" noResize="1" noEditPoints="1" noAdjustHandles="1" noChangeArrowheads="1" noChangeShapeType="1" noTextEdit="1"/>
          </p:cNvSpPr>
          <p:nvPr/>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F87AAF7B-2090-475D-9C3E-FDC03DD87A88}"/>
              </a:ext>
            </a:extLst>
          </p:cNvPr>
          <p:cNvGrpSpPr>
            <a:grpSpLocks noGrp="1" noUngrp="1" noRot="1" noChangeAspect="1" noMove="1" noResize="1"/>
          </p:cNvGrpSpPr>
          <p:nvPr/>
        </p:nvGrpSpPr>
        <p:grpSpPr>
          <a:xfrm>
            <a:off x="-417513" y="0"/>
            <a:ext cx="12584114" cy="6853238"/>
            <a:chOff x="-417513" y="0"/>
            <a:chExt cx="12584114" cy="6853238"/>
          </a:xfrm>
        </p:grpSpPr>
        <p:sp>
          <p:nvSpPr>
            <p:cNvPr id="12" name="Freeform 5">
              <a:extLst>
                <a:ext uri="{FF2B5EF4-FFF2-40B4-BE49-F238E27FC236}">
                  <a16:creationId xmlns:a16="http://schemas.microsoft.com/office/drawing/2014/main" id="{F2DCEC33-4B31-44BC-99CB-9E4845DC4CD3}"/>
                </a:ext>
              </a:extLst>
            </p:cNvPr>
            <p:cNvSpPr/>
            <p:nvPr/>
          </p:nvSpPr>
          <p:spPr bwMode="auto">
            <a:xfrm>
              <a:off x="1306513" y="0"/>
              <a:ext cx="3862388" cy="6843713"/>
            </a:xfrm>
            <a:custGeom>
              <a:avLst/>
              <a:gdLst/>
              <a:ahLst/>
              <a:cxnLst/>
              <a:rect l="0" t="0" r="r" b="b"/>
              <a:pathLst>
                <a:path w="813" h="1440">
                  <a:moveTo>
                    <a:pt x="813" y="0"/>
                  </a:moveTo>
                  <a:cubicBezTo>
                    <a:pt x="331" y="221"/>
                    <a:pt x="0" y="1039"/>
                    <a:pt x="43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US" dirty="0"/>
            </a:p>
          </p:txBody>
        </p:sp>
        <p:sp>
          <p:nvSpPr>
            <p:cNvPr id="13" name="Freeform 6">
              <a:extLst>
                <a:ext uri="{FF2B5EF4-FFF2-40B4-BE49-F238E27FC236}">
                  <a16:creationId xmlns:a16="http://schemas.microsoft.com/office/drawing/2014/main" id="{204E0A10-D288-4B22-87A1-737B0A37D185}"/>
                </a:ext>
              </a:extLst>
            </p:cNvPr>
            <p:cNvSpPr/>
            <p:nvPr/>
          </p:nvSpPr>
          <p:spPr bwMode="auto">
            <a:xfrm>
              <a:off x="10626725" y="9525"/>
              <a:ext cx="1539875" cy="555625"/>
            </a:xfrm>
            <a:custGeom>
              <a:avLst/>
              <a:gdLst/>
              <a:ahLst/>
              <a:cxnLst/>
              <a:rect l="0" t="0" r="r" b="b"/>
              <a:pathLst>
                <a:path w="324" h="117">
                  <a:moveTo>
                    <a:pt x="324" y="117"/>
                  </a:moveTo>
                  <a:cubicBezTo>
                    <a:pt x="223" y="64"/>
                    <a:pt x="107" y="28"/>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7">
              <a:extLst>
                <a:ext uri="{FF2B5EF4-FFF2-40B4-BE49-F238E27FC236}">
                  <a16:creationId xmlns:a16="http://schemas.microsoft.com/office/drawing/2014/main" id="{9A3E042E-4911-425A-84BB-04BF90D07704}"/>
                </a:ext>
              </a:extLst>
            </p:cNvPr>
            <p:cNvSpPr/>
            <p:nvPr/>
          </p:nvSpPr>
          <p:spPr bwMode="auto">
            <a:xfrm>
              <a:off x="10247313" y="5013325"/>
              <a:ext cx="1919288" cy="1830388"/>
            </a:xfrm>
            <a:custGeom>
              <a:avLst/>
              <a:gdLst/>
              <a:ahLst/>
              <a:cxnLst/>
              <a:rect l="0" t="0" r="r" b="b"/>
              <a:pathLst>
                <a:path w="404" h="385">
                  <a:moveTo>
                    <a:pt x="0" y="385"/>
                  </a:moveTo>
                  <a:cubicBezTo>
                    <a:pt x="146" y="272"/>
                    <a:pt x="285" y="142"/>
                    <a:pt x="404"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8">
              <a:extLst>
                <a:ext uri="{FF2B5EF4-FFF2-40B4-BE49-F238E27FC236}">
                  <a16:creationId xmlns:a16="http://schemas.microsoft.com/office/drawing/2014/main" id="{3A49226D-3129-4C5A-9641-3D03BEEA793A}"/>
                </a:ext>
              </a:extLst>
            </p:cNvPr>
            <p:cNvSpPr/>
            <p:nvPr/>
          </p:nvSpPr>
          <p:spPr bwMode="auto">
            <a:xfrm>
              <a:off x="1120775" y="0"/>
              <a:ext cx="3676650" cy="6843713"/>
            </a:xfrm>
            <a:custGeom>
              <a:avLst/>
              <a:gdLst/>
              <a:ahLst/>
              <a:cxnLst/>
              <a:rect l="0" t="0" r="r" b="b"/>
              <a:pathLst>
                <a:path w="774" h="1440">
                  <a:moveTo>
                    <a:pt x="774" y="0"/>
                  </a:moveTo>
                  <a:cubicBezTo>
                    <a:pt x="312" y="240"/>
                    <a:pt x="0" y="1034"/>
                    <a:pt x="411" y="144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6" name="Freeform 9">
              <a:extLst>
                <a:ext uri="{FF2B5EF4-FFF2-40B4-BE49-F238E27FC236}">
                  <a16:creationId xmlns:a16="http://schemas.microsoft.com/office/drawing/2014/main" id="{9CC3C315-B515-4DD8-AC22-9D8417B37F20}"/>
                </a:ext>
              </a:extLst>
            </p:cNvPr>
            <p:cNvSpPr/>
            <p:nvPr/>
          </p:nvSpPr>
          <p:spPr bwMode="auto">
            <a:xfrm>
              <a:off x="11202988" y="9525"/>
              <a:ext cx="963613" cy="366713"/>
            </a:xfrm>
            <a:custGeom>
              <a:avLst/>
              <a:gdLst/>
              <a:ahLst/>
              <a:cxnLst/>
              <a:rect l="0" t="0" r="r" b="b"/>
              <a:pathLst>
                <a:path w="203" h="77">
                  <a:moveTo>
                    <a:pt x="203" y="77"/>
                  </a:moveTo>
                  <a:cubicBezTo>
                    <a:pt x="138" y="46"/>
                    <a:pt x="68" y="21"/>
                    <a:pt x="0"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7" name="Freeform 10">
              <a:extLst>
                <a:ext uri="{FF2B5EF4-FFF2-40B4-BE49-F238E27FC236}">
                  <a16:creationId xmlns:a16="http://schemas.microsoft.com/office/drawing/2014/main" id="{1A961828-F78F-4D56-A98E-037806C637B4}"/>
                </a:ext>
              </a:extLst>
            </p:cNvPr>
            <p:cNvSpPr/>
            <p:nvPr/>
          </p:nvSpPr>
          <p:spPr bwMode="auto">
            <a:xfrm>
              <a:off x="10494963" y="5275263"/>
              <a:ext cx="1666875" cy="1577975"/>
            </a:xfrm>
            <a:custGeom>
              <a:avLst/>
              <a:gdLst/>
              <a:ahLst/>
              <a:cxnLst/>
              <a:rect l="0" t="0" r="r" b="b"/>
              <a:pathLst>
                <a:path w="351" h="332">
                  <a:moveTo>
                    <a:pt x="0" y="332"/>
                  </a:moveTo>
                  <a:cubicBezTo>
                    <a:pt x="125" y="232"/>
                    <a:pt x="245" y="121"/>
                    <a:pt x="351" y="0"/>
                  </a:cubicBezTo>
                </a:path>
              </a:pathLst>
            </a:custGeom>
            <a:noFill/>
            <a:ln w="9525" cap="flat">
              <a:solidFill>
                <a:schemeClr val="bg1">
                  <a:alpha val="35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8" name="Freeform 11">
              <a:extLst>
                <a:ext uri="{FF2B5EF4-FFF2-40B4-BE49-F238E27FC236}">
                  <a16:creationId xmlns:a16="http://schemas.microsoft.com/office/drawing/2014/main" id="{739D4F9D-3728-42C1-8302-452D51321C5C}"/>
                </a:ext>
              </a:extLst>
            </p:cNvPr>
            <p:cNvSpPr/>
            <p:nvPr/>
          </p:nvSpPr>
          <p:spPr bwMode="auto">
            <a:xfrm>
              <a:off x="1001713" y="0"/>
              <a:ext cx="3621088" cy="6843713"/>
            </a:xfrm>
            <a:custGeom>
              <a:avLst/>
              <a:gdLst/>
              <a:ahLst/>
              <a:cxnLst/>
              <a:rect l="0" t="0" r="r" b="b"/>
              <a:pathLst>
                <a:path w="762" h="1440">
                  <a:moveTo>
                    <a:pt x="762" y="0"/>
                  </a:moveTo>
                  <a:cubicBezTo>
                    <a:pt x="308" y="245"/>
                    <a:pt x="0" y="1033"/>
                    <a:pt x="403"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9" name="Freeform 12">
              <a:extLst>
                <a:ext uri="{FF2B5EF4-FFF2-40B4-BE49-F238E27FC236}">
                  <a16:creationId xmlns:a16="http://schemas.microsoft.com/office/drawing/2014/main" id="{B4D9647E-354D-4CA8-B4A7-39172E5EAC1B}"/>
                </a:ext>
              </a:extLst>
            </p:cNvPr>
            <p:cNvSpPr/>
            <p:nvPr/>
          </p:nvSpPr>
          <p:spPr bwMode="auto">
            <a:xfrm>
              <a:off x="11501438" y="9525"/>
              <a:ext cx="665163" cy="257175"/>
            </a:xfrm>
            <a:custGeom>
              <a:avLst/>
              <a:gdLst/>
              <a:ahLst/>
              <a:cxnLst/>
              <a:rect l="0" t="0" r="r" b="b"/>
              <a:pathLst>
                <a:path w="140" h="54">
                  <a:moveTo>
                    <a:pt x="140" y="54"/>
                  </a:moveTo>
                  <a:cubicBezTo>
                    <a:pt x="95" y="34"/>
                    <a:pt x="48" y="16"/>
                    <a:pt x="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0" name="Freeform 13">
              <a:extLst>
                <a:ext uri="{FF2B5EF4-FFF2-40B4-BE49-F238E27FC236}">
                  <a16:creationId xmlns:a16="http://schemas.microsoft.com/office/drawing/2014/main" id="{A3EC74E0-5222-4ACC-BCEC-1AA189D3BCFF}"/>
                </a:ext>
              </a:extLst>
            </p:cNvPr>
            <p:cNvSpPr/>
            <p:nvPr/>
          </p:nvSpPr>
          <p:spPr bwMode="auto">
            <a:xfrm>
              <a:off x="10641013" y="5408613"/>
              <a:ext cx="1525588" cy="1435100"/>
            </a:xfrm>
            <a:custGeom>
              <a:avLst/>
              <a:gdLst/>
              <a:ahLst/>
              <a:cxnLst/>
              <a:rect l="0" t="0" r="r" b="b"/>
              <a:pathLst>
                <a:path w="321" h="302">
                  <a:moveTo>
                    <a:pt x="0" y="302"/>
                  </a:moveTo>
                  <a:cubicBezTo>
                    <a:pt x="114" y="210"/>
                    <a:pt x="223" y="109"/>
                    <a:pt x="321"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1" name="Freeform 14">
              <a:extLst>
                <a:ext uri="{FF2B5EF4-FFF2-40B4-BE49-F238E27FC236}">
                  <a16:creationId xmlns:a16="http://schemas.microsoft.com/office/drawing/2014/main" id="{C0AE72B4-084D-42E6-ABED-5FD4650D4B01}"/>
                </a:ext>
              </a:extLst>
            </p:cNvPr>
            <p:cNvSpPr/>
            <p:nvPr/>
          </p:nvSpPr>
          <p:spPr bwMode="auto">
            <a:xfrm>
              <a:off x="1001713" y="0"/>
              <a:ext cx="3244850" cy="6843713"/>
            </a:xfrm>
            <a:custGeom>
              <a:avLst/>
              <a:gdLst/>
              <a:ahLst/>
              <a:cxnLst/>
              <a:rect l="0" t="0" r="r" b="b"/>
              <a:pathLst>
                <a:path w="683" h="1440">
                  <a:moveTo>
                    <a:pt x="683" y="0"/>
                  </a:moveTo>
                  <a:cubicBezTo>
                    <a:pt x="258" y="256"/>
                    <a:pt x="0" y="1041"/>
                    <a:pt x="355"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2" name="Freeform 15">
              <a:extLst>
                <a:ext uri="{FF2B5EF4-FFF2-40B4-BE49-F238E27FC236}">
                  <a16:creationId xmlns:a16="http://schemas.microsoft.com/office/drawing/2014/main" id="{C9D1F5DD-8D50-4098-8D2B-10E284752759}"/>
                </a:ext>
              </a:extLst>
            </p:cNvPr>
            <p:cNvSpPr/>
            <p:nvPr/>
          </p:nvSpPr>
          <p:spPr bwMode="auto">
            <a:xfrm>
              <a:off x="10802938" y="5518150"/>
              <a:ext cx="1363663" cy="1325563"/>
            </a:xfrm>
            <a:custGeom>
              <a:avLst/>
              <a:gdLst/>
              <a:ahLst/>
              <a:cxnLst/>
              <a:rect l="0" t="0" r="r" b="b"/>
              <a:pathLst>
                <a:path w="287" h="279">
                  <a:moveTo>
                    <a:pt x="0" y="279"/>
                  </a:moveTo>
                  <a:cubicBezTo>
                    <a:pt x="101" y="193"/>
                    <a:pt x="198" y="100"/>
                    <a:pt x="287"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6">
              <a:extLst>
                <a:ext uri="{FF2B5EF4-FFF2-40B4-BE49-F238E27FC236}">
                  <a16:creationId xmlns:a16="http://schemas.microsoft.com/office/drawing/2014/main" id="{D48F3941-C3C7-4589-AA46-067F6BB2D06C}"/>
                </a:ext>
              </a:extLst>
            </p:cNvPr>
            <p:cNvSpPr/>
            <p:nvPr/>
          </p:nvSpPr>
          <p:spPr bwMode="auto">
            <a:xfrm>
              <a:off x="889000" y="0"/>
              <a:ext cx="3230563" cy="6843713"/>
            </a:xfrm>
            <a:custGeom>
              <a:avLst/>
              <a:gdLst/>
              <a:ahLst/>
              <a:cxnLst/>
              <a:rect l="0" t="0" r="r" b="b"/>
              <a:pathLst>
                <a:path w="680" h="1440">
                  <a:moveTo>
                    <a:pt x="680" y="0"/>
                  </a:moveTo>
                  <a:cubicBezTo>
                    <a:pt x="257" y="265"/>
                    <a:pt x="0" y="1026"/>
                    <a:pt x="337"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7">
              <a:extLst>
                <a:ext uri="{FF2B5EF4-FFF2-40B4-BE49-F238E27FC236}">
                  <a16:creationId xmlns:a16="http://schemas.microsoft.com/office/drawing/2014/main" id="{C16BBE9A-4BE3-4401-82C5-8041DB14E5B6}"/>
                </a:ext>
              </a:extLst>
            </p:cNvPr>
            <p:cNvSpPr/>
            <p:nvPr/>
          </p:nvSpPr>
          <p:spPr bwMode="auto">
            <a:xfrm>
              <a:off x="10979150" y="5694363"/>
              <a:ext cx="1187450" cy="1149350"/>
            </a:xfrm>
            <a:custGeom>
              <a:avLst/>
              <a:gdLst/>
              <a:ahLst/>
              <a:cxnLst/>
              <a:rect l="0" t="0" r="r" b="b"/>
              <a:pathLst>
                <a:path w="250" h="242">
                  <a:moveTo>
                    <a:pt x="0" y="242"/>
                  </a:moveTo>
                  <a:cubicBezTo>
                    <a:pt x="88" y="166"/>
                    <a:pt x="172" y="85"/>
                    <a:pt x="250"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18">
              <a:extLst>
                <a:ext uri="{FF2B5EF4-FFF2-40B4-BE49-F238E27FC236}">
                  <a16:creationId xmlns:a16="http://schemas.microsoft.com/office/drawing/2014/main" id="{06180330-CCD3-4D14-A652-D60C28252D80}"/>
                </a:ext>
              </a:extLst>
            </p:cNvPr>
            <p:cNvSpPr/>
            <p:nvPr/>
          </p:nvSpPr>
          <p:spPr bwMode="auto">
            <a:xfrm>
              <a:off x="484188" y="0"/>
              <a:ext cx="3421063" cy="6843713"/>
            </a:xfrm>
            <a:custGeom>
              <a:avLst/>
              <a:gdLst/>
              <a:ahLst/>
              <a:cxnLst/>
              <a:rect l="0" t="0" r="r" b="b"/>
              <a:pathLst>
                <a:path w="720" h="1440">
                  <a:moveTo>
                    <a:pt x="720" y="0"/>
                  </a:moveTo>
                  <a:cubicBezTo>
                    <a:pt x="316" y="282"/>
                    <a:pt x="0" y="1018"/>
                    <a:pt x="362"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19">
              <a:extLst>
                <a:ext uri="{FF2B5EF4-FFF2-40B4-BE49-F238E27FC236}">
                  <a16:creationId xmlns:a16="http://schemas.microsoft.com/office/drawing/2014/main" id="{616C90F6-4133-43A5-B47C-7750FE281908}"/>
                </a:ext>
              </a:extLst>
            </p:cNvPr>
            <p:cNvSpPr/>
            <p:nvPr/>
          </p:nvSpPr>
          <p:spPr bwMode="auto">
            <a:xfrm>
              <a:off x="11287125" y="6049963"/>
              <a:ext cx="879475" cy="793750"/>
            </a:xfrm>
            <a:custGeom>
              <a:avLst/>
              <a:gdLst/>
              <a:ahLst/>
              <a:cxnLst/>
              <a:rect l="0" t="0" r="r" b="b"/>
              <a:pathLst>
                <a:path w="185" h="167">
                  <a:moveTo>
                    <a:pt x="0" y="167"/>
                  </a:moveTo>
                  <a:cubicBezTo>
                    <a:pt x="63" y="114"/>
                    <a:pt x="125" y="58"/>
                    <a:pt x="185" y="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0">
              <a:extLst>
                <a:ext uri="{FF2B5EF4-FFF2-40B4-BE49-F238E27FC236}">
                  <a16:creationId xmlns:a16="http://schemas.microsoft.com/office/drawing/2014/main" id="{D7C03F90-E828-4414-8A53-92069FFB6868}"/>
                </a:ext>
              </a:extLst>
            </p:cNvPr>
            <p:cNvSpPr/>
            <p:nvPr/>
          </p:nvSpPr>
          <p:spPr bwMode="auto">
            <a:xfrm>
              <a:off x="598488" y="0"/>
              <a:ext cx="2717800" cy="6843713"/>
            </a:xfrm>
            <a:custGeom>
              <a:avLst/>
              <a:gdLst/>
              <a:ahLst/>
              <a:cxnLst/>
              <a:rect l="0" t="0" r="r" b="b"/>
              <a:pathLst>
                <a:path w="572" h="1440">
                  <a:moveTo>
                    <a:pt x="572" y="0"/>
                  </a:moveTo>
                  <a:cubicBezTo>
                    <a:pt x="213" y="320"/>
                    <a:pt x="0" y="979"/>
                    <a:pt x="164" y="1440"/>
                  </a:cubicBezTo>
                </a:path>
              </a:pathLst>
            </a:custGeom>
            <a:noFill/>
            <a:ln w="12700" cap="flat">
              <a:solidFill>
                <a:schemeClr val="bg1">
                  <a:alpha val="35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8" name="Freeform 21">
              <a:extLst>
                <a:ext uri="{FF2B5EF4-FFF2-40B4-BE49-F238E27FC236}">
                  <a16:creationId xmlns:a16="http://schemas.microsoft.com/office/drawing/2014/main" id="{6ADDE443-75AA-4F32-A2EE-272C4347CE02}"/>
                </a:ext>
              </a:extLst>
            </p:cNvPr>
            <p:cNvSpPr/>
            <p:nvPr/>
          </p:nvSpPr>
          <p:spPr bwMode="auto">
            <a:xfrm>
              <a:off x="261938" y="0"/>
              <a:ext cx="2944813" cy="6843713"/>
            </a:xfrm>
            <a:custGeom>
              <a:avLst/>
              <a:gdLst/>
              <a:ahLst/>
              <a:cxnLst/>
              <a:rect l="0" t="0" r="r" b="b"/>
              <a:pathLst>
                <a:path w="620" h="1440">
                  <a:moveTo>
                    <a:pt x="620" y="0"/>
                  </a:moveTo>
                  <a:cubicBezTo>
                    <a:pt x="248" y="325"/>
                    <a:pt x="0" y="960"/>
                    <a:pt x="186" y="1440"/>
                  </a:cubicBezTo>
                </a:path>
              </a:pathLst>
            </a:custGeom>
            <a:noFill/>
            <a:ln w="9525" cap="flat">
              <a:solidFill>
                <a:schemeClr val="bg1">
                  <a:alpha val="35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29" name="Freeform 22">
              <a:extLst>
                <a:ext uri="{FF2B5EF4-FFF2-40B4-BE49-F238E27FC236}">
                  <a16:creationId xmlns:a16="http://schemas.microsoft.com/office/drawing/2014/main" id="{ACD281C1-1D59-453F-A33A-D83E39EB063D}"/>
                </a:ext>
              </a:extLst>
            </p:cNvPr>
            <p:cNvSpPr/>
            <p:nvPr/>
          </p:nvSpPr>
          <p:spPr bwMode="auto">
            <a:xfrm>
              <a:off x="-417513" y="0"/>
              <a:ext cx="2403475" cy="6843713"/>
            </a:xfrm>
            <a:custGeom>
              <a:avLst/>
              <a:gdLst/>
              <a:ahLst/>
              <a:cxnLst/>
              <a:rect l="0" t="0" r="r" b="b"/>
              <a:pathLst>
                <a:path w="506" h="1440">
                  <a:moveTo>
                    <a:pt x="506" y="0"/>
                  </a:moveTo>
                  <a:cubicBezTo>
                    <a:pt x="109" y="356"/>
                    <a:pt x="0" y="943"/>
                    <a:pt x="171" y="1440"/>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0" name="Freeform 23">
              <a:extLst>
                <a:ext uri="{FF2B5EF4-FFF2-40B4-BE49-F238E27FC236}">
                  <a16:creationId xmlns:a16="http://schemas.microsoft.com/office/drawing/2014/main" id="{60217FAC-29FE-4D6B-9BB4-FF41AA756556}"/>
                </a:ext>
              </a:extLst>
            </p:cNvPr>
            <p:cNvSpPr/>
            <p:nvPr/>
          </p:nvSpPr>
          <p:spPr bwMode="auto">
            <a:xfrm>
              <a:off x="14288" y="9525"/>
              <a:ext cx="1771650" cy="3198813"/>
            </a:xfrm>
            <a:custGeom>
              <a:avLst/>
              <a:gdLst/>
              <a:ahLst/>
              <a:cxnLst/>
              <a:rect l="0" t="0" r="r" b="b"/>
              <a:pathLst>
                <a:path w="373" h="673">
                  <a:moveTo>
                    <a:pt x="373" y="0"/>
                  </a:moveTo>
                  <a:cubicBezTo>
                    <a:pt x="175" y="183"/>
                    <a:pt x="51" y="409"/>
                    <a:pt x="0" y="673"/>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1" name="Freeform 24">
              <a:extLst>
                <a:ext uri="{FF2B5EF4-FFF2-40B4-BE49-F238E27FC236}">
                  <a16:creationId xmlns:a16="http://schemas.microsoft.com/office/drawing/2014/main" id="{0D3CC33A-6E36-4A72-9965-8E20FB05D101}"/>
                </a:ext>
              </a:extLst>
            </p:cNvPr>
            <p:cNvSpPr/>
            <p:nvPr/>
          </p:nvSpPr>
          <p:spPr bwMode="auto">
            <a:xfrm>
              <a:off x="4763" y="6016625"/>
              <a:ext cx="214313" cy="827088"/>
            </a:xfrm>
            <a:custGeom>
              <a:avLst/>
              <a:gdLst/>
              <a:ahLst/>
              <a:cxnLst/>
              <a:rect l="0" t="0" r="r" b="b"/>
              <a:pathLst>
                <a:path w="45" h="174">
                  <a:moveTo>
                    <a:pt x="0" y="0"/>
                  </a:moveTo>
                  <a:cubicBezTo>
                    <a:pt x="11" y="59"/>
                    <a:pt x="26" y="118"/>
                    <a:pt x="45" y="174"/>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32" name="Freeform 25">
              <a:extLst>
                <a:ext uri="{FF2B5EF4-FFF2-40B4-BE49-F238E27FC236}">
                  <a16:creationId xmlns:a16="http://schemas.microsoft.com/office/drawing/2014/main" id="{F128F04E-05CD-4035-A32B-6E9ABAB9314B}"/>
                </a:ext>
              </a:extLst>
            </p:cNvPr>
            <p:cNvSpPr/>
            <p:nvPr/>
          </p:nvSpPr>
          <p:spPr bwMode="auto">
            <a:xfrm>
              <a:off x="14288" y="0"/>
              <a:ext cx="1562100" cy="2228850"/>
            </a:xfrm>
            <a:custGeom>
              <a:avLst/>
              <a:gdLst/>
              <a:ahLst/>
              <a:cxnLst/>
              <a:rect l="0" t="0" r="r" b="b"/>
              <a:pathLst>
                <a:path w="329" h="469">
                  <a:moveTo>
                    <a:pt x="329" y="0"/>
                  </a:moveTo>
                  <a:cubicBezTo>
                    <a:pt x="189" y="133"/>
                    <a:pt x="69" y="288"/>
                    <a:pt x="0" y="469"/>
                  </a:cubicBezTo>
                </a:path>
              </a:pathLst>
            </a:custGeom>
            <a:noFill/>
            <a:ln w="9525" cap="flat">
              <a:solidFill>
                <a:schemeClr val="bg1">
                  <a:alpha val="35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sp>
        <p:nvSpPr>
          <p:cNvPr id="34" name="Rectangle 33">
            <a:extLst>
              <a:ext uri="{FF2B5EF4-FFF2-40B4-BE49-F238E27FC236}">
                <a16:creationId xmlns:a16="http://schemas.microsoft.com/office/drawing/2014/main" id="{BC2574CF-1D35-4994-87BD-5A3378E1AB34}"/>
              </a:ext>
            </a:extLst>
          </p:cNvPr>
          <p:cNvSpPr>
            <a:spLocks noGrp="1" noRot="1" noChangeAspect="1" noMove="1" noResize="1" noEditPoints="1" noAdjustHandles="1" noChangeArrowheads="1" noChangeShapeType="1" noTextEdit="1"/>
          </p:cNvSpPr>
          <p:nvPr/>
        </p:nvSpPr>
        <p:spPr>
          <a:xfrm>
            <a:off x="0" y="0"/>
            <a:ext cx="12192000" cy="578837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latin typeface="Calibri" charset="0"/>
                <a:ea typeface="Calibri" charset="0"/>
                <a:cs typeface="Calibri" charset="0"/>
              </a:rPr>
              <a:t>Carol Geyer</a:t>
            </a:r>
            <a:br>
              <a:rPr lang="en-US">
                <a:latin typeface="Calibri" charset="0"/>
                <a:ea typeface="Calibri" charset="0"/>
                <a:cs typeface="Calibri" charset="0"/>
              </a:rPr>
            </a:br>
            <a:r>
              <a:rPr lang="en-US">
                <a:latin typeface="Calibri" charset="0"/>
                <a:ea typeface="Calibri" charset="0"/>
                <a:cs typeface="Calibri" charset="0"/>
              </a:rPr>
              <a:t>Chief Development Officer</a:t>
            </a:r>
            <a:endParaRPr lang="en-US" dirty="0">
              <a:latin typeface="Calibri" charset="0"/>
              <a:ea typeface="Calibri" charset="0"/>
              <a:cs typeface="Calibri" charset="0"/>
            </a:endParaRPr>
          </a:p>
        </p:txBody>
      </p:sp>
      <p:pic>
        <p:nvPicPr>
          <p:cNvPr id="33" name="Picture Placeholder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a:xfrm>
            <a:off x="9240147" y="2318467"/>
            <a:ext cx="1369026" cy="1369026"/>
          </a:xfrm>
          <a:prstGeom prst="rect">
            <a:avLst/>
          </a:prstGeom>
        </p:spPr>
      </p:pic>
      <p:sp>
        <p:nvSpPr>
          <p:cNvPr id="35" name="TextBox 34"/>
          <p:cNvSpPr txBox="1"/>
          <p:nvPr/>
        </p:nvSpPr>
        <p:spPr>
          <a:xfrm>
            <a:off x="8947149" y="3820843"/>
            <a:ext cx="2032001" cy="923330"/>
          </a:xfrm>
          <a:prstGeom prst="rect">
            <a:avLst/>
          </a:prstGeom>
          <a:noFill/>
        </p:spPr>
        <p:txBody>
          <a:bodyPr wrap="square" rtlCol="0">
            <a:spAutoFit/>
          </a:bodyPr>
          <a:lstStyle/>
          <a:p>
            <a:pPr algn="ctr"/>
            <a:r>
              <a:rPr lang="en-US" b="1" dirty="0">
                <a:latin typeface="Calibri" charset="0"/>
                <a:ea typeface="Calibri" charset="0"/>
                <a:cs typeface="Calibri" charset="0"/>
              </a:rPr>
              <a:t>Jory </a:t>
            </a:r>
            <a:r>
              <a:rPr lang="en-US" b="1" dirty="0" err="1">
                <a:latin typeface="Calibri" charset="0"/>
                <a:ea typeface="Calibri" charset="0"/>
                <a:cs typeface="Calibri" charset="0"/>
              </a:rPr>
              <a:t>Burson</a:t>
            </a:r>
            <a:br>
              <a:rPr lang="en-US" dirty="0">
                <a:latin typeface="Calibri" charset="0"/>
                <a:ea typeface="Calibri" charset="0"/>
                <a:cs typeface="Calibri" charset="0"/>
              </a:rPr>
            </a:br>
            <a:r>
              <a:rPr lang="en-US" dirty="0">
                <a:latin typeface="Calibri" charset="0"/>
                <a:ea typeface="Calibri" charset="0"/>
                <a:cs typeface="Calibri" charset="0"/>
              </a:rPr>
              <a:t>Open Projects Manager</a:t>
            </a:r>
          </a:p>
        </p:txBody>
      </p:sp>
      <p:sp>
        <p:nvSpPr>
          <p:cNvPr id="37" name="TextBox 36"/>
          <p:cNvSpPr txBox="1"/>
          <p:nvPr/>
        </p:nvSpPr>
        <p:spPr>
          <a:xfrm>
            <a:off x="6842818" y="3826418"/>
            <a:ext cx="2032001" cy="892552"/>
          </a:xfrm>
          <a:prstGeom prst="rect">
            <a:avLst/>
          </a:prstGeom>
          <a:noFill/>
        </p:spPr>
        <p:txBody>
          <a:bodyPr wrap="square" rtlCol="0">
            <a:spAutoFit/>
          </a:bodyPr>
          <a:lstStyle/>
          <a:p>
            <a:pPr algn="ctr"/>
            <a:r>
              <a:rPr lang="en-US" b="1" dirty="0">
                <a:latin typeface="Calibri" charset="0"/>
                <a:ea typeface="Calibri" charset="0"/>
                <a:cs typeface="Calibri" charset="0"/>
              </a:rPr>
              <a:t>Chet Ensign</a:t>
            </a:r>
            <a:br>
              <a:rPr lang="en-US" dirty="0">
                <a:latin typeface="Calibri" charset="0"/>
                <a:ea typeface="Calibri" charset="0"/>
                <a:cs typeface="Calibri" charset="0"/>
              </a:rPr>
            </a:br>
            <a:r>
              <a:rPr lang="en-US" sz="1700" dirty="0">
                <a:latin typeface="Calibri" charset="0"/>
                <a:ea typeface="Calibri" charset="0"/>
                <a:cs typeface="Calibri" charset="0"/>
              </a:rPr>
              <a:t>Chief Technical Community Steward</a:t>
            </a:r>
          </a:p>
        </p:txBody>
      </p:sp>
      <p:sp>
        <p:nvSpPr>
          <p:cNvPr id="38" name="TextBox 37"/>
          <p:cNvSpPr txBox="1"/>
          <p:nvPr/>
        </p:nvSpPr>
        <p:spPr>
          <a:xfrm>
            <a:off x="941387" y="3820843"/>
            <a:ext cx="2032001" cy="923330"/>
          </a:xfrm>
          <a:prstGeom prst="rect">
            <a:avLst/>
          </a:prstGeom>
          <a:noFill/>
        </p:spPr>
        <p:txBody>
          <a:bodyPr wrap="square" rtlCol="0">
            <a:spAutoFit/>
          </a:bodyPr>
          <a:lstStyle/>
          <a:p>
            <a:pPr algn="ctr"/>
            <a:r>
              <a:rPr lang="en-US" b="1" dirty="0">
                <a:latin typeface="Calibri" charset="0"/>
                <a:ea typeface="Calibri" charset="0"/>
                <a:cs typeface="Calibri" charset="0"/>
              </a:rPr>
              <a:t>Carol Geyer</a:t>
            </a:r>
            <a:br>
              <a:rPr lang="en-US" dirty="0">
                <a:latin typeface="Calibri" charset="0"/>
                <a:ea typeface="Calibri" charset="0"/>
                <a:cs typeface="Calibri" charset="0"/>
              </a:rPr>
            </a:br>
            <a:r>
              <a:rPr lang="en-US" dirty="0">
                <a:latin typeface="Calibri" charset="0"/>
                <a:ea typeface="Calibri" charset="0"/>
                <a:cs typeface="Calibri" charset="0"/>
              </a:rPr>
              <a:t>Chief Development Officer</a:t>
            </a:r>
          </a:p>
        </p:txBody>
      </p:sp>
      <p:sp>
        <p:nvSpPr>
          <p:cNvPr id="6" name="TextBox 5"/>
          <p:cNvSpPr txBox="1"/>
          <p:nvPr/>
        </p:nvSpPr>
        <p:spPr>
          <a:xfrm>
            <a:off x="1334879" y="814604"/>
            <a:ext cx="5721767" cy="707886"/>
          </a:xfrm>
          <a:prstGeom prst="rect">
            <a:avLst/>
          </a:prstGeom>
          <a:noFill/>
        </p:spPr>
        <p:txBody>
          <a:bodyPr wrap="square" rtlCol="0">
            <a:spAutoFit/>
          </a:bodyPr>
          <a:lstStyle/>
          <a:p>
            <a:r>
              <a:rPr lang="en-US" sz="4000" dirty="0">
                <a:latin typeface="Calibri" charset="0"/>
                <a:ea typeface="Calibri" charset="0"/>
                <a:cs typeface="Calibri" charset="0"/>
              </a:rPr>
              <a:t>Your partners at OASIS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112997" y="2314696"/>
            <a:ext cx="1461072" cy="1369025"/>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1226" y="2325037"/>
            <a:ext cx="1368393" cy="1368393"/>
          </a:xfrm>
          <a:prstGeom prst="rect">
            <a:avLst/>
          </a:prstGeom>
        </p:spPr>
      </p:pic>
      <p:pic>
        <p:nvPicPr>
          <p:cNvPr id="1026" name="Picture 2" descr="https://www.oasis-open.org/sites/www.oasis-open.org/files/images/people/clark_0.png?1505227747">
            <a:extLst>
              <a:ext uri="{FF2B5EF4-FFF2-40B4-BE49-F238E27FC236}">
                <a16:creationId xmlns:a16="http://schemas.microsoft.com/office/drawing/2014/main" id="{D6A22ACB-835D-4325-A8EF-165AC2E93D4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3663" t="3749" r="-4675"/>
          <a:stretch/>
        </p:blipFill>
        <p:spPr bwMode="auto">
          <a:xfrm>
            <a:off x="3362030" y="2267200"/>
            <a:ext cx="1310400" cy="1455256"/>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www.oasis-open.org/images/people/mcgrath_0.jpg?1407509247">
            <a:extLst>
              <a:ext uri="{FF2B5EF4-FFF2-40B4-BE49-F238E27FC236}">
                <a16:creationId xmlns:a16="http://schemas.microsoft.com/office/drawing/2014/main" id="{BD9A489F-2258-4832-B072-592CF84D36F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t="6083" b="-1"/>
          <a:stretch/>
        </p:blipFill>
        <p:spPr bwMode="auto">
          <a:xfrm>
            <a:off x="5328444" y="2314696"/>
            <a:ext cx="1162050" cy="1364203"/>
          </a:xfrm>
          <a:prstGeom prst="rect">
            <a:avLst/>
          </a:prstGeom>
          <a:noFill/>
          <a:extLst>
            <a:ext uri="{909E8E84-426E-40DD-AFC4-6F175D3DCCD1}">
              <a14:hiddenFill xmlns:a14="http://schemas.microsoft.com/office/drawing/2010/main">
                <a:solidFill>
                  <a:srgbClr val="FFFFFF"/>
                </a:solidFill>
              </a14:hiddenFill>
            </a:ext>
          </a:extLst>
        </p:spPr>
      </p:pic>
      <p:sp>
        <p:nvSpPr>
          <p:cNvPr id="40" name="TextBox 39">
            <a:extLst>
              <a:ext uri="{FF2B5EF4-FFF2-40B4-BE49-F238E27FC236}">
                <a16:creationId xmlns:a16="http://schemas.microsoft.com/office/drawing/2014/main" id="{1204D3D1-F65E-42B7-AF06-6949BFACFB3B}"/>
              </a:ext>
            </a:extLst>
          </p:cNvPr>
          <p:cNvSpPr txBox="1"/>
          <p:nvPr/>
        </p:nvSpPr>
        <p:spPr>
          <a:xfrm>
            <a:off x="2961580" y="3842583"/>
            <a:ext cx="2032001" cy="646331"/>
          </a:xfrm>
          <a:prstGeom prst="rect">
            <a:avLst/>
          </a:prstGeom>
          <a:noFill/>
        </p:spPr>
        <p:txBody>
          <a:bodyPr wrap="square" rtlCol="0">
            <a:spAutoFit/>
          </a:bodyPr>
          <a:lstStyle/>
          <a:p>
            <a:pPr algn="ctr"/>
            <a:r>
              <a:rPr lang="en-US" b="1" dirty="0">
                <a:latin typeface="Calibri" charset="0"/>
                <a:ea typeface="Calibri" charset="0"/>
                <a:cs typeface="Calibri" charset="0"/>
              </a:rPr>
              <a:t>Jamie Clark</a:t>
            </a:r>
            <a:br>
              <a:rPr lang="en-US" dirty="0">
                <a:latin typeface="Calibri" charset="0"/>
                <a:ea typeface="Calibri" charset="0"/>
                <a:cs typeface="Calibri" charset="0"/>
              </a:rPr>
            </a:br>
            <a:r>
              <a:rPr lang="en-US" dirty="0">
                <a:latin typeface="Calibri" charset="0"/>
                <a:ea typeface="Calibri" charset="0"/>
                <a:cs typeface="Calibri" charset="0"/>
              </a:rPr>
              <a:t>General Counsel</a:t>
            </a:r>
          </a:p>
        </p:txBody>
      </p:sp>
      <p:sp>
        <p:nvSpPr>
          <p:cNvPr id="41" name="TextBox 40">
            <a:extLst>
              <a:ext uri="{FF2B5EF4-FFF2-40B4-BE49-F238E27FC236}">
                <a16:creationId xmlns:a16="http://schemas.microsoft.com/office/drawing/2014/main" id="{134B3DF0-6B0D-4B14-AB5E-35DEDF11AD0F}"/>
              </a:ext>
            </a:extLst>
          </p:cNvPr>
          <p:cNvSpPr txBox="1"/>
          <p:nvPr/>
        </p:nvSpPr>
        <p:spPr>
          <a:xfrm>
            <a:off x="4904479" y="3826962"/>
            <a:ext cx="2032001" cy="646331"/>
          </a:xfrm>
          <a:prstGeom prst="rect">
            <a:avLst/>
          </a:prstGeom>
          <a:noFill/>
        </p:spPr>
        <p:txBody>
          <a:bodyPr wrap="square" rtlCol="0">
            <a:spAutoFit/>
          </a:bodyPr>
          <a:lstStyle/>
          <a:p>
            <a:pPr algn="ctr"/>
            <a:r>
              <a:rPr lang="en-US" b="1" dirty="0">
                <a:latin typeface="Calibri" charset="0"/>
                <a:ea typeface="Calibri" charset="0"/>
                <a:cs typeface="Calibri" charset="0"/>
              </a:rPr>
              <a:t>Scott McGrath</a:t>
            </a:r>
            <a:br>
              <a:rPr lang="en-US" dirty="0">
                <a:latin typeface="Calibri" charset="0"/>
                <a:ea typeface="Calibri" charset="0"/>
                <a:cs typeface="Calibri" charset="0"/>
              </a:rPr>
            </a:br>
            <a:r>
              <a:rPr lang="en-US" dirty="0">
                <a:latin typeface="Calibri" charset="0"/>
                <a:ea typeface="Calibri" charset="0"/>
                <a:cs typeface="Calibri" charset="0"/>
              </a:rPr>
              <a:t>COO</a:t>
            </a:r>
          </a:p>
        </p:txBody>
      </p:sp>
    </p:spTree>
    <p:extLst>
      <p:ext uri="{BB962C8B-B14F-4D97-AF65-F5344CB8AC3E}">
        <p14:creationId xmlns:p14="http://schemas.microsoft.com/office/powerpoint/2010/main" val="40386936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7"/>
        <p:cNvGrpSpPr/>
        <p:nvPr/>
      </p:nvGrpSpPr>
      <p:grpSpPr>
        <a:xfrm>
          <a:off x="0" y="0"/>
          <a:ext cx="0" cy="0"/>
          <a:chOff x="0" y="0"/>
          <a:chExt cx="0" cy="0"/>
        </a:xfrm>
      </p:grpSpPr>
      <p:sp>
        <p:nvSpPr>
          <p:cNvPr id="418" name="Shape 418"/>
          <p:cNvSpPr txBox="1">
            <a:spLocks noGrp="1"/>
          </p:cNvSpPr>
          <p:nvPr>
            <p:ph type="title"/>
          </p:nvPr>
        </p:nvSpPr>
        <p:spPr>
          <a:prstGeom prst="rect">
            <a:avLst/>
          </a:prstGeom>
          <a:noFill/>
          <a:ln>
            <a:noFill/>
          </a:ln>
        </p:spPr>
        <p:txBody>
          <a:bodyPr wrap="square" lIns="91425" tIns="91425" rIns="91425" bIns="91425" anchor="ctr" anchorCtr="0">
            <a:noAutofit/>
          </a:bodyPr>
          <a:lstStyle/>
          <a:p>
            <a:pPr marL="0" marR="0" lvl="0" indent="-254000" algn="ctr" rtl="0">
              <a:lnSpc>
                <a:spcPct val="85000"/>
              </a:lnSpc>
              <a:spcBef>
                <a:spcPts val="0"/>
              </a:spcBef>
              <a:buClr>
                <a:srgbClr val="FFFEFF"/>
              </a:buClr>
              <a:buSzPts val="4000"/>
              <a:buFont typeface="Cabin"/>
              <a:buNone/>
            </a:pP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OASIS: Where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open source and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open standards </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t>thrive</a:t>
            </a: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br>
              <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rPr>
            </a:br>
            <a:endParaRPr lang="en-US" sz="3200" b="0" i="0" u="none" strike="noStrike" cap="none" dirty="0">
              <a:solidFill>
                <a:schemeClr val="bg1"/>
              </a:solidFill>
              <a:latin typeface="Calibri" panose="020F0502020204030204" pitchFamily="34" charset="0"/>
              <a:ea typeface="Cabin"/>
              <a:cs typeface="Calibri" panose="020F0502020204030204" pitchFamily="34" charset="0"/>
              <a:sym typeface="Cabin"/>
            </a:endParaRPr>
          </a:p>
        </p:txBody>
      </p:sp>
      <p:sp>
        <p:nvSpPr>
          <p:cNvPr id="419" name="Shape 419"/>
          <p:cNvSpPr txBox="1">
            <a:spLocks noGrp="1"/>
          </p:cNvSpPr>
          <p:nvPr>
            <p:ph type="body" idx="1"/>
          </p:nvPr>
        </p:nvSpPr>
        <p:spPr>
          <a:xfrm>
            <a:off x="4934286" y="2339669"/>
            <a:ext cx="7257714" cy="3085761"/>
          </a:xfrm>
          <a:prstGeom prst="rect">
            <a:avLst/>
          </a:prstGeom>
          <a:noFill/>
          <a:ln>
            <a:noFill/>
          </a:ln>
        </p:spPr>
        <p:txBody>
          <a:bodyPr wrap="square" lIns="91425" tIns="45700" rIns="91425" bIns="45700" anchor="t" anchorCtr="0">
            <a:noAutofit/>
          </a:bodyPr>
          <a:lstStyle/>
          <a:p>
            <a:pPr marR="0" lvl="0" algn="l" rtl="0">
              <a:lnSpc>
                <a:spcPct val="100000"/>
              </a:lnSpc>
              <a:spcBef>
                <a:spcPts val="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Nonprofit, 501(c)(6), member-driven organization </a:t>
            </a:r>
          </a:p>
          <a:p>
            <a:pPr marR="0" lvl="0" algn="l" rtl="0">
              <a:lnSpc>
                <a:spcPct val="100000"/>
              </a:lnSpc>
              <a:spcBef>
                <a:spcPts val="100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Built on openness, inclusivity, and innovation</a:t>
            </a:r>
          </a:p>
          <a:p>
            <a:pPr marR="0" lvl="0" algn="l" rtl="0">
              <a:lnSpc>
                <a:spcPct val="100000"/>
              </a:lnSpc>
              <a:spcBef>
                <a:spcPts val="1000"/>
              </a:spcBef>
              <a:spcAft>
                <a:spcPts val="0"/>
              </a:spcAft>
              <a:buClr>
                <a:schemeClr val="accent1"/>
              </a:buClr>
              <a:buSzPts val="1980"/>
            </a:pPr>
            <a:r>
              <a:rPr lang="en-US" sz="2000" b="0" i="0" u="none" strike="noStrike" cap="none" dirty="0">
                <a:solidFill>
                  <a:schemeClr val="dk1"/>
                </a:solidFill>
                <a:latin typeface="+mj-lt"/>
                <a:ea typeface="Arial"/>
                <a:cs typeface="Arial"/>
                <a:sym typeface="Arial"/>
              </a:rPr>
              <a:t>Federation of autonomous working groups</a:t>
            </a:r>
          </a:p>
          <a:p>
            <a:pPr>
              <a:lnSpc>
                <a:spcPct val="100000"/>
              </a:lnSpc>
            </a:pPr>
            <a:r>
              <a:rPr lang="en-US" sz="2000" dirty="0">
                <a:latin typeface="+mj-lt"/>
              </a:rPr>
              <a:t>Member of European Multi-Stakeholder Platform on ICT Standardization</a:t>
            </a:r>
            <a:r>
              <a:rPr lang="en-US" sz="2000" dirty="0">
                <a:latin typeface="+mj-lt"/>
                <a:sym typeface="Wingdings" panose="05000000000000000000" pitchFamily="2" charset="2"/>
              </a:rPr>
              <a:t> </a:t>
            </a:r>
            <a:r>
              <a:rPr lang="en-US" sz="2000" dirty="0">
                <a:latin typeface="+mj-lt"/>
              </a:rPr>
              <a:t>EU allows OASIS specs to be referenced in public procurement.</a:t>
            </a:r>
          </a:p>
          <a:p>
            <a:pPr>
              <a:lnSpc>
                <a:spcPct val="100000"/>
              </a:lnSpc>
            </a:pPr>
            <a:r>
              <a:rPr lang="en-US" sz="2000" dirty="0">
                <a:latin typeface="+mj-lt"/>
              </a:rPr>
              <a:t>Liaison relationships offer path to de jure standardization: </a:t>
            </a:r>
            <a:br>
              <a:rPr lang="en-US" sz="2000" dirty="0">
                <a:latin typeface="+mj-lt"/>
              </a:rPr>
            </a:br>
            <a:r>
              <a:rPr lang="en-US" sz="2000" dirty="0">
                <a:latin typeface="+mj-lt"/>
              </a:rPr>
              <a:t>ISO, IEC (JTC 1), ITU</a:t>
            </a:r>
          </a:p>
          <a:p>
            <a:pPr>
              <a:lnSpc>
                <a:spcPct val="100000"/>
              </a:lnSpc>
            </a:pPr>
            <a:r>
              <a:rPr lang="en-US" sz="2000" dirty="0">
                <a:latin typeface="+mj-lt"/>
              </a:rPr>
              <a:t>ANSI-certified process</a:t>
            </a:r>
          </a:p>
          <a:p>
            <a:pPr marL="0" marR="0" lvl="0" indent="0" algn="l" rtl="0">
              <a:lnSpc>
                <a:spcPct val="120000"/>
              </a:lnSpc>
              <a:spcBef>
                <a:spcPts val="1000"/>
              </a:spcBef>
              <a:spcAft>
                <a:spcPts val="0"/>
              </a:spcAft>
              <a:buClr>
                <a:schemeClr val="accent1"/>
              </a:buClr>
              <a:buSzPts val="1980"/>
              <a:buNone/>
            </a:pPr>
            <a:endParaRPr lang="en-US" sz="2000" b="0" i="0" u="none" strike="noStrike" cap="none" dirty="0">
              <a:solidFill>
                <a:schemeClr val="dk1"/>
              </a:solidFill>
              <a:latin typeface="+mj-lt"/>
              <a:ea typeface="Arial"/>
              <a:cs typeface="Arial"/>
              <a:sym typeface="Arial"/>
            </a:endParaRPr>
          </a:p>
          <a:p>
            <a:pPr marL="0" marR="0" lvl="0" indent="0" algn="l" rtl="0">
              <a:lnSpc>
                <a:spcPct val="120000"/>
              </a:lnSpc>
              <a:spcBef>
                <a:spcPts val="1000"/>
              </a:spcBef>
              <a:buClr>
                <a:schemeClr val="accent1"/>
              </a:buClr>
              <a:buSzPts val="1980"/>
              <a:buNone/>
            </a:pPr>
            <a:endParaRPr lang="en-US" b="0" i="0" u="none" strike="noStrike" cap="none" dirty="0">
              <a:solidFill>
                <a:schemeClr val="dk1"/>
              </a:solidFill>
              <a:latin typeface="+mj-lt"/>
              <a:ea typeface="Arial"/>
              <a:cs typeface="Arial"/>
              <a:sym typeface="Arial"/>
            </a:endParaRPr>
          </a:p>
        </p:txBody>
      </p:sp>
      <p:sp>
        <p:nvSpPr>
          <p:cNvPr id="8" name="Slide Number Placeholder 7"/>
          <p:cNvSpPr>
            <a:spLocks noGrp="1"/>
          </p:cNvSpPr>
          <p:nvPr>
            <p:ph type="sldNum" idx="12"/>
          </p:nvPr>
        </p:nvSpPr>
        <p:spPr/>
        <p:txBody>
          <a:bodyPr/>
          <a:lstStyle/>
          <a:p>
            <a:pPr marL="0" marR="0" lvl="0" indent="0" algn="r" rtl="0">
              <a:spcBef>
                <a:spcPts val="0"/>
              </a:spcBef>
              <a:buNone/>
            </a:pPr>
            <a:fld id="{00000000-1234-1234-1234-123412341234}" type="slidenum">
              <a:rPr lang="en-US" sz="1000" smtClean="0">
                <a:solidFill>
                  <a:srgbClr val="888888"/>
                </a:solidFill>
                <a:latin typeface="Rockwell"/>
                <a:ea typeface="Rockwell"/>
                <a:cs typeface="Rockwell"/>
                <a:sym typeface="Rockwell"/>
              </a:rPr>
              <a:pPr marL="0" marR="0" lvl="0" indent="0" algn="r" rtl="0">
                <a:spcBef>
                  <a:spcPts val="0"/>
                </a:spcBef>
                <a:buNone/>
              </a:pPr>
              <a:t>3</a:t>
            </a:fld>
            <a:endParaRPr lang="en-US" sz="1000">
              <a:solidFill>
                <a:srgbClr val="888888"/>
              </a:solidFill>
              <a:latin typeface="Rockwell"/>
              <a:ea typeface="Rockwell"/>
              <a:cs typeface="Rockwell"/>
              <a:sym typeface="Rockwell"/>
            </a:endParaRPr>
          </a:p>
        </p:txBody>
      </p:sp>
      <p:sp>
        <p:nvSpPr>
          <p:cNvPr id="420" name="Shape 420"/>
          <p:cNvSpPr/>
          <p:nvPr/>
        </p:nvSpPr>
        <p:spPr>
          <a:xfrm>
            <a:off x="4934286" y="730153"/>
            <a:ext cx="1355354" cy="1383204"/>
          </a:xfrm>
          <a:prstGeom prst="rect">
            <a:avLst/>
          </a:prstGeom>
          <a:solidFill>
            <a:srgbClr val="92D050"/>
          </a:solidFill>
          <a:ln>
            <a:noFill/>
          </a:ln>
        </p:spPr>
        <p:txBody>
          <a:bodyPr wrap="square" lIns="91425" tIns="45700" rIns="91425" bIns="45700" anchor="ctr" anchorCtr="0">
            <a:noAutofit/>
          </a:bodyPr>
          <a:lstStyle/>
          <a:p>
            <a:pPr marL="0" marR="0" lvl="0" indent="0" algn="ctr" rtl="0">
              <a:spcBef>
                <a:spcPts val="0"/>
              </a:spcBef>
              <a:buNone/>
            </a:pPr>
            <a:r>
              <a:rPr lang="en-US" sz="3200" b="1" dirty="0">
                <a:solidFill>
                  <a:schemeClr val="lt1"/>
                </a:solidFill>
                <a:latin typeface="Arial"/>
                <a:ea typeface="Arial"/>
                <a:cs typeface="Arial"/>
                <a:sym typeface="Arial"/>
              </a:rPr>
              <a:t>6</a:t>
            </a:r>
          </a:p>
          <a:p>
            <a:pPr marL="0" marR="0" lvl="0" indent="0" algn="ctr" rtl="0">
              <a:spcBef>
                <a:spcPts val="0"/>
              </a:spcBef>
              <a:buNone/>
            </a:pPr>
            <a:r>
              <a:rPr lang="en-US" sz="1200" b="1" dirty="0">
                <a:solidFill>
                  <a:schemeClr val="lt1"/>
                </a:solidFill>
                <a:latin typeface="Arial"/>
                <a:ea typeface="Arial"/>
                <a:cs typeface="Arial"/>
                <a:sym typeface="Arial"/>
              </a:rPr>
              <a:t>CONTINENTS</a:t>
            </a:r>
          </a:p>
        </p:txBody>
      </p:sp>
      <p:sp>
        <p:nvSpPr>
          <p:cNvPr id="421" name="Shape 421"/>
          <p:cNvSpPr/>
          <p:nvPr/>
        </p:nvSpPr>
        <p:spPr>
          <a:xfrm>
            <a:off x="6442041" y="730153"/>
            <a:ext cx="1355354" cy="1383204"/>
          </a:xfrm>
          <a:prstGeom prst="rect">
            <a:avLst/>
          </a:prstGeom>
          <a:solidFill>
            <a:srgbClr val="FFC000"/>
          </a:solidFill>
          <a:ln>
            <a:noFill/>
          </a:ln>
        </p:spPr>
        <p:txBody>
          <a:bodyPr wrap="square" lIns="91425" tIns="45700" rIns="91425" bIns="45700" anchor="ctr" anchorCtr="0">
            <a:noAutofit/>
          </a:bodyPr>
          <a:lstStyle/>
          <a:p>
            <a:pPr marL="0" marR="0" lvl="0" indent="0" algn="ctr" rtl="0">
              <a:spcBef>
                <a:spcPts val="0"/>
              </a:spcBef>
              <a:buNone/>
            </a:pPr>
            <a:r>
              <a:rPr lang="en-US" sz="3200" b="1">
                <a:solidFill>
                  <a:schemeClr val="lt1"/>
                </a:solidFill>
                <a:latin typeface="Arial"/>
                <a:ea typeface="Arial"/>
                <a:cs typeface="Arial"/>
                <a:sym typeface="Arial"/>
              </a:rPr>
              <a:t>70+</a:t>
            </a:r>
          </a:p>
          <a:p>
            <a:pPr marL="0" marR="0" lvl="0" indent="0" algn="ctr" rtl="0">
              <a:spcBef>
                <a:spcPts val="0"/>
              </a:spcBef>
              <a:buNone/>
            </a:pPr>
            <a:r>
              <a:rPr lang="en-US" sz="1200" b="1">
                <a:solidFill>
                  <a:schemeClr val="lt1"/>
                </a:solidFill>
                <a:latin typeface="Arial"/>
                <a:ea typeface="Arial"/>
                <a:cs typeface="Arial"/>
                <a:sym typeface="Arial"/>
              </a:rPr>
              <a:t>COMMUNITIES</a:t>
            </a:r>
          </a:p>
        </p:txBody>
      </p:sp>
      <p:sp>
        <p:nvSpPr>
          <p:cNvPr id="422" name="Shape 422"/>
          <p:cNvSpPr/>
          <p:nvPr/>
        </p:nvSpPr>
        <p:spPr>
          <a:xfrm>
            <a:off x="7948118" y="730153"/>
            <a:ext cx="1355354" cy="1383204"/>
          </a:xfrm>
          <a:prstGeom prst="rect">
            <a:avLst/>
          </a:prstGeom>
          <a:solidFill>
            <a:schemeClr val="accent4"/>
          </a:solidFill>
          <a:ln>
            <a:noFill/>
          </a:ln>
        </p:spPr>
        <p:txBody>
          <a:bodyPr wrap="square" lIns="91425" tIns="45700" rIns="91425" bIns="45700" anchor="ctr" anchorCtr="0">
            <a:noAutofit/>
          </a:bodyPr>
          <a:lstStyle/>
          <a:p>
            <a:pPr marL="0" marR="0" lvl="0" indent="0" algn="ctr" rtl="0">
              <a:spcBef>
                <a:spcPts val="0"/>
              </a:spcBef>
              <a:buNone/>
            </a:pPr>
            <a:r>
              <a:rPr lang="en-US" sz="3200" b="1">
                <a:solidFill>
                  <a:schemeClr val="lt1"/>
                </a:solidFill>
                <a:latin typeface="Arial"/>
                <a:ea typeface="Arial"/>
                <a:cs typeface="Arial"/>
                <a:sym typeface="Arial"/>
              </a:rPr>
              <a:t>1</a:t>
            </a:r>
            <a:r>
              <a:rPr lang="en-US" sz="3200" b="1">
                <a:solidFill>
                  <a:schemeClr val="lt1"/>
                </a:solidFill>
              </a:rPr>
              <a:t>50+</a:t>
            </a:r>
          </a:p>
          <a:p>
            <a:pPr marL="0" marR="0" lvl="0" indent="0" algn="ctr" rtl="0">
              <a:spcBef>
                <a:spcPts val="0"/>
              </a:spcBef>
              <a:buNone/>
            </a:pPr>
            <a:r>
              <a:rPr lang="en-US" sz="1200" b="1">
                <a:solidFill>
                  <a:schemeClr val="lt1"/>
                </a:solidFill>
                <a:latin typeface="Arial"/>
                <a:ea typeface="Arial"/>
                <a:cs typeface="Arial"/>
                <a:sym typeface="Arial"/>
              </a:rPr>
              <a:t>STANDARDS</a:t>
            </a:r>
          </a:p>
        </p:txBody>
      </p:sp>
      <p:sp>
        <p:nvSpPr>
          <p:cNvPr id="423" name="Shape 423"/>
          <p:cNvSpPr/>
          <p:nvPr/>
        </p:nvSpPr>
        <p:spPr>
          <a:xfrm>
            <a:off x="9455873" y="730153"/>
            <a:ext cx="1355354" cy="1383204"/>
          </a:xfrm>
          <a:prstGeom prst="rect">
            <a:avLst/>
          </a:prstGeom>
          <a:solidFill>
            <a:schemeClr val="accent6"/>
          </a:solidFill>
          <a:ln>
            <a:noFill/>
          </a:ln>
        </p:spPr>
        <p:txBody>
          <a:bodyPr wrap="square" lIns="91425" tIns="45700" rIns="91425" bIns="45700" anchor="ctr" anchorCtr="0">
            <a:noAutofit/>
          </a:bodyPr>
          <a:lstStyle/>
          <a:p>
            <a:pPr marL="0" marR="0" lvl="0" indent="0" algn="ctr" rtl="0">
              <a:spcBef>
                <a:spcPts val="0"/>
              </a:spcBef>
              <a:buNone/>
            </a:pPr>
            <a:r>
              <a:rPr lang="en-US" sz="3200" b="1">
                <a:solidFill>
                  <a:schemeClr val="lt1"/>
                </a:solidFill>
                <a:latin typeface="Arial"/>
                <a:ea typeface="Arial"/>
                <a:cs typeface="Arial"/>
                <a:sym typeface="Arial"/>
              </a:rPr>
              <a:t>2000+</a:t>
            </a:r>
          </a:p>
          <a:p>
            <a:pPr marL="0" marR="0" lvl="0" indent="0" algn="ctr" rtl="0">
              <a:spcBef>
                <a:spcPts val="0"/>
              </a:spcBef>
              <a:buNone/>
            </a:pPr>
            <a:r>
              <a:rPr lang="en-US" sz="1200" b="1">
                <a:solidFill>
                  <a:schemeClr val="lt1"/>
                </a:solidFill>
                <a:latin typeface="Arial"/>
                <a:ea typeface="Arial"/>
                <a:cs typeface="Arial"/>
                <a:sym typeface="Arial"/>
              </a:rPr>
              <a:t>PARTICIPANTS</a:t>
            </a:r>
          </a:p>
        </p:txBody>
      </p:sp>
    </p:spTree>
    <p:extLst>
      <p:ext uri="{BB962C8B-B14F-4D97-AF65-F5344CB8AC3E}">
        <p14:creationId xmlns:p14="http://schemas.microsoft.com/office/powerpoint/2010/main" val="39037759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2043" y="754602"/>
            <a:ext cx="11896077" cy="6001305"/>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8" name="Picture 12" descr="http://www.rootaxcess.com/sites/default/files/field/image/US-Retailers-Launch-Cyber-Intelligence-Sharing-Center-.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999136" y="5063863"/>
            <a:ext cx="1747386" cy="72487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0" descr="https://www.fujitsu.com/global/Images/logo_tcm100-871390.gif"/>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902291" y="2919805"/>
            <a:ext cx="959249" cy="59953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2002300" y="192977"/>
            <a:ext cx="8229600" cy="1143000"/>
          </a:xfrm>
        </p:spPr>
        <p:txBody>
          <a:bodyPr/>
          <a:lstStyle/>
          <a:p>
            <a:r>
              <a:rPr lang="en-US" dirty="0">
                <a:solidFill>
                  <a:schemeClr val="accent2"/>
                </a:solidFill>
                <a:latin typeface="Calibri" panose="020F0502020204030204" pitchFamily="34" charset="0"/>
                <a:cs typeface="Calibri" panose="020F0502020204030204" pitchFamily="34" charset="0"/>
              </a:rPr>
              <a:t>OASIS community spans industries</a:t>
            </a:r>
          </a:p>
        </p:txBody>
      </p:sp>
      <p:pic>
        <p:nvPicPr>
          <p:cNvPr id="307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90055" y="2992766"/>
            <a:ext cx="499896" cy="4721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4D4D6"/>
                  </a:outerShdw>
                </a:effectLst>
              </a14:hiddenEffects>
            </a:ext>
          </a:extLst>
        </p:spPr>
      </p:pic>
      <p:pic>
        <p:nvPicPr>
          <p:cNvPr id="3078"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7096" y="1199740"/>
            <a:ext cx="1027113" cy="1027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D4D4D6"/>
                  </a:outerShdw>
                </a:effectLst>
              </a14:hiddenEffects>
            </a:ext>
          </a:extLst>
        </p:spPr>
      </p:pic>
      <p:pic>
        <p:nvPicPr>
          <p:cNvPr id="3080" name="Picture 8" descr="http://nationalmortgageprofessional.com/sites/default/files/US_Bancorp_Logo_12_11_13.jpg"/>
          <p:cNvPicPr>
            <a:picLocks noChangeAspect="1" noChangeArrowheads="1"/>
          </p:cNvPicPr>
          <p:nvPr/>
        </p:nvPicPr>
        <p:blipFill>
          <a:blip r:embed="rId7" cstate="print">
            <a:extLst>
              <a:ext uri="{28A0092B-C50C-407E-A947-70E740481C1C}">
                <a14:useLocalDpi xmlns:a14="http://schemas.microsoft.com/office/drawing/2010/main" val="0"/>
              </a:ext>
            </a:extLst>
          </a:blip>
          <a:srcRect t="24771" b="23314"/>
          <a:stretch>
            <a:fillRect/>
          </a:stretch>
        </p:blipFill>
        <p:spPr bwMode="auto">
          <a:xfrm>
            <a:off x="5992340" y="5794126"/>
            <a:ext cx="1467236" cy="429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2" name="Picture 10" descr="http://54.235.66.177/wordpress/wp-content/uploads/2013/05/mitre.jpg"/>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5152565" y="4478681"/>
            <a:ext cx="836953" cy="245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3" name="Picture 11" descr="http://www.glaad.org/sites/default/files/images/2014-09/Symantec_logo_horizontal.png"/>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499659" y="7205379"/>
            <a:ext cx="881321" cy="2307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4" name="Picture 12" descr="http://cdn-3.famouslogos.us/images/bank-of-america-logo.jpg"/>
          <p:cNvPicPr>
            <a:picLocks noChangeAspect="1" noChangeArrowheads="1"/>
          </p:cNvPicPr>
          <p:nvPr/>
        </p:nvPicPr>
        <p:blipFill>
          <a:blip r:embed="rId10">
            <a:extLst>
              <a:ext uri="{28A0092B-C50C-407E-A947-70E740481C1C}">
                <a14:useLocalDpi xmlns:a14="http://schemas.microsoft.com/office/drawing/2010/main" val="0"/>
              </a:ext>
            </a:extLst>
          </a:blip>
          <a:srcRect t="33499" b="32500"/>
          <a:stretch>
            <a:fillRect/>
          </a:stretch>
        </p:blipFill>
        <p:spPr bwMode="auto">
          <a:xfrm>
            <a:off x="8751938" y="1538263"/>
            <a:ext cx="1958116" cy="3099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3085" name="Picture 13" descr="http://www.portaltotheuniverse.org/static/archives/feeds/feature/feed-167.jpg"/>
          <p:cNvPicPr>
            <a:picLocks noChangeAspect="1" noChangeArrowheads="1"/>
          </p:cNvPicPr>
          <p:nvPr/>
        </p:nvPicPr>
        <p:blipFill>
          <a:blip r:embed="rId11" cstate="print">
            <a:extLst>
              <a:ext uri="{28A0092B-C50C-407E-A947-70E740481C1C}">
                <a14:useLocalDpi xmlns:a14="http://schemas.microsoft.com/office/drawing/2010/main" val="0"/>
              </a:ext>
            </a:extLst>
          </a:blip>
          <a:srcRect t="22705" b="25121"/>
          <a:stretch>
            <a:fillRect/>
          </a:stretch>
        </p:blipFill>
        <p:spPr bwMode="auto">
          <a:xfrm>
            <a:off x="5709825" y="3509989"/>
            <a:ext cx="1846168" cy="391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6" name="Picture 16" descr="http://www.brightsideofnews.com/wp-content/uploads/2014/04/IntelLogo.jpg"/>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498840" y="3772520"/>
            <a:ext cx="699198" cy="461710"/>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2" descr="http://hazardcenter.com/wp-content/themes/hazard/library/images/shops/jpmorgan-chase-logo.png"/>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8084037" y="3644730"/>
            <a:ext cx="1783604" cy="292510"/>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8" descr="http://upload.wikimedia.org/wikipedia/commons/8/82/Dell_Logo.png"/>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8003735" y="2145598"/>
            <a:ext cx="508848" cy="507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gtra.org/wp-content/uploads/2014/11/Securonix-logo-front-light-background.png"/>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6902605" y="5054557"/>
            <a:ext cx="1025604" cy="48908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allthingsd.com/files/2012/07/palo-alto-networks-logo-feature.jpg"/>
          <p:cNvPicPr>
            <a:picLocks noChangeAspect="1" noChangeArrowheads="1"/>
          </p:cNvPicPr>
          <p:nvPr/>
        </p:nvPicPr>
        <p:blipFill rotWithShape="1">
          <a:blip r:embed="rId16" cstate="print">
            <a:extLst>
              <a:ext uri="{28A0092B-C50C-407E-A947-70E740481C1C}">
                <a14:useLocalDpi xmlns:a14="http://schemas.microsoft.com/office/drawing/2010/main" val="0"/>
              </a:ext>
            </a:extLst>
          </a:blip>
          <a:srcRect t="22541" b="25365"/>
          <a:stretch/>
        </p:blipFill>
        <p:spPr bwMode="auto">
          <a:xfrm>
            <a:off x="500477" y="5313286"/>
            <a:ext cx="1509734" cy="58829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http://upload.wikimedia.org/wikipedia/commons/thumb/3/3e/EMC_Corporation_logo.svg/1000px-EMC_Corporation_logo.svg.png"/>
          <p:cNvPicPr>
            <a:picLocks noChangeAspect="1" noChangeArrowheads="1"/>
          </p:cNvPicPr>
          <p:nvPr/>
        </p:nvPicPr>
        <p:blipFill>
          <a:blip r:embed="rId17" cstate="print">
            <a:extLst>
              <a:ext uri="{28A0092B-C50C-407E-A947-70E740481C1C}">
                <a14:useLocalDpi xmlns:a14="http://schemas.microsoft.com/office/drawing/2010/main" val="0"/>
              </a:ext>
            </a:extLst>
          </a:blip>
          <a:srcRect/>
          <a:stretch>
            <a:fillRect/>
          </a:stretch>
        </p:blipFill>
        <p:spPr bwMode="auto">
          <a:xfrm>
            <a:off x="3270524" y="2977997"/>
            <a:ext cx="820674" cy="28887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http://www.aetnainternational.com/aiweb/contentMgt/assets/images/general/logo_aetna_broker.gif"/>
          <p:cNvPicPr>
            <a:picLocks noChangeAspect="1" noChangeArrowheads="1"/>
          </p:cNvPicPr>
          <p:nvPr/>
        </p:nvPicPr>
        <p:blipFill rotWithShape="1">
          <a:blip r:embed="rId18">
            <a:extLst>
              <a:ext uri="{28A0092B-C50C-407E-A947-70E740481C1C}">
                <a14:useLocalDpi xmlns:a14="http://schemas.microsoft.com/office/drawing/2010/main" val="0"/>
              </a:ext>
            </a:extLst>
          </a:blip>
          <a:srcRect r="16048" b="50000"/>
          <a:stretch/>
        </p:blipFill>
        <p:spPr bwMode="auto">
          <a:xfrm>
            <a:off x="1204407" y="1462902"/>
            <a:ext cx="904424" cy="34587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http://incubes.ca/wp-content/uploads/2015/04/telus-logo.jpg"/>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1484771" y="604790"/>
            <a:ext cx="206542" cy="45719"/>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https://regmedia.co.uk/2012/07/12/ibm_logo_big.jpg"/>
          <p:cNvPicPr>
            <a:picLocks noChangeAspect="1" noChangeArrowheads="1"/>
          </p:cNvPicPr>
          <p:nvPr/>
        </p:nvPicPr>
        <p:blipFill>
          <a:blip r:embed="rId20" cstate="print">
            <a:extLst>
              <a:ext uri="{28A0092B-C50C-407E-A947-70E740481C1C}">
                <a14:useLocalDpi xmlns:a14="http://schemas.microsoft.com/office/drawing/2010/main" val="0"/>
              </a:ext>
            </a:extLst>
          </a:blip>
          <a:srcRect/>
          <a:stretch>
            <a:fillRect/>
          </a:stretch>
        </p:blipFill>
        <p:spPr bwMode="auto">
          <a:xfrm>
            <a:off x="3072746" y="3598800"/>
            <a:ext cx="1128010" cy="465998"/>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http://upload.wikimedia.org/wikipedia/commons/thumb/6/64/Cisco_logo.svg/1280px-Cisco_logo.svg.png"/>
          <p:cNvPicPr>
            <a:picLocks noChangeAspect="1" noChangeArrowheads="1"/>
          </p:cNvPicPr>
          <p:nvPr/>
        </p:nvPicPr>
        <p:blipFill>
          <a:blip r:embed="rId21" cstate="print">
            <a:extLst>
              <a:ext uri="{28A0092B-C50C-407E-A947-70E740481C1C}">
                <a14:useLocalDpi xmlns:a14="http://schemas.microsoft.com/office/drawing/2010/main" val="0"/>
              </a:ext>
            </a:extLst>
          </a:blip>
          <a:srcRect/>
          <a:stretch>
            <a:fillRect/>
          </a:stretch>
        </p:blipFill>
        <p:spPr bwMode="auto">
          <a:xfrm>
            <a:off x="6792010" y="2187863"/>
            <a:ext cx="885206" cy="497706"/>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http://img.talkandroid.com/uploads/2015/05/NSA-logo.png"/>
          <p:cNvPicPr>
            <a:picLocks noChangeAspect="1" noChangeArrowheads="1"/>
          </p:cNvPicPr>
          <p:nvPr/>
        </p:nvPicPr>
        <p:blipFill>
          <a:blip r:embed="rId22" cstate="print">
            <a:extLst>
              <a:ext uri="{28A0092B-C50C-407E-A947-70E740481C1C}">
                <a14:useLocalDpi xmlns:a14="http://schemas.microsoft.com/office/drawing/2010/main" val="0"/>
              </a:ext>
            </a:extLst>
          </a:blip>
          <a:srcRect/>
          <a:stretch>
            <a:fillRect/>
          </a:stretch>
        </p:blipFill>
        <p:spPr bwMode="auto">
          <a:xfrm>
            <a:off x="6196981" y="4052343"/>
            <a:ext cx="966253" cy="966253"/>
          </a:xfrm>
          <a:prstGeom prst="rect">
            <a:avLst/>
          </a:prstGeom>
          <a:noFill/>
          <a:extLst>
            <a:ext uri="{909E8E84-426E-40DD-AFC4-6F175D3DCCD1}">
              <a14:hiddenFill xmlns:a14="http://schemas.microsoft.com/office/drawing/2010/main">
                <a:solidFill>
                  <a:srgbClr val="FFFFFF"/>
                </a:solidFill>
              </a14:hiddenFill>
            </a:ext>
          </a:extLst>
        </p:spPr>
      </p:pic>
      <p:pic>
        <p:nvPicPr>
          <p:cNvPr id="1031" name="Picture 7" descr="http://stempact2020.org/wp-content/uploads/2014/08/boeing-logo.jpg"/>
          <p:cNvPicPr>
            <a:picLocks noChangeAspect="1" noChangeArrowheads="1"/>
          </p:cNvPicPr>
          <p:nvPr/>
        </p:nvPicPr>
        <p:blipFill>
          <a:blip r:embed="rId23" cstate="print">
            <a:extLst>
              <a:ext uri="{28A0092B-C50C-407E-A947-70E740481C1C}">
                <a14:useLocalDpi xmlns:a14="http://schemas.microsoft.com/office/drawing/2010/main" val="0"/>
              </a:ext>
            </a:extLst>
          </a:blip>
          <a:srcRect l="6175" t="32646" r="11765" b="27353"/>
          <a:stretch>
            <a:fillRect/>
          </a:stretch>
        </p:blipFill>
        <p:spPr bwMode="auto">
          <a:xfrm>
            <a:off x="1415732" y="1895466"/>
            <a:ext cx="1094295"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in">
                <a:solidFill>
                  <a:srgbClr val="000000"/>
                </a:solidFill>
                <a:miter lim="800000"/>
                <a:headEnd/>
                <a:tailEnd/>
              </a14:hiddenLine>
            </a:ext>
          </a:extLst>
        </p:spPr>
      </p:pic>
      <p:pic>
        <p:nvPicPr>
          <p:cNvPr id="13" name="Picture 2" descr="http://upload.wikimedia.org/wikipedia/commons/thumb/9/96/NEC_logo.svg/2000px-NEC_logo.svg.png"/>
          <p:cNvPicPr>
            <a:picLocks noChangeAspect="1" noChangeArrowheads="1"/>
          </p:cNvPicPr>
          <p:nvPr/>
        </p:nvPicPr>
        <p:blipFill>
          <a:blip r:embed="rId24" cstate="print">
            <a:extLst>
              <a:ext uri="{28A0092B-C50C-407E-A947-70E740481C1C}">
                <a14:useLocalDpi xmlns:a14="http://schemas.microsoft.com/office/drawing/2010/main" val="0"/>
              </a:ext>
            </a:extLst>
          </a:blip>
          <a:srcRect/>
          <a:stretch>
            <a:fillRect/>
          </a:stretch>
        </p:blipFill>
        <p:spPr bwMode="auto">
          <a:xfrm>
            <a:off x="7406556" y="4422489"/>
            <a:ext cx="780252" cy="21487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4" descr="https://d1qb2nb5cznatu.cloudfront.net/startups/i/532673-31769a00a90d607ce8c10a1a12f4fe3b-medium_jpg.jpg?buster=1415906433"/>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589916" y="4269125"/>
            <a:ext cx="835025" cy="693071"/>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http://www.prodevmedia.com/FSISAC/2013/FSISAC_final_logo_med.jpg"/>
          <p:cNvPicPr>
            <a:picLocks noChangeAspect="1" noChangeArrowheads="1"/>
          </p:cNvPicPr>
          <p:nvPr/>
        </p:nvPicPr>
        <p:blipFill>
          <a:blip r:embed="rId26" cstate="print">
            <a:extLst>
              <a:ext uri="{28A0092B-C50C-407E-A947-70E740481C1C}">
                <a14:useLocalDpi xmlns:a14="http://schemas.microsoft.com/office/drawing/2010/main" val="0"/>
              </a:ext>
            </a:extLst>
          </a:blip>
          <a:srcRect/>
          <a:stretch>
            <a:fillRect/>
          </a:stretch>
        </p:blipFill>
        <p:spPr bwMode="auto">
          <a:xfrm>
            <a:off x="7856788" y="3082106"/>
            <a:ext cx="1616988" cy="321484"/>
          </a:xfrm>
          <a:prstGeom prst="rect">
            <a:avLst/>
          </a:prstGeom>
          <a:noFill/>
          <a:extLst>
            <a:ext uri="{909E8E84-426E-40DD-AFC4-6F175D3DCCD1}">
              <a14:hiddenFill xmlns:a14="http://schemas.microsoft.com/office/drawing/2010/main">
                <a:solidFill>
                  <a:srgbClr val="FFFFFF"/>
                </a:solidFill>
              </a14:hiddenFill>
            </a:ext>
          </a:extLst>
        </p:spPr>
      </p:pic>
      <p:sp>
        <p:nvSpPr>
          <p:cNvPr id="25" name="AutoShape 6" descr="http://purdicom112233.purdicom.netdna-cdn.com/wp-content/uploads/2014/09/iboss-logo-08.png"/>
          <p:cNvSpPr>
            <a:spLocks noChangeAspect="1" noChangeArrowheads="1"/>
          </p:cNvSpPr>
          <p:nvPr/>
        </p:nvSpPr>
        <p:spPr bwMode="auto">
          <a:xfrm>
            <a:off x="1679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7" name="Picture 10" descr="https://upload.wikimedia.org/wikipedia/commons/thumb/7/77/Raytheon.svg/2000px-Raytheon.svg.png"/>
          <p:cNvPicPr>
            <a:picLocks noChangeAspect="1" noChangeArrowheads="1"/>
          </p:cNvPicPr>
          <p:nvPr/>
        </p:nvPicPr>
        <p:blipFill>
          <a:blip r:embed="rId27" cstate="print">
            <a:extLst>
              <a:ext uri="{28A0092B-C50C-407E-A947-70E740481C1C}">
                <a14:useLocalDpi xmlns:a14="http://schemas.microsoft.com/office/drawing/2010/main" val="0"/>
              </a:ext>
            </a:extLst>
          </a:blip>
          <a:srcRect/>
          <a:stretch>
            <a:fillRect/>
          </a:stretch>
        </p:blipFill>
        <p:spPr bwMode="auto">
          <a:xfrm>
            <a:off x="3761931" y="5255190"/>
            <a:ext cx="1122508" cy="218509"/>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6" descr="http://www.fortinet.com/sites/all/themes/fortinet/images/fortinet_logo.png"/>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872829" y="3017778"/>
            <a:ext cx="1209675" cy="254669"/>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 descr="http://www.airbus.com/fileadmin/backstage/images_including_headers/facebook_illustrations/300x300_Airbus_logo.png"/>
          <p:cNvPicPr>
            <a:picLocks noChangeAspect="1" noChangeArrowheads="1"/>
          </p:cNvPicPr>
          <p:nvPr/>
        </p:nvPicPr>
        <p:blipFill rotWithShape="1">
          <a:blip r:embed="rId29">
            <a:extLst>
              <a:ext uri="{28A0092B-C50C-407E-A947-70E740481C1C}">
                <a14:useLocalDpi xmlns:a14="http://schemas.microsoft.com/office/drawing/2010/main" val="0"/>
              </a:ext>
            </a:extLst>
          </a:blip>
          <a:srcRect t="37041" b="37534"/>
          <a:stretch/>
        </p:blipFill>
        <p:spPr bwMode="auto">
          <a:xfrm>
            <a:off x="2651876" y="1554433"/>
            <a:ext cx="1344726" cy="341893"/>
          </a:xfrm>
          <a:prstGeom prst="rect">
            <a:avLst/>
          </a:prstGeom>
          <a:noFill/>
          <a:extLst>
            <a:ext uri="{909E8E84-426E-40DD-AFC4-6F175D3DCCD1}">
              <a14:hiddenFill xmlns:a14="http://schemas.microsoft.com/office/drawing/2010/main">
                <a:solidFill>
                  <a:srgbClr val="FFFFFF"/>
                </a:solidFill>
              </a14:hiddenFill>
            </a:ext>
          </a:extLst>
        </p:spPr>
      </p:pic>
      <p:pic>
        <p:nvPicPr>
          <p:cNvPr id="1039" name="Picture 8" descr="http://www.oldforestsounds.com/images/verisign.gif"/>
          <p:cNvPicPr>
            <a:picLocks noChangeAspect="1" noChangeArrowheads="1"/>
          </p:cNvPicPr>
          <p:nvPr/>
        </p:nvPicPr>
        <p:blipFill rotWithShape="1">
          <a:blip r:embed="rId30">
            <a:extLst>
              <a:ext uri="{28A0092B-C50C-407E-A947-70E740481C1C}">
                <a14:useLocalDpi xmlns:a14="http://schemas.microsoft.com/office/drawing/2010/main" val="0"/>
              </a:ext>
            </a:extLst>
          </a:blip>
          <a:srcRect l="5615" t="15407" r="10497" b="17231"/>
          <a:stretch/>
        </p:blipFill>
        <p:spPr bwMode="auto">
          <a:xfrm>
            <a:off x="8065288" y="5705853"/>
            <a:ext cx="1016507" cy="44622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http://ausasustainingmembers.searchablelisting.com/logos_storage/viasatLogoFinalRGB_ViaSat,%20Inc.%20.png"/>
          <p:cNvPicPr>
            <a:picLocks noChangeAspect="1" noChangeArrowheads="1"/>
          </p:cNvPicPr>
          <p:nvPr/>
        </p:nvPicPr>
        <p:blipFill>
          <a:blip r:embed="rId31" cstate="print">
            <a:extLst>
              <a:ext uri="{28A0092B-C50C-407E-A947-70E740481C1C}">
                <a14:useLocalDpi xmlns:a14="http://schemas.microsoft.com/office/drawing/2010/main" val="0"/>
              </a:ext>
            </a:extLst>
          </a:blip>
          <a:srcRect/>
          <a:stretch>
            <a:fillRect/>
          </a:stretch>
        </p:blipFill>
        <p:spPr bwMode="auto">
          <a:xfrm>
            <a:off x="9290353" y="5792772"/>
            <a:ext cx="1361483" cy="453828"/>
          </a:xfrm>
          <a:prstGeom prst="rect">
            <a:avLst/>
          </a:prstGeom>
          <a:noFill/>
          <a:extLst>
            <a:ext uri="{909E8E84-426E-40DD-AFC4-6F175D3DCCD1}">
              <a14:hiddenFill xmlns:a14="http://schemas.microsoft.com/office/drawing/2010/main">
                <a:solidFill>
                  <a:srgbClr val="FFFFFF"/>
                </a:solidFill>
              </a14:hiddenFill>
            </a:ext>
          </a:extLst>
        </p:spPr>
      </p:pic>
      <p:pic>
        <p:nvPicPr>
          <p:cNvPr id="1041" name="Picture 4" descr="http://tyba-temp-test-bucket.s3.amazonaws.com/2037/recruiter_logos/d73feced0f2f24ddcbb3babae1b0b5b5-logo_large_fullcolor_tagline.png"/>
          <p:cNvPicPr>
            <a:picLocks noChangeAspect="1" noChangeArrowheads="1"/>
          </p:cNvPicPr>
          <p:nvPr/>
        </p:nvPicPr>
        <p:blipFill rotWithShape="1">
          <a:blip r:embed="rId32" cstate="print">
            <a:extLst>
              <a:ext uri="{28A0092B-C50C-407E-A947-70E740481C1C}">
                <a14:useLocalDpi xmlns:a14="http://schemas.microsoft.com/office/drawing/2010/main" val="0"/>
              </a:ext>
            </a:extLst>
          </a:blip>
          <a:srcRect t="40714" b="42583"/>
          <a:stretch/>
        </p:blipFill>
        <p:spPr bwMode="auto">
          <a:xfrm>
            <a:off x="1195416" y="2782812"/>
            <a:ext cx="1672061" cy="279281"/>
          </a:xfrm>
          <a:prstGeom prst="rect">
            <a:avLst/>
          </a:prstGeom>
          <a:noFill/>
          <a:extLst>
            <a:ext uri="{909E8E84-426E-40DD-AFC4-6F175D3DCCD1}">
              <a14:hiddenFill xmlns:a14="http://schemas.microsoft.com/office/drawing/2010/main">
                <a:solidFill>
                  <a:srgbClr val="FFFFFF"/>
                </a:solidFill>
              </a14:hiddenFill>
            </a:ext>
          </a:extLst>
        </p:spPr>
      </p:pic>
      <p:pic>
        <p:nvPicPr>
          <p:cNvPr id="1025" name="Picture 6" descr="https://upload.wikimedia.org/wikipedia/en/thumb/e/e7/ANZ-brand.svg/440px-ANZ-brand.svg.png"/>
          <p:cNvPicPr>
            <a:picLocks noChangeAspect="1" noChangeArrowheads="1"/>
          </p:cNvPicPr>
          <p:nvPr/>
        </p:nvPicPr>
        <p:blipFill>
          <a:blip r:embed="rId33" cstate="print">
            <a:extLst>
              <a:ext uri="{28A0092B-C50C-407E-A947-70E740481C1C}">
                <a14:useLocalDpi xmlns:a14="http://schemas.microsoft.com/office/drawing/2010/main" val="0"/>
              </a:ext>
            </a:extLst>
          </a:blip>
          <a:srcRect/>
          <a:stretch>
            <a:fillRect/>
          </a:stretch>
        </p:blipFill>
        <p:spPr bwMode="auto">
          <a:xfrm>
            <a:off x="6112127" y="1546422"/>
            <a:ext cx="1046971" cy="347405"/>
          </a:xfrm>
          <a:prstGeom prst="rect">
            <a:avLst/>
          </a:prstGeom>
          <a:noFill/>
          <a:extLst>
            <a:ext uri="{909E8E84-426E-40DD-AFC4-6F175D3DCCD1}">
              <a14:hiddenFill xmlns:a14="http://schemas.microsoft.com/office/drawing/2010/main">
                <a:solidFill>
                  <a:srgbClr val="FFFFFF"/>
                </a:solidFill>
              </a14:hiddenFill>
            </a:ext>
          </a:extLst>
        </p:spPr>
      </p:pic>
      <p:pic>
        <p:nvPicPr>
          <p:cNvPr id="1043" name="Picture 8" descr="http://www.kaiserpermanentehistory.org/wp-content/uploads/2012/02/1980s-KP-Logo.jpg"/>
          <p:cNvPicPr>
            <a:picLocks noChangeAspect="1" noChangeArrowheads="1"/>
          </p:cNvPicPr>
          <p:nvPr/>
        </p:nvPicPr>
        <p:blipFill>
          <a:blip r:embed="rId34" cstate="print">
            <a:extLst>
              <a:ext uri="{28A0092B-C50C-407E-A947-70E740481C1C}">
                <a14:useLocalDpi xmlns:a14="http://schemas.microsoft.com/office/drawing/2010/main" val="0"/>
              </a:ext>
            </a:extLst>
          </a:blip>
          <a:srcRect/>
          <a:stretch>
            <a:fillRect/>
          </a:stretch>
        </p:blipFill>
        <p:spPr bwMode="auto">
          <a:xfrm>
            <a:off x="10294157" y="3614097"/>
            <a:ext cx="1519998" cy="535425"/>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14" descr="http://cdn.hearingreview.com/hearingr/2014/05/SiemensLogo.jpg"/>
          <p:cNvPicPr>
            <a:picLocks noChangeAspect="1" noChangeArrowheads="1"/>
          </p:cNvPicPr>
          <p:nvPr/>
        </p:nvPicPr>
        <p:blipFill>
          <a:blip r:embed="rId35" cstate="print">
            <a:extLst>
              <a:ext uri="{28A0092B-C50C-407E-A947-70E740481C1C}">
                <a14:useLocalDpi xmlns:a14="http://schemas.microsoft.com/office/drawing/2010/main" val="0"/>
              </a:ext>
            </a:extLst>
          </a:blip>
          <a:srcRect/>
          <a:stretch>
            <a:fillRect/>
          </a:stretch>
        </p:blipFill>
        <p:spPr bwMode="auto">
          <a:xfrm>
            <a:off x="8245179" y="5218286"/>
            <a:ext cx="1257601" cy="292316"/>
          </a:xfrm>
          <a:prstGeom prst="rect">
            <a:avLst/>
          </a:prstGeom>
          <a:noFill/>
          <a:extLst>
            <a:ext uri="{909E8E84-426E-40DD-AFC4-6F175D3DCCD1}">
              <a14:hiddenFill xmlns:a14="http://schemas.microsoft.com/office/drawing/2010/main">
                <a:solidFill>
                  <a:srgbClr val="FFFFFF"/>
                </a:solidFill>
              </a14:hiddenFill>
            </a:ext>
          </a:extLst>
        </p:spPr>
      </p:pic>
      <p:pic>
        <p:nvPicPr>
          <p:cNvPr id="1047" name="Picture 16" descr="http://nhcva.org/files/2013/10/DOD-Logo.jpg"/>
          <p:cNvPicPr>
            <a:picLocks noChangeAspect="1" noChangeArrowheads="1"/>
          </p:cNvPicPr>
          <p:nvPr/>
        </p:nvPicPr>
        <p:blipFill>
          <a:blip r:embed="rId36" cstate="print">
            <a:extLst>
              <a:ext uri="{28A0092B-C50C-407E-A947-70E740481C1C}">
                <a14:useLocalDpi xmlns:a14="http://schemas.microsoft.com/office/drawing/2010/main" val="0"/>
              </a:ext>
            </a:extLst>
          </a:blip>
          <a:srcRect/>
          <a:stretch>
            <a:fillRect/>
          </a:stretch>
        </p:blipFill>
        <p:spPr bwMode="auto">
          <a:xfrm>
            <a:off x="10847957" y="5424931"/>
            <a:ext cx="1012428" cy="101242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http://upload.wikimedia.org/wikipedia/en/thumb/a/ac/Logo,_Center_for_Internet_Security.png/220px-Logo,_Center_for_Internet_Security.png"/>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2787345" y="2201290"/>
            <a:ext cx="1698811" cy="401538"/>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https://upload.wikimedia.org/wikipedia/commons/thumb/9/96/Microsoft_logo_(2012).svg/2000px-Microsoft_logo_(2012).svg.png"/>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314994" y="4467944"/>
            <a:ext cx="1464949" cy="3127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4" descr="https://i.kinja-img.com/gawker-media/image/upload/s--pEKSmwzm--/c_scale,fl_progressive,q_80,w_800/1414228815325188681.jpg"/>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238473" y="3713521"/>
            <a:ext cx="1100287" cy="603782"/>
          </a:xfrm>
          <a:prstGeom prst="rect">
            <a:avLst/>
          </a:prstGeom>
          <a:noFill/>
          <a:extLst>
            <a:ext uri="{909E8E84-426E-40DD-AFC4-6F175D3DCCD1}">
              <a14:hiddenFill xmlns:a14="http://schemas.microsoft.com/office/drawing/2010/main">
                <a:solidFill>
                  <a:srgbClr val="FFFFFF"/>
                </a:solidFill>
              </a14:hiddenFill>
            </a:ext>
          </a:extLst>
        </p:spPr>
      </p:pic>
      <p:pic>
        <p:nvPicPr>
          <p:cNvPr id="1051" name="Picture 6" descr="http://logonoid.com/images/oracle-logo.png"/>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10574919" y="4623580"/>
            <a:ext cx="1111462" cy="144490"/>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8" descr="http://topgrad.co.uk/wp-content/uploads/2016/01/pwc_logo.png"/>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2408431" y="5345713"/>
            <a:ext cx="991813" cy="329778"/>
          </a:xfrm>
          <a:prstGeom prst="rect">
            <a:avLst/>
          </a:prstGeom>
          <a:noFill/>
          <a:extLst>
            <a:ext uri="{909E8E84-426E-40DD-AFC4-6F175D3DCCD1}">
              <a14:hiddenFill xmlns:a14="http://schemas.microsoft.com/office/drawing/2010/main">
                <a:solidFill>
                  <a:srgbClr val="FFFFFF"/>
                </a:solidFill>
              </a14:hiddenFill>
            </a:ext>
          </a:extLst>
        </p:spPr>
      </p:pic>
      <p:pic>
        <p:nvPicPr>
          <p:cNvPr id="1054" name="Picture 12" descr="http://emeastartups.com/wp-content/uploads/2015/11/kpmg-logo-460400-460x360.jpg"/>
          <p:cNvPicPr>
            <a:picLocks noChangeAspect="1" noChangeArrowheads="1"/>
          </p:cNvPicPr>
          <p:nvPr/>
        </p:nvPicPr>
        <p:blipFill rotWithShape="1">
          <a:blip r:embed="rId42">
            <a:extLst>
              <a:ext uri="{28A0092B-C50C-407E-A947-70E740481C1C}">
                <a14:useLocalDpi xmlns:a14="http://schemas.microsoft.com/office/drawing/2010/main" val="0"/>
              </a:ext>
            </a:extLst>
          </a:blip>
          <a:srcRect l="16185" t="30023" r="15659" b="33249"/>
          <a:stretch/>
        </p:blipFill>
        <p:spPr bwMode="auto">
          <a:xfrm>
            <a:off x="500477" y="4506389"/>
            <a:ext cx="1160896" cy="489591"/>
          </a:xfrm>
          <a:prstGeom prst="rect">
            <a:avLst/>
          </a:prstGeom>
          <a:noFill/>
          <a:extLst>
            <a:ext uri="{909E8E84-426E-40DD-AFC4-6F175D3DCCD1}">
              <a14:hiddenFill xmlns:a14="http://schemas.microsoft.com/office/drawing/2010/main">
                <a:solidFill>
                  <a:srgbClr val="FFFFFF"/>
                </a:solidFill>
              </a14:hiddenFill>
            </a:ext>
          </a:extLst>
        </p:spPr>
      </p:pic>
      <p:pic>
        <p:nvPicPr>
          <p:cNvPr id="1055" name="Picture 14" descr="http://www.ey.com/ecimages/EY-logo-li.png"/>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375469" y="2531904"/>
            <a:ext cx="635539" cy="635539"/>
          </a:xfrm>
          <a:prstGeom prst="rect">
            <a:avLst/>
          </a:prstGeom>
          <a:noFill/>
          <a:extLst>
            <a:ext uri="{909E8E84-426E-40DD-AFC4-6F175D3DCCD1}">
              <a14:hiddenFill xmlns:a14="http://schemas.microsoft.com/office/drawing/2010/main">
                <a:solidFill>
                  <a:srgbClr val="FFFFFF"/>
                </a:solidFill>
              </a14:hiddenFill>
            </a:ext>
          </a:extLst>
        </p:spPr>
      </p:pic>
      <p:sp>
        <p:nvSpPr>
          <p:cNvPr id="3072" name="TextBox 3071"/>
          <p:cNvSpPr txBox="1"/>
          <p:nvPr/>
        </p:nvSpPr>
        <p:spPr>
          <a:xfrm>
            <a:off x="702785" y="6398842"/>
            <a:ext cx="6578353" cy="369332"/>
          </a:xfrm>
          <a:prstGeom prst="rect">
            <a:avLst/>
          </a:prstGeom>
          <a:noFill/>
        </p:spPr>
        <p:txBody>
          <a:bodyPr wrap="square" rtlCol="0">
            <a:spAutoFit/>
          </a:bodyPr>
          <a:lstStyle/>
          <a:p>
            <a:r>
              <a:rPr lang="en-US" dirty="0">
                <a:solidFill>
                  <a:schemeClr val="accent2">
                    <a:lumMod val="75000"/>
                  </a:schemeClr>
                </a:solidFill>
                <a:latin typeface="+mj-lt"/>
              </a:rPr>
              <a:t>See full roster: www.oasis-open.org/member-roster</a:t>
            </a:r>
          </a:p>
        </p:txBody>
      </p:sp>
      <p:pic>
        <p:nvPicPr>
          <p:cNvPr id="11" name="Picture 2" descr="Amazon">
            <a:extLst>
              <a:ext uri="{FF2B5EF4-FFF2-40B4-BE49-F238E27FC236}">
                <a16:creationId xmlns:a16="http://schemas.microsoft.com/office/drawing/2014/main" id="{0C1E0ECF-21B2-4708-8B3C-97EEE21A516B}"/>
              </a:ext>
            </a:extLst>
          </p:cNvPr>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4621920" y="1583615"/>
            <a:ext cx="1029185" cy="38376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4" descr="Apple">
            <a:extLst>
              <a:ext uri="{FF2B5EF4-FFF2-40B4-BE49-F238E27FC236}">
                <a16:creationId xmlns:a16="http://schemas.microsoft.com/office/drawing/2014/main" id="{00106760-D754-4578-8B11-8FBCC9BA2FD1}"/>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434174" y="1300955"/>
            <a:ext cx="866458" cy="614397"/>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4" descr="Ford Motor Company">
            <a:extLst>
              <a:ext uri="{FF2B5EF4-FFF2-40B4-BE49-F238E27FC236}">
                <a16:creationId xmlns:a16="http://schemas.microsoft.com/office/drawing/2014/main" id="{5F6F599B-358B-4A39-BBB2-4D6BFAC1EE04}"/>
              </a:ext>
            </a:extLst>
          </p:cNvPr>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013783" y="2042747"/>
            <a:ext cx="1409412" cy="776984"/>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Tesla">
            <a:extLst>
              <a:ext uri="{FF2B5EF4-FFF2-40B4-BE49-F238E27FC236}">
                <a16:creationId xmlns:a16="http://schemas.microsoft.com/office/drawing/2014/main" id="{F5EB7067-FF7E-451A-B23D-817A699458F4}"/>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2802904" y="5812902"/>
            <a:ext cx="1134492" cy="455549"/>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Uber">
            <a:extLst>
              <a:ext uri="{FF2B5EF4-FFF2-40B4-BE49-F238E27FC236}">
                <a16:creationId xmlns:a16="http://schemas.microsoft.com/office/drawing/2014/main" id="{7EEFA41A-F7CE-4E41-8118-CE57A5A5C5AF}"/>
              </a:ext>
            </a:extLst>
          </p:cNvPr>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4414346" y="5705853"/>
            <a:ext cx="731194" cy="530561"/>
          </a:xfrm>
          <a:prstGeom prst="rect">
            <a:avLst/>
          </a:prstGeom>
          <a:noFill/>
          <a:extLst>
            <a:ext uri="{909E8E84-426E-40DD-AFC4-6F175D3DCCD1}">
              <a14:hiddenFill xmlns:a14="http://schemas.microsoft.com/office/drawing/2010/main">
                <a:solidFill>
                  <a:srgbClr val="FFFFFF"/>
                </a:solidFill>
              </a14:hiddenFill>
            </a:ext>
          </a:extLst>
        </p:spPr>
      </p:pic>
      <p:pic>
        <p:nvPicPr>
          <p:cNvPr id="1024" name="Picture 22" descr="Image result for HUAWEI LOGO">
            <a:extLst>
              <a:ext uri="{FF2B5EF4-FFF2-40B4-BE49-F238E27FC236}">
                <a16:creationId xmlns:a16="http://schemas.microsoft.com/office/drawing/2014/main" id="{4C143199-BAD0-463A-89E4-075EC977AF77}"/>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1795124" y="3213167"/>
            <a:ext cx="763208" cy="71894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Image result for mcafee logo">
            <a:extLst>
              <a:ext uri="{FF2B5EF4-FFF2-40B4-BE49-F238E27FC236}">
                <a16:creationId xmlns:a16="http://schemas.microsoft.com/office/drawing/2014/main" id="{9C8CDCBB-AEA4-4422-8E1E-1662830CF92E}"/>
              </a:ext>
            </a:extLst>
          </p:cNvPr>
          <p:cNvPicPr>
            <a:picLocks noChangeAspect="1" noChangeArrowheads="1"/>
          </p:cNvPicPr>
          <p:nvPr/>
        </p:nvPicPr>
        <p:blipFill rotWithShape="1">
          <a:blip r:embed="rId50">
            <a:extLst>
              <a:ext uri="{28A0092B-C50C-407E-A947-70E740481C1C}">
                <a14:useLocalDpi xmlns:a14="http://schemas.microsoft.com/office/drawing/2010/main" val="0"/>
              </a:ext>
            </a:extLst>
          </a:blip>
          <a:srcRect b="12980"/>
          <a:stretch/>
        </p:blipFill>
        <p:spPr bwMode="auto">
          <a:xfrm>
            <a:off x="2062923" y="4223133"/>
            <a:ext cx="990974" cy="828461"/>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8" descr="Image result for ericsson logo">
            <a:extLst>
              <a:ext uri="{FF2B5EF4-FFF2-40B4-BE49-F238E27FC236}">
                <a16:creationId xmlns:a16="http://schemas.microsoft.com/office/drawing/2014/main" id="{74490931-41F3-4F59-82D6-9997BD6BDED4}"/>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471131" y="2697638"/>
            <a:ext cx="820674" cy="718090"/>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Image result for nokia logo">
            <a:extLst>
              <a:ext uri="{FF2B5EF4-FFF2-40B4-BE49-F238E27FC236}">
                <a16:creationId xmlns:a16="http://schemas.microsoft.com/office/drawing/2014/main" id="{F4C7DE9B-A58C-4FD5-9A53-B22E13B7A2C7}"/>
              </a:ext>
            </a:extLst>
          </p:cNvPr>
          <p:cNvPicPr>
            <a:picLocks noChangeAspect="1"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8186808" y="4131909"/>
            <a:ext cx="1519998" cy="1105453"/>
          </a:xfrm>
          <a:prstGeom prst="rect">
            <a:avLst/>
          </a:prstGeom>
          <a:noFill/>
          <a:extLst>
            <a:ext uri="{909E8E84-426E-40DD-AFC4-6F175D3DCCD1}">
              <a14:hiddenFill xmlns:a14="http://schemas.microsoft.com/office/drawing/2010/main">
                <a:solidFill>
                  <a:srgbClr val="FFFFFF"/>
                </a:solidFill>
              </a14:hiddenFill>
            </a:ext>
          </a:extLst>
        </p:spPr>
      </p:pic>
      <p:sp>
        <p:nvSpPr>
          <p:cNvPr id="19" name="AutoShape 2" descr="Image result for ethereum logo">
            <a:extLst>
              <a:ext uri="{FF2B5EF4-FFF2-40B4-BE49-F238E27FC236}">
                <a16:creationId xmlns:a16="http://schemas.microsoft.com/office/drawing/2014/main" id="{8C07E08B-E9AE-473B-BAE8-665907B7E3F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1" name="AutoShape 4" descr="Image result for ethereum logo">
            <a:extLst>
              <a:ext uri="{FF2B5EF4-FFF2-40B4-BE49-F238E27FC236}">
                <a16:creationId xmlns:a16="http://schemas.microsoft.com/office/drawing/2014/main" id="{D64E3B79-C312-4347-9362-593F5F08A4FA}"/>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3" name="Picture 8" descr="Image result for ethereum foundation logo">
            <a:extLst>
              <a:ext uri="{FF2B5EF4-FFF2-40B4-BE49-F238E27FC236}">
                <a16:creationId xmlns:a16="http://schemas.microsoft.com/office/drawing/2014/main" id="{264BEA2C-97F8-4B05-8AA2-19FD9E7BD1A3}"/>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8713928" y="2052414"/>
            <a:ext cx="1607306" cy="857230"/>
          </a:xfrm>
          <a:prstGeom prst="rect">
            <a:avLst/>
          </a:prstGeom>
          <a:noFill/>
          <a:extLst>
            <a:ext uri="{909E8E84-426E-40DD-AFC4-6F175D3DCCD1}">
              <a14:hiddenFill xmlns:a14="http://schemas.microsoft.com/office/drawing/2010/main">
                <a:solidFill>
                  <a:srgbClr val="FFFFFF"/>
                </a:solidFill>
              </a14:hiddenFill>
            </a:ext>
          </a:extLst>
        </p:spPr>
      </p:pic>
      <p:pic>
        <p:nvPicPr>
          <p:cNvPr id="1027" name="Picture 10" descr="Image result for ethereum enterprise alliance">
            <a:extLst>
              <a:ext uri="{FF2B5EF4-FFF2-40B4-BE49-F238E27FC236}">
                <a16:creationId xmlns:a16="http://schemas.microsoft.com/office/drawing/2014/main" id="{208388AB-D9F0-47D4-B05C-F8AE23F87B73}"/>
              </a:ext>
            </a:extLst>
          </p:cNvPr>
          <p:cNvPicPr>
            <a:picLocks noChangeAspect="1"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10300236" y="2006337"/>
            <a:ext cx="1654713" cy="945550"/>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Image result for consensys logo">
            <a:extLst>
              <a:ext uri="{FF2B5EF4-FFF2-40B4-BE49-F238E27FC236}">
                <a16:creationId xmlns:a16="http://schemas.microsoft.com/office/drawing/2014/main" id="{E3AE6212-0E86-4FFF-81A1-FB00CD5BFA6E}"/>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10941048" y="1004929"/>
            <a:ext cx="1128862" cy="11288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2089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88631" y="2349925"/>
            <a:ext cx="3498979" cy="2456442"/>
          </a:xfrm>
        </p:spPr>
        <p:txBody>
          <a:bodyPr vert="horz" lIns="228600" tIns="228600" rIns="228600" bIns="0" rtlCol="0">
            <a:normAutofit/>
          </a:bodyPr>
          <a:lstStyle/>
          <a:p>
            <a:r>
              <a:rPr lang="en-US" dirty="0"/>
              <a:t>OASIS </a:t>
            </a:r>
            <a:r>
              <a:rPr lang="en-US" dirty="0">
                <a:sym typeface="Wingdings" panose="05000000000000000000" pitchFamily="2" charset="2"/>
              </a:rPr>
              <a:t>   </a:t>
            </a:r>
            <a:br>
              <a:rPr lang="en-US" dirty="0">
                <a:sym typeface="Wingdings" panose="05000000000000000000" pitchFamily="2" charset="2"/>
              </a:rPr>
            </a:br>
            <a:r>
              <a:rPr lang="en-US" dirty="0"/>
              <a:t>de jure</a:t>
            </a:r>
          </a:p>
        </p:txBody>
      </p:sp>
      <p:sp>
        <p:nvSpPr>
          <p:cNvPr id="4" name="Slide Number Placeholder 3"/>
          <p:cNvSpPr>
            <a:spLocks noGrp="1"/>
          </p:cNvSpPr>
          <p:nvPr>
            <p:ph type="sldNum" sz="quarter" idx="12"/>
          </p:nvPr>
        </p:nvSpPr>
        <p:spPr>
          <a:xfrm>
            <a:off x="10469880" y="320040"/>
            <a:ext cx="914400" cy="320040"/>
          </a:xfrm>
        </p:spPr>
        <p:txBody>
          <a:bodyPr vert="horz" lIns="91440" tIns="45720" rIns="91440" bIns="45720" rtlCol="0">
            <a:normAutofit/>
          </a:bodyPr>
          <a:lstStyle/>
          <a:p>
            <a:pPr>
              <a:spcAft>
                <a:spcPts val="600"/>
              </a:spcAft>
              <a:defRPr/>
            </a:pPr>
            <a:fld id="{4F3D83C2-F34C-4FE1-9B08-BFE22A956B18}" type="slidenum">
              <a:rPr lang="en-US" smtClean="0"/>
              <a:pPr>
                <a:spcAft>
                  <a:spcPts val="600"/>
                </a:spcAft>
                <a:defRPr/>
              </a:pPr>
              <a:t>5</a:t>
            </a:fld>
            <a:endParaRPr lang="en-US"/>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741551651"/>
              </p:ext>
            </p:extLst>
          </p:nvPr>
        </p:nvGraphicFramePr>
        <p:xfrm>
          <a:off x="5355771" y="640080"/>
          <a:ext cx="6331172" cy="5729918"/>
        </p:xfrm>
        <a:graphic>
          <a:graphicData uri="http://schemas.openxmlformats.org/drawingml/2006/table">
            <a:tbl>
              <a:tblPr firstRow="1" bandRow="1">
                <a:tableStyleId>{9D7B26C5-4107-4FEC-AEDC-1716B250A1EF}</a:tableStyleId>
              </a:tblPr>
              <a:tblGrid>
                <a:gridCol w="4144284">
                  <a:extLst>
                    <a:ext uri="{9D8B030D-6E8A-4147-A177-3AD203B41FA5}">
                      <a16:colId xmlns:a16="http://schemas.microsoft.com/office/drawing/2014/main" val="20000"/>
                    </a:ext>
                  </a:extLst>
                </a:gridCol>
                <a:gridCol w="2186888">
                  <a:extLst>
                    <a:ext uri="{9D8B030D-6E8A-4147-A177-3AD203B41FA5}">
                      <a16:colId xmlns:a16="http://schemas.microsoft.com/office/drawing/2014/main" val="20001"/>
                    </a:ext>
                  </a:extLst>
                </a:gridCol>
              </a:tblGrid>
              <a:tr h="337054">
                <a:tc>
                  <a:txBody>
                    <a:bodyPr/>
                    <a:lstStyle/>
                    <a:p>
                      <a:r>
                        <a:rPr lang="en-US" sz="1200" b="1" i="1">
                          <a:solidFill>
                            <a:schemeClr val="accent1"/>
                          </a:solidFill>
                          <a:latin typeface="Arial" panose="020B0604020202020204" pitchFamily="34" charset="0"/>
                          <a:cs typeface="Arial" panose="020B0604020202020204" pitchFamily="34" charset="0"/>
                        </a:rPr>
                        <a:t>OASIS Standard</a:t>
                      </a:r>
                    </a:p>
                  </a:txBody>
                  <a:tcPr marL="99590" marR="59754" marT="59754" marB="59754"/>
                </a:tc>
                <a:tc>
                  <a:txBody>
                    <a:bodyPr/>
                    <a:lstStyle/>
                    <a:p>
                      <a:r>
                        <a:rPr lang="en-US" sz="1200" b="1" i="1" dirty="0">
                          <a:solidFill>
                            <a:schemeClr val="accent1"/>
                          </a:solidFill>
                          <a:latin typeface="Arial" panose="020B0604020202020204" pitchFamily="34" charset="0"/>
                          <a:cs typeface="Arial" panose="020B0604020202020204" pitchFamily="34" charset="0"/>
                        </a:rPr>
                        <a:t>Also</a:t>
                      </a:r>
                      <a:r>
                        <a:rPr lang="en-US" sz="1200" b="1" i="1" baseline="0" dirty="0">
                          <a:solidFill>
                            <a:schemeClr val="accent1"/>
                          </a:solidFill>
                          <a:latin typeface="Arial" panose="020B0604020202020204" pitchFamily="34" charset="0"/>
                          <a:cs typeface="Arial" panose="020B0604020202020204" pitchFamily="34" charset="0"/>
                        </a:rPr>
                        <a:t> </a:t>
                      </a:r>
                      <a:r>
                        <a:rPr lang="en-US" sz="1200" b="1" i="1" dirty="0">
                          <a:solidFill>
                            <a:schemeClr val="accent1"/>
                          </a:solidFill>
                          <a:latin typeface="Arial" panose="020B0604020202020204" pitchFamily="34" charset="0"/>
                          <a:cs typeface="Arial" panose="020B0604020202020204" pitchFamily="34" charset="0"/>
                        </a:rPr>
                        <a:t>Approved</a:t>
                      </a:r>
                      <a:r>
                        <a:rPr lang="en-US" sz="1200" b="1" i="1" baseline="0" dirty="0">
                          <a:solidFill>
                            <a:schemeClr val="accent1"/>
                          </a:solidFill>
                          <a:latin typeface="Arial" panose="020B0604020202020204" pitchFamily="34" charset="0"/>
                          <a:cs typeface="Arial" panose="020B0604020202020204" pitchFamily="34" charset="0"/>
                        </a:rPr>
                        <a:t> As:</a:t>
                      </a:r>
                      <a:endParaRPr lang="en-US" sz="1200" b="1" i="1" dirty="0">
                        <a:solidFill>
                          <a:schemeClr val="accent1"/>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10000"/>
                  </a:ext>
                </a:extLst>
              </a:tr>
              <a:tr h="337054">
                <a:tc>
                  <a:txBody>
                    <a:bodyPr/>
                    <a:lstStyle/>
                    <a:p>
                      <a:r>
                        <a:rPr lang="en-US" sz="1200" b="1">
                          <a:solidFill>
                            <a:schemeClr val="accent1">
                              <a:lumMod val="40000"/>
                              <a:lumOff val="60000"/>
                            </a:schemeClr>
                          </a:solidFill>
                          <a:latin typeface="Arial" panose="020B0604020202020204" pitchFamily="34" charset="0"/>
                          <a:cs typeface="Arial" panose="020B0604020202020204" pitchFamily="34" charset="0"/>
                        </a:rPr>
                        <a:t>Advanced Message Queuing Protocol</a:t>
                      </a:r>
                      <a:r>
                        <a:rPr lang="en-US" sz="1200" b="1" baseline="0">
                          <a:solidFill>
                            <a:schemeClr val="accent1">
                              <a:lumMod val="40000"/>
                              <a:lumOff val="60000"/>
                            </a:schemeClr>
                          </a:solidFill>
                          <a:latin typeface="Arial" panose="020B0604020202020204" pitchFamily="34" charset="0"/>
                          <a:cs typeface="Arial" panose="020B0604020202020204" pitchFamily="34" charset="0"/>
                        </a:rPr>
                        <a:t> (</a:t>
                      </a:r>
                      <a:r>
                        <a:rPr lang="en-US" sz="1200" b="1">
                          <a:solidFill>
                            <a:schemeClr val="accent1">
                              <a:lumMod val="40000"/>
                              <a:lumOff val="60000"/>
                            </a:schemeClr>
                          </a:solidFill>
                          <a:latin typeface="Arial" panose="020B0604020202020204" pitchFamily="34" charset="0"/>
                          <a:cs typeface="Arial" panose="020B0604020202020204" pitchFamily="34" charset="0"/>
                        </a:rPr>
                        <a:t>AMQP)</a:t>
                      </a:r>
                    </a:p>
                  </a:txBody>
                  <a:tcPr marL="99590" marR="59754" marT="59754" marB="59754"/>
                </a:tc>
                <a:tc>
                  <a:txBody>
                    <a:bodyPr/>
                    <a:lstStyle/>
                    <a:p>
                      <a:r>
                        <a:rPr lang="en-GB" sz="1200" b="1" kern="1200" dirty="0">
                          <a:solidFill>
                            <a:schemeClr val="accent1">
                              <a:lumMod val="40000"/>
                              <a:lumOff val="60000"/>
                            </a:schemeClr>
                          </a:solidFill>
                          <a:effectLst/>
                          <a:latin typeface="Arial" panose="020B0604020202020204" pitchFamily="34" charset="0"/>
                          <a:cs typeface="Arial" panose="020B0604020202020204" pitchFamily="34" charset="0"/>
                        </a:rPr>
                        <a:t>ISO/IEC </a:t>
                      </a:r>
                      <a:r>
                        <a:rPr lang="en-US" sz="1200" b="1" kern="1200" dirty="0">
                          <a:solidFill>
                            <a:schemeClr val="accent1">
                              <a:lumMod val="40000"/>
                              <a:lumOff val="60000"/>
                            </a:schemeClr>
                          </a:solidFill>
                          <a:effectLst/>
                          <a:latin typeface="Arial" panose="020B0604020202020204" pitchFamily="34" charset="0"/>
                          <a:cs typeface="Arial" panose="020B0604020202020204" pitchFamily="34" charset="0"/>
                        </a:rPr>
                        <a:t>19464</a:t>
                      </a:r>
                      <a:endParaRPr lang="en-US" sz="1200" b="1" dirty="0">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10001"/>
                  </a:ext>
                </a:extLst>
              </a:tr>
              <a:tr h="337054">
                <a:tc>
                  <a:txBody>
                    <a:bodyPr/>
                    <a:lstStyle/>
                    <a:p>
                      <a:r>
                        <a:rPr lang="en-US" sz="1200" b="1" kern="1200">
                          <a:solidFill>
                            <a:schemeClr val="accent1">
                              <a:lumMod val="40000"/>
                              <a:lumOff val="60000"/>
                            </a:schemeClr>
                          </a:solidFill>
                          <a:effectLst/>
                          <a:latin typeface="Arial" panose="020B0604020202020204" pitchFamily="34" charset="0"/>
                          <a:cs typeface="Arial" panose="020B0604020202020204" pitchFamily="34" charset="0"/>
                        </a:rPr>
                        <a:t>Authentication Step-Up Protocol and Metadata</a:t>
                      </a:r>
                      <a:endParaRPr lang="en-US" sz="1200" b="1" kern="1200">
                        <a:solidFill>
                          <a:schemeClr val="accent1">
                            <a:lumMod val="40000"/>
                            <a:lumOff val="60000"/>
                          </a:schemeClr>
                        </a:solidFill>
                        <a:effectLst/>
                        <a:latin typeface="Arial" panose="020B0604020202020204" pitchFamily="34" charset="0"/>
                        <a:ea typeface="+mn-ea"/>
                        <a:cs typeface="Arial" panose="020B0604020202020204" pitchFamily="34" charset="0"/>
                      </a:endParaRP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ITU-T X.1276</a:t>
                      </a:r>
                    </a:p>
                  </a:txBody>
                  <a:tcPr marL="99590" marR="59754" marT="59754" marB="59754"/>
                </a:tc>
                <a:extLst>
                  <a:ext uri="{0D108BD9-81ED-4DB2-BD59-A6C34878D82A}">
                    <a16:rowId xmlns:a16="http://schemas.microsoft.com/office/drawing/2014/main" val="2646467695"/>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40000"/>
                              <a:lumOff val="60000"/>
                            </a:schemeClr>
                          </a:solidFill>
                          <a:latin typeface="Arial" panose="020B0604020202020204" pitchFamily="34" charset="0"/>
                          <a:cs typeface="Arial" panose="020B0604020202020204" pitchFamily="34" charset="0"/>
                        </a:rPr>
                        <a:t>Common Alerting Protocol (CAP)</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ITU-T Rec. X.1303</a:t>
                      </a:r>
                    </a:p>
                  </a:txBody>
                  <a:tcPr marL="99590" marR="59754" marT="59754" marB="59754"/>
                </a:tc>
                <a:extLst>
                  <a:ext uri="{0D108BD9-81ED-4DB2-BD59-A6C34878D82A}">
                    <a16:rowId xmlns:a16="http://schemas.microsoft.com/office/drawing/2014/main" val="2855659565"/>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Computer Graphics Metafile (WebCGM) </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W3C </a:t>
                      </a:r>
                      <a:r>
                        <a:rPr lang="en-US" sz="1200" b="1" dirty="0" err="1">
                          <a:solidFill>
                            <a:schemeClr val="accent1">
                              <a:lumMod val="40000"/>
                              <a:lumOff val="60000"/>
                            </a:schemeClr>
                          </a:solidFill>
                          <a:latin typeface="Arial" panose="020B0604020202020204" pitchFamily="34" charset="0"/>
                          <a:cs typeface="Arial" panose="020B0604020202020204" pitchFamily="34" charset="0"/>
                        </a:rPr>
                        <a:t>WebCGM</a:t>
                      </a:r>
                      <a:endParaRPr lang="en-US" sz="1200" b="1" dirty="0">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2171745111"/>
                  </a:ext>
                </a:extLst>
              </a:tr>
              <a:tr h="337054">
                <a:tc>
                  <a:txBody>
                    <a:bodyPr/>
                    <a:lstStyle/>
                    <a:p>
                      <a:r>
                        <a:rPr lang="en-US" sz="1200" b="1" kern="1200">
                          <a:solidFill>
                            <a:schemeClr val="accent1">
                              <a:lumMod val="40000"/>
                              <a:lumOff val="60000"/>
                            </a:schemeClr>
                          </a:solidFill>
                          <a:effectLst/>
                          <a:latin typeface="Arial" panose="020B0604020202020204" pitchFamily="34" charset="0"/>
                          <a:cs typeface="Arial" panose="020B0604020202020204" pitchFamily="34" charset="0"/>
                        </a:rPr>
                        <a:t>ebXML Collaborative Partner Profile Agreement</a:t>
                      </a:r>
                      <a:endParaRPr lang="en-US" sz="1200" b="1" kern="1200">
                        <a:solidFill>
                          <a:schemeClr val="accent1">
                            <a:lumMod val="40000"/>
                            <a:lumOff val="60000"/>
                          </a:schemeClr>
                        </a:solidFill>
                        <a:effectLst/>
                        <a:latin typeface="Arial" panose="020B0604020202020204" pitchFamily="34" charset="0"/>
                        <a:ea typeface="+mn-ea"/>
                        <a:cs typeface="Arial" panose="020B0604020202020204" pitchFamily="34" charset="0"/>
                      </a:endParaRPr>
                    </a:p>
                  </a:txBody>
                  <a:tcPr marL="99590" marR="59754" marT="59754" marB="59754"/>
                </a:tc>
                <a:tc>
                  <a:txBody>
                    <a:bodyPr/>
                    <a:lstStyle/>
                    <a:p>
                      <a:r>
                        <a:rPr lang="en-US" sz="1200" b="1" kern="1200" dirty="0">
                          <a:solidFill>
                            <a:schemeClr val="accent1">
                              <a:lumMod val="40000"/>
                              <a:lumOff val="60000"/>
                            </a:schemeClr>
                          </a:solidFill>
                          <a:effectLst/>
                          <a:latin typeface="Arial" panose="020B0604020202020204" pitchFamily="34" charset="0"/>
                          <a:cs typeface="Arial" panose="020B0604020202020204" pitchFamily="34" charset="0"/>
                        </a:rPr>
                        <a:t>ISO 15000-1</a:t>
                      </a:r>
                      <a:endParaRPr lang="en-US" sz="1200" b="1" dirty="0">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10002"/>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accent1">
                              <a:lumMod val="40000"/>
                              <a:lumOff val="60000"/>
                            </a:schemeClr>
                          </a:solidFill>
                          <a:effectLst/>
                          <a:latin typeface="Arial" panose="020B0604020202020204" pitchFamily="34" charset="0"/>
                          <a:cs typeface="Arial" panose="020B0604020202020204" pitchFamily="34" charset="0"/>
                        </a:rPr>
                        <a:t>ebXML Messaging Service Specification</a:t>
                      </a:r>
                      <a:endParaRPr lang="en-US" sz="1200" b="1" kern="1200">
                        <a:solidFill>
                          <a:schemeClr val="accent1">
                            <a:lumMod val="40000"/>
                            <a:lumOff val="60000"/>
                          </a:schemeClr>
                        </a:solidFill>
                        <a:effectLst/>
                        <a:latin typeface="Arial" panose="020B0604020202020204" pitchFamily="34" charset="0"/>
                        <a:ea typeface="+mn-ea"/>
                        <a:cs typeface="Arial" panose="020B0604020202020204" pitchFamily="34" charset="0"/>
                      </a:endParaRPr>
                    </a:p>
                  </a:txBody>
                  <a:tcPr marL="99590" marR="59754" marT="59754" marB="59754"/>
                </a:tc>
                <a:tc>
                  <a:txBody>
                    <a:bodyPr/>
                    <a:lstStyle/>
                    <a:p>
                      <a:r>
                        <a:rPr lang="en-US" sz="1200" b="1" kern="1200" dirty="0">
                          <a:solidFill>
                            <a:schemeClr val="accent1">
                              <a:lumMod val="40000"/>
                              <a:lumOff val="60000"/>
                            </a:schemeClr>
                          </a:solidFill>
                          <a:effectLst/>
                          <a:latin typeface="Arial" panose="020B0604020202020204" pitchFamily="34" charset="0"/>
                          <a:cs typeface="Arial" panose="020B0604020202020204" pitchFamily="34" charset="0"/>
                        </a:rPr>
                        <a:t>ISO 15000-2</a:t>
                      </a:r>
                      <a:endParaRPr lang="en-US" sz="1200" b="1" dirty="0">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10003"/>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a:solidFill>
                            <a:schemeClr val="accent1">
                              <a:lumMod val="40000"/>
                              <a:lumOff val="60000"/>
                            </a:schemeClr>
                          </a:solidFill>
                          <a:effectLst/>
                          <a:latin typeface="Arial" panose="020B0604020202020204" pitchFamily="34" charset="0"/>
                          <a:cs typeface="Arial" panose="020B0604020202020204" pitchFamily="34" charset="0"/>
                        </a:rPr>
                        <a:t>ebXML Registry Information Model</a:t>
                      </a:r>
                      <a:endParaRPr lang="en-US" sz="1200" b="1" kern="1200">
                        <a:solidFill>
                          <a:schemeClr val="accent1">
                            <a:lumMod val="40000"/>
                            <a:lumOff val="60000"/>
                          </a:schemeClr>
                        </a:solidFill>
                        <a:effectLst/>
                        <a:latin typeface="Arial" panose="020B0604020202020204" pitchFamily="34" charset="0"/>
                        <a:ea typeface="+mn-ea"/>
                        <a:cs typeface="Arial" panose="020B0604020202020204" pitchFamily="34" charset="0"/>
                      </a:endParaRPr>
                    </a:p>
                  </a:txBody>
                  <a:tcPr marL="99590" marR="59754" marT="59754" marB="59754"/>
                </a:tc>
                <a:tc>
                  <a:txBody>
                    <a:bodyPr/>
                    <a:lstStyle/>
                    <a:p>
                      <a:r>
                        <a:rPr lang="en-US" sz="1200" b="1" kern="1200" dirty="0">
                          <a:solidFill>
                            <a:schemeClr val="accent1">
                              <a:lumMod val="40000"/>
                              <a:lumOff val="60000"/>
                            </a:schemeClr>
                          </a:solidFill>
                          <a:effectLst/>
                          <a:latin typeface="Arial" panose="020B0604020202020204" pitchFamily="34" charset="0"/>
                          <a:cs typeface="Arial" panose="020B0604020202020204" pitchFamily="34" charset="0"/>
                        </a:rPr>
                        <a:t>ISO 15000-3</a:t>
                      </a:r>
                      <a:endParaRPr lang="en-US" sz="1200" b="1" dirty="0">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10004"/>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kern="1200" err="1">
                          <a:solidFill>
                            <a:schemeClr val="accent1">
                              <a:lumMod val="40000"/>
                              <a:lumOff val="60000"/>
                            </a:schemeClr>
                          </a:solidFill>
                          <a:effectLst/>
                          <a:latin typeface="Arial" panose="020B0604020202020204" pitchFamily="34" charset="0"/>
                          <a:cs typeface="Arial" panose="020B0604020202020204" pitchFamily="34" charset="0"/>
                        </a:rPr>
                        <a:t>ebXML</a:t>
                      </a:r>
                      <a:r>
                        <a:rPr lang="en-US" sz="1200" b="1" kern="1200">
                          <a:solidFill>
                            <a:schemeClr val="accent1">
                              <a:lumMod val="40000"/>
                              <a:lumOff val="60000"/>
                            </a:schemeClr>
                          </a:solidFill>
                          <a:effectLst/>
                          <a:latin typeface="Arial" panose="020B0604020202020204" pitchFamily="34" charset="0"/>
                          <a:cs typeface="Arial" panose="020B0604020202020204" pitchFamily="34" charset="0"/>
                        </a:rPr>
                        <a:t> Registry Services Specification</a:t>
                      </a:r>
                      <a:endParaRPr lang="en-US" sz="1200" b="1">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tc>
                  <a:txBody>
                    <a:bodyPr/>
                    <a:lstStyle/>
                    <a:p>
                      <a:r>
                        <a:rPr lang="en-US" sz="1200" b="1" kern="1200" dirty="0">
                          <a:solidFill>
                            <a:schemeClr val="accent1">
                              <a:lumMod val="40000"/>
                              <a:lumOff val="60000"/>
                            </a:schemeClr>
                          </a:solidFill>
                          <a:effectLst/>
                          <a:latin typeface="Arial" panose="020B0604020202020204" pitchFamily="34" charset="0"/>
                          <a:cs typeface="Arial" panose="020B0604020202020204" pitchFamily="34" charset="0"/>
                        </a:rPr>
                        <a:t>ISO 15000-4</a:t>
                      </a:r>
                      <a:endParaRPr lang="en-US" sz="1200" b="1" dirty="0">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extLst>
                  <a:ext uri="{0D108BD9-81ED-4DB2-BD59-A6C34878D82A}">
                    <a16:rowId xmlns:a16="http://schemas.microsoft.com/office/drawing/2014/main" val="10005"/>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MQTT </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ISO/IEC 20922</a:t>
                      </a:r>
                    </a:p>
                  </a:txBody>
                  <a:tcPr marL="99590" marR="59754" marT="59754" marB="59754"/>
                </a:tc>
                <a:extLst>
                  <a:ext uri="{0D108BD9-81ED-4DB2-BD59-A6C34878D82A}">
                    <a16:rowId xmlns:a16="http://schemas.microsoft.com/office/drawing/2014/main" val="238831875"/>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OData</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ISO/IEC 20802-1</a:t>
                      </a:r>
                    </a:p>
                  </a:txBody>
                  <a:tcPr marL="99590" marR="59754" marT="59754" marB="59754"/>
                </a:tc>
                <a:extLst>
                  <a:ext uri="{0D108BD9-81ED-4DB2-BD59-A6C34878D82A}">
                    <a16:rowId xmlns:a16="http://schemas.microsoft.com/office/drawing/2014/main" val="4115591401"/>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OData JSON Format</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ISO/IEC 20802-2</a:t>
                      </a:r>
                    </a:p>
                  </a:txBody>
                  <a:tcPr marL="99590" marR="59754" marT="59754" marB="59754"/>
                </a:tc>
                <a:extLst>
                  <a:ext uri="{0D108BD9-81ED-4DB2-BD59-A6C34878D82A}">
                    <a16:rowId xmlns:a16="http://schemas.microsoft.com/office/drawing/2014/main" val="252846430"/>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OpenDocument</a:t>
                      </a:r>
                      <a:r>
                        <a:rPr lang="en-US" sz="1200" b="1" baseline="0">
                          <a:solidFill>
                            <a:schemeClr val="accent1">
                              <a:lumMod val="40000"/>
                              <a:lumOff val="60000"/>
                            </a:schemeClr>
                          </a:solidFill>
                          <a:latin typeface="Arial" panose="020B0604020202020204" pitchFamily="34" charset="0"/>
                          <a:cs typeface="Arial" panose="020B0604020202020204" pitchFamily="34" charset="0"/>
                        </a:rPr>
                        <a:t> Format (ODF)</a:t>
                      </a:r>
                      <a:endParaRPr lang="en-US" sz="1200" b="1">
                        <a:solidFill>
                          <a:schemeClr val="accent1">
                            <a:lumMod val="40000"/>
                            <a:lumOff val="60000"/>
                          </a:schemeClr>
                        </a:solidFill>
                        <a:latin typeface="Arial" panose="020B0604020202020204" pitchFamily="34" charset="0"/>
                        <a:cs typeface="Arial" panose="020B0604020202020204" pitchFamily="34" charset="0"/>
                      </a:endParaRPr>
                    </a:p>
                  </a:txBody>
                  <a:tcPr marL="99590" marR="59754" marT="59754" marB="5975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40000"/>
                              <a:lumOff val="60000"/>
                            </a:schemeClr>
                          </a:solidFill>
                          <a:latin typeface="Arial" panose="020B0604020202020204" pitchFamily="34" charset="0"/>
                          <a:cs typeface="Arial" panose="020B0604020202020204" pitchFamily="34" charset="0"/>
                        </a:rPr>
                        <a:t>ISO/IEC 26300</a:t>
                      </a:r>
                    </a:p>
                  </a:txBody>
                  <a:tcPr marL="99590" marR="59754" marT="59754" marB="59754"/>
                </a:tc>
                <a:extLst>
                  <a:ext uri="{0D108BD9-81ED-4DB2-BD59-A6C34878D82A}">
                    <a16:rowId xmlns:a16="http://schemas.microsoft.com/office/drawing/2014/main" val="651872561"/>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Security Assertion Markup Language (SAML)</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ITU-T Rec. X.1141</a:t>
                      </a:r>
                    </a:p>
                  </a:txBody>
                  <a:tcPr marL="99590" marR="59754" marT="59754" marB="59754"/>
                </a:tc>
                <a:extLst>
                  <a:ext uri="{0D108BD9-81ED-4DB2-BD59-A6C34878D82A}">
                    <a16:rowId xmlns:a16="http://schemas.microsoft.com/office/drawing/2014/main" val="10006"/>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Universal Business Language (UBL)</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ISO/IEC 19845</a:t>
                      </a:r>
                    </a:p>
                  </a:txBody>
                  <a:tcPr marL="99590" marR="59754" marT="59754" marB="59754"/>
                </a:tc>
                <a:extLst>
                  <a:ext uri="{0D108BD9-81ED-4DB2-BD59-A6C34878D82A}">
                    <a16:rowId xmlns:a16="http://schemas.microsoft.com/office/drawing/2014/main" val="2104594603"/>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Extensible Access Control Markup Language (XACML)</a:t>
                      </a:r>
                    </a:p>
                  </a:txBody>
                  <a:tcPr marL="99590" marR="59754" marT="59754" marB="59754"/>
                </a:tc>
                <a:tc>
                  <a:txBody>
                    <a:bodyPr/>
                    <a:lstStyle/>
                    <a:p>
                      <a:r>
                        <a:rPr lang="en-US" sz="1200" b="1" dirty="0">
                          <a:solidFill>
                            <a:schemeClr val="accent1">
                              <a:lumMod val="40000"/>
                              <a:lumOff val="60000"/>
                            </a:schemeClr>
                          </a:solidFill>
                          <a:latin typeface="Arial" panose="020B0604020202020204" pitchFamily="34" charset="0"/>
                          <a:cs typeface="Arial" panose="020B0604020202020204" pitchFamily="34" charset="0"/>
                        </a:rPr>
                        <a:t>ITU-T Rec. X.1144</a:t>
                      </a:r>
                    </a:p>
                  </a:txBody>
                  <a:tcPr marL="99590" marR="59754" marT="59754" marB="59754"/>
                </a:tc>
                <a:extLst>
                  <a:ext uri="{0D108BD9-81ED-4DB2-BD59-A6C34878D82A}">
                    <a16:rowId xmlns:a16="http://schemas.microsoft.com/office/drawing/2014/main" val="10007"/>
                  </a:ext>
                </a:extLst>
              </a:tr>
              <a:tr h="3370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a:solidFill>
                            <a:schemeClr val="accent1">
                              <a:lumMod val="40000"/>
                              <a:lumOff val="60000"/>
                            </a:schemeClr>
                          </a:solidFill>
                          <a:latin typeface="Arial" panose="020B0604020202020204" pitchFamily="34" charset="0"/>
                          <a:cs typeface="Arial" panose="020B0604020202020204" pitchFamily="34" charset="0"/>
                        </a:rPr>
                        <a:t>XLIFF</a:t>
                      </a:r>
                    </a:p>
                  </a:txBody>
                  <a:tcPr marL="99590" marR="59754" marT="59754" marB="59754"/>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1" dirty="0">
                          <a:solidFill>
                            <a:schemeClr val="accent1">
                              <a:lumMod val="40000"/>
                              <a:lumOff val="60000"/>
                            </a:schemeClr>
                          </a:solidFill>
                          <a:latin typeface="Arial" panose="020B0604020202020204" pitchFamily="34" charset="0"/>
                          <a:cs typeface="Arial" panose="020B0604020202020204" pitchFamily="34" charset="0"/>
                        </a:rPr>
                        <a:t>ISO/DIS 21720</a:t>
                      </a:r>
                    </a:p>
                  </a:txBody>
                  <a:tcPr marL="99590" marR="59754" marT="59754" marB="59754"/>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49353269"/>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C41FFB-104D-45C7-B076-A0DFD85FFF4B}"/>
              </a:ext>
            </a:extLst>
          </p:cNvPr>
          <p:cNvSpPr>
            <a:spLocks noGrp="1"/>
          </p:cNvSpPr>
          <p:nvPr>
            <p:ph type="title"/>
          </p:nvPr>
        </p:nvSpPr>
        <p:spPr>
          <a:xfrm>
            <a:off x="645459" y="2260600"/>
            <a:ext cx="3865695" cy="2870798"/>
          </a:xfrm>
        </p:spPr>
        <p:txBody>
          <a:bodyPr>
            <a:normAutofit/>
          </a:bodyPr>
          <a:lstStyle/>
          <a:p>
            <a:r>
              <a:rPr lang="en-US" dirty="0">
                <a:solidFill>
                  <a:schemeClr val="bg1"/>
                </a:solidFill>
              </a:rPr>
              <a:t>OASIS work related to NIEM</a:t>
            </a:r>
          </a:p>
        </p:txBody>
      </p:sp>
      <p:sp>
        <p:nvSpPr>
          <p:cNvPr id="4" name="Slide Number Placeholder 3">
            <a:extLst>
              <a:ext uri="{FF2B5EF4-FFF2-40B4-BE49-F238E27FC236}">
                <a16:creationId xmlns:a16="http://schemas.microsoft.com/office/drawing/2014/main" id="{91AFFD8B-372F-4D1B-8353-8F04144D1CE3}"/>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a:solidFill>
                  <a:schemeClr val="tx1"/>
                </a:solidFill>
              </a:rPr>
              <a:pPr>
                <a:spcAft>
                  <a:spcPts val="600"/>
                </a:spcAft>
              </a:pPr>
              <a:t>6</a:t>
            </a:fld>
            <a:endParaRPr lang="en-US">
              <a:solidFill>
                <a:schemeClr val="tx1"/>
              </a:solidFill>
            </a:endParaRPr>
          </a:p>
        </p:txBody>
      </p:sp>
      <p:sp>
        <p:nvSpPr>
          <p:cNvPr id="3" name="Content Placeholder 2">
            <a:extLst>
              <a:ext uri="{FF2B5EF4-FFF2-40B4-BE49-F238E27FC236}">
                <a16:creationId xmlns:a16="http://schemas.microsoft.com/office/drawing/2014/main" id="{7A41250D-7E1A-4816-8AFE-5E3F13604A4E}"/>
              </a:ext>
            </a:extLst>
          </p:cNvPr>
          <p:cNvSpPr>
            <a:spLocks noGrp="1"/>
          </p:cNvSpPr>
          <p:nvPr>
            <p:ph idx="1"/>
          </p:nvPr>
        </p:nvSpPr>
        <p:spPr>
          <a:xfrm>
            <a:off x="5010152" y="138112"/>
            <a:ext cx="6864348" cy="6489700"/>
          </a:xfrm>
        </p:spPr>
        <p:txBody>
          <a:bodyPr>
            <a:normAutofit/>
          </a:bodyPr>
          <a:lstStyle/>
          <a:p>
            <a:pPr marL="0" indent="0">
              <a:lnSpc>
                <a:spcPct val="110000"/>
              </a:lnSpc>
              <a:buNone/>
            </a:pPr>
            <a:endParaRPr lang="en-US" sz="1100" dirty="0"/>
          </a:p>
          <a:p>
            <a:pPr>
              <a:lnSpc>
                <a:spcPct val="110000"/>
              </a:lnSpc>
            </a:pPr>
            <a:r>
              <a:rPr lang="en-US" b="1" dirty="0"/>
              <a:t>Cyber Threat Intelligence (CTI)  </a:t>
            </a:r>
            <a:r>
              <a:rPr lang="en-US" dirty="0"/>
              <a:t>advances the STIX and TAXII standards for sharing threat data. </a:t>
            </a:r>
            <a:r>
              <a:rPr lang="en-US" i="1" dirty="0">
                <a:solidFill>
                  <a:schemeClr val="accent1">
                    <a:lumMod val="75000"/>
                  </a:schemeClr>
                </a:solidFill>
              </a:rPr>
              <a:t>Supporters: US DHS, NIST, NEC, New Context,…</a:t>
            </a:r>
          </a:p>
          <a:p>
            <a:pPr>
              <a:lnSpc>
                <a:spcPct val="110000"/>
              </a:lnSpc>
            </a:pPr>
            <a:r>
              <a:rPr lang="en-US" b="1" dirty="0"/>
              <a:t>Open Cybersecurity Alliance (OCA) </a:t>
            </a:r>
            <a:r>
              <a:rPr lang="en-US" dirty="0"/>
              <a:t>defining open source software to support interoperability of cyber products without one-off integrations. </a:t>
            </a:r>
            <a:r>
              <a:rPr lang="en-US" i="1" dirty="0">
                <a:solidFill>
                  <a:schemeClr val="accent1">
                    <a:lumMod val="75000"/>
                  </a:schemeClr>
                </a:solidFill>
              </a:rPr>
              <a:t>Supporters: IBM, McAfee, Raytheon, SAIC… </a:t>
            </a:r>
          </a:p>
          <a:p>
            <a:pPr>
              <a:lnSpc>
                <a:spcPct val="110000"/>
              </a:lnSpc>
            </a:pPr>
            <a:r>
              <a:rPr lang="en-US" b="1" dirty="0"/>
              <a:t>Baseline Protocol </a:t>
            </a:r>
            <a:r>
              <a:rPr lang="en-US" dirty="0"/>
              <a:t>combines cryptography, messaging, and blockchain to enable secure, private transactions at low cost using the public Ethereum </a:t>
            </a:r>
            <a:r>
              <a:rPr lang="en-US" dirty="0" err="1"/>
              <a:t>Mainnet</a:t>
            </a:r>
            <a:r>
              <a:rPr lang="en-US" dirty="0"/>
              <a:t>. </a:t>
            </a:r>
            <a:r>
              <a:rPr lang="en-US" i="1" dirty="0">
                <a:solidFill>
                  <a:schemeClr val="accent1">
                    <a:lumMod val="75000"/>
                  </a:schemeClr>
                </a:solidFill>
              </a:rPr>
              <a:t>Supporters: Accenture, EY, Microsoft, Splunk…</a:t>
            </a:r>
            <a:endParaRPr lang="en-US" b="1" i="1" dirty="0">
              <a:solidFill>
                <a:schemeClr val="accent1">
                  <a:lumMod val="75000"/>
                </a:schemeClr>
              </a:solidFill>
            </a:endParaRPr>
          </a:p>
          <a:p>
            <a:pPr>
              <a:lnSpc>
                <a:spcPct val="110000"/>
              </a:lnSpc>
            </a:pPr>
            <a:r>
              <a:rPr lang="en-US" b="1" dirty="0" err="1"/>
              <a:t>LegalXML</a:t>
            </a:r>
            <a:r>
              <a:rPr lang="en-US" b="1" dirty="0"/>
              <a:t> </a:t>
            </a:r>
            <a:r>
              <a:rPr lang="en-US" dirty="0"/>
              <a:t>advances worldwide best practices for the use of XML in legal applications. </a:t>
            </a:r>
            <a:r>
              <a:rPr lang="en-US" i="1" dirty="0">
                <a:solidFill>
                  <a:schemeClr val="accent1">
                    <a:lumMod val="75000"/>
                  </a:schemeClr>
                </a:solidFill>
              </a:rPr>
              <a:t>Supporters: European Parliament, Microsoft…</a:t>
            </a:r>
          </a:p>
          <a:p>
            <a:pPr>
              <a:lnSpc>
                <a:spcPct val="110000"/>
              </a:lnSpc>
            </a:pPr>
            <a:r>
              <a:rPr lang="en-US" b="1" dirty="0"/>
              <a:t>Emergency Management (EDXL) </a:t>
            </a:r>
            <a:r>
              <a:rPr lang="en-US" dirty="0"/>
              <a:t>enables data exchange for alert and warning, patient tracking, hospital availability, situational awareness, resource management and message distribution. </a:t>
            </a:r>
            <a:r>
              <a:rPr lang="en-US" i="1" dirty="0">
                <a:solidFill>
                  <a:schemeClr val="accent1">
                    <a:lumMod val="75000"/>
                  </a:schemeClr>
                </a:solidFill>
              </a:rPr>
              <a:t>Supporters: </a:t>
            </a:r>
            <a:br>
              <a:rPr lang="en-US" i="1" dirty="0">
                <a:solidFill>
                  <a:schemeClr val="accent1">
                    <a:lumMod val="75000"/>
                  </a:schemeClr>
                </a:solidFill>
              </a:rPr>
            </a:br>
            <a:r>
              <a:rPr lang="en-US" i="1" dirty="0">
                <a:solidFill>
                  <a:schemeClr val="accent1">
                    <a:lumMod val="75000"/>
                  </a:schemeClr>
                </a:solidFill>
              </a:rPr>
              <a:t>Kaiser Permanente, US DoD and DHS, HL7, Google, MITRE…</a:t>
            </a:r>
            <a:br>
              <a:rPr lang="en-US" dirty="0"/>
            </a:br>
            <a:endParaRPr lang="en-US" b="1" dirty="0">
              <a:highlight>
                <a:srgbClr val="F59413"/>
              </a:highlight>
            </a:endParaRPr>
          </a:p>
          <a:p>
            <a:pPr marL="0" indent="0">
              <a:lnSpc>
                <a:spcPct val="110000"/>
              </a:lnSpc>
              <a:buNone/>
            </a:pPr>
            <a:endParaRPr lang="en-US" sz="1100" dirty="0"/>
          </a:p>
        </p:txBody>
      </p:sp>
    </p:spTree>
    <p:extLst>
      <p:ext uri="{BB962C8B-B14F-4D97-AF65-F5344CB8AC3E}">
        <p14:creationId xmlns:p14="http://schemas.microsoft.com/office/powerpoint/2010/main" val="2097529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E20A234D-B9A4-4358-82C4-55B27FDC0EF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p:grpSpPr>
        <p:sp>
          <p:nvSpPr>
            <p:cNvPr id="10" name="Freeform 5">
              <a:extLst>
                <a:ext uri="{FF2B5EF4-FFF2-40B4-BE49-F238E27FC236}">
                  <a16:creationId xmlns:a16="http://schemas.microsoft.com/office/drawing/2014/main" id="{D6AD3151-F96E-4F8D-9B74-990ABE1831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6">
              <a:extLst>
                <a:ext uri="{FF2B5EF4-FFF2-40B4-BE49-F238E27FC236}">
                  <a16:creationId xmlns:a16="http://schemas.microsoft.com/office/drawing/2014/main" id="{B3504A37-677D-4553-961E-C8504E1AD8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2" name="Freeform 7">
              <a:extLst>
                <a:ext uri="{FF2B5EF4-FFF2-40B4-BE49-F238E27FC236}">
                  <a16:creationId xmlns:a16="http://schemas.microsoft.com/office/drawing/2014/main" id="{E1A9F12C-7B47-41B8-9DF3-74E2A725589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3" name="Freeform 8">
              <a:extLst>
                <a:ext uri="{FF2B5EF4-FFF2-40B4-BE49-F238E27FC236}">
                  <a16:creationId xmlns:a16="http://schemas.microsoft.com/office/drawing/2014/main" id="{AB64BA4D-764E-43AA-B546-158AAB0F28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4" name="Freeform 9">
              <a:extLst>
                <a:ext uri="{FF2B5EF4-FFF2-40B4-BE49-F238E27FC236}">
                  <a16:creationId xmlns:a16="http://schemas.microsoft.com/office/drawing/2014/main" id="{C13AB19E-C06F-42CE-8C07-8BCE182DA9D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5" name="Freeform 10">
              <a:extLst>
                <a:ext uri="{FF2B5EF4-FFF2-40B4-BE49-F238E27FC236}">
                  <a16:creationId xmlns:a16="http://schemas.microsoft.com/office/drawing/2014/main" id="{057D2BFA-CF18-4381-89A7-ED36243463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6" name="Freeform 11">
              <a:extLst>
                <a:ext uri="{FF2B5EF4-FFF2-40B4-BE49-F238E27FC236}">
                  <a16:creationId xmlns:a16="http://schemas.microsoft.com/office/drawing/2014/main" id="{D4C422A6-48B9-4629-8FEF-0AA2FCF8AC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7" name="Freeform 12">
              <a:extLst>
                <a:ext uri="{FF2B5EF4-FFF2-40B4-BE49-F238E27FC236}">
                  <a16:creationId xmlns:a16="http://schemas.microsoft.com/office/drawing/2014/main" id="{44431652-9C96-4555-8585-20ACDFB21A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8" name="Freeform 13">
              <a:extLst>
                <a:ext uri="{FF2B5EF4-FFF2-40B4-BE49-F238E27FC236}">
                  <a16:creationId xmlns:a16="http://schemas.microsoft.com/office/drawing/2014/main" id="{BA82E172-9439-4927-ABE2-364FD3AA92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19" name="Freeform 14">
              <a:extLst>
                <a:ext uri="{FF2B5EF4-FFF2-40B4-BE49-F238E27FC236}">
                  <a16:creationId xmlns:a16="http://schemas.microsoft.com/office/drawing/2014/main" id="{9137DE69-451C-4993-8AF3-1DDDD17519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0" name="Freeform 15">
              <a:extLst>
                <a:ext uri="{FF2B5EF4-FFF2-40B4-BE49-F238E27FC236}">
                  <a16:creationId xmlns:a16="http://schemas.microsoft.com/office/drawing/2014/main" id="{430B95C1-206E-4B3D-85F7-10E2EE73C9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1" name="Freeform 16">
              <a:extLst>
                <a:ext uri="{FF2B5EF4-FFF2-40B4-BE49-F238E27FC236}">
                  <a16:creationId xmlns:a16="http://schemas.microsoft.com/office/drawing/2014/main" id="{3D23E2F8-938B-4A52-B35F-94F1331E97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22" name="Freeform 17">
              <a:extLst>
                <a:ext uri="{FF2B5EF4-FFF2-40B4-BE49-F238E27FC236}">
                  <a16:creationId xmlns:a16="http://schemas.microsoft.com/office/drawing/2014/main" id="{A7371A20-A9C7-40DA-BE71-2D23D3F8F41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3" name="Freeform 18">
              <a:extLst>
                <a:ext uri="{FF2B5EF4-FFF2-40B4-BE49-F238E27FC236}">
                  <a16:creationId xmlns:a16="http://schemas.microsoft.com/office/drawing/2014/main" id="{AD5A9C0B-2DF6-47B7-B7F4-DC52B46652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4" name="Freeform 19">
              <a:extLst>
                <a:ext uri="{FF2B5EF4-FFF2-40B4-BE49-F238E27FC236}">
                  <a16:creationId xmlns:a16="http://schemas.microsoft.com/office/drawing/2014/main" id="{AA3FFED2-A833-473E-869C-C67C78EF15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5" name="Freeform 20">
              <a:extLst>
                <a:ext uri="{FF2B5EF4-FFF2-40B4-BE49-F238E27FC236}">
                  <a16:creationId xmlns:a16="http://schemas.microsoft.com/office/drawing/2014/main" id="{DD3136B0-EC59-42D1-AED9-1E7B23AE01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6" name="Freeform 21">
              <a:extLst>
                <a:ext uri="{FF2B5EF4-FFF2-40B4-BE49-F238E27FC236}">
                  <a16:creationId xmlns:a16="http://schemas.microsoft.com/office/drawing/2014/main" id="{516A793C-A2AA-409E-9AFD-31EBC99181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27" name="Freeform 22">
              <a:extLst>
                <a:ext uri="{FF2B5EF4-FFF2-40B4-BE49-F238E27FC236}">
                  <a16:creationId xmlns:a16="http://schemas.microsoft.com/office/drawing/2014/main" id="{A91A9330-6EF3-4068-9E05-EFD9E58146C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28" name="Freeform 23">
              <a:extLst>
                <a:ext uri="{FF2B5EF4-FFF2-40B4-BE49-F238E27FC236}">
                  <a16:creationId xmlns:a16="http://schemas.microsoft.com/office/drawing/2014/main" id="{363F339A-2F0F-497A-9A97-6E1D4A38AD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0" name="Group 29">
            <a:extLst>
              <a:ext uri="{FF2B5EF4-FFF2-40B4-BE49-F238E27FC236}">
                <a16:creationId xmlns:a16="http://schemas.microsoft.com/office/drawing/2014/main" id="{4BF14AA4-98BB-49F7-8A26-B9611695CB3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669293" y="1186483"/>
            <a:ext cx="8848345" cy="4477933"/>
            <a:chOff x="1669293" y="1186483"/>
            <a:chExt cx="8848345" cy="4477933"/>
          </a:xfrm>
        </p:grpSpPr>
        <p:sp>
          <p:nvSpPr>
            <p:cNvPr id="31" name="Rectangle 30">
              <a:extLst>
                <a:ext uri="{FF2B5EF4-FFF2-40B4-BE49-F238E27FC236}">
                  <a16:creationId xmlns:a16="http://schemas.microsoft.com/office/drawing/2014/main" id="{769B412D-486A-40AE-AD13-012CFC18C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74042" y="1186483"/>
              <a:ext cx="8843596" cy="7161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7" name="Isosceles Triangle 31">
              <a:extLst>
                <a:ext uri="{FF2B5EF4-FFF2-40B4-BE49-F238E27FC236}">
                  <a16:creationId xmlns:a16="http://schemas.microsoft.com/office/drawing/2014/main" id="{05FE3073-1BF6-4D01-B519-329470617E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5892384" y="5313353"/>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3" name="Rectangle 32">
              <a:extLst>
                <a:ext uri="{FF2B5EF4-FFF2-40B4-BE49-F238E27FC236}">
                  <a16:creationId xmlns:a16="http://schemas.microsoft.com/office/drawing/2014/main" id="{0144938A-7410-4F44-8642-3F1272DED1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669293" y="1991156"/>
              <a:ext cx="8845667" cy="332219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useBgFill="1">
        <p:nvSpPr>
          <p:cNvPr id="35" name="Rectangle 34">
            <a:extLst>
              <a:ext uri="{FF2B5EF4-FFF2-40B4-BE49-F238E27FC236}">
                <a16:creationId xmlns:a16="http://schemas.microsoft.com/office/drawing/2014/main" id="{10CE3618-1D7A-4256-B2AF-9DB692996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824" y="6419"/>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8" name="Group 36">
            <a:extLst>
              <a:ext uri="{FF2B5EF4-FFF2-40B4-BE49-F238E27FC236}">
                <a16:creationId xmlns:a16="http://schemas.microsoft.com/office/drawing/2014/main" id="{D91A9185-A7D5-460B-98BC-0BF2EBD3EEB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29674" y="-59376"/>
            <a:ext cx="12515851" cy="6923798"/>
            <a:chOff x="-329674" y="-51881"/>
            <a:chExt cx="12515851" cy="6923798"/>
          </a:xfrm>
          <a:noFill/>
        </p:grpSpPr>
        <p:sp>
          <p:nvSpPr>
            <p:cNvPr id="38" name="Freeform 5">
              <a:extLst>
                <a:ext uri="{FF2B5EF4-FFF2-40B4-BE49-F238E27FC236}">
                  <a16:creationId xmlns:a16="http://schemas.microsoft.com/office/drawing/2014/main" id="{8AFC1764-6516-4F77-BF30-B8ADB3C9F4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29674" y="1298404"/>
              <a:ext cx="9702800" cy="5573512"/>
            </a:xfrm>
            <a:custGeom>
              <a:avLst/>
              <a:gdLst/>
              <a:ahLst/>
              <a:cxnLst/>
              <a:rect l="0" t="0" r="r" b="b"/>
              <a:pathLst>
                <a:path w="2038" h="1169">
                  <a:moveTo>
                    <a:pt x="1752" y="1169"/>
                  </a:moveTo>
                  <a:cubicBezTo>
                    <a:pt x="2038" y="928"/>
                    <a:pt x="1673" y="513"/>
                    <a:pt x="1487" y="334"/>
                  </a:cubicBezTo>
                  <a:cubicBezTo>
                    <a:pt x="1316" y="170"/>
                    <a:pt x="1099" y="43"/>
                    <a:pt x="860" y="22"/>
                  </a:cubicBezTo>
                  <a:cubicBezTo>
                    <a:pt x="621" y="0"/>
                    <a:pt x="341" y="128"/>
                    <a:pt x="199" y="318"/>
                  </a:cubicBezTo>
                  <a:cubicBezTo>
                    <a:pt x="0" y="586"/>
                    <a:pt x="184" y="965"/>
                    <a:pt x="399" y="1165"/>
                  </a:cubicBezTo>
                </a:path>
              </a:pathLst>
            </a:custGeom>
            <a:noFill/>
            <a:ln w="9525" cap="flat">
              <a:solidFill>
                <a:schemeClr val="tx1">
                  <a:alpha val="17000"/>
                </a:schemeClr>
              </a:solidFill>
              <a:prstDash val="solid"/>
              <a:miter lim="800000"/>
              <a:headEnd/>
              <a:tailEnd/>
            </a:ln>
          </p:spPr>
        </p:sp>
        <p:sp>
          <p:nvSpPr>
            <p:cNvPr id="69" name="Freeform 6">
              <a:extLst>
                <a:ext uri="{FF2B5EF4-FFF2-40B4-BE49-F238E27FC236}">
                  <a16:creationId xmlns:a16="http://schemas.microsoft.com/office/drawing/2014/main" id="{FCAFF9F9-F806-47EC-BCAC-9921E719FF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70451" y="2018236"/>
              <a:ext cx="7373938" cy="4848892"/>
            </a:xfrm>
            <a:custGeom>
              <a:avLst/>
              <a:gdLst/>
              <a:ahLst/>
              <a:cxnLst/>
              <a:rect l="0" t="0" r="r" b="b"/>
              <a:pathLst>
                <a:path w="1549" h="1017">
                  <a:moveTo>
                    <a:pt x="1025" y="1016"/>
                  </a:moveTo>
                  <a:cubicBezTo>
                    <a:pt x="1223" y="971"/>
                    <a:pt x="1549" y="857"/>
                    <a:pt x="1443" y="592"/>
                  </a:cubicBezTo>
                  <a:cubicBezTo>
                    <a:pt x="1344" y="344"/>
                    <a:pt x="1041" y="111"/>
                    <a:pt x="782" y="53"/>
                  </a:cubicBezTo>
                  <a:cubicBezTo>
                    <a:pt x="545" y="0"/>
                    <a:pt x="275" y="117"/>
                    <a:pt x="150" y="329"/>
                  </a:cubicBezTo>
                  <a:cubicBezTo>
                    <a:pt x="0" y="584"/>
                    <a:pt x="243" y="911"/>
                    <a:pt x="477" y="1017"/>
                  </a:cubicBezTo>
                </a:path>
              </a:pathLst>
            </a:custGeom>
            <a:noFill/>
            <a:ln w="9525" cap="flat">
              <a:solidFill>
                <a:schemeClr val="tx1">
                  <a:alpha val="20000"/>
                </a:schemeClr>
              </a:solidFill>
              <a:prstDash val="solid"/>
              <a:miter lim="800000"/>
              <a:headEnd/>
              <a:tailEnd/>
            </a:ln>
          </p:spPr>
        </p:sp>
        <p:sp>
          <p:nvSpPr>
            <p:cNvPr id="40" name="Freeform 7">
              <a:extLst>
                <a:ext uri="{FF2B5EF4-FFF2-40B4-BE49-F238E27FC236}">
                  <a16:creationId xmlns:a16="http://schemas.microsoft.com/office/drawing/2014/main" id="{09D92491-36BD-4861-BA54-DD88E60898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51351" y="1788400"/>
              <a:ext cx="8035925" cy="5083516"/>
            </a:xfrm>
            <a:custGeom>
              <a:avLst/>
              <a:gdLst/>
              <a:ahLst/>
              <a:cxnLst/>
              <a:rect l="0" t="0" r="r" b="b"/>
              <a:pathLst>
                <a:path w="1688" h="1066">
                  <a:moveTo>
                    <a:pt x="1302" y="1066"/>
                  </a:moveTo>
                  <a:cubicBezTo>
                    <a:pt x="1416" y="1024"/>
                    <a:pt x="1551" y="962"/>
                    <a:pt x="1613" y="850"/>
                  </a:cubicBezTo>
                  <a:cubicBezTo>
                    <a:pt x="1688" y="715"/>
                    <a:pt x="1606" y="575"/>
                    <a:pt x="1517" y="471"/>
                  </a:cubicBezTo>
                  <a:cubicBezTo>
                    <a:pt x="1336" y="258"/>
                    <a:pt x="1084" y="62"/>
                    <a:pt x="798" y="28"/>
                  </a:cubicBezTo>
                  <a:cubicBezTo>
                    <a:pt x="559" y="0"/>
                    <a:pt x="317" y="138"/>
                    <a:pt x="181" y="333"/>
                  </a:cubicBezTo>
                  <a:cubicBezTo>
                    <a:pt x="0" y="592"/>
                    <a:pt x="191" y="907"/>
                    <a:pt x="420" y="1066"/>
                  </a:cubicBezTo>
                </a:path>
              </a:pathLst>
            </a:custGeom>
            <a:noFill/>
            <a:ln w="9525" cap="flat">
              <a:solidFill>
                <a:schemeClr val="tx1">
                  <a:alpha val="18000"/>
                </a:schemeClr>
              </a:solidFill>
              <a:prstDash val="dash"/>
              <a:miter lim="800000"/>
              <a:headEnd/>
              <a:tailEnd/>
            </a:ln>
          </p:spPr>
        </p:sp>
        <p:sp>
          <p:nvSpPr>
            <p:cNvPr id="41" name="Freeform 8">
              <a:extLst>
                <a:ext uri="{FF2B5EF4-FFF2-40B4-BE49-F238E27FC236}">
                  <a16:creationId xmlns:a16="http://schemas.microsoft.com/office/drawing/2014/main" id="{23740E15-AB86-4E5C-A137-07E0DDC0354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49842"/>
              <a:ext cx="10334625" cy="6322075"/>
            </a:xfrm>
            <a:custGeom>
              <a:avLst/>
              <a:gdLst/>
              <a:ahLst/>
              <a:cxnLst/>
              <a:rect l="0" t="0" r="r" b="b"/>
              <a:pathLst>
                <a:path w="2171" h="1326">
                  <a:moveTo>
                    <a:pt x="1873" y="1326"/>
                  </a:moveTo>
                  <a:cubicBezTo>
                    <a:pt x="2171" y="1045"/>
                    <a:pt x="1825" y="678"/>
                    <a:pt x="1609" y="473"/>
                  </a:cubicBezTo>
                  <a:cubicBezTo>
                    <a:pt x="1406" y="281"/>
                    <a:pt x="1159" y="116"/>
                    <a:pt x="880" y="63"/>
                  </a:cubicBezTo>
                  <a:cubicBezTo>
                    <a:pt x="545" y="0"/>
                    <a:pt x="214" y="161"/>
                    <a:pt x="0" y="423"/>
                  </a:cubicBezTo>
                </a:path>
              </a:pathLst>
            </a:custGeom>
            <a:noFill/>
            <a:ln w="9525" cap="flat">
              <a:solidFill>
                <a:schemeClr val="tx1">
                  <a:alpha val="15000"/>
                </a:schemeClr>
              </a:solidFill>
              <a:prstDash val="solid"/>
              <a:miter lim="800000"/>
              <a:headEnd/>
              <a:tailEnd/>
            </a:ln>
          </p:spPr>
        </p:sp>
        <p:sp>
          <p:nvSpPr>
            <p:cNvPr id="42" name="Freeform 9">
              <a:extLst>
                <a:ext uri="{FF2B5EF4-FFF2-40B4-BE49-F238E27FC236}">
                  <a16:creationId xmlns:a16="http://schemas.microsoft.com/office/drawing/2014/main" id="{BE097852-1F54-4EF0-A1BE-561272FCD6D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6186246"/>
              <a:ext cx="504825" cy="681527"/>
            </a:xfrm>
            <a:custGeom>
              <a:avLst/>
              <a:gdLst/>
              <a:ahLst/>
              <a:cxnLst/>
              <a:rect l="0" t="0" r="r" b="b"/>
              <a:pathLst>
                <a:path w="106" h="143">
                  <a:moveTo>
                    <a:pt x="0" y="0"/>
                  </a:moveTo>
                  <a:cubicBezTo>
                    <a:pt x="35" y="54"/>
                    <a:pt x="70" y="101"/>
                    <a:pt x="106" y="143"/>
                  </a:cubicBezTo>
                </a:path>
              </a:pathLst>
            </a:custGeom>
            <a:noFill/>
            <a:ln w="4763" cap="flat">
              <a:solidFill>
                <a:schemeClr val="tx1">
                  <a:alpha val="15000"/>
                </a:schemeClr>
              </a:solidFill>
              <a:prstDash val="solid"/>
              <a:miter lim="800000"/>
              <a:headEnd/>
              <a:tailEnd/>
            </a:ln>
          </p:spPr>
        </p:sp>
        <p:sp>
          <p:nvSpPr>
            <p:cNvPr id="43" name="Freeform 10">
              <a:extLst>
                <a:ext uri="{FF2B5EF4-FFF2-40B4-BE49-F238E27FC236}">
                  <a16:creationId xmlns:a16="http://schemas.microsoft.com/office/drawing/2014/main" id="{5C2DF1F9-21CC-430E-84C8-356C73C6FD3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1881"/>
              <a:ext cx="11091863" cy="6923796"/>
            </a:xfrm>
            <a:custGeom>
              <a:avLst/>
              <a:gdLst/>
              <a:ahLst/>
              <a:cxnLst/>
              <a:rect l="0" t="0" r="r" b="b"/>
              <a:pathLst>
                <a:path w="2330" h="1452">
                  <a:moveTo>
                    <a:pt x="2046" y="1452"/>
                  </a:moveTo>
                  <a:cubicBezTo>
                    <a:pt x="2330" y="1153"/>
                    <a:pt x="2049" y="821"/>
                    <a:pt x="1813" y="601"/>
                  </a:cubicBezTo>
                  <a:cubicBezTo>
                    <a:pt x="1569" y="375"/>
                    <a:pt x="1282" y="179"/>
                    <a:pt x="956" y="97"/>
                  </a:cubicBezTo>
                  <a:cubicBezTo>
                    <a:pt x="572" y="0"/>
                    <a:pt x="292" y="101"/>
                    <a:pt x="0" y="366"/>
                  </a:cubicBezTo>
                </a:path>
              </a:pathLst>
            </a:custGeom>
            <a:noFill/>
            <a:ln w="9525" cap="flat">
              <a:solidFill>
                <a:schemeClr val="tx1">
                  <a:alpha val="14000"/>
                </a:schemeClr>
              </a:solidFill>
              <a:prstDash val="solid"/>
              <a:miter lim="800000"/>
              <a:headEnd/>
              <a:tailEnd/>
            </a:ln>
          </p:spPr>
        </p:sp>
        <p:sp>
          <p:nvSpPr>
            <p:cNvPr id="44" name="Freeform 11">
              <a:extLst>
                <a:ext uri="{FF2B5EF4-FFF2-40B4-BE49-F238E27FC236}">
                  <a16:creationId xmlns:a16="http://schemas.microsoft.com/office/drawing/2014/main" id="{7F11B45B-3EDE-4B6A-903B-0AE6E9DD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26601" y="5579"/>
              <a:ext cx="5788025" cy="6847184"/>
            </a:xfrm>
            <a:custGeom>
              <a:avLst/>
              <a:gdLst/>
              <a:ahLst/>
              <a:cxnLst/>
              <a:rect l="0" t="0" r="r" b="b"/>
              <a:pathLst>
                <a:path w="1216" h="1436">
                  <a:moveTo>
                    <a:pt x="1094" y="1436"/>
                  </a:moveTo>
                  <a:cubicBezTo>
                    <a:pt x="1216" y="1114"/>
                    <a:pt x="904" y="770"/>
                    <a:pt x="709" y="551"/>
                  </a:cubicBezTo>
                  <a:cubicBezTo>
                    <a:pt x="509" y="327"/>
                    <a:pt x="274" y="127"/>
                    <a:pt x="0" y="0"/>
                  </a:cubicBezTo>
                </a:path>
              </a:pathLst>
            </a:custGeom>
            <a:noFill/>
            <a:ln w="9525" cap="flat">
              <a:solidFill>
                <a:schemeClr val="tx1">
                  <a:alpha val="13000"/>
                </a:schemeClr>
              </a:solidFill>
              <a:prstDash val="solid"/>
              <a:miter lim="800000"/>
              <a:headEnd/>
              <a:tailEnd/>
            </a:ln>
          </p:spPr>
        </p:sp>
        <p:sp>
          <p:nvSpPr>
            <p:cNvPr id="45" name="Freeform 12">
              <a:extLst>
                <a:ext uri="{FF2B5EF4-FFF2-40B4-BE49-F238E27FC236}">
                  <a16:creationId xmlns:a16="http://schemas.microsoft.com/office/drawing/2014/main" id="{F77FDDC5-477E-420D-B98F-42ABA24772F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1057275" cy="614491"/>
            </a:xfrm>
            <a:custGeom>
              <a:avLst/>
              <a:gdLst/>
              <a:ahLst/>
              <a:cxnLst/>
              <a:rect l="0" t="0" r="r" b="b"/>
              <a:pathLst>
                <a:path w="222" h="129">
                  <a:moveTo>
                    <a:pt x="222" y="0"/>
                  </a:moveTo>
                  <a:cubicBezTo>
                    <a:pt x="152" y="35"/>
                    <a:pt x="76" y="78"/>
                    <a:pt x="0" y="129"/>
                  </a:cubicBezTo>
                </a:path>
              </a:pathLst>
            </a:custGeom>
            <a:noFill/>
            <a:ln w="9525" cap="flat">
              <a:solidFill>
                <a:schemeClr val="tx1">
                  <a:alpha val="13000"/>
                </a:schemeClr>
              </a:solidFill>
              <a:prstDash val="solid"/>
              <a:miter lim="800000"/>
              <a:headEnd/>
              <a:tailEnd/>
            </a:ln>
          </p:spPr>
        </p:sp>
        <p:sp>
          <p:nvSpPr>
            <p:cNvPr id="46" name="Freeform 13">
              <a:extLst>
                <a:ext uri="{FF2B5EF4-FFF2-40B4-BE49-F238E27FC236}">
                  <a16:creationId xmlns:a16="http://schemas.microsoft.com/office/drawing/2014/main" id="{A92C0474-B573-45C5-84C5-194CE1715F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821889" y="5579"/>
              <a:ext cx="5588000" cy="6866337"/>
            </a:xfrm>
            <a:custGeom>
              <a:avLst/>
              <a:gdLst/>
              <a:ahLst/>
              <a:cxnLst/>
              <a:rect l="0" t="0" r="r" b="b"/>
              <a:pathLst>
                <a:path w="1174" h="1440">
                  <a:moveTo>
                    <a:pt x="1067" y="1440"/>
                  </a:moveTo>
                  <a:cubicBezTo>
                    <a:pt x="1174" y="1124"/>
                    <a:pt x="887" y="797"/>
                    <a:pt x="698" y="577"/>
                  </a:cubicBezTo>
                  <a:cubicBezTo>
                    <a:pt x="500" y="348"/>
                    <a:pt x="270" y="141"/>
                    <a:pt x="0" y="0"/>
                  </a:cubicBezTo>
                </a:path>
              </a:pathLst>
            </a:custGeom>
            <a:noFill/>
            <a:ln w="9525" cap="flat">
              <a:solidFill>
                <a:schemeClr val="tx1">
                  <a:alpha val="12000"/>
                </a:schemeClr>
              </a:solidFill>
              <a:prstDash val="dash"/>
              <a:miter lim="800000"/>
              <a:headEnd/>
              <a:tailEnd/>
            </a:ln>
          </p:spPr>
        </p:sp>
        <p:sp>
          <p:nvSpPr>
            <p:cNvPr id="47" name="Freeform 14">
              <a:extLst>
                <a:ext uri="{FF2B5EF4-FFF2-40B4-BE49-F238E27FC236}">
                  <a16:creationId xmlns:a16="http://schemas.microsoft.com/office/drawing/2014/main" id="{2FBC62F8-64D0-4025-99AE-A04E291D9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701" y="790"/>
              <a:ext cx="595313" cy="352734"/>
            </a:xfrm>
            <a:custGeom>
              <a:avLst/>
              <a:gdLst/>
              <a:ahLst/>
              <a:cxnLst/>
              <a:rect l="0" t="0" r="r" b="b"/>
              <a:pathLst>
                <a:path w="125" h="74">
                  <a:moveTo>
                    <a:pt x="125" y="0"/>
                  </a:moveTo>
                  <a:cubicBezTo>
                    <a:pt x="85" y="22"/>
                    <a:pt x="43" y="47"/>
                    <a:pt x="0" y="74"/>
                  </a:cubicBezTo>
                </a:path>
              </a:pathLst>
            </a:custGeom>
            <a:noFill/>
            <a:ln w="9525" cap="flat">
              <a:solidFill>
                <a:schemeClr val="tx1">
                  <a:alpha val="12000"/>
                </a:schemeClr>
              </a:solidFill>
              <a:prstDash val="dash"/>
              <a:miter lim="800000"/>
              <a:headEnd/>
              <a:tailEnd/>
            </a:ln>
          </p:spPr>
        </p:sp>
        <p:sp>
          <p:nvSpPr>
            <p:cNvPr id="48" name="Freeform 15">
              <a:extLst>
                <a:ext uri="{FF2B5EF4-FFF2-40B4-BE49-F238E27FC236}">
                  <a16:creationId xmlns:a16="http://schemas.microsoft.com/office/drawing/2014/main" id="{7632F945-80B5-4575-A538-29495BF8F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012389" y="5579"/>
              <a:ext cx="5497513" cy="6866337"/>
            </a:xfrm>
            <a:custGeom>
              <a:avLst/>
              <a:gdLst/>
              <a:ahLst/>
              <a:cxnLst/>
              <a:rect l="0" t="0" r="r" b="b"/>
              <a:pathLst>
                <a:path w="1155" h="1440">
                  <a:moveTo>
                    <a:pt x="1056" y="1440"/>
                  </a:moveTo>
                  <a:cubicBezTo>
                    <a:pt x="1155" y="1123"/>
                    <a:pt x="875" y="801"/>
                    <a:pt x="686" y="580"/>
                  </a:cubicBezTo>
                  <a:cubicBezTo>
                    <a:pt x="491" y="352"/>
                    <a:pt x="264" y="145"/>
                    <a:pt x="0" y="0"/>
                  </a:cubicBezTo>
                </a:path>
              </a:pathLst>
            </a:custGeom>
            <a:noFill/>
            <a:ln w="12700" cap="flat">
              <a:solidFill>
                <a:schemeClr val="tx1">
                  <a:alpha val="12000"/>
                </a:schemeClr>
              </a:solidFill>
              <a:prstDash val="dashDot"/>
              <a:miter lim="800000"/>
              <a:headEnd/>
              <a:tailEnd/>
            </a:ln>
          </p:spPr>
        </p:sp>
        <p:sp>
          <p:nvSpPr>
            <p:cNvPr id="49" name="Freeform 16">
              <a:extLst>
                <a:ext uri="{FF2B5EF4-FFF2-40B4-BE49-F238E27FC236}">
                  <a16:creationId xmlns:a16="http://schemas.microsoft.com/office/drawing/2014/main" id="{5562CC17-43D4-4E57-AE08-83952EE59D5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61" y="5579"/>
              <a:ext cx="357188" cy="213875"/>
            </a:xfrm>
            <a:custGeom>
              <a:avLst/>
              <a:gdLst/>
              <a:ahLst/>
              <a:cxnLst/>
              <a:rect l="0" t="0" r="r" b="b"/>
              <a:pathLst>
                <a:path w="75" h="45">
                  <a:moveTo>
                    <a:pt x="75" y="0"/>
                  </a:moveTo>
                  <a:cubicBezTo>
                    <a:pt x="50" y="14"/>
                    <a:pt x="25" y="29"/>
                    <a:pt x="0" y="45"/>
                  </a:cubicBezTo>
                </a:path>
              </a:pathLst>
            </a:custGeom>
            <a:noFill/>
            <a:ln w="12700" cap="flat">
              <a:solidFill>
                <a:schemeClr val="tx1">
                  <a:alpha val="12000"/>
                </a:schemeClr>
              </a:solidFill>
              <a:prstDash val="dashDot"/>
              <a:miter lim="800000"/>
              <a:headEnd/>
              <a:tailEnd/>
            </a:ln>
          </p:spPr>
        </p:sp>
        <p:sp>
          <p:nvSpPr>
            <p:cNvPr id="50" name="Freeform 17">
              <a:extLst>
                <a:ext uri="{FF2B5EF4-FFF2-40B4-BE49-F238E27FC236}">
                  <a16:creationId xmlns:a16="http://schemas.microsoft.com/office/drawing/2014/main" id="{E1D78CFE-04CA-4101-AFCF-196940B2D1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210826" y="790"/>
              <a:ext cx="5522913" cy="6871126"/>
            </a:xfrm>
            <a:custGeom>
              <a:avLst/>
              <a:gdLst/>
              <a:ahLst/>
              <a:cxnLst/>
              <a:rect l="0" t="0" r="r" b="b"/>
              <a:pathLst>
                <a:path w="1160" h="1441">
                  <a:moveTo>
                    <a:pt x="1053" y="1441"/>
                  </a:moveTo>
                  <a:cubicBezTo>
                    <a:pt x="1160" y="1129"/>
                    <a:pt x="892" y="817"/>
                    <a:pt x="705" y="599"/>
                  </a:cubicBezTo>
                  <a:cubicBezTo>
                    <a:pt x="503" y="365"/>
                    <a:pt x="270" y="152"/>
                    <a:pt x="0" y="0"/>
                  </a:cubicBezTo>
                </a:path>
              </a:pathLst>
            </a:custGeom>
            <a:noFill/>
            <a:ln w="9525" cap="flat">
              <a:solidFill>
                <a:schemeClr val="tx1">
                  <a:alpha val="12000"/>
                </a:schemeClr>
              </a:solidFill>
              <a:prstDash val="solid"/>
              <a:miter lim="800000"/>
              <a:headEnd/>
              <a:tailEnd/>
            </a:ln>
          </p:spPr>
        </p:sp>
        <p:sp>
          <p:nvSpPr>
            <p:cNvPr id="51" name="Freeform 18">
              <a:extLst>
                <a:ext uri="{FF2B5EF4-FFF2-40B4-BE49-F238E27FC236}">
                  <a16:creationId xmlns:a16="http://schemas.microsoft.com/office/drawing/2014/main" id="{41F2A149-A64E-4690-B049-18C156A8E2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63239" y="5579"/>
              <a:ext cx="5413375" cy="6866337"/>
            </a:xfrm>
            <a:custGeom>
              <a:avLst/>
              <a:gdLst/>
              <a:ahLst/>
              <a:cxnLst/>
              <a:rect l="0" t="0" r="r" b="b"/>
              <a:pathLst>
                <a:path w="1137" h="1440">
                  <a:moveTo>
                    <a:pt x="1040" y="1440"/>
                  </a:moveTo>
                  <a:cubicBezTo>
                    <a:pt x="1137" y="1131"/>
                    <a:pt x="883" y="828"/>
                    <a:pt x="698" y="611"/>
                  </a:cubicBezTo>
                  <a:cubicBezTo>
                    <a:pt x="498" y="375"/>
                    <a:pt x="268" y="159"/>
                    <a:pt x="0" y="0"/>
                  </a:cubicBezTo>
                </a:path>
              </a:pathLst>
            </a:custGeom>
            <a:noFill/>
            <a:ln w="9525" cap="flat">
              <a:solidFill>
                <a:schemeClr val="tx1">
                  <a:alpha val="12000"/>
                </a:schemeClr>
              </a:solidFill>
              <a:prstDash val="solid"/>
              <a:miter lim="800000"/>
              <a:headEnd/>
              <a:tailEnd/>
            </a:ln>
          </p:spPr>
        </p:sp>
        <p:sp>
          <p:nvSpPr>
            <p:cNvPr id="52" name="Freeform 19">
              <a:extLst>
                <a:ext uri="{FF2B5EF4-FFF2-40B4-BE49-F238E27FC236}">
                  <a16:creationId xmlns:a16="http://schemas.microsoft.com/office/drawing/2014/main" id="{D9313C72-D62D-4416-A6AE-7EB7D6B54A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877576" y="5579"/>
              <a:ext cx="5037138" cy="6861550"/>
            </a:xfrm>
            <a:custGeom>
              <a:avLst/>
              <a:gdLst/>
              <a:ahLst/>
              <a:cxnLst/>
              <a:rect l="0" t="0" r="r" b="b"/>
              <a:pathLst>
                <a:path w="1058" h="1439">
                  <a:moveTo>
                    <a:pt x="1011" y="1439"/>
                  </a:moveTo>
                  <a:cubicBezTo>
                    <a:pt x="1058" y="1131"/>
                    <a:pt x="825" y="841"/>
                    <a:pt x="648" y="617"/>
                  </a:cubicBezTo>
                  <a:cubicBezTo>
                    <a:pt x="462" y="383"/>
                    <a:pt x="248" y="168"/>
                    <a:pt x="0" y="0"/>
                  </a:cubicBezTo>
                </a:path>
              </a:pathLst>
            </a:custGeom>
            <a:noFill/>
            <a:ln w="9525" cap="flat">
              <a:solidFill>
                <a:schemeClr val="tx1">
                  <a:alpha val="11000"/>
                </a:schemeClr>
              </a:solidFill>
              <a:prstDash val="solid"/>
              <a:miter lim="800000"/>
              <a:headEnd/>
              <a:tailEnd/>
            </a:ln>
          </p:spPr>
        </p:sp>
        <p:sp>
          <p:nvSpPr>
            <p:cNvPr id="53" name="Freeform 20">
              <a:extLst>
                <a:ext uri="{FF2B5EF4-FFF2-40B4-BE49-F238E27FC236}">
                  <a16:creationId xmlns:a16="http://schemas.microsoft.com/office/drawing/2014/main" id="{77B03BEA-76E5-4ECB-B9BB-D89D27509E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768289" y="5579"/>
              <a:ext cx="3417888" cy="2742066"/>
            </a:xfrm>
            <a:custGeom>
              <a:avLst/>
              <a:gdLst/>
              <a:ahLst/>
              <a:cxnLst/>
              <a:rect l="0" t="0" r="r" b="b"/>
              <a:pathLst>
                <a:path w="718" h="575">
                  <a:moveTo>
                    <a:pt x="718" y="575"/>
                  </a:moveTo>
                  <a:cubicBezTo>
                    <a:pt x="500" y="360"/>
                    <a:pt x="260" y="163"/>
                    <a:pt x="0" y="0"/>
                  </a:cubicBezTo>
                </a:path>
              </a:pathLst>
            </a:custGeom>
            <a:noFill/>
            <a:ln w="9525" cap="flat">
              <a:solidFill>
                <a:schemeClr val="tx1">
                  <a:alpha val="11000"/>
                </a:schemeClr>
              </a:solidFill>
              <a:prstDash val="solid"/>
              <a:miter lim="800000"/>
              <a:headEnd/>
              <a:tailEnd/>
            </a:ln>
          </p:spPr>
        </p:sp>
        <p:sp>
          <p:nvSpPr>
            <p:cNvPr id="54" name="Freeform 21">
              <a:extLst>
                <a:ext uri="{FF2B5EF4-FFF2-40B4-BE49-F238E27FC236}">
                  <a16:creationId xmlns:a16="http://schemas.microsoft.com/office/drawing/2014/main" id="{6AF6BECE-416D-4C3A-AD6F-68B08F3CA7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235014" y="10367"/>
              <a:ext cx="2951163" cy="2555325"/>
            </a:xfrm>
            <a:custGeom>
              <a:avLst/>
              <a:gdLst/>
              <a:ahLst/>
              <a:cxnLst/>
              <a:rect l="0" t="0" r="r" b="b"/>
              <a:pathLst>
                <a:path w="620" h="536">
                  <a:moveTo>
                    <a:pt x="620" y="536"/>
                  </a:moveTo>
                  <a:cubicBezTo>
                    <a:pt x="404" y="314"/>
                    <a:pt x="196" y="138"/>
                    <a:pt x="0" y="0"/>
                  </a:cubicBezTo>
                </a:path>
              </a:pathLst>
            </a:custGeom>
            <a:noFill/>
            <a:ln w="9525" cap="flat">
              <a:solidFill>
                <a:schemeClr val="tx1">
                  <a:alpha val="10000"/>
                </a:schemeClr>
              </a:solidFill>
              <a:prstDash val="solid"/>
              <a:miter lim="800000"/>
              <a:headEnd/>
              <a:tailEnd/>
            </a:ln>
          </p:spPr>
        </p:sp>
        <p:sp>
          <p:nvSpPr>
            <p:cNvPr id="55" name="Freeform 22">
              <a:extLst>
                <a:ext uri="{FF2B5EF4-FFF2-40B4-BE49-F238E27FC236}">
                  <a16:creationId xmlns:a16="http://schemas.microsoft.com/office/drawing/2014/main" id="{B9197E2A-A098-480D-A2A6-3F3B889EDA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020826" y="5579"/>
              <a:ext cx="2165350" cy="1358265"/>
            </a:xfrm>
            <a:custGeom>
              <a:avLst/>
              <a:gdLst/>
              <a:ahLst/>
              <a:cxnLst/>
              <a:rect l="0" t="0" r="r" b="b"/>
              <a:pathLst>
                <a:path w="455" h="285">
                  <a:moveTo>
                    <a:pt x="0" y="0"/>
                  </a:moveTo>
                  <a:cubicBezTo>
                    <a:pt x="153" y="85"/>
                    <a:pt x="308" y="180"/>
                    <a:pt x="455" y="285"/>
                  </a:cubicBezTo>
                </a:path>
              </a:pathLst>
            </a:custGeom>
            <a:noFill/>
            <a:ln w="9525" cap="flat">
              <a:solidFill>
                <a:schemeClr val="tx1">
                  <a:alpha val="10000"/>
                </a:schemeClr>
              </a:solidFill>
              <a:prstDash val="dash"/>
              <a:miter lim="800000"/>
              <a:headEnd/>
              <a:tailEnd/>
            </a:ln>
          </p:spPr>
        </p:sp>
        <p:sp>
          <p:nvSpPr>
            <p:cNvPr id="56" name="Freeform 23">
              <a:extLst>
                <a:ext uri="{FF2B5EF4-FFF2-40B4-BE49-F238E27FC236}">
                  <a16:creationId xmlns:a16="http://schemas.microsoft.com/office/drawing/2014/main" id="{5A493EDB-6C9E-483F-86A6-0F473E5908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290826" y="5579"/>
              <a:ext cx="895350" cy="534687"/>
            </a:xfrm>
            <a:custGeom>
              <a:avLst/>
              <a:gdLst/>
              <a:ahLst/>
              <a:cxnLst/>
              <a:rect l="0" t="0" r="r" b="b"/>
              <a:pathLst>
                <a:path w="188" h="112">
                  <a:moveTo>
                    <a:pt x="0" y="0"/>
                  </a:moveTo>
                  <a:cubicBezTo>
                    <a:pt x="63" y="36"/>
                    <a:pt x="126" y="73"/>
                    <a:pt x="188" y="112"/>
                  </a:cubicBezTo>
                </a:path>
              </a:pathLst>
            </a:custGeom>
            <a:noFill/>
            <a:ln w="9525" cap="flat">
              <a:solidFill>
                <a:schemeClr val="tx1">
                  <a:alpha val="10000"/>
                </a:schemeClr>
              </a:solidFill>
              <a:prstDash val="solid"/>
              <a:miter lim="800000"/>
              <a:headEnd/>
              <a:tailEnd/>
            </a:ln>
          </p:spPr>
        </p:sp>
      </p:grpSp>
      <p:sp>
        <p:nvSpPr>
          <p:cNvPr id="2" name="Title 1">
            <a:extLst>
              <a:ext uri="{FF2B5EF4-FFF2-40B4-BE49-F238E27FC236}">
                <a16:creationId xmlns:a16="http://schemas.microsoft.com/office/drawing/2014/main" id="{172A15B0-EDA9-4C81-BF84-86E182B81AD6}"/>
              </a:ext>
            </a:extLst>
          </p:cNvPr>
          <p:cNvSpPr>
            <a:spLocks noGrp="1"/>
          </p:cNvSpPr>
          <p:nvPr>
            <p:ph type="title"/>
          </p:nvPr>
        </p:nvSpPr>
        <p:spPr>
          <a:xfrm>
            <a:off x="2004716" y="1263404"/>
            <a:ext cx="8652698" cy="3115075"/>
          </a:xfrm>
        </p:spPr>
        <p:txBody>
          <a:bodyPr vert="horz" lIns="228600" tIns="228600" rIns="228600" bIns="0" rtlCol="0" anchor="b">
            <a:normAutofit/>
          </a:bodyPr>
          <a:lstStyle/>
          <a:p>
            <a:pPr algn="l">
              <a:lnSpc>
                <a:spcPct val="80000"/>
              </a:lnSpc>
            </a:pPr>
            <a:r>
              <a:rPr lang="en-US" sz="6600" dirty="0">
                <a:solidFill>
                  <a:schemeClr val="tx1"/>
                </a:solidFill>
              </a:rPr>
              <a:t>What is an Open Project?</a:t>
            </a:r>
          </a:p>
        </p:txBody>
      </p:sp>
      <p:sp>
        <p:nvSpPr>
          <p:cNvPr id="4" name="Slide Number Placeholder 3">
            <a:extLst>
              <a:ext uri="{FF2B5EF4-FFF2-40B4-BE49-F238E27FC236}">
                <a16:creationId xmlns:a16="http://schemas.microsoft.com/office/drawing/2014/main" id="{28BD9775-610B-4427-AF2B-352D6D95EF85}"/>
              </a:ext>
            </a:extLst>
          </p:cNvPr>
          <p:cNvSpPr>
            <a:spLocks noGrp="1"/>
          </p:cNvSpPr>
          <p:nvPr>
            <p:ph type="sldNum" sz="quarter" idx="12"/>
          </p:nvPr>
        </p:nvSpPr>
        <p:spPr>
          <a:xfrm>
            <a:off x="9334024" y="320040"/>
            <a:ext cx="914400" cy="320040"/>
          </a:xfrm>
        </p:spPr>
        <p:txBody>
          <a:bodyPr vert="horz" lIns="91440" tIns="45720" rIns="91440" bIns="45720" rtlCol="0" anchor="ctr">
            <a:normAutofit/>
          </a:bodyPr>
          <a:lstStyle/>
          <a:p>
            <a:pPr>
              <a:spcAft>
                <a:spcPts val="600"/>
              </a:spcAft>
            </a:pPr>
            <a:fld id="{6D22F896-40B5-4ADD-8801-0D06FADFA095}" type="slidenum">
              <a:rPr lang="en-US" smtClean="0"/>
              <a:pPr>
                <a:spcAft>
                  <a:spcPts val="600"/>
                </a:spcAft>
              </a:pPr>
              <a:t>7</a:t>
            </a:fld>
            <a:endParaRPr lang="en-US"/>
          </a:p>
        </p:txBody>
      </p:sp>
      <p:sp>
        <p:nvSpPr>
          <p:cNvPr id="58" name="Isosceles Triangle 57">
            <a:extLst>
              <a:ext uri="{FF2B5EF4-FFF2-40B4-BE49-F238E27FC236}">
                <a16:creationId xmlns:a16="http://schemas.microsoft.com/office/drawing/2014/main" id="{A4CD35EF-7348-4E64-8700-827E64EA4E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435823" y="3320139"/>
            <a:ext cx="300774" cy="259288"/>
          </a:xfrm>
          <a:prstGeom prst="triangl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solidFill>
                <a:schemeClr val="tx1"/>
              </a:solidFill>
            </a:endParaRPr>
          </a:p>
        </p:txBody>
      </p:sp>
    </p:spTree>
    <p:extLst>
      <p:ext uri="{BB962C8B-B14F-4D97-AF65-F5344CB8AC3E}">
        <p14:creationId xmlns:p14="http://schemas.microsoft.com/office/powerpoint/2010/main" val="4025719779"/>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8ADDF0-F725-443A-A4B3-D015505A7EFE}"/>
              </a:ext>
            </a:extLst>
          </p:cNvPr>
          <p:cNvSpPr>
            <a:spLocks noGrp="1"/>
          </p:cNvSpPr>
          <p:nvPr>
            <p:ph type="sldNum" sz="quarter" idx="12"/>
          </p:nvPr>
        </p:nvSpPr>
        <p:spPr/>
        <p:txBody>
          <a:bodyPr/>
          <a:lstStyle/>
          <a:p>
            <a:fld id="{6D22F896-40B5-4ADD-8801-0D06FADFA095}" type="slidenum">
              <a:rPr lang="en-US" smtClean="0"/>
              <a:t>8</a:t>
            </a:fld>
            <a:endParaRPr lang="en-US" dirty="0"/>
          </a:p>
        </p:txBody>
      </p:sp>
      <p:sp>
        <p:nvSpPr>
          <p:cNvPr id="3" name="Content Placeholder 2">
            <a:extLst>
              <a:ext uri="{FF2B5EF4-FFF2-40B4-BE49-F238E27FC236}">
                <a16:creationId xmlns:a16="http://schemas.microsoft.com/office/drawing/2014/main" id="{F1579CC7-94B2-4337-A58F-717AC50C51A0}"/>
              </a:ext>
            </a:extLst>
          </p:cNvPr>
          <p:cNvSpPr txBox="1">
            <a:spLocks/>
          </p:cNvSpPr>
          <p:nvPr/>
        </p:nvSpPr>
        <p:spPr>
          <a:xfrm>
            <a:off x="2516752" y="1489075"/>
            <a:ext cx="7158495" cy="3879849"/>
          </a:xfrm>
          <a:prstGeom prst="rect">
            <a:avLst/>
          </a:prstGeom>
          <a:solidFill>
            <a:schemeClr val="accent2"/>
          </a:solidFill>
        </p:spPr>
        <p:txBody>
          <a:bodyPr>
            <a:normAutofit/>
          </a:bodyPr>
          <a:lstStyle>
            <a:lvl1pPr marL="228600" indent="-228600" algn="l" defTabSz="914400" rtl="0" eaLnBrk="1" latinLnBrk="0" hangingPunct="1">
              <a:lnSpc>
                <a:spcPct val="120000"/>
              </a:lnSpc>
              <a:spcBef>
                <a:spcPts val="1000"/>
              </a:spcBef>
              <a:buClr>
                <a:schemeClr val="accent1"/>
              </a:buClr>
              <a:buSzPct val="110000"/>
              <a:buFont typeface="Wingdings" panose="05000000000000000000" pitchFamily="2" charset="2"/>
              <a:buChar char="§"/>
              <a:defRPr sz="18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9pPr>
          </a:lstStyle>
          <a:p>
            <a:pPr marL="0" indent="0" algn="ctr">
              <a:buNone/>
            </a:pPr>
            <a:br>
              <a:rPr lang="en-US" sz="2400" dirty="0">
                <a:solidFill>
                  <a:schemeClr val="bg1"/>
                </a:solidFill>
                <a:latin typeface="Nyala" panose="020B0604020202020204" pitchFamily="2" charset="0"/>
              </a:rPr>
            </a:br>
            <a:r>
              <a:rPr lang="en-US" sz="2400" dirty="0">
                <a:solidFill>
                  <a:schemeClr val="bg1"/>
                </a:solidFill>
                <a:latin typeface="Gill Sans Nova" panose="020B0602020104020203" pitchFamily="34" charset="0"/>
              </a:rPr>
              <a:t>OASIS Open Projects support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shared community development of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code, APIs, standards, reference implementations…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in one place, under open source licenses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with a path to recognition in international </a:t>
            </a:r>
            <a:br>
              <a:rPr lang="en-US" sz="2400" dirty="0">
                <a:solidFill>
                  <a:schemeClr val="bg1"/>
                </a:solidFill>
                <a:latin typeface="Gill Sans Nova" panose="020B0602020104020203" pitchFamily="34" charset="0"/>
              </a:rPr>
            </a:br>
            <a:r>
              <a:rPr lang="en-US" sz="2400" dirty="0">
                <a:solidFill>
                  <a:schemeClr val="bg1"/>
                </a:solidFill>
                <a:latin typeface="Gill Sans Nova" panose="020B0602020104020203" pitchFamily="34" charset="0"/>
              </a:rPr>
              <a:t>policy and procurement.</a:t>
            </a:r>
          </a:p>
          <a:p>
            <a:pPr marL="0" indent="0" algn="ctr">
              <a:buFont typeface="Wingdings" panose="05000000000000000000" pitchFamily="2" charset="2"/>
              <a:buNone/>
            </a:pPr>
            <a:endParaRPr lang="en-US" sz="2400" dirty="0">
              <a:solidFill>
                <a:schemeClr val="bg1"/>
              </a:solidFill>
              <a:latin typeface="Nyala" panose="020B0604020202020204" pitchFamily="2" charset="0"/>
            </a:endParaRPr>
          </a:p>
        </p:txBody>
      </p:sp>
    </p:spTree>
    <p:extLst>
      <p:ext uri="{BB962C8B-B14F-4D97-AF65-F5344CB8AC3E}">
        <p14:creationId xmlns:p14="http://schemas.microsoft.com/office/powerpoint/2010/main" val="1170683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4" name="Rectangle 57">
            <a:extLst>
              <a:ext uri="{FF2B5EF4-FFF2-40B4-BE49-F238E27FC236}">
                <a16:creationId xmlns:a16="http://schemas.microsoft.com/office/drawing/2014/main" id="{90F08744-9D7B-4693-B8D6-2A5210AE9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32">
            <a:extLst>
              <a:ext uri="{FF2B5EF4-FFF2-40B4-BE49-F238E27FC236}">
                <a16:creationId xmlns:a16="http://schemas.microsoft.com/office/drawing/2014/main" id="{5B2E630F-F386-44FA-B1A1-C10A9BF434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336127">
            <a:off x="296272" y="1026251"/>
            <a:ext cx="7298578" cy="5088488"/>
          </a:xfrm>
          <a:custGeom>
            <a:avLst/>
            <a:gdLst>
              <a:gd name="connsiteX0" fmla="*/ 0 w 6428838"/>
              <a:gd name="connsiteY0" fmla="*/ 2579031 h 5158062"/>
              <a:gd name="connsiteX1" fmla="*/ 3214419 w 6428838"/>
              <a:gd name="connsiteY1" fmla="*/ 0 h 5158062"/>
              <a:gd name="connsiteX2" fmla="*/ 6428838 w 6428838"/>
              <a:gd name="connsiteY2" fmla="*/ 2579031 h 5158062"/>
              <a:gd name="connsiteX3" fmla="*/ 3214419 w 6428838"/>
              <a:gd name="connsiteY3" fmla="*/ 5158062 h 5158062"/>
              <a:gd name="connsiteX4" fmla="*/ 0 w 6428838"/>
              <a:gd name="connsiteY4" fmla="*/ 2579031 h 5158062"/>
              <a:gd name="connsiteX0" fmla="*/ 3321 w 6432159"/>
              <a:gd name="connsiteY0" fmla="*/ 2647125 h 5226156"/>
              <a:gd name="connsiteX1" fmla="*/ 2789723 w 6432159"/>
              <a:gd name="connsiteY1" fmla="*/ 0 h 5226156"/>
              <a:gd name="connsiteX2" fmla="*/ 6432159 w 6432159"/>
              <a:gd name="connsiteY2" fmla="*/ 2647125 h 5226156"/>
              <a:gd name="connsiteX3" fmla="*/ 3217740 w 6432159"/>
              <a:gd name="connsiteY3" fmla="*/ 5226156 h 5226156"/>
              <a:gd name="connsiteX4" fmla="*/ 3321 w 6432159"/>
              <a:gd name="connsiteY4" fmla="*/ 2647125 h 5226156"/>
              <a:gd name="connsiteX0" fmla="*/ 1953 w 6566979"/>
              <a:gd name="connsiteY0" fmla="*/ 2695803 h 5226224"/>
              <a:gd name="connsiteX1" fmla="*/ 2924543 w 6566979"/>
              <a:gd name="connsiteY1" fmla="*/ 39 h 5226224"/>
              <a:gd name="connsiteX2" fmla="*/ 6566979 w 6566979"/>
              <a:gd name="connsiteY2" fmla="*/ 2647164 h 5226224"/>
              <a:gd name="connsiteX3" fmla="*/ 3352560 w 6566979"/>
              <a:gd name="connsiteY3" fmla="*/ 5226195 h 5226224"/>
              <a:gd name="connsiteX4" fmla="*/ 1953 w 6566979"/>
              <a:gd name="connsiteY4" fmla="*/ 2695803 h 5226224"/>
              <a:gd name="connsiteX0" fmla="*/ 8982 w 6574008"/>
              <a:gd name="connsiteY0" fmla="*/ 2695803 h 5226313"/>
              <a:gd name="connsiteX1" fmla="*/ 2931572 w 6574008"/>
              <a:gd name="connsiteY1" fmla="*/ 39 h 5226313"/>
              <a:gd name="connsiteX2" fmla="*/ 6574008 w 6574008"/>
              <a:gd name="connsiteY2" fmla="*/ 2647164 h 5226313"/>
              <a:gd name="connsiteX3" fmla="*/ 3359589 w 6574008"/>
              <a:gd name="connsiteY3" fmla="*/ 5226195 h 5226313"/>
              <a:gd name="connsiteX4" fmla="*/ 8982 w 6574008"/>
              <a:gd name="connsiteY4" fmla="*/ 2695803 h 5226313"/>
              <a:gd name="connsiteX0" fmla="*/ 11929 w 6576955"/>
              <a:gd name="connsiteY0" fmla="*/ 2695953 h 5226463"/>
              <a:gd name="connsiteX1" fmla="*/ 2934519 w 6576955"/>
              <a:gd name="connsiteY1" fmla="*/ 189 h 5226463"/>
              <a:gd name="connsiteX2" fmla="*/ 6576955 w 6576955"/>
              <a:gd name="connsiteY2" fmla="*/ 2647314 h 5226463"/>
              <a:gd name="connsiteX3" fmla="*/ 3362536 w 6576955"/>
              <a:gd name="connsiteY3" fmla="*/ 5226345 h 5226463"/>
              <a:gd name="connsiteX4" fmla="*/ 11929 w 6576955"/>
              <a:gd name="connsiteY4" fmla="*/ 2695953 h 5226463"/>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47356"/>
              <a:gd name="connsiteX1" fmla="*/ 2931852 w 6963394"/>
              <a:gd name="connsiteY1" fmla="*/ 10033 h 5247356"/>
              <a:gd name="connsiteX2" fmla="*/ 6963394 w 6963394"/>
              <a:gd name="connsiteY2" fmla="*/ 3318639 h 5247356"/>
              <a:gd name="connsiteX3" fmla="*/ 3359869 w 6963394"/>
              <a:gd name="connsiteY3" fmla="*/ 5236189 h 5247356"/>
              <a:gd name="connsiteX4" fmla="*/ 9262 w 6963394"/>
              <a:gd name="connsiteY4" fmla="*/ 2705797 h 5247356"/>
              <a:gd name="connsiteX0" fmla="*/ 9262 w 6963394"/>
              <a:gd name="connsiteY0" fmla="*/ 2705797 h 5292159"/>
              <a:gd name="connsiteX1" fmla="*/ 2931852 w 6963394"/>
              <a:gd name="connsiteY1" fmla="*/ 10033 h 5292159"/>
              <a:gd name="connsiteX2" fmla="*/ 6963394 w 6963394"/>
              <a:gd name="connsiteY2" fmla="*/ 3318639 h 5292159"/>
              <a:gd name="connsiteX3" fmla="*/ 3359869 w 6963394"/>
              <a:gd name="connsiteY3" fmla="*/ 5236189 h 5292159"/>
              <a:gd name="connsiteX4" fmla="*/ 9262 w 6963394"/>
              <a:gd name="connsiteY4" fmla="*/ 2705797 h 5292159"/>
              <a:gd name="connsiteX0" fmla="*/ 9262 w 6963394"/>
              <a:gd name="connsiteY0" fmla="*/ 2705797 h 5259961"/>
              <a:gd name="connsiteX1" fmla="*/ 2931852 w 6963394"/>
              <a:gd name="connsiteY1" fmla="*/ 10033 h 5259961"/>
              <a:gd name="connsiteX2" fmla="*/ 6963394 w 6963394"/>
              <a:gd name="connsiteY2" fmla="*/ 3318639 h 5259961"/>
              <a:gd name="connsiteX3" fmla="*/ 3359869 w 6963394"/>
              <a:gd name="connsiteY3" fmla="*/ 5236189 h 5259961"/>
              <a:gd name="connsiteX4" fmla="*/ 9262 w 6963394"/>
              <a:gd name="connsiteY4" fmla="*/ 2705797 h 5259961"/>
              <a:gd name="connsiteX0" fmla="*/ 9557 w 7352795"/>
              <a:gd name="connsiteY0" fmla="*/ 2707501 h 5252013"/>
              <a:gd name="connsiteX1" fmla="*/ 2932147 w 7352795"/>
              <a:gd name="connsiteY1" fmla="*/ 11737 h 5252013"/>
              <a:gd name="connsiteX2" fmla="*/ 7352795 w 7352795"/>
              <a:gd name="connsiteY2" fmla="*/ 3378709 h 5252013"/>
              <a:gd name="connsiteX3" fmla="*/ 3360164 w 7352795"/>
              <a:gd name="connsiteY3" fmla="*/ 5237893 h 5252013"/>
              <a:gd name="connsiteX4" fmla="*/ 9557 w 7352795"/>
              <a:gd name="connsiteY4" fmla="*/ 2707501 h 5252013"/>
              <a:gd name="connsiteX0" fmla="*/ 8078 w 7789061"/>
              <a:gd name="connsiteY0" fmla="*/ 2744796 h 5249051"/>
              <a:gd name="connsiteX1" fmla="*/ 3368413 w 7789061"/>
              <a:gd name="connsiteY1" fmla="*/ 10121 h 5249051"/>
              <a:gd name="connsiteX2" fmla="*/ 7789061 w 7789061"/>
              <a:gd name="connsiteY2" fmla="*/ 3377093 h 5249051"/>
              <a:gd name="connsiteX3" fmla="*/ 3796430 w 7789061"/>
              <a:gd name="connsiteY3" fmla="*/ 5236277 h 5249051"/>
              <a:gd name="connsiteX4" fmla="*/ 8078 w 7789061"/>
              <a:gd name="connsiteY4" fmla="*/ 2744796 h 5249051"/>
              <a:gd name="connsiteX0" fmla="*/ 8078 w 7789061"/>
              <a:gd name="connsiteY0" fmla="*/ 2744796 h 5271741"/>
              <a:gd name="connsiteX1" fmla="*/ 3368413 w 7789061"/>
              <a:gd name="connsiteY1" fmla="*/ 10121 h 5271741"/>
              <a:gd name="connsiteX2" fmla="*/ 7789061 w 7789061"/>
              <a:gd name="connsiteY2" fmla="*/ 3377093 h 5271741"/>
              <a:gd name="connsiteX3" fmla="*/ 3796430 w 7789061"/>
              <a:gd name="connsiteY3" fmla="*/ 5236277 h 5271741"/>
              <a:gd name="connsiteX4" fmla="*/ 8078 w 7789061"/>
              <a:gd name="connsiteY4" fmla="*/ 2744796 h 5271741"/>
              <a:gd name="connsiteX0" fmla="*/ 1055 w 7782038"/>
              <a:gd name="connsiteY0" fmla="*/ 2738806 h 5438018"/>
              <a:gd name="connsiteX1" fmla="*/ 3361390 w 7782038"/>
              <a:gd name="connsiteY1" fmla="*/ 4131 h 5438018"/>
              <a:gd name="connsiteX2" fmla="*/ 7782038 w 7782038"/>
              <a:gd name="connsiteY2" fmla="*/ 3371103 h 5438018"/>
              <a:gd name="connsiteX3" fmla="*/ 3692130 w 7782038"/>
              <a:gd name="connsiteY3" fmla="*/ 5415113 h 5438018"/>
              <a:gd name="connsiteX4" fmla="*/ 1055 w 7782038"/>
              <a:gd name="connsiteY4" fmla="*/ 2738806 h 5438018"/>
              <a:gd name="connsiteX0" fmla="*/ 28883 w 7809866"/>
              <a:gd name="connsiteY0" fmla="*/ 2742147 h 5441359"/>
              <a:gd name="connsiteX1" fmla="*/ 3389218 w 7809866"/>
              <a:gd name="connsiteY1" fmla="*/ 7472 h 5441359"/>
              <a:gd name="connsiteX2" fmla="*/ 7809866 w 7809866"/>
              <a:gd name="connsiteY2" fmla="*/ 3374444 h 5441359"/>
              <a:gd name="connsiteX3" fmla="*/ 3719958 w 7809866"/>
              <a:gd name="connsiteY3" fmla="*/ 5418454 h 5441359"/>
              <a:gd name="connsiteX4" fmla="*/ 28883 w 7809866"/>
              <a:gd name="connsiteY4" fmla="*/ 2742147 h 5441359"/>
              <a:gd name="connsiteX0" fmla="*/ 36549 w 7817532"/>
              <a:gd name="connsiteY0" fmla="*/ 2751085 h 5450297"/>
              <a:gd name="connsiteX1" fmla="*/ 3396884 w 7817532"/>
              <a:gd name="connsiteY1" fmla="*/ 16410 h 5450297"/>
              <a:gd name="connsiteX2" fmla="*/ 7817532 w 7817532"/>
              <a:gd name="connsiteY2" fmla="*/ 3383382 h 5450297"/>
              <a:gd name="connsiteX3" fmla="*/ 3727624 w 7817532"/>
              <a:gd name="connsiteY3" fmla="*/ 5427392 h 5450297"/>
              <a:gd name="connsiteX4" fmla="*/ 36549 w 7817532"/>
              <a:gd name="connsiteY4" fmla="*/ 2751085 h 54502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17532" h="5450297">
                <a:moveTo>
                  <a:pt x="36549" y="2751085"/>
                </a:moveTo>
                <a:cubicBezTo>
                  <a:pt x="-281221" y="925127"/>
                  <a:pt x="1526121" y="-147339"/>
                  <a:pt x="3396884" y="16410"/>
                </a:cubicBezTo>
                <a:cubicBezTo>
                  <a:pt x="5267647" y="180159"/>
                  <a:pt x="7817532" y="1453184"/>
                  <a:pt x="7817532" y="3383382"/>
                </a:cubicBezTo>
                <a:cubicBezTo>
                  <a:pt x="7700800" y="5342763"/>
                  <a:pt x="5024455" y="5532775"/>
                  <a:pt x="3727624" y="5427392"/>
                </a:cubicBezTo>
                <a:cubicBezTo>
                  <a:pt x="2430794" y="5322009"/>
                  <a:pt x="354319" y="4577043"/>
                  <a:pt x="36549" y="2751085"/>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6" name="Freeform: Shape 61">
            <a:extLst>
              <a:ext uri="{FF2B5EF4-FFF2-40B4-BE49-F238E27FC236}">
                <a16:creationId xmlns:a16="http://schemas.microsoft.com/office/drawing/2014/main" id="{73567C09-8B4D-49A6-A711-C44C5807D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a:off x="3554541" y="-619573"/>
            <a:ext cx="9016699" cy="8033868"/>
          </a:xfrm>
          <a:custGeom>
            <a:avLst/>
            <a:gdLst>
              <a:gd name="connsiteX0" fmla="*/ 6078066 w 9016699"/>
              <a:gd name="connsiteY0" fmla="*/ 782055 h 8033868"/>
              <a:gd name="connsiteX1" fmla="*/ 8705208 w 9016699"/>
              <a:gd name="connsiteY1" fmla="*/ 3409197 h 8033868"/>
              <a:gd name="connsiteX2" fmla="*/ 8793057 w 9016699"/>
              <a:gd name="connsiteY2" fmla="*/ 3617452 h 8033868"/>
              <a:gd name="connsiteX3" fmla="*/ 9016699 w 9016699"/>
              <a:gd name="connsiteY3" fmla="*/ 4793120 h 8033868"/>
              <a:gd name="connsiteX4" fmla="*/ 8960084 w 9016699"/>
              <a:gd name="connsiteY4" fmla="*/ 5272709 h 8033868"/>
              <a:gd name="connsiteX5" fmla="*/ 8920563 w 9016699"/>
              <a:gd name="connsiteY5" fmla="*/ 5444162 h 8033868"/>
              <a:gd name="connsiteX6" fmla="*/ 6620466 w 9016699"/>
              <a:gd name="connsiteY6" fmla="*/ 7744259 h 8033868"/>
              <a:gd name="connsiteX7" fmla="*/ 6480006 w 9016699"/>
              <a:gd name="connsiteY7" fmla="*/ 7795347 h 8033868"/>
              <a:gd name="connsiteX8" fmla="*/ 4389696 w 9016699"/>
              <a:gd name="connsiteY8" fmla="*/ 7987178 h 8033868"/>
              <a:gd name="connsiteX9" fmla="*/ 3086984 w 9016699"/>
              <a:gd name="connsiteY9" fmla="*/ 7466023 h 8033868"/>
              <a:gd name="connsiteX10" fmla="*/ 3024300 w 9016699"/>
              <a:gd name="connsiteY10" fmla="*/ 7426965 h 8033868"/>
              <a:gd name="connsiteX11" fmla="*/ 519567 w 9016699"/>
              <a:gd name="connsiteY11" fmla="*/ 4922232 h 8033868"/>
              <a:gd name="connsiteX12" fmla="*/ 419495 w 9016699"/>
              <a:gd name="connsiteY12" fmla="*/ 4733719 h 8033868"/>
              <a:gd name="connsiteX13" fmla="*/ 3514 w 9016699"/>
              <a:gd name="connsiteY13" fmla="*/ 3245168 h 8033868"/>
              <a:gd name="connsiteX14" fmla="*/ 4193329 w 9016699"/>
              <a:gd name="connsiteY14" fmla="*/ 36108 h 8033868"/>
              <a:gd name="connsiteX15" fmla="*/ 5977677 w 9016699"/>
              <a:gd name="connsiteY15" fmla="*/ 722908 h 80338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9016699" h="8033868">
                <a:moveTo>
                  <a:pt x="6078066" y="782055"/>
                </a:moveTo>
                <a:lnTo>
                  <a:pt x="8705208" y="3409197"/>
                </a:lnTo>
                <a:lnTo>
                  <a:pt x="8793057" y="3617452"/>
                </a:lnTo>
                <a:cubicBezTo>
                  <a:pt x="8935615" y="3988374"/>
                  <a:pt x="9016699" y="4381324"/>
                  <a:pt x="9016699" y="4793120"/>
                </a:cubicBezTo>
                <a:cubicBezTo>
                  <a:pt x="9008675" y="4960329"/>
                  <a:pt x="8989449" y="5120121"/>
                  <a:pt x="8960084" y="5272709"/>
                </a:cubicBezTo>
                <a:lnTo>
                  <a:pt x="8920563" y="5444162"/>
                </a:lnTo>
                <a:lnTo>
                  <a:pt x="6620466" y="7744259"/>
                </a:lnTo>
                <a:lnTo>
                  <a:pt x="6480006" y="7795347"/>
                </a:lnTo>
                <a:cubicBezTo>
                  <a:pt x="5726471" y="8035167"/>
                  <a:pt x="4953020" y="8083925"/>
                  <a:pt x="4389696" y="7987178"/>
                </a:cubicBezTo>
                <a:cubicBezTo>
                  <a:pt x="4014146" y="7922680"/>
                  <a:pt x="3559510" y="7740111"/>
                  <a:pt x="3086984" y="7466023"/>
                </a:cubicBezTo>
                <a:lnTo>
                  <a:pt x="3024300" y="7426965"/>
                </a:lnTo>
                <a:lnTo>
                  <a:pt x="519567" y="4922232"/>
                </a:lnTo>
                <a:lnTo>
                  <a:pt x="419495" y="4733719"/>
                </a:lnTo>
                <a:cubicBezTo>
                  <a:pt x="181303" y="4258474"/>
                  <a:pt x="28977" y="3756361"/>
                  <a:pt x="3514" y="3245168"/>
                </a:cubicBezTo>
                <a:cubicBezTo>
                  <a:pt x="-112889" y="908287"/>
                  <a:pt x="2691131" y="-221884"/>
                  <a:pt x="4193329" y="36108"/>
                </a:cubicBezTo>
                <a:cubicBezTo>
                  <a:pt x="4662766" y="116730"/>
                  <a:pt x="5309837" y="354143"/>
                  <a:pt x="5977677" y="722908"/>
                </a:cubicBez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C82638FE-2A3D-40A4-9341-28A8739D7441}"/>
              </a:ext>
            </a:extLst>
          </p:cNvPr>
          <p:cNvSpPr>
            <a:spLocks noGrp="1"/>
          </p:cNvSpPr>
          <p:nvPr>
            <p:ph type="title"/>
          </p:nvPr>
        </p:nvSpPr>
        <p:spPr>
          <a:xfrm>
            <a:off x="-17355" y="2200779"/>
            <a:ext cx="3376614" cy="2456442"/>
          </a:xfrm>
        </p:spPr>
        <p:txBody>
          <a:bodyPr>
            <a:noAutofit/>
          </a:bodyPr>
          <a:lstStyle/>
          <a:p>
            <a:pPr algn="r"/>
            <a:r>
              <a:rPr lang="en-US" b="1" dirty="0"/>
              <a:t>What </a:t>
            </a:r>
            <a:br>
              <a:rPr lang="en-US" b="1" dirty="0"/>
            </a:br>
            <a:r>
              <a:rPr lang="en-US" b="1" dirty="0"/>
              <a:t>Open Projects </a:t>
            </a:r>
            <a:br>
              <a:rPr lang="en-US" b="1" dirty="0"/>
            </a:br>
            <a:r>
              <a:rPr lang="en-US" b="1" dirty="0"/>
              <a:t>let you do</a:t>
            </a:r>
          </a:p>
        </p:txBody>
      </p:sp>
      <p:sp>
        <p:nvSpPr>
          <p:cNvPr id="4" name="Slide Number Placeholder 3">
            <a:extLst>
              <a:ext uri="{FF2B5EF4-FFF2-40B4-BE49-F238E27FC236}">
                <a16:creationId xmlns:a16="http://schemas.microsoft.com/office/drawing/2014/main" id="{B30752DD-09F5-4B05-8614-F9C4DD110AC8}"/>
              </a:ext>
            </a:extLst>
          </p:cNvPr>
          <p:cNvSpPr>
            <a:spLocks noGrp="1"/>
          </p:cNvSpPr>
          <p:nvPr>
            <p:ph type="sldNum" sz="quarter" idx="12"/>
          </p:nvPr>
        </p:nvSpPr>
        <p:spPr>
          <a:xfrm>
            <a:off x="10469880" y="320040"/>
            <a:ext cx="914400" cy="320040"/>
          </a:xfrm>
        </p:spPr>
        <p:txBody>
          <a:bodyPr>
            <a:normAutofit/>
          </a:bodyPr>
          <a:lstStyle/>
          <a:p>
            <a:pPr>
              <a:spcAft>
                <a:spcPts val="600"/>
              </a:spcAft>
            </a:pPr>
            <a:fld id="{6D22F896-40B5-4ADD-8801-0D06FADFA095}" type="slidenum">
              <a:rPr lang="en-US">
                <a:solidFill>
                  <a:schemeClr val="tx1"/>
                </a:solidFill>
              </a:rPr>
              <a:pPr>
                <a:spcAft>
                  <a:spcPts val="600"/>
                </a:spcAft>
              </a:pPr>
              <a:t>9</a:t>
            </a:fld>
            <a:endParaRPr lang="en-US">
              <a:solidFill>
                <a:schemeClr val="tx1"/>
              </a:solidFill>
            </a:endParaRPr>
          </a:p>
        </p:txBody>
      </p:sp>
      <p:sp>
        <p:nvSpPr>
          <p:cNvPr id="3" name="Content Placeholder 2">
            <a:extLst>
              <a:ext uri="{FF2B5EF4-FFF2-40B4-BE49-F238E27FC236}">
                <a16:creationId xmlns:a16="http://schemas.microsoft.com/office/drawing/2014/main" id="{6C64F99F-6099-4C6E-85E3-14537B896362}"/>
              </a:ext>
            </a:extLst>
          </p:cNvPr>
          <p:cNvSpPr>
            <a:spLocks noGrp="1"/>
          </p:cNvSpPr>
          <p:nvPr>
            <p:ph idx="1"/>
          </p:nvPr>
        </p:nvSpPr>
        <p:spPr>
          <a:xfrm>
            <a:off x="4683913" y="1180464"/>
            <a:ext cx="6850381" cy="5137151"/>
          </a:xfrm>
        </p:spPr>
        <p:txBody>
          <a:bodyPr>
            <a:normAutofit/>
          </a:bodyPr>
          <a:lstStyle/>
          <a:p>
            <a:pPr>
              <a:buFont typeface="Wingdings" panose="05000000000000000000" pitchFamily="2" charset="2"/>
              <a:buChar char="ü"/>
            </a:pPr>
            <a:r>
              <a:rPr lang="en-US" sz="2000" dirty="0"/>
              <a:t>Engage open source community in distributed development while ensuring </a:t>
            </a:r>
            <a:r>
              <a:rPr lang="en-US" sz="2000" b="1" dirty="0"/>
              <a:t>work stays on-track</a:t>
            </a:r>
          </a:p>
          <a:p>
            <a:pPr>
              <a:buFont typeface="Wingdings" panose="05000000000000000000" pitchFamily="2" charset="2"/>
              <a:buChar char="ü"/>
            </a:pPr>
            <a:r>
              <a:rPr lang="en-US" sz="2000" dirty="0"/>
              <a:t>Use </a:t>
            </a:r>
            <a:r>
              <a:rPr lang="en-US" sz="2000" b="1" dirty="0"/>
              <a:t>vetted</a:t>
            </a:r>
            <a:r>
              <a:rPr lang="en-US" sz="2000" dirty="0"/>
              <a:t> </a:t>
            </a:r>
            <a:r>
              <a:rPr lang="en-US" sz="2000" b="1" dirty="0"/>
              <a:t>IP policy and open source licenses</a:t>
            </a:r>
          </a:p>
          <a:p>
            <a:pPr>
              <a:buFont typeface="Wingdings" panose="05000000000000000000" pitchFamily="2" charset="2"/>
              <a:buChar char="ü"/>
            </a:pPr>
            <a:r>
              <a:rPr lang="en-US" sz="2000" dirty="0"/>
              <a:t>Work under </a:t>
            </a:r>
            <a:r>
              <a:rPr lang="en-US" sz="2000" b="1" dirty="0"/>
              <a:t>supported, streamlined process.</a:t>
            </a:r>
          </a:p>
          <a:p>
            <a:pPr>
              <a:buFont typeface="Wingdings" panose="05000000000000000000" pitchFamily="2" charset="2"/>
              <a:buChar char="ü"/>
            </a:pPr>
            <a:r>
              <a:rPr lang="en-US" sz="2000" dirty="0"/>
              <a:t>Submit work to ISO, IEC, ITU and/or EU for </a:t>
            </a:r>
            <a:r>
              <a:rPr lang="en-US" sz="2000" b="1" dirty="0"/>
              <a:t>international </a:t>
            </a:r>
            <a:r>
              <a:rPr lang="en-US" sz="2000" b="1" dirty="0">
                <a:ea typeface="Arial"/>
                <a:cs typeface="Arial"/>
                <a:sym typeface="Arial"/>
              </a:rPr>
              <a:t>recognition </a:t>
            </a:r>
            <a:r>
              <a:rPr lang="en-US" sz="2000" dirty="0">
                <a:ea typeface="Arial"/>
                <a:cs typeface="Arial"/>
                <a:sym typeface="Arial"/>
              </a:rPr>
              <a:t>via PAS submitter status.</a:t>
            </a:r>
            <a:endParaRPr lang="en-US" sz="2000" b="1" dirty="0"/>
          </a:p>
          <a:p>
            <a:pPr>
              <a:buFont typeface="Wingdings" panose="05000000000000000000" pitchFamily="2" charset="2"/>
              <a:buChar char="ü"/>
            </a:pPr>
            <a:r>
              <a:rPr lang="en-US" sz="2000" dirty="0">
                <a:latin typeface="Calibri" panose="020F0502020204030204" pitchFamily="34" charset="0"/>
                <a:cs typeface="Calibri" panose="020F0502020204030204" pitchFamily="34" charset="0"/>
              </a:rPr>
              <a:t>Focus on your technical goals while OASIS staff takes care of financial, legal, and technical administration and marketing</a:t>
            </a:r>
          </a:p>
          <a:p>
            <a:pPr>
              <a:buFont typeface="Wingdings" panose="05000000000000000000" pitchFamily="2" charset="2"/>
              <a:buChar char="ü"/>
            </a:pPr>
            <a:r>
              <a:rPr lang="en-US" sz="2000" dirty="0">
                <a:latin typeface="Calibri" panose="020F0502020204030204" pitchFamily="34" charset="0"/>
                <a:cs typeface="Calibri" panose="020F0502020204030204" pitchFamily="34" charset="0"/>
              </a:rPr>
              <a:t>Leverage OASIS global reputation, 2000+ member base, and experience running standards and open source projects</a:t>
            </a:r>
          </a:p>
        </p:txBody>
      </p:sp>
    </p:spTree>
    <p:extLst>
      <p:ext uri="{BB962C8B-B14F-4D97-AF65-F5344CB8AC3E}">
        <p14:creationId xmlns:p14="http://schemas.microsoft.com/office/powerpoint/2010/main" val="1676444656"/>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10B6F4"/>
      </a:accent1>
      <a:accent2>
        <a:srgbClr val="3C78C3"/>
      </a:accent2>
      <a:accent3>
        <a:srgbClr val="9F52D0"/>
      </a:accent3>
      <a:accent4>
        <a:srgbClr val="D64198"/>
      </a:accent4>
      <a:accent5>
        <a:srgbClr val="DA2228"/>
      </a:accent5>
      <a:accent6>
        <a:srgbClr val="F18318"/>
      </a:accent6>
      <a:hlink>
        <a:srgbClr val="38DDEC"/>
      </a:hlink>
      <a:folHlink>
        <a:srgbClr val="A8DEE8"/>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C0CB9708-C445-4049-9D7F-4C8684E69A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131</TotalTime>
  <Words>3102</Words>
  <Application>Microsoft Office PowerPoint</Application>
  <PresentationFormat>Widescreen</PresentationFormat>
  <Paragraphs>321</Paragraphs>
  <Slides>23</Slides>
  <Notes>23</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23</vt:i4>
      </vt:variant>
    </vt:vector>
  </HeadingPairs>
  <TitlesOfParts>
    <vt:vector size="36" baseType="lpstr">
      <vt:lpstr>Abadi</vt:lpstr>
      <vt:lpstr>Arial</vt:lpstr>
      <vt:lpstr>Cabin</vt:lpstr>
      <vt:lpstr>Calibri</vt:lpstr>
      <vt:lpstr>Calibri Light</vt:lpstr>
      <vt:lpstr>Century Gothic</vt:lpstr>
      <vt:lpstr>Daytona Pro Condensed</vt:lpstr>
      <vt:lpstr>Gill Sans Nova</vt:lpstr>
      <vt:lpstr>Noto Sans Symbols</vt:lpstr>
      <vt:lpstr>Nyala</vt:lpstr>
      <vt:lpstr>Rockwell</vt:lpstr>
      <vt:lpstr>Wingdings</vt:lpstr>
      <vt:lpstr>Atlas</vt:lpstr>
      <vt:lpstr>Proposal to support    as an Open Project</vt:lpstr>
      <vt:lpstr>Who is OASIS?</vt:lpstr>
      <vt:lpstr>   OASIS: Where  open source and  open standards  thrive  </vt:lpstr>
      <vt:lpstr>OASIS community spans industries</vt:lpstr>
      <vt:lpstr>OASIS     de jure</vt:lpstr>
      <vt:lpstr>OASIS work related to NIEM</vt:lpstr>
      <vt:lpstr>What is an Open Project?</vt:lpstr>
      <vt:lpstr>PowerPoint Presentation</vt:lpstr>
      <vt:lpstr>What  Open Projects  let you do</vt:lpstr>
      <vt:lpstr>PowerPoint Presentation</vt:lpstr>
      <vt:lpstr>What you get  (and don’t get)  with Open Projects</vt:lpstr>
      <vt:lpstr>What core services does  OASIS provide?</vt:lpstr>
      <vt:lpstr>How are governance and IP handled?</vt:lpstr>
      <vt:lpstr>PowerPoint Presentation</vt:lpstr>
      <vt:lpstr>PowerPoint Presentation</vt:lpstr>
      <vt:lpstr>How would Licensing and IP</vt:lpstr>
      <vt:lpstr>How are Open Projects funded?</vt:lpstr>
      <vt:lpstr>Open Project Funding  </vt:lpstr>
      <vt:lpstr>Benefits  for Project Sponsors</vt:lpstr>
      <vt:lpstr>Current OASIS Open Projects and Foundations</vt:lpstr>
      <vt:lpstr>Why form an  Open Project?</vt:lpstr>
      <vt:lpstr>Learn more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Proposal to support    as an Open Project</dc:title>
  <dc:creator>Carol Geyer</dc:creator>
  <cp:lastModifiedBy>Carol Geyer</cp:lastModifiedBy>
  <cp:revision>1</cp:revision>
  <dcterms:created xsi:type="dcterms:W3CDTF">2020-09-18T15:20:06Z</dcterms:created>
  <dcterms:modified xsi:type="dcterms:W3CDTF">2020-09-18T17:34:06Z</dcterms:modified>
</cp:coreProperties>
</file>