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2" r:id="rId2"/>
    <p:sldId id="25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8316" autoAdjust="0"/>
  </p:normalViewPr>
  <p:slideViewPr>
    <p:cSldViewPr snapToGrid="0" snapToObjects="1">
      <p:cViewPr varScale="1">
        <p:scale>
          <a:sx n="58" d="100"/>
          <a:sy n="58" d="100"/>
        </p:scale>
        <p:origin x="154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ROI Categories of Open Standards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Impact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Direct ROI</c:v>
                </c:pt>
                <c:pt idx="1">
                  <c:v>Indirect ROI</c:v>
                </c:pt>
                <c:pt idx="2">
                  <c:v>Security ROI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4.2</c:v>
                </c:pt>
                <c:pt idx="2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E-4C3B-BDCB-322DDA73B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22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285750">
              <a:spcBef>
                <a:spcPts val="0"/>
              </a:spcBef>
            </a:pPr>
            <a:r>
              <a:rPr lang="en-US" sz="2400" dirty="0"/>
              <a:t>Whitehouse directed as a result of 9/11 data sharing lessons learned</a:t>
            </a:r>
          </a:p>
          <a:p>
            <a:pPr marL="742950" indent="-285750">
              <a:spcBef>
                <a:spcPts val="0"/>
              </a:spcBef>
            </a:pPr>
            <a:r>
              <a:rPr lang="en-US" sz="2400" dirty="0"/>
              <a:t>DOJ and DHS partnership established NIEM in 2005 with DOJ as lead agency stewardship</a:t>
            </a:r>
          </a:p>
          <a:p>
            <a:pPr marL="742950" indent="-285750">
              <a:spcBef>
                <a:spcPts val="0"/>
              </a:spcBef>
            </a:pPr>
            <a:r>
              <a:rPr lang="en-US" sz="2400" dirty="0"/>
              <a:t>DHS assumes lead agency stewardship in 2009 </a:t>
            </a:r>
          </a:p>
          <a:p>
            <a:pPr marL="742950" indent="-285750">
              <a:spcBef>
                <a:spcPts val="0"/>
              </a:spcBef>
            </a:pPr>
            <a:r>
              <a:rPr lang="en-US" sz="2400" dirty="0"/>
              <a:t>DOD assumed lead agency stewardship from DHS 31 Oct 2018</a:t>
            </a:r>
          </a:p>
          <a:p>
            <a:pPr marL="1081088" lvl="3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Executive lead: DOD CIO </a:t>
            </a:r>
          </a:p>
          <a:p>
            <a:pPr marL="1081088" lvl="3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In partnership: DOJ, HHS, DHS</a:t>
            </a:r>
          </a:p>
          <a:p>
            <a:pPr marL="1081088" lvl="3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Day-to-day management: JS J6  </a:t>
            </a:r>
          </a:p>
          <a:p>
            <a:pPr marL="1081088" lvl="3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Resources and requirements sponsor: MPCO</a:t>
            </a:r>
          </a:p>
          <a:p>
            <a:pPr marL="1081088" lvl="3" indent="-285750">
              <a:lnSpc>
                <a:spcPct val="100000"/>
              </a:lnSpc>
              <a:spcBef>
                <a:spcPts val="0"/>
              </a:spcBef>
            </a:pPr>
            <a:endParaRPr lang="en-US" sz="1600" b="0" dirty="0"/>
          </a:p>
          <a:p>
            <a:pPr marL="742950" lvl="2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Governance includes 15 Domains </a:t>
            </a:r>
          </a:p>
          <a:p>
            <a:pPr marL="1081088" lvl="3" indent="-285750"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From 12 different Federal government departments, agencies plus Canada</a:t>
            </a:r>
          </a:p>
          <a:p>
            <a:pPr marL="1081088" marR="0" lvl="3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/>
              <a:t>DHS leads 8 Domains - Military Operations (JS J6) and Maritime Domain (Navy)</a:t>
            </a:r>
          </a:p>
          <a:p>
            <a:pPr marL="1081088" marR="0" lvl="3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ncludes Canada and NATO (as NATO Core Data Framework) </a:t>
            </a:r>
          </a:p>
          <a:p>
            <a:pPr marL="1081088" lvl="3" indent="-285750">
              <a:lnSpc>
                <a:spcPct val="100000"/>
              </a:lnSpc>
              <a:spcBef>
                <a:spcPts val="0"/>
              </a:spcBef>
            </a:pPr>
            <a:endParaRPr lang="en-US" sz="16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2E215-D3C6-D84F-8ECF-5127C851821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13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Federal involvement is crucial at multiple levels — funding, mandating, and coordinating.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Global competitors aren’t waiting. The U.S. must act now to preserve strategic influence.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outline a clear 4-point action plan — identifying domains, funding, council creation, and tracking adoption.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Quantifying the payoff — open standards reduce costs, accelerate digital transformation, and boost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Final reminder: leadership in open standards is essential for digital sovereignty and economic competitiveness.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Open standards are the backbone of interoperability and innovation. This slide sets the stage for why U.S. leadership is essential.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U.S. is falling behind, and strategic investment brings national security and economic benefits</a:t>
            </a:r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funding + leadership in key domains (e.g., AI, 5G, identity, healthcare data)</a:t>
            </a:r>
            <a:endParaRPr lang="en-US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Open standards like TCP/IP and FIDO enable global connectivity. Their open nature ensures global adoption and scalability.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Leadership ensures our values are embedded in global systems — transparency, security, privacy.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Without our leadership, others set the terms — potentially locking out U.S. firms and creating insecure ecosystems.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As the federal government transitions toward a data-centric architecture, standards become essential for ensuring consistent, secure, and scalable data exchange. This slide emphasizes that open standards aren't just a tech choice — they are strategic enablers of digital transformation across all levels of government.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chart illustrates different categories of ROI — direct cost savings, innovation gains, and national security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Each phase of the standards lifecycle is a chance to embed U.S. interests — from problem ID to maintenance.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1104-ADA3-494C-9012-9B7395D5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1D435-31A7-4745-AA3D-A8E84E10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37ED-D65A-487C-8BD9-AF71EF98D60F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307580-2BA5-40A4-AF9B-D0810706D4DB}"/>
              </a:ext>
            </a:extLst>
          </p:cNvPr>
          <p:cNvGrpSpPr/>
          <p:nvPr/>
        </p:nvGrpSpPr>
        <p:grpSpPr>
          <a:xfrm>
            <a:off x="203200" y="1071873"/>
            <a:ext cx="8737600" cy="5217014"/>
            <a:chOff x="177800" y="952500"/>
            <a:chExt cx="8737600" cy="5217014"/>
          </a:xfrm>
        </p:grpSpPr>
        <p:sp>
          <p:nvSpPr>
            <p:cNvPr id="5" name="Pentagon 2">
              <a:extLst>
                <a:ext uri="{FF2B5EF4-FFF2-40B4-BE49-F238E27FC236}">
                  <a16:creationId xmlns:a16="http://schemas.microsoft.com/office/drawing/2014/main" id="{D7D37B1F-FB3C-4CFC-957B-4B2081427A5F}"/>
                </a:ext>
              </a:extLst>
            </p:cNvPr>
            <p:cNvSpPr/>
            <p:nvPr/>
          </p:nvSpPr>
          <p:spPr>
            <a:xfrm>
              <a:off x="304800" y="2111375"/>
              <a:ext cx="6870700" cy="603250"/>
            </a:xfrm>
            <a:prstGeom prst="homePlat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EF733C04-C444-4DF7-AB07-EE9D893A7987}"/>
                </a:ext>
              </a:extLst>
            </p:cNvPr>
            <p:cNvSpPr/>
            <p:nvPr/>
          </p:nvSpPr>
          <p:spPr>
            <a:xfrm>
              <a:off x="774700" y="2200275"/>
              <a:ext cx="157163" cy="142875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83595F40-24F3-43F4-939A-34506F0FA76B}"/>
                </a:ext>
              </a:extLst>
            </p:cNvPr>
            <p:cNvSpPr/>
            <p:nvPr/>
          </p:nvSpPr>
          <p:spPr>
            <a:xfrm>
              <a:off x="1909763" y="2505075"/>
              <a:ext cx="157162" cy="141288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ECBC4D71-E19F-4BD5-B300-3C8CFE9225BD}"/>
                </a:ext>
              </a:extLst>
            </p:cNvPr>
            <p:cNvSpPr/>
            <p:nvPr/>
          </p:nvSpPr>
          <p:spPr>
            <a:xfrm>
              <a:off x="5299075" y="2200275"/>
              <a:ext cx="157163" cy="142875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 Placeholder 4">
              <a:extLst>
                <a:ext uri="{FF2B5EF4-FFF2-40B4-BE49-F238E27FC236}">
                  <a16:creationId xmlns:a16="http://schemas.microsoft.com/office/drawing/2014/main" id="{BC14EDDE-37F6-4A57-B953-338DAEB44F79}"/>
                </a:ext>
              </a:extLst>
            </p:cNvPr>
            <p:cNvSpPr txBox="1">
              <a:spLocks/>
            </p:cNvSpPr>
            <p:nvPr/>
          </p:nvSpPr>
          <p:spPr>
            <a:xfrm>
              <a:off x="177800" y="4066076"/>
              <a:ext cx="8661400" cy="2103438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lvl="1" fontAlgn="auto"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b="1" dirty="0">
                  <a:latin typeface="+mj-lt"/>
                  <a:cs typeface="Arial" pitchFamily="34" charset="0"/>
                </a:rPr>
                <a:t>Despite 15 years Government investment, barriers to information sharing still exist, including:</a:t>
              </a:r>
            </a:p>
            <a:p>
              <a:pPr marL="457200" lvl="2" indent="-228600">
                <a:lnSpc>
                  <a:spcPct val="106000"/>
                </a:lnSpc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defRPr/>
              </a:pPr>
              <a:r>
                <a:rPr lang="en-US" sz="1400" dirty="0">
                  <a:latin typeface="+mj-lt"/>
                  <a:cs typeface="Arial" pitchFamily="34" charset="0"/>
                </a:rPr>
                <a:t>Lack of consistent policies, standards and practices across government organizations</a:t>
              </a:r>
            </a:p>
            <a:p>
              <a:pPr marL="457200" lvl="2" indent="-228600">
                <a:lnSpc>
                  <a:spcPct val="106000"/>
                </a:lnSpc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defRPr/>
              </a:pPr>
              <a:r>
                <a:rPr lang="en-US" sz="1400" dirty="0">
                  <a:latin typeface="+mj-lt"/>
                  <a:cs typeface="Arial" pitchFamily="34" charset="0"/>
                </a:rPr>
                <a:t>Costly, redundant processes</a:t>
              </a:r>
            </a:p>
            <a:p>
              <a:pPr marL="457200" lvl="2" indent="-228600">
                <a:lnSpc>
                  <a:spcPct val="106000"/>
                </a:lnSpc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defRPr/>
              </a:pPr>
              <a:r>
                <a:rPr lang="en-US" sz="1400" dirty="0">
                  <a:latin typeface="+mj-lt"/>
                  <a:cs typeface="Arial" pitchFamily="34" charset="0"/>
                </a:rPr>
                <a:t>Lack of a common understanding of data definitions</a:t>
              </a:r>
            </a:p>
            <a:p>
              <a:pPr marL="457200" lvl="2" indent="-228600">
                <a:lnSpc>
                  <a:spcPct val="106000"/>
                </a:lnSpc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defRPr/>
              </a:pPr>
              <a:r>
                <a:rPr lang="en-US" sz="1400" dirty="0">
                  <a:latin typeface="+mj-lt"/>
                  <a:cs typeface="Arial" pitchFamily="34" charset="0"/>
                </a:rPr>
                <a:t>Lack of consolidated data for agency-level reporting and decision support</a:t>
              </a:r>
            </a:p>
            <a:p>
              <a:pPr marL="457200" lvl="2" indent="-228600">
                <a:lnSpc>
                  <a:spcPct val="106000"/>
                </a:lnSpc>
                <a:spcBef>
                  <a:spcPct val="20000"/>
                </a:spcBef>
                <a:buClr>
                  <a:schemeClr val="tx1"/>
                </a:buClr>
                <a:buFont typeface="Arial" charset="0"/>
                <a:buChar char="–"/>
                <a:defRPr/>
              </a:pPr>
              <a:r>
                <a:rPr lang="en-US" sz="1400" dirty="0">
                  <a:latin typeface="+mj-lt"/>
                  <a:cs typeface="Arial" pitchFamily="34" charset="0"/>
                </a:rPr>
                <a:t>Lack of trust between government organizations due to poorly communicated data management strategies</a:t>
              </a:r>
            </a:p>
            <a:p>
              <a:pPr marL="742950" lvl="1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–"/>
                <a:defRPr/>
              </a:pPr>
              <a:endParaRPr lang="en-US" sz="1600" dirty="0">
                <a:latin typeface="+mj-lt"/>
                <a:cs typeface="Arial" pitchFamily="34" charset="0"/>
              </a:endParaRPr>
            </a:p>
            <a:p>
              <a:pPr marL="742950" lvl="1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–"/>
                <a:defRPr/>
              </a:pPr>
              <a:endParaRPr lang="en-US" sz="1600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B5656F37-674E-46C9-B060-F39710156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75" y="2085975"/>
              <a:ext cx="1724025" cy="67945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fontAlgn="auto">
                <a:lnSpc>
                  <a:spcPct val="106000"/>
                </a:lnSpc>
                <a:spcBef>
                  <a:spcPct val="100000"/>
                </a:spcBef>
                <a:spcAft>
                  <a:spcPts val="0"/>
                </a:spcAft>
                <a:buClr>
                  <a:srgbClr val="000066"/>
                </a:buClr>
                <a:buFont typeface="Wingdings" pitchFamily="2" charset="2"/>
                <a:buNone/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Information Sharing</a:t>
              </a:r>
              <a:endParaRPr lang="en-US" altLang="ja-JP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927E27-8166-41B7-A9B3-EC665BAE7A7A}"/>
                </a:ext>
              </a:extLst>
            </p:cNvPr>
            <p:cNvSpPr/>
            <p:nvPr/>
          </p:nvSpPr>
          <p:spPr>
            <a:xfrm>
              <a:off x="854075" y="952500"/>
              <a:ext cx="2041525" cy="978729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6223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Critical Infrastructure Protection in the Information  Age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D304D9-9FF0-4307-87C9-BDEA3E5B70A2}"/>
                </a:ext>
              </a:extLst>
            </p:cNvPr>
            <p:cNvSpPr/>
            <p:nvPr/>
          </p:nvSpPr>
          <p:spPr>
            <a:xfrm>
              <a:off x="5376863" y="1395413"/>
              <a:ext cx="2319337" cy="31393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6223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Critical Decision Point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572DB3-31A7-4B9B-BB7F-22B0D80109D7}"/>
                </a:ext>
              </a:extLst>
            </p:cNvPr>
            <p:cNvSpPr/>
            <p:nvPr/>
          </p:nvSpPr>
          <p:spPr>
            <a:xfrm>
              <a:off x="2745581" y="2979738"/>
              <a:ext cx="1504158" cy="856709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r" fontAlgn="auto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DoD accepts  lead agency stewardship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E12619-A4FE-44A7-B2E3-DD9E67473DC6}"/>
                </a:ext>
              </a:extLst>
            </p:cNvPr>
            <p:cNvSpPr/>
            <p:nvPr/>
          </p:nvSpPr>
          <p:spPr>
            <a:xfrm>
              <a:off x="3124200" y="952500"/>
              <a:ext cx="1600200" cy="757130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r" defTabSz="6223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DHS accepts lead agency stewardship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D4706C-F28E-491D-82A8-69B8774DB67F}"/>
                </a:ext>
              </a:extLst>
            </p:cNvPr>
            <p:cNvSpPr/>
            <p:nvPr/>
          </p:nvSpPr>
          <p:spPr>
            <a:xfrm>
              <a:off x="241300" y="2884488"/>
              <a:ext cx="1744663" cy="757130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defTabSz="6223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DOJ and DHS establish NIEM from GJXDM 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BB990B-7730-4E06-99BF-AA785B685BE7}"/>
                </a:ext>
              </a:extLst>
            </p:cNvPr>
            <p:cNvCxnSpPr>
              <a:cxnSpLocks/>
              <a:stCxn id="6" idx="0"/>
              <a:endCxn id="14" idx="1"/>
            </p:cNvCxnSpPr>
            <p:nvPr/>
          </p:nvCxnSpPr>
          <p:spPr bwMode="auto">
            <a:xfrm rot="5400000" flipH="1" flipV="1">
              <a:off x="474473" y="1820674"/>
              <a:ext cx="758410" cy="7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ADA982-8494-4955-B97C-96BE430D27AF}"/>
                </a:ext>
              </a:extLst>
            </p:cNvPr>
            <p:cNvCxnSpPr>
              <a:cxnSpLocks/>
              <a:stCxn id="10" idx="0"/>
              <a:endCxn id="15" idx="1"/>
            </p:cNvCxnSpPr>
            <p:nvPr/>
          </p:nvCxnSpPr>
          <p:spPr bwMode="auto">
            <a:xfrm flipH="1" flipV="1">
              <a:off x="5376863" y="1552379"/>
              <a:ext cx="794" cy="64789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328DD4-3A1A-4F1F-A593-858E19E6CBA1}"/>
                </a:ext>
              </a:extLst>
            </p:cNvPr>
            <p:cNvCxnSpPr>
              <a:cxnSpLocks/>
              <a:stCxn id="17" idx="3"/>
            </p:cNvCxnSpPr>
            <p:nvPr/>
          </p:nvCxnSpPr>
          <p:spPr bwMode="auto">
            <a:xfrm flipH="1" flipV="1">
              <a:off x="4248944" y="2646363"/>
              <a:ext cx="795" cy="7617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51060D-005E-4FD7-B53A-31D161773B16}"/>
                </a:ext>
              </a:extLst>
            </p:cNvPr>
            <p:cNvSpPr/>
            <p:nvPr/>
          </p:nvSpPr>
          <p:spPr>
            <a:xfrm>
              <a:off x="325438" y="2417763"/>
              <a:ext cx="1057275" cy="2748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7013" lvl="1" indent="-225425" algn="ctr" fontAlgn="auto">
                <a:lnSpc>
                  <a:spcPct val="106000"/>
                </a:lnSpc>
                <a:spcBef>
                  <a:spcPct val="40000"/>
                </a:spcBef>
                <a:spcAft>
                  <a:spcPts val="0"/>
                </a:spcAft>
                <a:buClr>
                  <a:schemeClr val="tx1"/>
                </a:buClr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Oct. 2001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C1EEA5-58A0-4DAB-99A0-15A4D4215D8F}"/>
                </a:ext>
              </a:extLst>
            </p:cNvPr>
            <p:cNvSpPr/>
            <p:nvPr/>
          </p:nvSpPr>
          <p:spPr>
            <a:xfrm>
              <a:off x="1457325" y="2111375"/>
              <a:ext cx="1055688" cy="2748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7013" lvl="1" indent="-225425" algn="ctr" fontAlgn="auto">
                <a:lnSpc>
                  <a:spcPct val="106000"/>
                </a:lnSpc>
                <a:spcBef>
                  <a:spcPct val="40000"/>
                </a:spcBef>
                <a:spcAft>
                  <a:spcPts val="0"/>
                </a:spcAft>
                <a:buClr>
                  <a:schemeClr val="tx1"/>
                </a:buClr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2005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EA0579-4D33-48E8-9C45-664BFDFF9D11}"/>
                </a:ext>
              </a:extLst>
            </p:cNvPr>
            <p:cNvSpPr/>
            <p:nvPr/>
          </p:nvSpPr>
          <p:spPr>
            <a:xfrm>
              <a:off x="4800600" y="2362200"/>
              <a:ext cx="1165225" cy="2748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7013" lvl="1" indent="-225425" algn="ctr" fontAlgn="auto">
                <a:lnSpc>
                  <a:spcPct val="106000"/>
                </a:lnSpc>
                <a:spcBef>
                  <a:spcPct val="40000"/>
                </a:spcBef>
                <a:spcAft>
                  <a:spcPts val="0"/>
                </a:spcAft>
                <a:buClr>
                  <a:schemeClr val="tx1"/>
                </a:buClr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2021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F68DAE-7BFF-4D97-9CB7-B373C78AAE39}"/>
                </a:ext>
              </a:extLst>
            </p:cNvPr>
            <p:cNvSpPr/>
            <p:nvPr/>
          </p:nvSpPr>
          <p:spPr>
            <a:xfrm>
              <a:off x="2540000" y="2417763"/>
              <a:ext cx="1055688" cy="2748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7013" lvl="1" indent="-225425" algn="ctr" fontAlgn="auto">
                <a:lnSpc>
                  <a:spcPct val="106000"/>
                </a:lnSpc>
                <a:spcBef>
                  <a:spcPct val="40000"/>
                </a:spcBef>
                <a:spcAft>
                  <a:spcPts val="0"/>
                </a:spcAft>
                <a:buClr>
                  <a:schemeClr val="tx1"/>
                </a:buClr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2009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4044580-3339-466B-AA17-4B8A0A6949E9}"/>
                </a:ext>
              </a:extLst>
            </p:cNvPr>
            <p:cNvSpPr/>
            <p:nvPr/>
          </p:nvSpPr>
          <p:spPr>
            <a:xfrm>
              <a:off x="3717925" y="2111375"/>
              <a:ext cx="1057275" cy="2748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7013" lvl="1" indent="-225425" algn="ctr" fontAlgn="auto">
                <a:lnSpc>
                  <a:spcPct val="106000"/>
                </a:lnSpc>
                <a:spcBef>
                  <a:spcPct val="40000"/>
                </a:spcBef>
                <a:spcAft>
                  <a:spcPts val="0"/>
                </a:spcAft>
                <a:buClr>
                  <a:schemeClr val="tx1"/>
                </a:buClr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2018</a:t>
              </a:r>
            </a:p>
          </p:txBody>
        </p:sp>
        <p:grpSp>
          <p:nvGrpSpPr>
            <p:cNvPr id="31" name="Group 39">
              <a:extLst>
                <a:ext uri="{FF2B5EF4-FFF2-40B4-BE49-F238E27FC236}">
                  <a16:creationId xmlns:a16="http://schemas.microsoft.com/office/drawing/2014/main" id="{DCA78FA4-F4C8-4572-AC25-F83DE06AD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2336" y="3222624"/>
              <a:ext cx="1447800" cy="259045"/>
              <a:chOff x="7092635" y="3266620"/>
              <a:chExt cx="1615738" cy="279804"/>
            </a:xfrm>
          </p:grpSpPr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661E99C3-DE76-4EF2-ACC5-DF54A9EFC468}"/>
                  </a:ext>
                </a:extLst>
              </p:cNvPr>
              <p:cNvSpPr/>
              <p:nvPr/>
            </p:nvSpPr>
            <p:spPr>
              <a:xfrm>
                <a:off x="7092635" y="3323208"/>
                <a:ext cx="157676" cy="142321"/>
              </a:xfrm>
              <a:prstGeom prst="flowChartDecision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FCC0906-BEE8-43C1-98A7-34EECF244C36}"/>
                  </a:ext>
                </a:extLst>
              </p:cNvPr>
              <p:cNvSpPr/>
              <p:nvPr/>
            </p:nvSpPr>
            <p:spPr>
              <a:xfrm>
                <a:off x="7315862" y="3266620"/>
                <a:ext cx="1392511" cy="2798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7013" lvl="1" indent="-225425" fontAlgn="auto">
                  <a:lnSpc>
                    <a:spcPct val="106000"/>
                  </a:lnSpc>
                  <a:spcBef>
                    <a:spcPct val="40000"/>
                  </a:spcBef>
                  <a:spcAft>
                    <a:spcPts val="0"/>
                  </a:spcAft>
                  <a:buClr>
                    <a:schemeClr val="tx1"/>
                  </a:buClr>
                  <a:buFont typeface="Wingdings 2" pitchFamily="18" charset="2"/>
                  <a:buNone/>
                  <a:defRPr/>
                </a:pPr>
                <a:r>
                  <a:rPr lang="en-US" sz="1100" b="1" dirty="0">
                    <a:solidFill>
                      <a:schemeClr val="tx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Key Milestones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B8E9E5-BC5F-4D78-BAD5-047E7110ADAF}"/>
                </a:ext>
              </a:extLst>
            </p:cNvPr>
            <p:cNvCxnSpPr/>
            <p:nvPr/>
          </p:nvCxnSpPr>
          <p:spPr bwMode="auto">
            <a:xfrm rot="5400000">
              <a:off x="1727200" y="2897188"/>
              <a:ext cx="5048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848C6E-0030-44A3-8F74-52C5FAEDDBC5}"/>
                </a:ext>
              </a:extLst>
            </p:cNvPr>
            <p:cNvCxnSpPr>
              <a:cxnSpLocks/>
              <a:endCxn id="18" idx="1"/>
            </p:cNvCxnSpPr>
            <p:nvPr/>
          </p:nvCxnSpPr>
          <p:spPr bwMode="auto">
            <a:xfrm flipV="1">
              <a:off x="3115469" y="1331065"/>
              <a:ext cx="8731" cy="86921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133F67B-EA9C-4DF9-A92F-E8BDEFEA2A48}"/>
              </a:ext>
            </a:extLst>
          </p:cNvPr>
          <p:cNvSpPr/>
          <p:nvPr/>
        </p:nvSpPr>
        <p:spPr>
          <a:xfrm>
            <a:off x="333685" y="2206754"/>
            <a:ext cx="1057275" cy="2748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013" lvl="1" indent="-225425" fontAlgn="auto">
              <a:lnSpc>
                <a:spcPct val="106000"/>
              </a:lnSpc>
              <a:spcBef>
                <a:spcPct val="40000"/>
              </a:spcBef>
              <a:spcAft>
                <a:spcPts val="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9/11</a:t>
            </a:r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408DE26E-9079-49A5-BD76-51230D2BA36E}"/>
              </a:ext>
            </a:extLst>
          </p:cNvPr>
          <p:cNvSpPr/>
          <p:nvPr/>
        </p:nvSpPr>
        <p:spPr>
          <a:xfrm>
            <a:off x="3065029" y="2303886"/>
            <a:ext cx="157162" cy="141288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BCFF2C34-C9A4-449A-96B7-315367E24A9F}"/>
              </a:ext>
            </a:extLst>
          </p:cNvPr>
          <p:cNvSpPr/>
          <p:nvPr/>
        </p:nvSpPr>
        <p:spPr>
          <a:xfrm>
            <a:off x="4189624" y="2678348"/>
            <a:ext cx="157162" cy="141288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31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Government Roles to Prioritize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Fund and staff participation in key Standards Development Organizations (SDOs).</a:t>
            </a:r>
          </a:p>
          <a:p>
            <a:r>
              <a:rPr dirty="0"/>
              <a:t>Mandate use of open standards in federal procurement.</a:t>
            </a:r>
          </a:p>
          <a:p>
            <a:r>
              <a:rPr dirty="0"/>
              <a:t>Incentivize industry collaboration via grants and pilot programs.</a:t>
            </a:r>
          </a:p>
          <a:p>
            <a:r>
              <a:rPr dirty="0"/>
              <a:t>Establish a Federal Standards Strategy Office.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Momentum and Urgency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China’s 2035 Standards Strategy aims for global dominance.</a:t>
            </a:r>
          </a:p>
          <a:p>
            <a:r>
              <a:rPr dirty="0"/>
              <a:t>EU invests in digital sovereignty through open standards.</a:t>
            </a:r>
          </a:p>
          <a:p>
            <a:r>
              <a:rPr dirty="0"/>
              <a:t>The U.S. must act or accept foreign-dominated digital infrastructure.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dirty="0"/>
              <a:t>"He who sets the standard sets the terms of trade." – Industry Leader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Identify 3–5 priority domains (e.g., AI safety, supply chain, digital ID).</a:t>
            </a:r>
          </a:p>
          <a:p>
            <a:r>
              <a:rPr dirty="0"/>
              <a:t>Allocate $100M/year across agencies for standards development.</a:t>
            </a:r>
          </a:p>
          <a:p>
            <a:r>
              <a:rPr dirty="0"/>
              <a:t>Launch a Federal Standards Leadership Council.</a:t>
            </a:r>
          </a:p>
          <a:p>
            <a:r>
              <a:rPr dirty="0"/>
              <a:t>Create a National Open Standards Dashboard (track adoption and gaps).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Payoff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costs - </a:t>
            </a:r>
            <a:r>
              <a:rPr dirty="0"/>
              <a:t>$10B+ in cost savings from interoperability and efficiency.</a:t>
            </a:r>
          </a:p>
          <a:p>
            <a:r>
              <a:rPr lang="en-US" dirty="0"/>
              <a:t>Acceleration Digital Transformation: </a:t>
            </a:r>
          </a:p>
          <a:p>
            <a:pPr lvl="1"/>
            <a:r>
              <a:rPr dirty="0"/>
              <a:t>Stronger U.S. tech sector through a level playing field.</a:t>
            </a:r>
          </a:p>
          <a:p>
            <a:pPr lvl="1"/>
            <a:r>
              <a:rPr dirty="0"/>
              <a:t>Global leadership in critical technology standards.</a:t>
            </a:r>
          </a:p>
          <a:p>
            <a:r>
              <a:rPr lang="en-US" dirty="0"/>
              <a:t>Increase Security -</a:t>
            </a:r>
            <a:r>
              <a:rPr dirty="0"/>
              <a:t> trustworthy digital infrastructure.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Investing in open standards isn’t a cost — it’s a strategic advantage.</a:t>
            </a:r>
          </a:p>
          <a:p>
            <a:r>
              <a:rPr dirty="0"/>
              <a:t>Now is the time for U.S. leadership.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dirty="0"/>
              <a:t>et’s shape the future, not just comply with 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Case for U.S. Government Leadership in Open Standards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Maximizing Innovation, Security, and Economic ROI</a:t>
            </a:r>
          </a:p>
          <a:p>
            <a:r>
              <a:t>Prepared for: [Agency or Committee]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Open standards drive interoperability, innovation, and competition.</a:t>
            </a:r>
          </a:p>
          <a:p>
            <a:r>
              <a:rPr dirty="0"/>
              <a:t>The U.S. lags behind global rivals in strategic leadership on standards.</a:t>
            </a:r>
          </a:p>
          <a:p>
            <a:r>
              <a:rPr dirty="0"/>
              <a:t>Government investment in open standards delivers high returns:</a:t>
            </a:r>
          </a:p>
          <a:p>
            <a:pPr lvl="1"/>
            <a:r>
              <a:rPr dirty="0"/>
              <a:t>National security</a:t>
            </a:r>
          </a:p>
          <a:p>
            <a:pPr lvl="1"/>
            <a:r>
              <a:rPr dirty="0"/>
              <a:t>Economic competitiveness</a:t>
            </a:r>
          </a:p>
          <a:p>
            <a:pPr lvl="1"/>
            <a:r>
              <a:rPr dirty="0"/>
              <a:t>Public trust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U.S. is falling behind, and strategic investment brings interoperability, national security, and economic benefits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Open Standards?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Publicly available specifications for interoperability.</a:t>
            </a:r>
          </a:p>
          <a:p>
            <a:r>
              <a:rPr dirty="0"/>
              <a:t>Developed collaboratively by diverse stakeholders</a:t>
            </a:r>
            <a:r>
              <a:rPr lang="en-US" dirty="0"/>
              <a:t> (Government, Industry, Academia, etc</a:t>
            </a:r>
            <a:r>
              <a:rPr dirty="0"/>
              <a:t>.</a:t>
            </a:r>
            <a:r>
              <a:rPr lang="en-US" dirty="0"/>
              <a:t>)</a:t>
            </a:r>
            <a:endParaRPr dirty="0"/>
          </a:p>
          <a:p>
            <a:r>
              <a:rPr dirty="0"/>
              <a:t>Examples: HTTP, TCP/IP, FIDO, FHIR.</a:t>
            </a:r>
            <a:endParaRPr lang="en-US" dirty="0"/>
          </a:p>
          <a:p>
            <a:endParaRPr dirty="0"/>
          </a:p>
          <a:p>
            <a:pPr marL="0" indent="0" algn="ctr">
              <a:buNone/>
            </a:pPr>
            <a:r>
              <a:rPr dirty="0"/>
              <a:t>"Standards are the invisible architecture of the digital economy."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Leadership in Standards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Influences Global Norms: U.S. absence = others set the rules</a:t>
            </a:r>
            <a:r>
              <a:rPr lang="en-US" dirty="0"/>
              <a:t> (China, Russia, enemy states)</a:t>
            </a:r>
            <a:r>
              <a:rPr dirty="0"/>
              <a:t>.</a:t>
            </a:r>
          </a:p>
          <a:p>
            <a:r>
              <a:rPr dirty="0"/>
              <a:t>Protects U.S. Innovation: Companies need open rails to build on.</a:t>
            </a:r>
          </a:p>
          <a:p>
            <a:r>
              <a:rPr dirty="0"/>
              <a:t>Enables Trustworthy Infrastructure: Critical in AI, cybersecurity,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Happens Without U.S. Leadership?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Fragmentation: Incompatible systems slow innovation and trade.</a:t>
            </a:r>
          </a:p>
          <a:p>
            <a:r>
              <a:rPr dirty="0"/>
              <a:t>Security Risks: Foreign-controlled standards may hide vulnerabilities.</a:t>
            </a:r>
          </a:p>
          <a:p>
            <a:r>
              <a:rPr dirty="0"/>
              <a:t>Loss of Competitive Edge: China invests heavily in standard-setting.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Standards: The Shift from Network-Centric to Data-Centric 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Traditional network-centric models limit data flow and interoperability.</a:t>
            </a:r>
          </a:p>
          <a:p>
            <a:r>
              <a:t>Data-centric government prioritizes secure, seamless access to information.</a:t>
            </a:r>
          </a:p>
          <a:p>
            <a:r>
              <a:t>Open standards enable trusted, structured data exchange across agencies.</a:t>
            </a:r>
          </a:p>
          <a:p>
            <a:r>
              <a:t>Critical for AI, automation, and cross-jurisdictional decision-making.</a:t>
            </a:r>
          </a:p>
          <a:p>
            <a:r>
              <a:t>Standards reduce silos and power next-gen services (e.g., digital identity, smart benefits).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of Open Standard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Direct Returns: Increased interoperability, reduced costs, vendor diversity.</a:t>
            </a:r>
          </a:p>
          <a:p>
            <a:r>
              <a:rPr dirty="0"/>
              <a:t>Indirect Returns: Spurs innovation, enhances security, accelerates compliance.</a:t>
            </a:r>
          </a:p>
          <a:p>
            <a:r>
              <a:rPr dirty="0"/>
              <a:t>Example: NIST &amp; FIPS investment led to globally adopted cryptographic standards.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96547"/>
              </p:ext>
            </p:extLst>
          </p:nvPr>
        </p:nvGraphicFramePr>
        <p:xfrm>
          <a:off x="927339" y="4922982"/>
          <a:ext cx="6951279" cy="1935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Lifecycle of an Open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1. Problem Identification – Government recognizes a national need.</a:t>
            </a:r>
          </a:p>
          <a:p>
            <a:pPr marL="0" indent="0">
              <a:buNone/>
            </a:pPr>
            <a:r>
              <a:rPr dirty="0"/>
              <a:t>2. Convening Stakeholders – Public-private partnerships form.</a:t>
            </a:r>
          </a:p>
          <a:p>
            <a:pPr marL="0" indent="0">
              <a:buNone/>
            </a:pPr>
            <a:r>
              <a:rPr dirty="0"/>
              <a:t>3. Drafting &amp; Testing – Government supports pilots, testing.</a:t>
            </a:r>
          </a:p>
          <a:p>
            <a:pPr marL="0" indent="0">
              <a:buNone/>
            </a:pPr>
            <a:r>
              <a:rPr dirty="0"/>
              <a:t>4. Adoption &amp; Maintenance – Ongoing involvement ensures adaptability.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dirty="0"/>
              <a:t>U.S. leadership ensures secure, fair, scalable standards.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1152</Words>
  <Application>Microsoft Office PowerPoint</Application>
  <PresentationFormat>On-screen Show (4:3)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Wingdings 2</vt:lpstr>
      <vt:lpstr>Office Theme</vt:lpstr>
      <vt:lpstr>HISTORY</vt:lpstr>
      <vt:lpstr>The Case for U.S. Government Leadership in Open Standards</vt:lpstr>
      <vt:lpstr>Executive Summary</vt:lpstr>
      <vt:lpstr>What Are Open Standards?</vt:lpstr>
      <vt:lpstr>Why Leadership in Standards Matters</vt:lpstr>
      <vt:lpstr>What Happens Without U.S. Leadership?</vt:lpstr>
      <vt:lpstr>Standards: The Shift from Network-Centric to Data-Centric Government</vt:lpstr>
      <vt:lpstr>ROI of Open Standard Investment</vt:lpstr>
      <vt:lpstr>Lifecycle of an Open Standard</vt:lpstr>
      <vt:lpstr>Government Roles to Prioritize</vt:lpstr>
      <vt:lpstr>Global Momentum and Urgency</vt:lpstr>
      <vt:lpstr>Recommended Next Steps</vt:lpstr>
      <vt:lpstr>The Payoff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Katherine Escobar</dc:creator>
  <cp:keywords/>
  <dc:description>generated using python-pptx</dc:description>
  <cp:lastModifiedBy>Katherine Escobar</cp:lastModifiedBy>
  <cp:revision>4</cp:revision>
  <dcterms:created xsi:type="dcterms:W3CDTF">2013-01-27T09:14:16Z</dcterms:created>
  <dcterms:modified xsi:type="dcterms:W3CDTF">2025-05-15T00:16:02Z</dcterms:modified>
  <cp:category/>
</cp:coreProperties>
</file>