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75" r:id="rId5"/>
    <p:sldMasterId id="2147483702" r:id="rId6"/>
  </p:sldMasterIdLst>
  <p:notesMasterIdLst>
    <p:notesMasterId r:id="rId22"/>
  </p:notesMasterIdLst>
  <p:sldIdLst>
    <p:sldId id="141170048" r:id="rId7"/>
    <p:sldId id="141170221" r:id="rId8"/>
    <p:sldId id="141170213" r:id="rId9"/>
    <p:sldId id="141170214" r:id="rId10"/>
    <p:sldId id="306" r:id="rId11"/>
    <p:sldId id="141170222" r:id="rId12"/>
    <p:sldId id="366" r:id="rId13"/>
    <p:sldId id="264" r:id="rId14"/>
    <p:sldId id="292" r:id="rId15"/>
    <p:sldId id="141170215" r:id="rId16"/>
    <p:sldId id="141170216" r:id="rId17"/>
    <p:sldId id="141170218" r:id="rId18"/>
    <p:sldId id="261" r:id="rId19"/>
    <p:sldId id="267" r:id="rId20"/>
    <p:sldId id="141169833" r:id="rId21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llivan, Stephen M CTR JS J6 (USA)" initials="SSMCJJ(" lastIdx="1" clrIdx="0">
    <p:extLst>
      <p:ext uri="{19B8F6BF-5375-455C-9EA6-DF929625EA0E}">
        <p15:presenceInfo xmlns:p15="http://schemas.microsoft.com/office/powerpoint/2012/main" userId="Sullivan, Stephen M CTR JS J6 (USA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82"/>
    <a:srgbClr val="004383"/>
    <a:srgbClr val="ABFBA5"/>
    <a:srgbClr val="E8EEF4"/>
    <a:srgbClr val="004283"/>
    <a:srgbClr val="004486"/>
    <a:srgbClr val="000000"/>
    <a:srgbClr val="334052"/>
    <a:srgbClr val="005170"/>
    <a:srgbClr val="EE7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54D4F4-9983-4A76-A7AE-EBFC1DCB582D}" v="3" dt="2025-05-16T14:44:42.9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34" autoAdjust="0"/>
    <p:restoredTop sz="94959" autoAdjust="0"/>
  </p:normalViewPr>
  <p:slideViewPr>
    <p:cSldViewPr snapToGrid="0">
      <p:cViewPr varScale="1">
        <p:scale>
          <a:sx n="63" d="100"/>
          <a:sy n="63" d="100"/>
        </p:scale>
        <p:origin x="12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06"/>
    </p:cViewPr>
  </p:sorterViewPr>
  <p:notesViewPr>
    <p:cSldViewPr snapToGrid="0">
      <p:cViewPr>
        <p:scale>
          <a:sx n="100" d="100"/>
          <a:sy n="100" d="100"/>
        </p:scale>
        <p:origin x="1504" y="-2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llivan, Stephen M CTR JS J6 (USA)" userId="09533073-ba80-4ec6-aa29-c3f724b8aa56" providerId="ADAL" clId="{E754D4F4-9983-4A76-A7AE-EBFC1DCB582D}"/>
    <pc:docChg chg="undo custSel addSld delSld modSld sldOrd">
      <pc:chgData name="Sullivan, Stephen M CTR JS J6 (USA)" userId="09533073-ba80-4ec6-aa29-c3f724b8aa56" providerId="ADAL" clId="{E754D4F4-9983-4A76-A7AE-EBFC1DCB582D}" dt="2025-05-16T14:45:26.864" v="47" actId="2711"/>
      <pc:docMkLst>
        <pc:docMk/>
      </pc:docMkLst>
      <pc:sldChg chg="delSp modSp mod">
        <pc:chgData name="Sullivan, Stephen M CTR JS J6 (USA)" userId="09533073-ba80-4ec6-aa29-c3f724b8aa56" providerId="ADAL" clId="{E754D4F4-9983-4A76-A7AE-EBFC1DCB582D}" dt="2025-05-16T14:37:24.464" v="38" actId="478"/>
        <pc:sldMkLst>
          <pc:docMk/>
          <pc:sldMk cId="0" sldId="264"/>
        </pc:sldMkLst>
        <pc:spChg chg="del mod">
          <ac:chgData name="Sullivan, Stephen M CTR JS J6 (USA)" userId="09533073-ba80-4ec6-aa29-c3f724b8aa56" providerId="ADAL" clId="{E754D4F4-9983-4A76-A7AE-EBFC1DCB582D}" dt="2025-05-16T14:37:24.464" v="38" actId="478"/>
          <ac:spMkLst>
            <pc:docMk/>
            <pc:sldMk cId="0" sldId="264"/>
            <ac:spMk id="4" creationId="{00000000-0000-0000-0000-000000000000}"/>
          </ac:spMkLst>
        </pc:spChg>
      </pc:sldChg>
      <pc:sldChg chg="delSp modSp mod">
        <pc:chgData name="Sullivan, Stephen M CTR JS J6 (USA)" userId="09533073-ba80-4ec6-aa29-c3f724b8aa56" providerId="ADAL" clId="{E754D4F4-9983-4A76-A7AE-EBFC1DCB582D}" dt="2025-05-16T14:36:58.585" v="37" actId="478"/>
        <pc:sldMkLst>
          <pc:docMk/>
          <pc:sldMk cId="0" sldId="292"/>
        </pc:sldMkLst>
        <pc:spChg chg="del mod">
          <ac:chgData name="Sullivan, Stephen M CTR JS J6 (USA)" userId="09533073-ba80-4ec6-aa29-c3f724b8aa56" providerId="ADAL" clId="{E754D4F4-9983-4A76-A7AE-EBFC1DCB582D}" dt="2025-05-16T14:36:58.585" v="37" actId="478"/>
          <ac:spMkLst>
            <pc:docMk/>
            <pc:sldMk cId="0" sldId="292"/>
            <ac:spMk id="4" creationId="{00000000-0000-0000-0000-000000000000}"/>
          </ac:spMkLst>
        </pc:spChg>
      </pc:sldChg>
      <pc:sldChg chg="delSp modSp mod ord">
        <pc:chgData name="Sullivan, Stephen M CTR JS J6 (USA)" userId="09533073-ba80-4ec6-aa29-c3f724b8aa56" providerId="ADAL" clId="{E754D4F4-9983-4A76-A7AE-EBFC1DCB582D}" dt="2025-05-16T14:36:34.492" v="33" actId="478"/>
        <pc:sldMkLst>
          <pc:docMk/>
          <pc:sldMk cId="4283576328" sldId="306"/>
        </pc:sldMkLst>
        <pc:spChg chg="mod">
          <ac:chgData name="Sullivan, Stephen M CTR JS J6 (USA)" userId="09533073-ba80-4ec6-aa29-c3f724b8aa56" providerId="ADAL" clId="{E754D4F4-9983-4A76-A7AE-EBFC1DCB582D}" dt="2025-05-16T14:35:06.840" v="27" actId="20577"/>
          <ac:spMkLst>
            <pc:docMk/>
            <pc:sldMk cId="4283576328" sldId="306"/>
            <ac:spMk id="15" creationId="{062DE021-19AA-A199-BBFA-85A50614C5D8}"/>
          </ac:spMkLst>
        </pc:spChg>
        <pc:spChg chg="del">
          <ac:chgData name="Sullivan, Stephen M CTR JS J6 (USA)" userId="09533073-ba80-4ec6-aa29-c3f724b8aa56" providerId="ADAL" clId="{E754D4F4-9983-4A76-A7AE-EBFC1DCB582D}" dt="2025-05-16T14:36:34.492" v="33" actId="478"/>
          <ac:spMkLst>
            <pc:docMk/>
            <pc:sldMk cId="4283576328" sldId="306"/>
            <ac:spMk id="40" creationId="{00000000-0000-0000-0000-000000000000}"/>
          </ac:spMkLst>
        </pc:spChg>
      </pc:sldChg>
      <pc:sldChg chg="del">
        <pc:chgData name="Sullivan, Stephen M CTR JS J6 (USA)" userId="09533073-ba80-4ec6-aa29-c3f724b8aa56" providerId="ADAL" clId="{E754D4F4-9983-4A76-A7AE-EBFC1DCB582D}" dt="2025-05-16T14:35:24.248" v="28" actId="47"/>
        <pc:sldMkLst>
          <pc:docMk/>
          <pc:sldMk cId="30903435" sldId="141170173"/>
        </pc:sldMkLst>
      </pc:sldChg>
      <pc:sldChg chg="modSp mod">
        <pc:chgData name="Sullivan, Stephen M CTR JS J6 (USA)" userId="09533073-ba80-4ec6-aa29-c3f724b8aa56" providerId="ADAL" clId="{E754D4F4-9983-4A76-A7AE-EBFC1DCB582D}" dt="2025-05-16T14:41:10.430" v="45" actId="5793"/>
        <pc:sldMkLst>
          <pc:docMk/>
          <pc:sldMk cId="1488478621" sldId="141170213"/>
        </pc:sldMkLst>
        <pc:spChg chg="mod">
          <ac:chgData name="Sullivan, Stephen M CTR JS J6 (USA)" userId="09533073-ba80-4ec6-aa29-c3f724b8aa56" providerId="ADAL" clId="{E754D4F4-9983-4A76-A7AE-EBFC1DCB582D}" dt="2025-05-16T14:41:10.430" v="45" actId="5793"/>
          <ac:spMkLst>
            <pc:docMk/>
            <pc:sldMk cId="1488478621" sldId="141170213"/>
            <ac:spMk id="3" creationId="{7FA144A4-D416-B8D2-40C5-0108332865F7}"/>
          </ac:spMkLst>
        </pc:spChg>
      </pc:sldChg>
      <pc:sldChg chg="modSp mod">
        <pc:chgData name="Sullivan, Stephen M CTR JS J6 (USA)" userId="09533073-ba80-4ec6-aa29-c3f724b8aa56" providerId="ADAL" clId="{E754D4F4-9983-4A76-A7AE-EBFC1DCB582D}" dt="2025-05-16T14:37:32.138" v="39" actId="20577"/>
        <pc:sldMkLst>
          <pc:docMk/>
          <pc:sldMk cId="327201873" sldId="141170215"/>
        </pc:sldMkLst>
        <pc:spChg chg="mod">
          <ac:chgData name="Sullivan, Stephen M CTR JS J6 (USA)" userId="09533073-ba80-4ec6-aa29-c3f724b8aa56" providerId="ADAL" clId="{E754D4F4-9983-4A76-A7AE-EBFC1DCB582D}" dt="2025-05-16T14:37:32.138" v="39" actId="20577"/>
          <ac:spMkLst>
            <pc:docMk/>
            <pc:sldMk cId="327201873" sldId="141170215"/>
            <ac:spMk id="4" creationId="{7868F385-3DB4-7B9F-44CC-940C3244B02D}"/>
          </ac:spMkLst>
        </pc:spChg>
      </pc:sldChg>
      <pc:sldChg chg="modSp mod">
        <pc:chgData name="Sullivan, Stephen M CTR JS J6 (USA)" userId="09533073-ba80-4ec6-aa29-c3f724b8aa56" providerId="ADAL" clId="{E754D4F4-9983-4A76-A7AE-EBFC1DCB582D}" dt="2025-05-16T14:37:52.557" v="40" actId="20577"/>
        <pc:sldMkLst>
          <pc:docMk/>
          <pc:sldMk cId="543068952" sldId="141170218"/>
        </pc:sldMkLst>
        <pc:spChg chg="mod">
          <ac:chgData name="Sullivan, Stephen M CTR JS J6 (USA)" userId="09533073-ba80-4ec6-aa29-c3f724b8aa56" providerId="ADAL" clId="{E754D4F4-9983-4A76-A7AE-EBFC1DCB582D}" dt="2025-05-16T14:37:52.557" v="40" actId="20577"/>
          <ac:spMkLst>
            <pc:docMk/>
            <pc:sldMk cId="543068952" sldId="141170218"/>
            <ac:spMk id="4" creationId="{7868F385-3DB4-7B9F-44CC-940C3244B02D}"/>
          </ac:spMkLst>
        </pc:spChg>
      </pc:sldChg>
      <pc:sldChg chg="delSp modSp mod">
        <pc:chgData name="Sullivan, Stephen M CTR JS J6 (USA)" userId="09533073-ba80-4ec6-aa29-c3f724b8aa56" providerId="ADAL" clId="{E754D4F4-9983-4A76-A7AE-EBFC1DCB582D}" dt="2025-05-16T14:45:26.864" v="47" actId="2711"/>
        <pc:sldMkLst>
          <pc:docMk/>
          <pc:sldMk cId="1964526575" sldId="141170221"/>
        </pc:sldMkLst>
        <pc:spChg chg="mod">
          <ac:chgData name="Sullivan, Stephen M CTR JS J6 (USA)" userId="09533073-ba80-4ec6-aa29-c3f724b8aa56" providerId="ADAL" clId="{E754D4F4-9983-4A76-A7AE-EBFC1DCB582D}" dt="2025-05-16T14:45:26.864" v="47" actId="2711"/>
          <ac:spMkLst>
            <pc:docMk/>
            <pc:sldMk cId="1964526575" sldId="141170221"/>
            <ac:spMk id="3" creationId="{8680EB75-F165-B25C-D6BB-C026177C3CB2}"/>
          </ac:spMkLst>
        </pc:spChg>
        <pc:spChg chg="del mod">
          <ac:chgData name="Sullivan, Stephen M CTR JS J6 (USA)" userId="09533073-ba80-4ec6-aa29-c3f724b8aa56" providerId="ADAL" clId="{E754D4F4-9983-4A76-A7AE-EBFC1DCB582D}" dt="2025-05-16T14:34:11.379" v="1" actId="478"/>
          <ac:spMkLst>
            <pc:docMk/>
            <pc:sldMk cId="1964526575" sldId="141170221"/>
            <ac:spMk id="4" creationId="{00000000-0000-0000-0000-000000000000}"/>
          </ac:spMkLst>
        </pc:spChg>
      </pc:sldChg>
      <pc:sldChg chg="modSp mod">
        <pc:chgData name="Sullivan, Stephen M CTR JS J6 (USA)" userId="09533073-ba80-4ec6-aa29-c3f724b8aa56" providerId="ADAL" clId="{E754D4F4-9983-4A76-A7AE-EBFC1DCB582D}" dt="2025-05-16T14:36:40.534" v="34" actId="20577"/>
        <pc:sldMkLst>
          <pc:docMk/>
          <pc:sldMk cId="1505650780" sldId="141170222"/>
        </pc:sldMkLst>
        <pc:spChg chg="mod">
          <ac:chgData name="Sullivan, Stephen M CTR JS J6 (USA)" userId="09533073-ba80-4ec6-aa29-c3f724b8aa56" providerId="ADAL" clId="{E754D4F4-9983-4A76-A7AE-EBFC1DCB582D}" dt="2025-05-16T14:36:40.534" v="34" actId="20577"/>
          <ac:spMkLst>
            <pc:docMk/>
            <pc:sldMk cId="1505650780" sldId="141170222"/>
            <ac:spMk id="4" creationId="{3F0512E5-34D0-454C-22E1-EAEDEB86A066}"/>
          </ac:spMkLst>
        </pc:spChg>
      </pc:sldChg>
      <pc:sldChg chg="del">
        <pc:chgData name="Sullivan, Stephen M CTR JS J6 (USA)" userId="09533073-ba80-4ec6-aa29-c3f724b8aa56" providerId="ADAL" clId="{E754D4F4-9983-4A76-A7AE-EBFC1DCB582D}" dt="2025-05-16T14:45:03.256" v="46" actId="47"/>
        <pc:sldMkLst>
          <pc:docMk/>
          <pc:sldMk cId="152593117" sldId="141170223"/>
        </pc:sldMkLst>
      </pc:sldChg>
      <pc:sldChg chg="modSp new del mod">
        <pc:chgData name="Sullivan, Stephen M CTR JS J6 (USA)" userId="09533073-ba80-4ec6-aa29-c3f724b8aa56" providerId="ADAL" clId="{E754D4F4-9983-4A76-A7AE-EBFC1DCB582D}" dt="2025-05-16T14:39:29.325" v="44" actId="47"/>
        <pc:sldMkLst>
          <pc:docMk/>
          <pc:sldMk cId="3275838666" sldId="141170224"/>
        </pc:sldMkLst>
        <pc:spChg chg="mod">
          <ac:chgData name="Sullivan, Stephen M CTR JS J6 (USA)" userId="09533073-ba80-4ec6-aa29-c3f724b8aa56" providerId="ADAL" clId="{E754D4F4-9983-4A76-A7AE-EBFC1DCB582D}" dt="2025-05-16T14:39:27.107" v="43"/>
          <ac:spMkLst>
            <pc:docMk/>
            <pc:sldMk cId="3275838666" sldId="141170224"/>
            <ac:spMk id="2" creationId="{376F6E20-5A07-9ADB-B9D9-364D9004A7BA}"/>
          </ac:spMkLst>
        </pc:spChg>
      </pc:sldChg>
      <pc:sldMasterChg chg="delSldLayout">
        <pc:chgData name="Sullivan, Stephen M CTR JS J6 (USA)" userId="09533073-ba80-4ec6-aa29-c3f724b8aa56" providerId="ADAL" clId="{E754D4F4-9983-4A76-A7AE-EBFC1DCB582D}" dt="2025-05-16T14:35:24.248" v="28" actId="47"/>
        <pc:sldMasterMkLst>
          <pc:docMk/>
          <pc:sldMasterMk cId="3480718756" sldId="2147483675"/>
        </pc:sldMasterMkLst>
        <pc:sldLayoutChg chg="del">
          <pc:chgData name="Sullivan, Stephen M CTR JS J6 (USA)" userId="09533073-ba80-4ec6-aa29-c3f724b8aa56" providerId="ADAL" clId="{E754D4F4-9983-4A76-A7AE-EBFC1DCB582D}" dt="2025-05-16T14:35:24.248" v="28" actId="47"/>
          <pc:sldLayoutMkLst>
            <pc:docMk/>
            <pc:sldMasterMk cId="3480718756" sldId="2147483675"/>
            <pc:sldLayoutMk cId="2208816411" sldId="2147483711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rPr lang="en-US"/>
              <a:t>ROI Categories of Open Standards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Impact</c:v>
                </c:pt>
              </c:strCache>
            </c:strRef>
          </c:tx>
          <c:invertIfNegative val="1"/>
          <c:cat>
            <c:strRef>
              <c:f>Sheet1!$A$2:$A$4</c:f>
              <c:strCache>
                <c:ptCount val="3"/>
                <c:pt idx="0">
                  <c:v>Direct ROI</c:v>
                </c:pt>
                <c:pt idx="1">
                  <c:v>Indirect ROI</c:v>
                </c:pt>
                <c:pt idx="2">
                  <c:v>Security ROI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3.5</c:v>
                </c:pt>
                <c:pt idx="1">
                  <c:v>4.2</c:v>
                </c:pt>
                <c:pt idx="2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3E-4C3B-BDCB-322DDA73B5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2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586B9D10-7BCD-425C-9CA6-F5333486AD7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4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2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772672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5F8897AF-D04E-4367-BADA-11FF3D514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7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6" name="Google Shape;42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427" name="Google Shape;42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7370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chart illustrates different categories of ROI — direct cost savings, innovation gains, and national security outcomes.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Final reminder: leadership in open standards is essential for digital sovereignty and economic competitiveness.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Beth Smalley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B142C-724F-413C-BCBC-5487AF9919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46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998134" y="4621161"/>
            <a:ext cx="8195733" cy="8382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 baseline="0">
                <a:solidFill>
                  <a:schemeClr val="bg1">
                    <a:lumMod val="50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Title Master</a:t>
            </a:r>
          </a:p>
        </p:txBody>
      </p:sp>
    </p:spTree>
    <p:extLst>
      <p:ext uri="{BB962C8B-B14F-4D97-AF65-F5344CB8AC3E}">
        <p14:creationId xmlns:p14="http://schemas.microsoft.com/office/powerpoint/2010/main" val="147117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8E8FD-9C4B-40B0-8F9D-B59F0334C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3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786533" cy="8113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00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04" y="1143001"/>
            <a:ext cx="109728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1219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7F3B207E-3951-4EC5-8F67-4228386F0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56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F9DF9B5F-7410-4032-B09A-CB822CD6E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2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11984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ts val="3200"/>
              </a:lnSpc>
              <a:defRPr lang="en-US"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11984" y="1275673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584D26D8-2F78-40FF-B773-6EE7921DE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62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5DCA139-0762-4C4F-B386-FBEA85E50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01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1491804"/>
            <a:ext cx="10786533" cy="43628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4428502-7FEB-4856-821A-092C45511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82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415600" y="101428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800"/>
              <a:buFont typeface="Open Sans"/>
              <a:buNone/>
              <a:defRPr sz="3600" b="1">
                <a:solidFill>
                  <a:srgbClr val="004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415600" y="1826922"/>
            <a:ext cx="11360800" cy="4152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828754" lvl="2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2438339" lvl="3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047924" lvl="4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3657509" lvl="5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4267093" lvl="6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4876678" lvl="7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5486263" lvl="8" indent="-474121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97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6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428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3405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F487C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ts val="143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780752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234950" indent="-234950">
              <a:spcBef>
                <a:spcPts val="1650"/>
              </a:spcBef>
              <a:buFont typeface="Arial" panose="020B0604020202020204" pitchFamily="34" charset="0"/>
              <a:buChar char="•"/>
              <a:tabLst/>
              <a:defRPr b="0" i="0">
                <a:solidFill>
                  <a:schemeClr val="accent1"/>
                </a:solidFill>
                <a:latin typeface="+mn-lt"/>
              </a:defRPr>
            </a:lvl1pPr>
            <a:lvl2pPr marL="577850" indent="-231775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2pPr>
            <a:lvl3pPr marL="857228" indent="-170256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3pPr>
            <a:lvl4pPr marL="1203692" indent="-170256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4pPr>
            <a:lvl5pPr marL="1463243" indent="-170256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0726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fontAlgn="t"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846664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34" y="2895600"/>
            <a:ext cx="8195733" cy="8382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255888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10C4BB1B-EDC4-483F-B0EA-E14D2B3E2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686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92775"/>
            <a:ext cx="11430000" cy="1014761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79050" y="1215483"/>
            <a:ext cx="5615353" cy="4961480"/>
          </a:xfrm>
        </p:spPr>
        <p:txBody>
          <a:bodyPr/>
          <a:lstStyle>
            <a:lvl1pPr>
              <a:defRPr b="0" i="0">
                <a:solidFill>
                  <a:schemeClr val="accent1"/>
                </a:solidFill>
                <a:latin typeface="+mn-lt"/>
              </a:defRPr>
            </a:lvl1pPr>
            <a:lvl2pPr>
              <a:defRPr b="0" i="0">
                <a:solidFill>
                  <a:schemeClr val="accent1"/>
                </a:solidFill>
                <a:latin typeface="+mn-lt"/>
              </a:defRPr>
            </a:lvl2pPr>
            <a:lvl3pPr>
              <a:defRPr b="0" i="0">
                <a:solidFill>
                  <a:schemeClr val="accent1"/>
                </a:solidFill>
                <a:latin typeface="+mn-lt"/>
              </a:defRPr>
            </a:lvl3pPr>
            <a:lvl4pPr>
              <a:defRPr b="0" i="0">
                <a:solidFill>
                  <a:schemeClr val="accent1"/>
                </a:solidFill>
                <a:latin typeface="+mn-lt"/>
              </a:defRPr>
            </a:lvl4pPr>
            <a:lvl5pPr>
              <a:defRPr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97600" y="1215483"/>
            <a:ext cx="5613400" cy="4961480"/>
          </a:xfrm>
        </p:spPr>
        <p:txBody>
          <a:bodyPr/>
          <a:lstStyle>
            <a:lvl1pPr>
              <a:defRPr b="0" i="0">
                <a:solidFill>
                  <a:schemeClr val="accent1"/>
                </a:solidFill>
                <a:latin typeface="+mn-lt"/>
              </a:defRPr>
            </a:lvl1pPr>
            <a:lvl2pPr>
              <a:defRPr b="0" i="0">
                <a:solidFill>
                  <a:schemeClr val="accent1"/>
                </a:solidFill>
                <a:latin typeface="+mn-lt"/>
              </a:defRPr>
            </a:lvl2pPr>
            <a:lvl3pPr>
              <a:defRPr b="0" i="0">
                <a:solidFill>
                  <a:schemeClr val="accent1"/>
                </a:solidFill>
                <a:latin typeface="+mn-lt"/>
              </a:defRPr>
            </a:lvl3pPr>
            <a:lvl4pPr>
              <a:defRPr b="0" i="0">
                <a:solidFill>
                  <a:schemeClr val="accent1"/>
                </a:solidFill>
                <a:latin typeface="+mn-lt"/>
              </a:defRPr>
            </a:lvl4pPr>
            <a:lvl5pPr>
              <a:defRPr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1660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4" y="1235117"/>
            <a:ext cx="5617633" cy="644487"/>
          </a:xfrm>
        </p:spPr>
        <p:txBody>
          <a:bodyPr bIns="182880" anchor="b"/>
          <a:lstStyle>
            <a:lvl1pPr marL="0" indent="0" fontAlgn="b">
              <a:buNone/>
              <a:defRPr sz="2400" b="1" i="0">
                <a:solidFill>
                  <a:schemeClr val="accent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4" y="1998137"/>
            <a:ext cx="5617633" cy="4191531"/>
          </a:xfrm>
        </p:spPr>
        <p:txBody>
          <a:bodyPr>
            <a:normAutofit/>
          </a:bodyPr>
          <a:lstStyle>
            <a:lvl1pPr>
              <a:defRPr sz="2400" b="0" i="0">
                <a:solidFill>
                  <a:schemeClr val="accent1"/>
                </a:solidFill>
                <a:latin typeface="+mn-lt"/>
              </a:defRPr>
            </a:lvl1pPr>
            <a:lvl2pPr>
              <a:defRPr sz="1800" b="0" i="0">
                <a:solidFill>
                  <a:schemeClr val="accent1"/>
                </a:solidFill>
                <a:latin typeface="+mn-lt"/>
              </a:defRPr>
            </a:lvl2pPr>
            <a:lvl3pPr>
              <a:defRPr sz="1600" b="0" i="0">
                <a:solidFill>
                  <a:schemeClr val="accent1"/>
                </a:solidFill>
                <a:latin typeface="+mn-lt"/>
              </a:defRPr>
            </a:lvl3pPr>
            <a:lvl4pPr>
              <a:defRPr sz="1600" b="0" i="0">
                <a:solidFill>
                  <a:schemeClr val="accent1"/>
                </a:solidFill>
                <a:latin typeface="+mn-lt"/>
              </a:defRPr>
            </a:lvl4pPr>
            <a:lvl5pPr>
              <a:defRPr sz="1600"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35117"/>
            <a:ext cx="5638800" cy="644487"/>
          </a:xfrm>
        </p:spPr>
        <p:txBody>
          <a:bodyPr bIns="182880" anchor="b"/>
          <a:lstStyle>
            <a:lvl1pPr marL="0" indent="0" fontAlgn="b">
              <a:buNone/>
              <a:defRPr sz="2400" b="1" i="0">
                <a:solidFill>
                  <a:schemeClr val="accent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98137"/>
            <a:ext cx="5638800" cy="4191531"/>
          </a:xfrm>
        </p:spPr>
        <p:txBody>
          <a:bodyPr>
            <a:normAutofit/>
          </a:bodyPr>
          <a:lstStyle>
            <a:lvl1pPr>
              <a:defRPr sz="2400" b="0" i="0">
                <a:solidFill>
                  <a:schemeClr val="accent1"/>
                </a:solidFill>
                <a:latin typeface="+mn-lt"/>
              </a:defRPr>
            </a:lvl1pPr>
            <a:lvl2pPr>
              <a:defRPr sz="1800" b="0" i="0">
                <a:solidFill>
                  <a:schemeClr val="accent1"/>
                </a:solidFill>
                <a:latin typeface="+mn-lt"/>
              </a:defRPr>
            </a:lvl2pPr>
            <a:lvl3pPr>
              <a:defRPr sz="1600" b="0" i="0">
                <a:solidFill>
                  <a:schemeClr val="accent1"/>
                </a:solidFill>
                <a:latin typeface="+mn-lt"/>
              </a:defRPr>
            </a:lvl3pPr>
            <a:lvl4pPr>
              <a:defRPr sz="1600" b="0" i="0">
                <a:solidFill>
                  <a:schemeClr val="accent1"/>
                </a:solidFill>
                <a:latin typeface="+mn-lt"/>
              </a:defRPr>
            </a:lvl4pPr>
            <a:lvl5pPr>
              <a:defRPr sz="1600"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92775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86759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92775"/>
            <a:ext cx="11430000" cy="1014761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981135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7858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3" y="457200"/>
            <a:ext cx="3932767" cy="1600200"/>
          </a:xfrm>
        </p:spPr>
        <p:txBody>
          <a:bodyPr anchor="b"/>
          <a:lstStyle>
            <a:lvl1pPr>
              <a:defRPr sz="2400" b="0" i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3770" y="457201"/>
            <a:ext cx="7497233" cy="5403850"/>
          </a:xfrm>
        </p:spPr>
        <p:txBody>
          <a:bodyPr>
            <a:normAutofit/>
          </a:bodyPr>
          <a:lstStyle>
            <a:lvl1pPr marL="0" indent="0">
              <a:buNone/>
              <a:defRPr sz="2100" b="1" i="0">
                <a:solidFill>
                  <a:schemeClr val="accent1"/>
                </a:solidFill>
                <a:latin typeface="+mn-lt"/>
              </a:defRPr>
            </a:lvl1pPr>
            <a:lvl2pPr>
              <a:defRPr sz="1800" b="0" i="0">
                <a:solidFill>
                  <a:schemeClr val="accent1"/>
                </a:solidFill>
                <a:latin typeface="+mn-lt"/>
              </a:defRPr>
            </a:lvl2pPr>
            <a:lvl3pPr>
              <a:defRPr sz="1500" b="0" i="0">
                <a:solidFill>
                  <a:schemeClr val="accent1"/>
                </a:solidFill>
                <a:latin typeface="+mn-lt"/>
              </a:defRPr>
            </a:lvl3pPr>
            <a:lvl4pPr>
              <a:defRPr sz="1350" b="0" i="0">
                <a:solidFill>
                  <a:schemeClr val="accent1"/>
                </a:solidFill>
                <a:latin typeface="+mn-lt"/>
              </a:defRPr>
            </a:lvl4pPr>
            <a:lvl5pPr>
              <a:defRPr sz="1350" b="0" i="0">
                <a:solidFill>
                  <a:schemeClr val="accent1"/>
                </a:solidFill>
                <a:latin typeface="+mn-lt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1003" y="2274851"/>
            <a:ext cx="3932767" cy="3594139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+mn-lt"/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dirty="0"/>
              <a:t>Click to add sub text</a:t>
            </a:r>
          </a:p>
        </p:txBody>
      </p:sp>
    </p:spTree>
    <p:extLst>
      <p:ext uri="{BB962C8B-B14F-4D97-AF65-F5344CB8AC3E}">
        <p14:creationId xmlns:p14="http://schemas.microsoft.com/office/powerpoint/2010/main" val="40490852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3" y="457200"/>
            <a:ext cx="3932767" cy="1600200"/>
          </a:xfrm>
        </p:spPr>
        <p:txBody>
          <a:bodyPr anchor="b"/>
          <a:lstStyle>
            <a:lvl1pPr>
              <a:defRPr sz="2400" b="0" i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3770" y="457201"/>
            <a:ext cx="7497233" cy="5403850"/>
          </a:xfrm>
        </p:spPr>
        <p:txBody>
          <a:bodyPr/>
          <a:lstStyle>
            <a:lvl1pPr marL="0" indent="0">
              <a:buNone/>
              <a:defRPr sz="2400" b="0" i="0">
                <a:solidFill>
                  <a:srgbClr val="3C3C3C"/>
                </a:solidFill>
                <a:latin typeface="+mn-lt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1003" y="2274851"/>
            <a:ext cx="3932767" cy="3594139"/>
          </a:xfrm>
        </p:spPr>
        <p:txBody>
          <a:bodyPr/>
          <a:lstStyle>
            <a:lvl1pPr marL="0" indent="0">
              <a:buNone/>
              <a:defRPr sz="1200" b="0" i="0">
                <a:latin typeface="+mn-lt"/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dirty="0"/>
              <a:t>Click to add 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226607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73326"/>
            <a:ext cx="10363200" cy="98107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94100"/>
            <a:ext cx="8534400" cy="4953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395B0B3-2BEF-4C03-8782-98158BE48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4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 baseline="0">
                <a:solidFill>
                  <a:srgbClr val="0042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DD364-13F5-4F1F-B58D-A48376FBCA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00150"/>
            <a:ext cx="11079192" cy="4777956"/>
          </a:xfrm>
        </p:spPr>
        <p:txBody>
          <a:bodyPr/>
          <a:lstStyle>
            <a:lvl1pPr>
              <a:defRPr sz="2400">
                <a:solidFill>
                  <a:srgbClr val="334052"/>
                </a:solidFill>
              </a:defRPr>
            </a:lvl1pPr>
            <a:lvl2pPr>
              <a:defRPr sz="2000">
                <a:solidFill>
                  <a:srgbClr val="334052"/>
                </a:solidFill>
              </a:defRPr>
            </a:lvl2pPr>
            <a:lvl3pPr>
              <a:defRPr sz="1800">
                <a:solidFill>
                  <a:srgbClr val="334052"/>
                </a:solidFill>
              </a:defRPr>
            </a:lvl3pPr>
            <a:lvl4pPr>
              <a:defRPr sz="1600">
                <a:solidFill>
                  <a:srgbClr val="334052"/>
                </a:solidFill>
              </a:defRPr>
            </a:lvl4pPr>
            <a:lvl5pPr>
              <a:defRPr sz="1600">
                <a:solidFill>
                  <a:srgbClr val="33405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C5D95E17-6E53-47C4-A1F3-99941F15D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3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83EA3-C43A-408B-8A96-2BF3503C5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1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17F37-EB3F-4912-8B16-22DE78163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0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25339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A5D7F9B5-CC5A-4ABE-8117-CC023710B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3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l">
              <a:defRPr sz="24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061D5B3-FA26-4D91-B231-F26ED3693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2145652"/>
            <a:ext cx="10786533" cy="3709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614A661-166B-4DF4-B43E-98FAF9246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6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4268A2A-08D9-4EB7-800F-3189127D59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6748"/>
            <a:ext cx="12192000" cy="362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6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9728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99634"/>
            <a:ext cx="10972800" cy="3799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1F497D"/>
              </a:solidFill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4367302-18AD-44F9-B43A-24490776962B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6124084"/>
            <a:ext cx="2465408" cy="73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8" r:id="rId10"/>
    <p:sldLayoutId id="2147483690" r:id="rId11"/>
    <p:sldLayoutId id="2147483694" r:id="rId12"/>
    <p:sldLayoutId id="2147483695" r:id="rId13"/>
    <p:sldLayoutId id="2147483696" r:id="rId14"/>
    <p:sldLayoutId id="2147483697" r:id="rId15"/>
    <p:sldLayoutId id="2147483700" r:id="rId16"/>
    <p:sldLayoutId id="2147483710" r:id="rId17"/>
  </p:sldLayoutIdLst>
  <p:hf sldNum="0"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rgbClr val="004383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6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15484"/>
            <a:ext cx="11430000" cy="5265595"/>
          </a:xfrm>
          <a:prstGeom prst="rect">
            <a:avLst/>
          </a:prstGeom>
        </p:spPr>
        <p:txBody>
          <a:bodyPr vert="horz" lIns="91440" tIns="45720" rIns="91440" bIns="64008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7CC0C-A377-0347-8A9C-0898FBC2790C}"/>
              </a:ext>
            </a:extLst>
          </p:cNvPr>
          <p:cNvSpPr txBox="1"/>
          <p:nvPr userDrawn="1"/>
        </p:nvSpPr>
        <p:spPr>
          <a:xfrm>
            <a:off x="5856942" y="6416772"/>
            <a:ext cx="494055" cy="25391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z="700">
                <a:solidFill>
                  <a:srgbClr val="AAD4FF"/>
                </a:solidFill>
                <a:latin typeface="Tahoma"/>
              </a:defRPr>
            </a:lvl1pPr>
          </a:lstStyle>
          <a:p>
            <a:pPr marL="0" marR="0" lvl="0" indent="0" algn="l" defTabSz="979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498069" algn="ctr"/>
              </a:tabLst>
              <a:defRPr/>
            </a:pPr>
            <a:fld id="{DE9FCC56-4E1C-4C04-868A-1C1059837326}" type="slidenum">
              <a:rPr lang="en-US" sz="1000" b="0" i="0" smtClean="0">
                <a:solidFill>
                  <a:srgbClr val="80808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pPr marL="0" marR="0" lvl="0" indent="0" algn="l" defTabSz="979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4498069" algn="ctr"/>
                </a:tabLst>
                <a:defRPr/>
              </a:pPr>
              <a:t>‹#›</a:t>
            </a:fld>
            <a:r>
              <a:rPr lang="en-US" sz="1050" b="0" i="0" dirty="0">
                <a:solidFill>
                  <a:srgbClr val="80808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9407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200" b="0" i="0" kern="1200" baseline="0">
          <a:solidFill>
            <a:srgbClr val="A7934B"/>
          </a:solidFill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234950" marR="0" indent="-234950" algn="l" defTabSz="685783" rtl="0" eaLnBrk="1" fontAlgn="auto" latinLnBrk="0" hangingPunct="1">
        <a:lnSpc>
          <a:spcPct val="90000"/>
        </a:lnSpc>
        <a:spcBef>
          <a:spcPts val="9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1pPr>
      <a:lvl2pPr marL="577850" marR="0" indent="-234950" algn="l" defTabSz="685783" rtl="0" eaLnBrk="1" fontAlgn="t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4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2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2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hyperlink" Target="https://github.com/NIEM/NIEM.github.io" TargetMode="External"/><Relationship Id="rId18" Type="http://schemas.openxmlformats.org/officeDocument/2006/relationships/image" Target="../media/image47.png"/><Relationship Id="rId3" Type="http://schemas.openxmlformats.org/officeDocument/2006/relationships/hyperlink" Target="https://oasis-open.org/" TargetMode="External"/><Relationship Id="rId21" Type="http://schemas.openxmlformats.org/officeDocument/2006/relationships/image" Target="../media/image50.png"/><Relationship Id="rId7" Type="http://schemas.openxmlformats.org/officeDocument/2006/relationships/image" Target="../media/image1.png"/><Relationship Id="rId12" Type="http://schemas.openxmlformats.org/officeDocument/2006/relationships/hyperlink" Target="https://lists.oasis-open-projects.org/g/niemopen-nmotsc" TargetMode="External"/><Relationship Id="rId17" Type="http://schemas.openxmlformats.org/officeDocument/2006/relationships/hyperlink" Target="https://github.com/niemopen/nmo-admin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github.com/niemopen/nbac-admin" TargetMode="External"/><Relationship Id="rId20" Type="http://schemas.openxmlformats.org/officeDocument/2006/relationships/image" Target="../media/image49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jpeg"/><Relationship Id="rId11" Type="http://schemas.openxmlformats.org/officeDocument/2006/relationships/hyperlink" Target="https://lists.oasis-open-projects.org/g/niemopen-nbactsc" TargetMode="External"/><Relationship Id="rId5" Type="http://schemas.openxmlformats.org/officeDocument/2006/relationships/hyperlink" Target="https://www.niem.gov/" TargetMode="External"/><Relationship Id="rId15" Type="http://schemas.openxmlformats.org/officeDocument/2006/relationships/hyperlink" Target="https://github.com/niemopen/ntac-admin" TargetMode="External"/><Relationship Id="rId23" Type="http://schemas.openxmlformats.org/officeDocument/2006/relationships/hyperlink" Target="https://github.com/niemopen/niem-model" TargetMode="External"/><Relationship Id="rId10" Type="http://schemas.openxmlformats.org/officeDocument/2006/relationships/hyperlink" Target="https://lists.oasis-open-projects.org/g/niemopen-ntactsc" TargetMode="External"/><Relationship Id="rId19" Type="http://schemas.openxmlformats.org/officeDocument/2006/relationships/image" Target="../media/image48.png"/><Relationship Id="rId4" Type="http://schemas.openxmlformats.org/officeDocument/2006/relationships/hyperlink" Target="http://niemopen.org/" TargetMode="External"/><Relationship Id="rId9" Type="http://schemas.openxmlformats.org/officeDocument/2006/relationships/hyperlink" Target="https://lists.oasis-open-projects.org/g/niemopen" TargetMode="External"/><Relationship Id="rId14" Type="http://schemas.openxmlformats.org/officeDocument/2006/relationships/hyperlink" Target="https://github.com/niemopen" TargetMode="External"/><Relationship Id="rId22" Type="http://schemas.openxmlformats.org/officeDocument/2006/relationships/image" Target="../media/image51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jp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jp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jp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5.jpg"/><Relationship Id="rId16" Type="http://schemas.openxmlformats.org/officeDocument/2006/relationships/image" Target="../media/image19.jp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24" Type="http://schemas.openxmlformats.org/officeDocument/2006/relationships/image" Target="../media/image27.png"/><Relationship Id="rId5" Type="http://schemas.openxmlformats.org/officeDocument/2006/relationships/image" Target="../media/image8.jp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jpg"/><Relationship Id="rId19" Type="http://schemas.openxmlformats.org/officeDocument/2006/relationships/image" Target="../media/image22.png"/><Relationship Id="rId4" Type="http://schemas.openxmlformats.org/officeDocument/2006/relationships/image" Target="../media/image7.jpg"/><Relationship Id="rId9" Type="http://schemas.openxmlformats.org/officeDocument/2006/relationships/image" Target="../media/image12.png"/><Relationship Id="rId14" Type="http://schemas.openxmlformats.org/officeDocument/2006/relationships/image" Target="../media/image17.jpg"/><Relationship Id="rId22" Type="http://schemas.openxmlformats.org/officeDocument/2006/relationships/image" Target="../media/image25.png"/><Relationship Id="rId27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4157-FEAC-A82E-2CDA-9BCD54EC8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083" y="4496470"/>
            <a:ext cx="8195733" cy="138617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Webinar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Introduction to the “new” NIEM Open Project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22 May 2025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D5D180-E84A-6E97-1D5E-5EED038C7A2B}"/>
              </a:ext>
            </a:extLst>
          </p:cNvPr>
          <p:cNvSpPr txBox="1"/>
          <p:nvPr/>
        </p:nvSpPr>
        <p:spPr>
          <a:xfrm>
            <a:off x="9049109" y="6012611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Stephen Sullivan</a:t>
            </a:r>
          </a:p>
        </p:txBody>
      </p:sp>
    </p:spTree>
    <p:extLst>
      <p:ext uri="{BB962C8B-B14F-4D97-AF65-F5344CB8AC3E}">
        <p14:creationId xmlns:p14="http://schemas.microsoft.com/office/powerpoint/2010/main" val="2409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25302-93B3-189D-1BD6-6FC88546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8275"/>
            <a:ext cx="10972800" cy="811358"/>
          </a:xfrm>
        </p:spPr>
        <p:txBody>
          <a:bodyPr anchor="t">
            <a:normAutofit/>
          </a:bodyPr>
          <a:lstStyle/>
          <a:p>
            <a:r>
              <a:rPr lang="en-US" dirty="0"/>
              <a:t>Leaning forward into the future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6D98E-1B86-2B40-9569-20ECCEF65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0313"/>
            <a:ext cx="5384800" cy="362708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Official Standard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New Architecture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New Model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New Design Rules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New Tools &amp; APIs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New Training/Learning Management System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Embracing New Technologies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AI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Knowledge Graphs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Ontologies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Support for Other Standards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Outreach to Industry and International Partners</a:t>
            </a:r>
          </a:p>
          <a:p>
            <a:pPr>
              <a:lnSpc>
                <a:spcPct val="90000"/>
              </a:lnSpc>
            </a:pPr>
            <a:endParaRPr lang="en-US" sz="18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9D822E-74B1-6302-4F0F-97B71367B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985" y="2240313"/>
            <a:ext cx="5360030" cy="3627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7201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4157-FEAC-A82E-2CDA-9BCD54EC8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083" y="4496470"/>
            <a:ext cx="8195733" cy="138617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Webinar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NIEMOpen Future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22 May 2025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D5D180-E84A-6E97-1D5E-5EED038C7A2B}"/>
              </a:ext>
            </a:extLst>
          </p:cNvPr>
          <p:cNvSpPr txBox="1"/>
          <p:nvPr/>
        </p:nvSpPr>
        <p:spPr>
          <a:xfrm>
            <a:off x="9049109" y="6012611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Stephen Sullivan</a:t>
            </a:r>
          </a:p>
        </p:txBody>
      </p:sp>
    </p:spTree>
    <p:extLst>
      <p:ext uri="{BB962C8B-B14F-4D97-AF65-F5344CB8AC3E}">
        <p14:creationId xmlns:p14="http://schemas.microsoft.com/office/powerpoint/2010/main" val="1190387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25302-93B3-189D-1BD6-6FC88546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NIEMOPEN Future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6D98E-1B86-2B40-9569-20ECCEF65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840" y="1656080"/>
            <a:ext cx="6644640" cy="44196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Recognized Standard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Flexible &amp; Adaptable Architecture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Robust AI Support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Host for Emerging Technologies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World Class Accredited Training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Cutting Edge Tools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International Footprint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Industry and Government Choice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Expanding Community of Interest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Sustainable Infrastructure &amp; Growth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5CF4C2-6ADD-6AB7-7FBC-A9D531075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00555"/>
            <a:ext cx="5962650" cy="3971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ED9635-7FC1-A86D-B3A2-ADA9ACC3B748}"/>
              </a:ext>
            </a:extLst>
          </p:cNvPr>
          <p:cNvSpPr txBox="1"/>
          <p:nvPr/>
        </p:nvSpPr>
        <p:spPr>
          <a:xfrm>
            <a:off x="497840" y="1088428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Why Choose NIEMOpen</a:t>
            </a:r>
          </a:p>
        </p:txBody>
      </p:sp>
    </p:spTree>
    <p:extLst>
      <p:ext uri="{BB962C8B-B14F-4D97-AF65-F5344CB8AC3E}">
        <p14:creationId xmlns:p14="http://schemas.microsoft.com/office/powerpoint/2010/main" val="543068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ROI of Open Standard Investment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Direct Returns: Increased interoperability, reduced costs, vendor diversity.</a:t>
            </a:r>
          </a:p>
          <a:p>
            <a:r>
              <a:rPr dirty="0"/>
              <a:t>Indirect Returns: Spurs innovation, enhances security, accelerates compliance.</a:t>
            </a:r>
          </a:p>
          <a:p>
            <a:r>
              <a:rPr dirty="0"/>
              <a:t>Example: NIST &amp; FIPS investment led to globally adopted cryptographic standards.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275320"/>
              </p:ext>
            </p:extLst>
          </p:nvPr>
        </p:nvGraphicFramePr>
        <p:xfrm>
          <a:off x="2400540" y="3723348"/>
          <a:ext cx="6951279" cy="1935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37075"/>
            <a:ext cx="6878320" cy="2569726"/>
          </a:xfrm>
        </p:spPr>
        <p:txBody>
          <a:bodyPr>
            <a:normAutofit fontScale="92500" lnSpcReduction="10000"/>
          </a:bodyPr>
          <a:lstStyle/>
          <a:p>
            <a:endParaRPr dirty="0"/>
          </a:p>
          <a:p>
            <a:r>
              <a:rPr dirty="0"/>
              <a:t>Investing in </a:t>
            </a:r>
            <a:r>
              <a:rPr lang="en-US" dirty="0"/>
              <a:t>NIEMOpen</a:t>
            </a:r>
            <a:r>
              <a:rPr dirty="0"/>
              <a:t> isn’t a cost — it’s a strategic advantage.</a:t>
            </a:r>
          </a:p>
          <a:p>
            <a:r>
              <a:rPr dirty="0"/>
              <a:t>Now is the time for </a:t>
            </a:r>
            <a:r>
              <a:rPr lang="en-US" dirty="0"/>
              <a:t>Federal, State, Local and Industry</a:t>
            </a:r>
            <a:r>
              <a:rPr dirty="0"/>
              <a:t> leadership.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</a:t>
            </a:r>
            <a:r>
              <a:rPr dirty="0"/>
              <a:t>et’s shape the future, not just comply with it.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14288C-61D4-2F8D-C5D0-81811EFEF9D4}"/>
              </a:ext>
            </a:extLst>
          </p:cNvPr>
          <p:cNvSpPr txBox="1"/>
          <p:nvPr/>
        </p:nvSpPr>
        <p:spPr>
          <a:xfrm>
            <a:off x="1473200" y="4255601"/>
            <a:ext cx="4775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Sponsor NIEMOpen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A5EDC8-58DD-E240-ABB1-23AF85C05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620" y="3505200"/>
            <a:ext cx="3048000" cy="2032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CF59-6FBA-4743-9792-6E3996E9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Resources/CONTACT 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FE1D4-2B31-47D8-8A73-A15BE6934E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1393" y="1919654"/>
            <a:ext cx="2747269" cy="2892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>
                <a:hlinkClick r:id="rId3"/>
              </a:rPr>
              <a:t>oasis-open.org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55562" indent="0">
              <a:buNone/>
            </a:pPr>
            <a:r>
              <a:rPr lang="nl-NL" dirty="0">
                <a:hlinkClick r:id="rId4"/>
              </a:rPr>
              <a:t>niempen.org</a:t>
            </a:r>
            <a:endParaRPr lang="nl-NL" dirty="0"/>
          </a:p>
          <a:p>
            <a:pPr marL="55562" indent="0">
              <a:buNone/>
            </a:pPr>
            <a:r>
              <a:rPr lang="nl-NL" dirty="0">
                <a:hlinkClick r:id="rId5"/>
              </a:rPr>
              <a:t>niem.gov/</a:t>
            </a:r>
            <a:endParaRPr lang="en-US" dirty="0">
              <a:solidFill>
                <a:srgbClr val="201F1E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CC741C-893A-45DC-BA21-F128F05FB9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37" y="1317674"/>
            <a:ext cx="2887980" cy="601980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92F9513-8C3B-4F4E-9B2B-84B6D9BA2E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42" y="2728675"/>
            <a:ext cx="2462714" cy="732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E9442F-87CF-498F-8445-FC69E1FF62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9404" y="1811776"/>
            <a:ext cx="1557915" cy="9042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BE61E2-4C23-BA58-79A7-F069C33741CF}"/>
              </a:ext>
            </a:extLst>
          </p:cNvPr>
          <p:cNvSpPr txBox="1"/>
          <p:nvPr/>
        </p:nvSpPr>
        <p:spPr>
          <a:xfrm>
            <a:off x="6096000" y="3613420"/>
            <a:ext cx="5791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Groups &amp; Mailing Lists</a:t>
            </a:r>
          </a:p>
          <a:p>
            <a:pPr marL="339725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NIEMOpen: </a:t>
            </a:r>
            <a:r>
              <a:rPr lang="en-US" dirty="0">
                <a:solidFill>
                  <a:srgbClr val="201F1E"/>
                </a:solidFill>
                <a:latin typeface="Tw Cen MT" panose="020B0602020104020603" pitchFamily="34" charset="0"/>
              </a:rPr>
              <a:t>	</a:t>
            </a:r>
            <a:r>
              <a:rPr lang="nl-NL" dirty="0">
                <a:solidFill>
                  <a:srgbClr val="201F1E"/>
                </a:solidFill>
                <a:latin typeface="Tw Cen MT" panose="020B0602020104020603" pitchFamily="34" charset="0"/>
                <a:hlinkClick r:id="rId9"/>
              </a:rPr>
              <a:t>lists.oasis-open-projects.org/g/niemopen</a:t>
            </a:r>
            <a:endParaRPr lang="en-US" dirty="0">
              <a:solidFill>
                <a:srgbClr val="201F1E"/>
              </a:solidFill>
              <a:latin typeface="Tw Cen MT" panose="020B0602020104020603" pitchFamily="34" charset="0"/>
            </a:endParaRPr>
          </a:p>
          <a:p>
            <a:pPr marL="339725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NTAC TSC: 	</a:t>
            </a:r>
            <a:r>
              <a:rPr lang="en-US" dirty="0">
                <a:solidFill>
                  <a:srgbClr val="201F1E"/>
                </a:solidFill>
                <a:latin typeface="Tw Cen MT" panose="020B0602020104020603" pitchFamily="34" charset="0"/>
                <a:hlinkClick r:id="rId10"/>
              </a:rPr>
              <a:t>.../</a:t>
            </a:r>
            <a:r>
              <a:rPr lang="en-US" dirty="0" err="1">
                <a:solidFill>
                  <a:srgbClr val="201F1E"/>
                </a:solidFill>
                <a:latin typeface="Tw Cen MT" panose="020B0602020104020603" pitchFamily="34" charset="0"/>
                <a:hlinkClick r:id="rId10"/>
              </a:rPr>
              <a:t>niemopen-ntactsc</a:t>
            </a:r>
            <a:endParaRPr lang="en-US" dirty="0">
              <a:solidFill>
                <a:srgbClr val="201F1E"/>
              </a:solidFill>
              <a:latin typeface="Tw Cen MT" panose="020B0602020104020603" pitchFamily="34" charset="0"/>
            </a:endParaRPr>
          </a:p>
          <a:p>
            <a:pPr marL="339725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NBAC TSC: 	</a:t>
            </a:r>
            <a:r>
              <a:rPr lang="en-US" dirty="0">
                <a:solidFill>
                  <a:srgbClr val="201F1E"/>
                </a:solidFill>
                <a:latin typeface="Tw Cen MT" panose="020B0602020104020603" pitchFamily="34" charset="0"/>
                <a:hlinkClick r:id="rId11"/>
              </a:rPr>
              <a:t>.../</a:t>
            </a:r>
            <a:r>
              <a:rPr lang="en-US" dirty="0" err="1">
                <a:solidFill>
                  <a:srgbClr val="201F1E"/>
                </a:solidFill>
                <a:latin typeface="Tw Cen MT" panose="020B0602020104020603" pitchFamily="34" charset="0"/>
                <a:hlinkClick r:id="rId11"/>
              </a:rPr>
              <a:t>niemopen-nbactsc</a:t>
            </a:r>
            <a:endParaRPr lang="en-US" dirty="0">
              <a:solidFill>
                <a:srgbClr val="201F1E"/>
              </a:solidFill>
              <a:latin typeface="Tw Cen MT" panose="020B0602020104020603" pitchFamily="34" charset="0"/>
            </a:endParaRPr>
          </a:p>
          <a:p>
            <a:pPr marL="339725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NMO TSC: 	</a:t>
            </a:r>
            <a:r>
              <a:rPr lang="en-US" dirty="0">
                <a:solidFill>
                  <a:srgbClr val="201F1E"/>
                </a:solidFill>
                <a:latin typeface="Tw Cen MT" panose="020B0602020104020603" pitchFamily="34" charset="0"/>
                <a:hlinkClick r:id="rId12"/>
              </a:rPr>
              <a:t>.../</a:t>
            </a:r>
            <a:r>
              <a:rPr lang="en-US" dirty="0" err="1">
                <a:solidFill>
                  <a:srgbClr val="201F1E"/>
                </a:solidFill>
                <a:latin typeface="Tw Cen MT" panose="020B0602020104020603" pitchFamily="34" charset="0"/>
                <a:hlinkClick r:id="rId12"/>
              </a:rPr>
              <a:t>niemopen-nmotsc</a:t>
            </a:r>
            <a:endParaRPr lang="en-US" dirty="0">
              <a:solidFill>
                <a:srgbClr val="201F1E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F900B6-399F-70DE-A1F5-D19F82541697}"/>
              </a:ext>
            </a:extLst>
          </p:cNvPr>
          <p:cNvSpPr txBox="1"/>
          <p:nvPr/>
        </p:nvSpPr>
        <p:spPr>
          <a:xfrm>
            <a:off x="5724670" y="1767253"/>
            <a:ext cx="6162530" cy="17851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39725" lvl="1" indent="0">
              <a:buNone/>
            </a:pPr>
            <a:r>
              <a:rPr lang="nl-NL" sz="2000" dirty="0">
                <a:latin typeface="Tw Cen MT" panose="020B0602020104020603" pitchFamily="34" charset="0"/>
                <a:cs typeface="Calibri" panose="020F0502020204030204" pitchFamily="34" charset="0"/>
              </a:rPr>
              <a:t>Git Repos</a:t>
            </a:r>
          </a:p>
          <a:p>
            <a:pPr marL="796925" lvl="2"/>
            <a:r>
              <a:rPr lang="nl-NL" dirty="0">
                <a:latin typeface="Tw Cen MT"/>
                <a:cs typeface="Calibri"/>
                <a:hlinkClick r:id="rId13"/>
              </a:rPr>
              <a:t>github.com/NIEM/NIEM.github.io</a:t>
            </a:r>
            <a:r>
              <a:rPr lang="nl-NL" dirty="0">
                <a:latin typeface="Tw Cen MT"/>
                <a:cs typeface="Calibri"/>
              </a:rPr>
              <a:t> </a:t>
            </a:r>
          </a:p>
          <a:p>
            <a:pPr marL="796925" lvl="2"/>
            <a:r>
              <a:rPr lang="nl-NL" dirty="0">
                <a:latin typeface="Tw Cen MT" panose="020B0602020104020603" pitchFamily="34" charset="0"/>
                <a:cs typeface="Calibri" panose="020F0502020204030204" pitchFamily="34" charset="0"/>
              </a:rPr>
              <a:t>NIEMOpen</a:t>
            </a:r>
            <a:r>
              <a:rPr lang="nl-NL" dirty="0">
                <a:latin typeface="Tw Cen MT" panose="020B0602020104020603" pitchFamily="34" charset="0"/>
              </a:rPr>
              <a:t>: </a:t>
            </a:r>
            <a:r>
              <a:rPr lang="nl-NL" dirty="0">
                <a:latin typeface="Tw Cen MT" panose="020B0602020104020603" pitchFamily="34" charset="0"/>
                <a:hlinkClick r:id="rId14"/>
              </a:rPr>
              <a:t>github.com/niemopen</a:t>
            </a:r>
            <a:endParaRPr lang="nl-NL" dirty="0">
              <a:solidFill>
                <a:schemeClr val="tx2">
                  <a:lumMod val="60000"/>
                  <a:lumOff val="40000"/>
                </a:schemeClr>
              </a:solidFill>
              <a:latin typeface="Tw Cen MT" panose="020B0602020104020603" pitchFamily="34" charset="0"/>
            </a:endParaRPr>
          </a:p>
          <a:p>
            <a:pPr marL="796925" lvl="2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/>
              </a:rPr>
              <a:t>NTAC TSC (admin): </a:t>
            </a:r>
            <a:r>
              <a:rPr lang="en-US" dirty="0">
                <a:solidFill>
                  <a:srgbClr val="201F1E"/>
                </a:solidFill>
                <a:latin typeface="Tw Cen MT"/>
                <a:hlinkClick r:id="rId15"/>
              </a:rPr>
              <a:t>github.com/</a:t>
            </a:r>
            <a:r>
              <a:rPr lang="en-US" dirty="0" err="1">
                <a:solidFill>
                  <a:srgbClr val="201F1E"/>
                </a:solidFill>
                <a:latin typeface="Tw Cen MT"/>
                <a:hlinkClick r:id="rId15"/>
              </a:rPr>
              <a:t>niemopen</a:t>
            </a:r>
            <a:r>
              <a:rPr lang="en-US" dirty="0">
                <a:solidFill>
                  <a:srgbClr val="201F1E"/>
                </a:solidFill>
                <a:latin typeface="Tw Cen MT"/>
                <a:hlinkClick r:id="rId15"/>
              </a:rPr>
              <a:t>/</a:t>
            </a:r>
            <a:r>
              <a:rPr lang="en-US" dirty="0" err="1">
                <a:solidFill>
                  <a:srgbClr val="201F1E"/>
                </a:solidFill>
                <a:latin typeface="Tw Cen MT"/>
                <a:hlinkClick r:id="rId15"/>
              </a:rPr>
              <a:t>ntac</a:t>
            </a:r>
            <a:r>
              <a:rPr lang="en-US" dirty="0">
                <a:solidFill>
                  <a:srgbClr val="201F1E"/>
                </a:solidFill>
                <a:latin typeface="Tw Cen MT"/>
                <a:hlinkClick r:id="rId15"/>
              </a:rPr>
              <a:t>-admin</a:t>
            </a:r>
            <a:endParaRPr lang="en-US" dirty="0">
              <a:solidFill>
                <a:srgbClr val="201F1E"/>
              </a:solidFill>
              <a:latin typeface="Tw Cen MT"/>
            </a:endParaRPr>
          </a:p>
          <a:p>
            <a:pPr marL="796925" lvl="2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/>
              </a:rPr>
              <a:t>NBAC TSC (admin):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…</a:t>
            </a:r>
            <a:r>
              <a:rPr lang="en-US" dirty="0">
                <a:solidFill>
                  <a:srgbClr val="201F1E"/>
                </a:solidFill>
                <a:latin typeface="Tw Cen MT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rgbClr val="201F1E"/>
                </a:solidFill>
                <a:latin typeface="Tw Cen MT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nbac</a:t>
            </a:r>
            <a:r>
              <a:rPr lang="en-US" dirty="0">
                <a:solidFill>
                  <a:srgbClr val="201F1E"/>
                </a:solidFill>
                <a:latin typeface="Tw Cen MT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-admin</a:t>
            </a:r>
            <a:endParaRPr lang="en-US" dirty="0">
              <a:solidFill>
                <a:srgbClr val="201F1E"/>
              </a:solidFill>
              <a:latin typeface="Tw Cen MT"/>
            </a:endParaRPr>
          </a:p>
          <a:p>
            <a:pPr marL="796925" lvl="2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/>
              </a:rPr>
              <a:t>NMO TSC (admin):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…/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w Cen MT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nmo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-admin</a:t>
            </a:r>
            <a:endParaRPr lang="en-US" dirty="0">
              <a:solidFill>
                <a:schemeClr val="bg1">
                  <a:lumMod val="50000"/>
                </a:schemeClr>
              </a:solidFill>
              <a:highlight>
                <a:srgbClr val="FFFF00"/>
              </a:highlight>
              <a:latin typeface="Tw Cen M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EE2C3A-37EB-E76F-EF9B-402ABD0A0EF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255481" y="5690187"/>
            <a:ext cx="5466667" cy="457143"/>
          </a:xfrm>
          <a:prstGeom prst="rect">
            <a:avLst/>
          </a:prstGeom>
        </p:spPr>
      </p:pic>
      <p:pic>
        <p:nvPicPr>
          <p:cNvPr id="13" name="Graphic 12" descr="Email with solid fill">
            <a:extLst>
              <a:ext uri="{FF2B5EF4-FFF2-40B4-BE49-F238E27FC236}">
                <a16:creationId xmlns:a16="http://schemas.microsoft.com/office/drawing/2014/main" id="{EC3C8A05-4D10-09A8-C7C8-8A199589FB0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831161" y="3613420"/>
            <a:ext cx="914400" cy="914400"/>
          </a:xfrm>
          <a:prstGeom prst="rect">
            <a:avLst/>
          </a:prstGeom>
        </p:spPr>
      </p:pic>
      <p:pic>
        <p:nvPicPr>
          <p:cNvPr id="15" name="Graphic 14" descr="Tornado with solid fill">
            <a:extLst>
              <a:ext uri="{FF2B5EF4-FFF2-40B4-BE49-F238E27FC236}">
                <a16:creationId xmlns:a16="http://schemas.microsoft.com/office/drawing/2014/main" id="{840327CC-3B54-757A-4C56-BD6AA670CEA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25867" y="4633547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5D31A49-1A96-BE6B-AC27-FFF0B7BB54B8}"/>
              </a:ext>
            </a:extLst>
          </p:cNvPr>
          <p:cNvSpPr txBox="1"/>
          <p:nvPr/>
        </p:nvSpPr>
        <p:spPr>
          <a:xfrm>
            <a:off x="1636386" y="4796819"/>
            <a:ext cx="42127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w Cen MT" panose="020B0602020104020603" pitchFamily="34" charset="0"/>
              </a:rPr>
              <a:t>Latest Model Specification v6.0 PS02</a:t>
            </a:r>
          </a:p>
          <a:p>
            <a:r>
              <a:rPr lang="en-US" sz="1600" dirty="0">
                <a:hlinkClick r:id="rId23"/>
              </a:rPr>
              <a:t>GitHub - </a:t>
            </a:r>
            <a:r>
              <a:rPr lang="en-US" sz="1600" dirty="0" err="1">
                <a:hlinkClick r:id="rId23"/>
              </a:rPr>
              <a:t>niemopen</a:t>
            </a:r>
            <a:r>
              <a:rPr lang="en-US" sz="1600" dirty="0">
                <a:hlinkClick r:id="rId23"/>
              </a:rPr>
              <a:t>/niem-model: The NIEM reference data model</a:t>
            </a:r>
            <a:endParaRPr lang="en-US" sz="1600" dirty="0">
              <a:latin typeface="Tw Cen MT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EA09C-7664-1A40-E608-012F7BCC8CC8}"/>
              </a:ext>
            </a:extLst>
          </p:cNvPr>
          <p:cNvSpPr txBox="1"/>
          <p:nvPr/>
        </p:nvSpPr>
        <p:spPr>
          <a:xfrm>
            <a:off x="6451600" y="5415280"/>
            <a:ext cx="448056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cs typeface="Arial"/>
              </a:rPr>
              <a:t>On the Website, select an option for access:</a:t>
            </a:r>
          </a:p>
        </p:txBody>
      </p:sp>
    </p:spTree>
    <p:extLst>
      <p:ext uri="{BB962C8B-B14F-4D97-AF65-F5344CB8AC3E}">
        <p14:creationId xmlns:p14="http://schemas.microsoft.com/office/powerpoint/2010/main" val="10582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88275"/>
            <a:ext cx="109728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algn="ctr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Webinar Agenda</a:t>
            </a:r>
            <a:endParaRPr spc="-1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80EB75-F165-B25C-D6BB-C026177C3CB2}"/>
              </a:ext>
            </a:extLst>
          </p:cNvPr>
          <p:cNvSpPr txBox="1"/>
          <p:nvPr/>
        </p:nvSpPr>
        <p:spPr>
          <a:xfrm>
            <a:off x="609600" y="1316186"/>
            <a:ext cx="106146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1:00 Welcome and relevance - Maria Cardiellos (Executive Director, IJIS)</a:t>
            </a:r>
            <a:endParaRPr lang="en-US" sz="2000" b="0" i="0" dirty="0">
              <a:solidFill>
                <a:srgbClr val="242424"/>
              </a:solidFill>
              <a:effectLst/>
            </a:endParaRPr>
          </a:p>
          <a:p>
            <a:pPr marL="14859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1:10 Introduction to the new NIEMOpen – Katherine Escobar (PGB Chair)</a:t>
            </a:r>
            <a:endParaRPr lang="en-US" sz="2000" b="0" i="0" dirty="0">
              <a:solidFill>
                <a:srgbClr val="242424"/>
              </a:solidFill>
              <a:effectLst/>
            </a:endParaRPr>
          </a:p>
          <a:p>
            <a:pPr marL="14859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1:20 The New NIEM</a:t>
            </a:r>
            <a:endParaRPr lang="en-US" sz="2000" b="0" i="0" dirty="0">
              <a:solidFill>
                <a:srgbClr val="242424"/>
              </a:solidFill>
              <a:effectLst/>
            </a:endParaRPr>
          </a:p>
          <a:p>
            <a:pPr marL="605790" lvl="1" indent="-285750">
              <a:buFontTx/>
              <a:buChar char="—"/>
            </a:pPr>
            <a:r>
              <a:rPr lang="en-US" b="0" i="0" dirty="0">
                <a:solidFill>
                  <a:srgbClr val="000000"/>
                </a:solidFill>
                <a:effectLst/>
              </a:rPr>
              <a:t>CMF/CMF Tool ( includes demo) – Dr. Scott Renner (NTAC Co-Chair)</a:t>
            </a:r>
            <a:endParaRPr lang="en-US" sz="2000" b="0" i="0" dirty="0">
              <a:solidFill>
                <a:srgbClr val="242424"/>
              </a:solidFill>
              <a:effectLst/>
            </a:endParaRPr>
          </a:p>
          <a:p>
            <a:pPr marL="605790" lvl="1" indent="-285750">
              <a:buFontTx/>
              <a:buChar char="—"/>
            </a:pPr>
            <a:r>
              <a:rPr lang="en-US" b="0" i="0" dirty="0">
                <a:solidFill>
                  <a:srgbClr val="000000"/>
                </a:solidFill>
                <a:effectLst/>
              </a:rPr>
              <a:t>API 2.0 – Dr. Scott Renner (NTAC Co-Chair)</a:t>
            </a:r>
            <a:endParaRPr lang="en-US" sz="2000" dirty="0">
              <a:solidFill>
                <a:srgbClr val="242424"/>
              </a:solidFill>
            </a:endParaRPr>
          </a:p>
          <a:p>
            <a:pPr marL="605790" lvl="1" indent="-285750">
              <a:buFontTx/>
              <a:buChar char="—"/>
            </a:pPr>
            <a:r>
              <a:rPr lang="en-US" b="0" i="0" dirty="0">
                <a:solidFill>
                  <a:srgbClr val="000000"/>
                </a:solidFill>
                <a:effectLst/>
              </a:rPr>
              <a:t>NDR 6.0 and toolkit + future updates – Dr. Scott Renner (NTAC Co-Chair)</a:t>
            </a:r>
            <a:endParaRPr lang="en-US" sz="2000" b="0" i="0" dirty="0">
              <a:solidFill>
                <a:srgbClr val="242424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1:50 Future Architecture, role of Ontologies, and AI - Brad Bolliger (NTAC Co-Chair)</a:t>
            </a:r>
            <a:endParaRPr lang="en-US" sz="2000" b="0" i="0" dirty="0">
              <a:solidFill>
                <a:srgbClr val="242424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2:00 The future of NIEMOpen with OASIS – Jim Cabral (Acting Director OASIS)</a:t>
            </a:r>
            <a:endParaRPr lang="en-US" sz="2000" dirty="0">
              <a:solidFill>
                <a:srgbClr val="242424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2:10 NIEM on the ground – Tammi Blackstone, JD (Iowa Integrated Justice Coordinator), Jim Pingel (Mission Critical Partners)</a:t>
            </a:r>
            <a:endParaRPr lang="en-US" sz="2000" dirty="0">
              <a:solidFill>
                <a:srgbClr val="242424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2:20 New dimensions for NIEMOpen in ontologies – Paul Wormeli, Carolyn Staats (Director of Innovation, Sonoma County), Jodi Leveque (Assistant CEO, Sonoma County Courts)</a:t>
            </a:r>
            <a:endParaRPr lang="en-US" sz="2000" b="0" i="0" dirty="0">
              <a:solidFill>
                <a:srgbClr val="242424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2:30 The future, plans and resources – Katherine Escobar (PGB Chair)</a:t>
            </a:r>
            <a:endParaRPr lang="en-US" sz="2000" dirty="0">
              <a:solidFill>
                <a:srgbClr val="242424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2:35 Open Discussion/Q&amp;A (Katherine Escobar, Maria Cardiellos, NBAC and NTAC Co-chairs)</a:t>
            </a:r>
            <a:endParaRPr lang="en-US" sz="2000" dirty="0">
              <a:solidFill>
                <a:srgbClr val="242424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3:00 Close</a:t>
            </a:r>
            <a:endParaRPr lang="en-US" sz="2000" b="0" i="0" dirty="0">
              <a:solidFill>
                <a:srgbClr val="242424"/>
              </a:solidFill>
              <a:effectLst/>
            </a:endParaRPr>
          </a:p>
          <a:p>
            <a:pPr marL="9144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52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D20DB-99AC-74CE-FE69-67B0349C8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new NIEMOpen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144A4-D416-B8D2-40C5-0108332865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3208" y="1017270"/>
            <a:ext cx="11079192" cy="8337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NIEM celebrates its 20</a:t>
            </a:r>
            <a:r>
              <a:rPr lang="en-US" baseline="30000" dirty="0"/>
              <a:t>th</a:t>
            </a:r>
            <a:r>
              <a:rPr lang="en-US" dirty="0"/>
              <a:t> anniversary its worth spending a little time reflecting on how far we’ve come: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0EB90D-E0CC-F8AD-4099-A5067489D4C4}"/>
              </a:ext>
            </a:extLst>
          </p:cNvPr>
          <p:cNvGrpSpPr/>
          <p:nvPr/>
        </p:nvGrpSpPr>
        <p:grpSpPr>
          <a:xfrm>
            <a:off x="1705754" y="2372353"/>
            <a:ext cx="8674100" cy="2883947"/>
            <a:chOff x="241300" y="952500"/>
            <a:chExt cx="8674100" cy="2883947"/>
          </a:xfrm>
        </p:grpSpPr>
        <p:sp>
          <p:nvSpPr>
            <p:cNvPr id="6" name="Pentagon 2">
              <a:extLst>
                <a:ext uri="{FF2B5EF4-FFF2-40B4-BE49-F238E27FC236}">
                  <a16:creationId xmlns:a16="http://schemas.microsoft.com/office/drawing/2014/main" id="{E9070508-1024-693F-9ECE-A3F9417C6E82}"/>
                </a:ext>
              </a:extLst>
            </p:cNvPr>
            <p:cNvSpPr/>
            <p:nvPr/>
          </p:nvSpPr>
          <p:spPr>
            <a:xfrm>
              <a:off x="304800" y="2111375"/>
              <a:ext cx="6870700" cy="603250"/>
            </a:xfrm>
            <a:prstGeom prst="homePlat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Flowchart: Decision 6">
              <a:extLst>
                <a:ext uri="{FF2B5EF4-FFF2-40B4-BE49-F238E27FC236}">
                  <a16:creationId xmlns:a16="http://schemas.microsoft.com/office/drawing/2014/main" id="{1266EA5B-CC75-2ECE-B391-777210EE09AF}"/>
                </a:ext>
              </a:extLst>
            </p:cNvPr>
            <p:cNvSpPr/>
            <p:nvPr/>
          </p:nvSpPr>
          <p:spPr>
            <a:xfrm>
              <a:off x="792600" y="2128837"/>
              <a:ext cx="157163" cy="142875"/>
            </a:xfrm>
            <a:prstGeom prst="flowChartDecision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Flowchart: Decision 7">
              <a:extLst>
                <a:ext uri="{FF2B5EF4-FFF2-40B4-BE49-F238E27FC236}">
                  <a16:creationId xmlns:a16="http://schemas.microsoft.com/office/drawing/2014/main" id="{1BDCF861-D659-5FEB-3764-99B019A20872}"/>
                </a:ext>
              </a:extLst>
            </p:cNvPr>
            <p:cNvSpPr/>
            <p:nvPr/>
          </p:nvSpPr>
          <p:spPr>
            <a:xfrm>
              <a:off x="1909763" y="2505075"/>
              <a:ext cx="157162" cy="141288"/>
            </a:xfrm>
            <a:prstGeom prst="flowChartDecision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id="{1FD00070-C3FE-8DEC-F4DE-CCF567775EC3}"/>
                </a:ext>
              </a:extLst>
            </p:cNvPr>
            <p:cNvSpPr/>
            <p:nvPr/>
          </p:nvSpPr>
          <p:spPr>
            <a:xfrm>
              <a:off x="5299075" y="2200275"/>
              <a:ext cx="157163" cy="142875"/>
            </a:xfrm>
            <a:prstGeom prst="flowChartDecision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E26E1FFB-5A55-9FA4-7D68-FAC954398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75" y="2085975"/>
              <a:ext cx="1724025" cy="67945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 fontAlgn="auto">
                <a:lnSpc>
                  <a:spcPct val="106000"/>
                </a:lnSpc>
                <a:spcBef>
                  <a:spcPct val="100000"/>
                </a:spcBef>
                <a:spcAft>
                  <a:spcPts val="0"/>
                </a:spcAft>
                <a:buClr>
                  <a:srgbClr val="000066"/>
                </a:buClr>
                <a:buFont typeface="Wingdings" pitchFamily="2" charset="2"/>
                <a:buNone/>
                <a:defRPr/>
              </a:pPr>
              <a:r>
                <a:rPr lang="en-US" altLang="ja-JP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Information Sharing</a:t>
              </a:r>
              <a:endParaRPr lang="en-US" altLang="ja-JP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29FB85-F188-3215-A4E9-FC67FF3E4778}"/>
                </a:ext>
              </a:extLst>
            </p:cNvPr>
            <p:cNvSpPr/>
            <p:nvPr/>
          </p:nvSpPr>
          <p:spPr>
            <a:xfrm>
              <a:off x="854075" y="952500"/>
              <a:ext cx="2041525" cy="978729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defTabSz="62230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Font typeface="Wingdings 2" pitchFamily="18" charset="2"/>
                <a:buNone/>
                <a:defRPr/>
              </a:pPr>
              <a:r>
                <a:rPr lang="en-US" sz="1600" dirty="0">
                  <a:latin typeface="+mj-lt"/>
                  <a:cs typeface="Arial" pitchFamily="34" charset="0"/>
                </a:rPr>
                <a:t>Critical Infrastructure Protection in the Information  Age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8E1B856-15D0-E2DE-AAA2-AB8F78CBFE20}"/>
                </a:ext>
              </a:extLst>
            </p:cNvPr>
            <p:cNvSpPr/>
            <p:nvPr/>
          </p:nvSpPr>
          <p:spPr>
            <a:xfrm>
              <a:off x="5376863" y="1395413"/>
              <a:ext cx="2319337" cy="313932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defTabSz="62230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Font typeface="Wingdings 2" pitchFamily="18" charset="2"/>
                <a:buNone/>
                <a:defRPr/>
              </a:pPr>
              <a:r>
                <a:rPr lang="en-US" sz="1600" dirty="0">
                  <a:latin typeface="+mj-lt"/>
                  <a:cs typeface="Arial" pitchFamily="34" charset="0"/>
                </a:rPr>
                <a:t>Critical Decision Point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024FBAB-86E1-289D-3E04-87ECF5A1CE27}"/>
                </a:ext>
              </a:extLst>
            </p:cNvPr>
            <p:cNvSpPr/>
            <p:nvPr/>
          </p:nvSpPr>
          <p:spPr>
            <a:xfrm>
              <a:off x="2745581" y="2979738"/>
              <a:ext cx="1504158" cy="856709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r" fontAlgn="auto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Font typeface="Wingdings 2" pitchFamily="18" charset="2"/>
                <a:buNone/>
                <a:defRPr/>
              </a:pPr>
              <a:r>
                <a:rPr lang="en-US" sz="1600" dirty="0">
                  <a:latin typeface="+mj-lt"/>
                  <a:cs typeface="Arial" pitchFamily="34" charset="0"/>
                </a:rPr>
                <a:t>DoD accepts  lead agency stewardship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9F8A1FE-2C9E-3CE3-AC7D-6FA75324AECF}"/>
                </a:ext>
              </a:extLst>
            </p:cNvPr>
            <p:cNvSpPr/>
            <p:nvPr/>
          </p:nvSpPr>
          <p:spPr>
            <a:xfrm>
              <a:off x="3124200" y="952500"/>
              <a:ext cx="1600200" cy="757130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r" defTabSz="62230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Font typeface="Wingdings 2" pitchFamily="18" charset="2"/>
                <a:buNone/>
                <a:defRPr/>
              </a:pPr>
              <a:r>
                <a:rPr lang="en-US" sz="1600" dirty="0">
                  <a:latin typeface="+mj-lt"/>
                  <a:cs typeface="Arial" pitchFamily="34" charset="0"/>
                </a:rPr>
                <a:t>DHS accepts lead agency stewardship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FD8CEE4-0034-ACB7-79FB-338DC2F8E5D7}"/>
                </a:ext>
              </a:extLst>
            </p:cNvPr>
            <p:cNvSpPr/>
            <p:nvPr/>
          </p:nvSpPr>
          <p:spPr>
            <a:xfrm>
              <a:off x="241300" y="2884488"/>
              <a:ext cx="1744663" cy="757130"/>
            </a:xfrm>
            <a:prstGeom prst="rect">
              <a:avLst/>
            </a:prstGeom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defTabSz="622300" fontAlgn="auto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Font typeface="Wingdings 2" pitchFamily="18" charset="2"/>
                <a:buNone/>
                <a:defRPr/>
              </a:pPr>
              <a:r>
                <a:rPr lang="en-US" sz="1600" dirty="0">
                  <a:latin typeface="+mj-lt"/>
                  <a:cs typeface="Arial" pitchFamily="34" charset="0"/>
                </a:rPr>
                <a:t>DOJ and DHS establish NIEM from GJXDM 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8F9951E-F3F9-87AC-45DC-D685C3EA53EC}"/>
                </a:ext>
              </a:extLst>
            </p:cNvPr>
            <p:cNvCxnSpPr>
              <a:cxnSpLocks/>
              <a:stCxn id="7" idx="0"/>
              <a:endCxn id="13" idx="1"/>
            </p:cNvCxnSpPr>
            <p:nvPr/>
          </p:nvCxnSpPr>
          <p:spPr bwMode="auto">
            <a:xfrm flipH="1" flipV="1">
              <a:off x="854075" y="1441865"/>
              <a:ext cx="17107" cy="68697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2BCE841-9BF2-F9A1-41EE-AC818CF1A57E}"/>
                </a:ext>
              </a:extLst>
            </p:cNvPr>
            <p:cNvCxnSpPr>
              <a:cxnSpLocks/>
              <a:stCxn id="9" idx="0"/>
              <a:endCxn id="14" idx="1"/>
            </p:cNvCxnSpPr>
            <p:nvPr/>
          </p:nvCxnSpPr>
          <p:spPr bwMode="auto">
            <a:xfrm flipH="1" flipV="1">
              <a:off x="5376863" y="1552379"/>
              <a:ext cx="794" cy="64789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2E67B4E-022E-CF1A-D538-8E822130A689}"/>
                </a:ext>
              </a:extLst>
            </p:cNvPr>
            <p:cNvCxnSpPr>
              <a:cxnSpLocks/>
              <a:stCxn id="15" idx="3"/>
            </p:cNvCxnSpPr>
            <p:nvPr/>
          </p:nvCxnSpPr>
          <p:spPr bwMode="auto">
            <a:xfrm flipH="1" flipV="1">
              <a:off x="4248944" y="2646363"/>
              <a:ext cx="795" cy="7617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D6DC950-432D-2F2A-F7D0-3D041F7F37D2}"/>
                </a:ext>
              </a:extLst>
            </p:cNvPr>
            <p:cNvSpPr/>
            <p:nvPr/>
          </p:nvSpPr>
          <p:spPr>
            <a:xfrm>
              <a:off x="325438" y="2417763"/>
              <a:ext cx="1057275" cy="2748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27013" lvl="1" indent="-225425" algn="ctr" fontAlgn="auto">
                <a:lnSpc>
                  <a:spcPct val="106000"/>
                </a:lnSpc>
                <a:spcBef>
                  <a:spcPct val="40000"/>
                </a:spcBef>
                <a:spcAft>
                  <a:spcPts val="0"/>
                </a:spcAft>
                <a:buClr>
                  <a:schemeClr val="tx1"/>
                </a:buClr>
                <a:buFont typeface="Wingdings 2" pitchFamily="18" charset="2"/>
                <a:buNone/>
                <a:defRPr/>
              </a:pPr>
              <a:r>
                <a:rPr lang="en-US" sz="12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Oct. 2001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F0883DC-187A-1782-84D3-4737B56B3871}"/>
                </a:ext>
              </a:extLst>
            </p:cNvPr>
            <p:cNvSpPr/>
            <p:nvPr/>
          </p:nvSpPr>
          <p:spPr>
            <a:xfrm>
              <a:off x="1457325" y="2111375"/>
              <a:ext cx="1055688" cy="2748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27013" lvl="1" indent="-225425" algn="ctr" fontAlgn="auto">
                <a:lnSpc>
                  <a:spcPct val="106000"/>
                </a:lnSpc>
                <a:spcBef>
                  <a:spcPct val="40000"/>
                </a:spcBef>
                <a:spcAft>
                  <a:spcPts val="0"/>
                </a:spcAft>
                <a:buClr>
                  <a:schemeClr val="tx1"/>
                </a:buClr>
                <a:buFont typeface="Wingdings 2" pitchFamily="18" charset="2"/>
                <a:buNone/>
                <a:defRPr/>
              </a:pPr>
              <a:r>
                <a:rPr lang="en-US" sz="12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2005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038CE1-C418-6E9E-2B62-F35968C08AFF}"/>
                </a:ext>
              </a:extLst>
            </p:cNvPr>
            <p:cNvSpPr/>
            <p:nvPr/>
          </p:nvSpPr>
          <p:spPr>
            <a:xfrm>
              <a:off x="4800600" y="2362200"/>
              <a:ext cx="1165225" cy="2748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27013" lvl="1" indent="-225425" algn="ctr" fontAlgn="auto">
                <a:lnSpc>
                  <a:spcPct val="106000"/>
                </a:lnSpc>
                <a:spcBef>
                  <a:spcPct val="40000"/>
                </a:spcBef>
                <a:spcAft>
                  <a:spcPts val="0"/>
                </a:spcAft>
                <a:buClr>
                  <a:schemeClr val="tx1"/>
                </a:buClr>
                <a:buFont typeface="Wingdings 2" pitchFamily="18" charset="2"/>
                <a:buNone/>
                <a:defRPr/>
              </a:pPr>
              <a:r>
                <a:rPr lang="en-US" sz="12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2021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83E1BB6-5507-F40D-63EB-36D50FCDE858}"/>
                </a:ext>
              </a:extLst>
            </p:cNvPr>
            <p:cNvSpPr/>
            <p:nvPr/>
          </p:nvSpPr>
          <p:spPr>
            <a:xfrm>
              <a:off x="2540000" y="2417763"/>
              <a:ext cx="1055688" cy="2748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27013" lvl="1" indent="-225425" algn="ctr" fontAlgn="auto">
                <a:lnSpc>
                  <a:spcPct val="106000"/>
                </a:lnSpc>
                <a:spcBef>
                  <a:spcPct val="40000"/>
                </a:spcBef>
                <a:spcAft>
                  <a:spcPts val="0"/>
                </a:spcAft>
                <a:buClr>
                  <a:schemeClr val="tx1"/>
                </a:buClr>
                <a:buFont typeface="Wingdings 2" pitchFamily="18" charset="2"/>
                <a:buNone/>
                <a:defRPr/>
              </a:pPr>
              <a:r>
                <a:rPr lang="en-US" sz="12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2009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47E177D-E108-5A05-DC62-D6D6CC13D3F5}"/>
                </a:ext>
              </a:extLst>
            </p:cNvPr>
            <p:cNvSpPr/>
            <p:nvPr/>
          </p:nvSpPr>
          <p:spPr>
            <a:xfrm>
              <a:off x="3717925" y="2111375"/>
              <a:ext cx="1057275" cy="2748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27013" lvl="1" indent="-225425" algn="ctr" fontAlgn="auto">
                <a:lnSpc>
                  <a:spcPct val="106000"/>
                </a:lnSpc>
                <a:spcBef>
                  <a:spcPct val="40000"/>
                </a:spcBef>
                <a:spcAft>
                  <a:spcPts val="0"/>
                </a:spcAft>
                <a:buClr>
                  <a:schemeClr val="tx1"/>
                </a:buClr>
                <a:buFont typeface="Wingdings 2" pitchFamily="18" charset="2"/>
                <a:buNone/>
                <a:defRPr/>
              </a:pPr>
              <a:r>
                <a:rPr lang="en-US" sz="12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2018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B3EA3DD-18CF-9A45-6B9A-98E11B5B46B0}"/>
                </a:ext>
              </a:extLst>
            </p:cNvPr>
            <p:cNvCxnSpPr/>
            <p:nvPr/>
          </p:nvCxnSpPr>
          <p:spPr bwMode="auto">
            <a:xfrm rot="5400000">
              <a:off x="1727200" y="2897188"/>
              <a:ext cx="504825" cy="3175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46CA2BC-BDBD-8692-5C20-A56617DAF502}"/>
                </a:ext>
              </a:extLst>
            </p:cNvPr>
            <p:cNvCxnSpPr>
              <a:cxnSpLocks/>
              <a:endCxn id="16" idx="1"/>
            </p:cNvCxnSpPr>
            <p:nvPr/>
          </p:nvCxnSpPr>
          <p:spPr bwMode="auto">
            <a:xfrm flipV="1">
              <a:off x="3115469" y="1331065"/>
              <a:ext cx="8731" cy="86921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4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8C9BB5EB-6C07-DA5E-2B37-CC77C938E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135" y="3531228"/>
            <a:ext cx="679451" cy="679451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EBDFEDC-22B7-6BE6-4B7D-0BB03B60FA0A}"/>
              </a:ext>
            </a:extLst>
          </p:cNvPr>
          <p:cNvSpPr/>
          <p:nvPr/>
        </p:nvSpPr>
        <p:spPr>
          <a:xfrm>
            <a:off x="7530290" y="3576785"/>
            <a:ext cx="1057275" cy="2748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7013" lvl="1" indent="-225425" algn="ctr" fontAlgn="auto">
              <a:lnSpc>
                <a:spcPct val="106000"/>
              </a:lnSpc>
              <a:spcBef>
                <a:spcPct val="40000"/>
              </a:spcBef>
              <a:spcAft>
                <a:spcPts val="0"/>
              </a:spcAft>
              <a:buClr>
                <a:schemeClr val="tx1"/>
              </a:buClr>
              <a:buFont typeface="Wingdings 2" pitchFamily="18" charset="2"/>
              <a:buNone/>
              <a:defRPr/>
            </a:pPr>
            <a:r>
              <a:rPr lang="en-US" sz="1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2025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01C626-F81A-22E4-8261-3303E78B8A63}"/>
              </a:ext>
            </a:extLst>
          </p:cNvPr>
          <p:cNvSpPr/>
          <p:nvPr/>
        </p:nvSpPr>
        <p:spPr>
          <a:xfrm>
            <a:off x="6580966" y="4508875"/>
            <a:ext cx="1843883" cy="1378647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 fontAlgn="auto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NDR v6.0</a:t>
            </a:r>
          </a:p>
          <a:p>
            <a:pPr algn="r" fontAlgn="auto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 Model v6.0</a:t>
            </a:r>
          </a:p>
          <a:p>
            <a:pPr algn="r" fontAlgn="auto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API 2.0</a:t>
            </a:r>
          </a:p>
          <a:p>
            <a:pPr algn="r" fontAlgn="auto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MEP Tool</a:t>
            </a:r>
          </a:p>
          <a:p>
            <a:pPr algn="r" fontAlgn="auto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LMS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999B837-1A84-5F7B-7643-087520B496A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449200" y="4066216"/>
            <a:ext cx="795" cy="76173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769306E-211A-E2BE-968F-9F0245E726FA}"/>
              </a:ext>
            </a:extLst>
          </p:cNvPr>
          <p:cNvSpPr/>
          <p:nvPr/>
        </p:nvSpPr>
        <p:spPr>
          <a:xfrm>
            <a:off x="7044517" y="3178999"/>
            <a:ext cx="2319337" cy="313932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defTabSz="622300" fontAlgn="auto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Font typeface="Wingdings 2" pitchFamily="18" charset="2"/>
              <a:buNone/>
              <a:defRPr/>
            </a:pPr>
            <a:r>
              <a:rPr lang="en-US" sz="1600" dirty="0">
                <a:latin typeface="+mj-lt"/>
                <a:cs typeface="Arial" pitchFamily="34" charset="0"/>
              </a:rPr>
              <a:t>NIEMOpen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C5804CD-A59A-AE58-F063-179CEE7BE196}"/>
              </a:ext>
            </a:extLst>
          </p:cNvPr>
          <p:cNvCxnSpPr>
            <a:cxnSpLocks/>
            <a:endCxn id="35" idx="1"/>
          </p:cNvCxnSpPr>
          <p:nvPr/>
        </p:nvCxnSpPr>
        <p:spPr bwMode="auto">
          <a:xfrm flipV="1">
            <a:off x="7044517" y="3335965"/>
            <a:ext cx="0" cy="45215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17A8AA03-5621-FCB2-968E-215CF9CA63D6}"/>
              </a:ext>
            </a:extLst>
          </p:cNvPr>
          <p:cNvSpPr/>
          <p:nvPr/>
        </p:nvSpPr>
        <p:spPr bwMode="auto">
          <a:xfrm>
            <a:off x="6555868" y="5922194"/>
            <a:ext cx="1978440" cy="679450"/>
          </a:xfrm>
          <a:prstGeom prst="rightArrow">
            <a:avLst/>
          </a:prstGeom>
          <a:gradFill>
            <a:gsLst>
              <a:gs pos="0">
                <a:srgbClr val="9EB3B6">
                  <a:alpha val="50000"/>
                </a:srgbClr>
              </a:gs>
              <a:gs pos="100000">
                <a:schemeClr val="bg1"/>
              </a:gs>
            </a:gsLst>
          </a:gradFill>
          <a:ln>
            <a:solidFill>
              <a:schemeClr val="tx1">
                <a:lumMod val="60000"/>
                <a:lumOff val="40000"/>
              </a:schemeClr>
            </a:solidFill>
          </a:ln>
          <a:effectLst>
            <a:innerShdw blurRad="371475" dir="13500000">
              <a:schemeClr val="bg1"/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 algn="ctr">
              <a:lnSpc>
                <a:spcPct val="120000"/>
              </a:lnSpc>
            </a:pPr>
            <a:r>
              <a:rPr lang="en-US" sz="1200" b="1" spc="-50" dirty="0">
                <a:solidFill>
                  <a:srgbClr val="1F497D"/>
                </a:solidFill>
                <a:cs typeface="Arial"/>
              </a:rPr>
              <a:t>     OASIS Standard (OS)</a:t>
            </a:r>
          </a:p>
        </p:txBody>
      </p:sp>
      <p:sp>
        <p:nvSpPr>
          <p:cNvPr id="39" name="Flowchart: Decision 38">
            <a:extLst>
              <a:ext uri="{FF2B5EF4-FFF2-40B4-BE49-F238E27FC236}">
                <a16:creationId xmlns:a16="http://schemas.microsoft.com/office/drawing/2014/main" id="{3C3B5FE6-499E-3C9B-4B9E-8B464170E933}"/>
              </a:ext>
            </a:extLst>
          </p:cNvPr>
          <p:cNvSpPr/>
          <p:nvPr/>
        </p:nvSpPr>
        <p:spPr bwMode="auto">
          <a:xfrm>
            <a:off x="1740504" y="5727268"/>
            <a:ext cx="141287" cy="131762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680C219-3E8F-2C56-48E6-FAD4359EEC6C}"/>
              </a:ext>
            </a:extLst>
          </p:cNvPr>
          <p:cNvSpPr/>
          <p:nvPr/>
        </p:nvSpPr>
        <p:spPr bwMode="auto">
          <a:xfrm>
            <a:off x="1940529" y="5674878"/>
            <a:ext cx="1247775" cy="2590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7013" lvl="1" indent="-225425" fontAlgn="auto">
              <a:lnSpc>
                <a:spcPct val="106000"/>
              </a:lnSpc>
              <a:spcBef>
                <a:spcPct val="40000"/>
              </a:spcBef>
              <a:spcAft>
                <a:spcPts val="0"/>
              </a:spcAft>
              <a:buClr>
                <a:schemeClr val="tx1"/>
              </a:buClr>
              <a:buFont typeface="Wingdings 2" pitchFamily="18" charset="2"/>
              <a:buNone/>
              <a:defRPr/>
            </a:pPr>
            <a:r>
              <a:rPr lang="en-US" sz="1100" b="1" dirty="0">
                <a:solidFill>
                  <a:schemeClr val="tx2">
                    <a:lumMod val="50000"/>
                  </a:schemeClr>
                </a:solidFill>
                <a:latin typeface="+mj-lt"/>
                <a:cs typeface="Arial" pitchFamily="34" charset="0"/>
              </a:rPr>
              <a:t>Key Milestones</a:t>
            </a:r>
          </a:p>
        </p:txBody>
      </p:sp>
      <p:sp>
        <p:nvSpPr>
          <p:cNvPr id="42" name="Flowchart: Decision 41">
            <a:extLst>
              <a:ext uri="{FF2B5EF4-FFF2-40B4-BE49-F238E27FC236}">
                <a16:creationId xmlns:a16="http://schemas.microsoft.com/office/drawing/2014/main" id="{A032040F-35C8-CA8E-56C7-8F893D483B51}"/>
              </a:ext>
            </a:extLst>
          </p:cNvPr>
          <p:cNvSpPr/>
          <p:nvPr/>
        </p:nvSpPr>
        <p:spPr>
          <a:xfrm>
            <a:off x="6648658" y="6190481"/>
            <a:ext cx="157163" cy="142875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7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C3268-8A37-0FDA-479C-D1415E71FA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69760" y="1199633"/>
            <a:ext cx="4450080" cy="4815087"/>
          </a:xfrm>
        </p:spPr>
        <p:txBody>
          <a:bodyPr>
            <a:noAutofit/>
          </a:bodyPr>
          <a:lstStyle/>
          <a:p>
            <a:r>
              <a:rPr lang="en-US" sz="2800" b="1" dirty="0"/>
              <a:t>17 Domains Plus Core</a:t>
            </a:r>
          </a:p>
          <a:p>
            <a:r>
              <a:rPr lang="en-US" sz="2800" b="1" dirty="0"/>
              <a:t>3 Domains in the Offing</a:t>
            </a:r>
          </a:p>
          <a:p>
            <a:pPr lvl="1"/>
            <a:r>
              <a:rPr lang="en-US" sz="2400" dirty="0"/>
              <a:t>Forensics</a:t>
            </a:r>
          </a:p>
          <a:p>
            <a:pPr lvl="1"/>
            <a:r>
              <a:rPr lang="en-US" sz="2400" dirty="0"/>
              <a:t>Analytical Laboratories</a:t>
            </a:r>
          </a:p>
          <a:p>
            <a:pPr lvl="1"/>
            <a:r>
              <a:rPr lang="en-US" sz="2800" dirty="0"/>
              <a:t>Identity Management</a:t>
            </a:r>
          </a:p>
          <a:p>
            <a:r>
              <a:rPr lang="en-US" sz="2800" b="1" dirty="0"/>
              <a:t>Other Interested Parties</a:t>
            </a:r>
          </a:p>
          <a:p>
            <a:pPr lvl="1"/>
            <a:r>
              <a:rPr lang="en-US" sz="2400" dirty="0"/>
              <a:t>DISA</a:t>
            </a:r>
          </a:p>
          <a:p>
            <a:pPr lvl="1"/>
            <a:r>
              <a:rPr lang="en-US" sz="2400" dirty="0"/>
              <a:t>NATO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E169788-C239-344D-FACA-4609231E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DOMAINS </a:t>
            </a:r>
          </a:p>
        </p:txBody>
      </p:sp>
      <p:pic>
        <p:nvPicPr>
          <p:cNvPr id="9" name="Picture 8" descr="A circular blue and white diagram with icons&#10;&#10;AI-generated content may be incorrect.">
            <a:extLst>
              <a:ext uri="{FF2B5EF4-FFF2-40B4-BE49-F238E27FC236}">
                <a16:creationId xmlns:a16="http://schemas.microsoft.com/office/drawing/2014/main" id="{8E2C7552-BE72-FB9A-3CAC-93E29A725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79" y="793954"/>
            <a:ext cx="5094092" cy="489712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7F17C75F-CA3B-FC73-473B-5B802773AFEA}"/>
              </a:ext>
            </a:extLst>
          </p:cNvPr>
          <p:cNvSpPr/>
          <p:nvPr/>
        </p:nvSpPr>
        <p:spPr bwMode="auto">
          <a:xfrm>
            <a:off x="4843520" y="1267005"/>
            <a:ext cx="2078611" cy="365125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 algn="ctr">
              <a:lnSpc>
                <a:spcPct val="120000"/>
              </a:lnSpc>
            </a:pPr>
            <a:endParaRPr lang="en-US" b="1" spc="-50" dirty="0">
              <a:ln w="28575">
                <a:solidFill>
                  <a:srgbClr val="002060"/>
                </a:solidFill>
              </a:ln>
              <a:solidFill>
                <a:srgbClr val="1F497D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770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0330" y="2326696"/>
            <a:ext cx="990600" cy="78028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50258" y="5404615"/>
            <a:ext cx="1033800" cy="90861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29238" y="3189131"/>
            <a:ext cx="11582400" cy="104015"/>
          </a:xfrm>
          <a:custGeom>
            <a:avLst/>
            <a:gdLst/>
            <a:ahLst/>
            <a:cxnLst/>
            <a:rect l="l" t="t" r="r" b="b"/>
            <a:pathLst>
              <a:path w="11582400" h="104139">
                <a:moveTo>
                  <a:pt x="0" y="104012"/>
                </a:moveTo>
                <a:lnTo>
                  <a:pt x="11582400" y="0"/>
                </a:lnTo>
              </a:path>
            </a:pathLst>
          </a:custGeom>
          <a:ln w="38100">
            <a:solidFill>
              <a:srgbClr val="1E1C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81942" y="4229407"/>
            <a:ext cx="1205484" cy="120404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17626" y="657605"/>
            <a:ext cx="13023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1F487C"/>
              </a:buClr>
              <a:buFont typeface="Arial"/>
              <a:buChar char="•"/>
              <a:tabLst>
                <a:tab pos="354965" algn="l"/>
              </a:tabLst>
            </a:pPr>
            <a:r>
              <a:rPr sz="1600" b="1" spc="-10" dirty="0">
                <a:solidFill>
                  <a:srgbClr val="1E1C11"/>
                </a:solidFill>
                <a:latin typeface="Arial"/>
                <a:cs typeface="Arial"/>
              </a:rPr>
              <a:t>Sponsors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1419" y="923600"/>
            <a:ext cx="1224280" cy="1992853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340"/>
              </a:spcBef>
              <a:buClr>
                <a:srgbClr val="1F487C"/>
              </a:buClr>
              <a:buFont typeface="Arial"/>
              <a:buChar char="–"/>
              <a:tabLst>
                <a:tab pos="299085" algn="l"/>
              </a:tabLst>
            </a:pPr>
            <a:r>
              <a:rPr sz="1000" b="1" dirty="0">
                <a:solidFill>
                  <a:srgbClr val="FF0000"/>
                </a:solidFill>
                <a:latin typeface="Arial"/>
                <a:cs typeface="Arial"/>
              </a:rPr>
              <a:t>JS</a:t>
            </a: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FF0000"/>
                </a:solidFill>
                <a:latin typeface="Arial"/>
                <a:cs typeface="Arial"/>
              </a:rPr>
              <a:t>J6</a:t>
            </a:r>
            <a:endParaRPr sz="10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240"/>
              </a:spcBef>
              <a:buClr>
                <a:srgbClr val="1F487C"/>
              </a:buClr>
              <a:buFont typeface="Arial"/>
              <a:buChar char="–"/>
              <a:tabLst>
                <a:tab pos="299085" algn="l"/>
              </a:tabLst>
            </a:pPr>
            <a:r>
              <a:rPr sz="1000" b="1" dirty="0">
                <a:solidFill>
                  <a:srgbClr val="FF0000"/>
                </a:solidFill>
                <a:latin typeface="Arial"/>
                <a:cs typeface="Arial"/>
              </a:rPr>
              <a:t>DHS</a:t>
            </a:r>
            <a:r>
              <a:rPr sz="10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FF0000"/>
                </a:solidFill>
                <a:latin typeface="Arial"/>
                <a:cs typeface="Arial"/>
              </a:rPr>
              <a:t>S&amp;T</a:t>
            </a:r>
            <a:endParaRPr sz="10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240"/>
              </a:spcBef>
              <a:buClr>
                <a:srgbClr val="1F487C"/>
              </a:buClr>
              <a:buFont typeface="Arial"/>
              <a:buChar char="–"/>
              <a:tabLst>
                <a:tab pos="299085" algn="l"/>
              </a:tabLst>
            </a:pPr>
            <a:r>
              <a:rPr sz="1000" b="1" dirty="0">
                <a:solidFill>
                  <a:srgbClr val="FF0000"/>
                </a:solidFill>
                <a:latin typeface="Arial"/>
                <a:cs typeface="Arial"/>
              </a:rPr>
              <a:t>CJIS</a:t>
            </a:r>
            <a:r>
              <a:rPr sz="10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(FBI)</a:t>
            </a:r>
            <a:endParaRPr sz="10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240"/>
              </a:spcBef>
              <a:buClr>
                <a:srgbClr val="1F487C"/>
              </a:buClr>
              <a:buChar char="–"/>
              <a:tabLst>
                <a:tab pos="299085" algn="l"/>
              </a:tabLst>
            </a:pPr>
            <a:r>
              <a:rPr sz="1000" spc="-20" dirty="0">
                <a:solidFill>
                  <a:srgbClr val="1E1C11"/>
                </a:solidFill>
                <a:latin typeface="Arial"/>
                <a:cs typeface="Arial"/>
              </a:rPr>
              <a:t>GTRI</a:t>
            </a:r>
            <a:endParaRPr sz="10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240"/>
              </a:spcBef>
              <a:buClr>
                <a:srgbClr val="1F487C"/>
              </a:buClr>
              <a:buChar char="–"/>
              <a:tabLst>
                <a:tab pos="299085" algn="l"/>
              </a:tabLst>
            </a:pPr>
            <a:r>
              <a:rPr sz="1000" spc="-10" dirty="0">
                <a:solidFill>
                  <a:srgbClr val="1E1C11"/>
                </a:solidFill>
                <a:latin typeface="Arial"/>
                <a:cs typeface="Arial"/>
              </a:rPr>
              <a:t>Equivant</a:t>
            </a:r>
            <a:endParaRPr sz="10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240"/>
              </a:spcBef>
              <a:buClr>
                <a:srgbClr val="1F487C"/>
              </a:buClr>
              <a:buChar char="–"/>
              <a:tabLst>
                <a:tab pos="299085" algn="l"/>
              </a:tabLst>
            </a:pPr>
            <a:r>
              <a:rPr sz="1000" spc="-20" dirty="0">
                <a:solidFill>
                  <a:srgbClr val="1E1C11"/>
                </a:solidFill>
                <a:latin typeface="Arial"/>
                <a:cs typeface="Arial"/>
              </a:rPr>
              <a:t>NAJIS</a:t>
            </a:r>
            <a:endParaRPr lang="en-US" sz="1000" spc="-20" dirty="0">
              <a:solidFill>
                <a:srgbClr val="1E1C11"/>
              </a:solidFill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240"/>
              </a:spcBef>
              <a:buClr>
                <a:srgbClr val="1F487C"/>
              </a:buClr>
              <a:buChar char="–"/>
              <a:tabLst>
                <a:tab pos="299085" algn="l"/>
              </a:tabLst>
            </a:pPr>
            <a:r>
              <a:rPr lang="en-US" sz="1000" spc="-20" dirty="0">
                <a:solidFill>
                  <a:srgbClr val="1E1C11"/>
                </a:solidFill>
                <a:latin typeface="Arial"/>
                <a:cs typeface="Arial"/>
              </a:rPr>
              <a:t>BJS</a:t>
            </a:r>
            <a:endParaRPr sz="10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240"/>
              </a:spcBef>
              <a:buClr>
                <a:srgbClr val="1F487C"/>
              </a:buClr>
              <a:buChar char="–"/>
              <a:tabLst>
                <a:tab pos="299085" algn="l"/>
              </a:tabLst>
            </a:pPr>
            <a:r>
              <a:rPr sz="1000" spc="-20" dirty="0">
                <a:solidFill>
                  <a:srgbClr val="1E1C11"/>
                </a:solidFill>
                <a:latin typeface="Arial"/>
                <a:cs typeface="Arial"/>
              </a:rPr>
              <a:t>IJIS</a:t>
            </a:r>
            <a:endParaRPr sz="10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244"/>
              </a:spcBef>
              <a:buClr>
                <a:srgbClr val="1F487C"/>
              </a:buClr>
              <a:buChar char="–"/>
              <a:tabLst>
                <a:tab pos="299085" algn="l"/>
              </a:tabLst>
            </a:pPr>
            <a:r>
              <a:rPr sz="1000" spc="-25" dirty="0">
                <a:solidFill>
                  <a:srgbClr val="1E1C11"/>
                </a:solidFill>
                <a:latin typeface="Arial"/>
                <a:cs typeface="Arial"/>
              </a:rPr>
              <a:t>NIJ</a:t>
            </a:r>
            <a:endParaRPr lang="en-US" sz="1000" spc="-25" dirty="0">
              <a:solidFill>
                <a:srgbClr val="1E1C11"/>
              </a:solidFill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244"/>
              </a:spcBef>
              <a:buClr>
                <a:srgbClr val="1F487C"/>
              </a:buClr>
              <a:buChar char="–"/>
              <a:tabLst>
                <a:tab pos="299085" algn="l"/>
              </a:tabLst>
            </a:pPr>
            <a:r>
              <a:rPr lang="en-US" sz="1000" spc="-25" dirty="0">
                <a:solidFill>
                  <a:srgbClr val="1E1C11"/>
                </a:solidFill>
                <a:latin typeface="Arial"/>
                <a:cs typeface="Arial"/>
              </a:rPr>
              <a:t>APN</a:t>
            </a:r>
          </a:p>
          <a:p>
            <a:pPr marL="299085" indent="-286385">
              <a:lnSpc>
                <a:spcPct val="100000"/>
              </a:lnSpc>
              <a:spcBef>
                <a:spcPts val="244"/>
              </a:spcBef>
              <a:buClr>
                <a:srgbClr val="1F487C"/>
              </a:buClr>
              <a:buChar char="–"/>
              <a:tabLst>
                <a:tab pos="299085" algn="l"/>
              </a:tabLst>
            </a:pPr>
            <a:r>
              <a:rPr lang="en-US" sz="1000" dirty="0">
                <a:solidFill>
                  <a:srgbClr val="1E1C11"/>
                </a:solidFill>
                <a:latin typeface="Arial"/>
                <a:cs typeface="Arial"/>
              </a:rPr>
              <a:t>ODGA</a:t>
            </a:r>
            <a:r>
              <a:rPr lang="en-US" sz="1000" spc="-25" dirty="0">
                <a:solidFill>
                  <a:srgbClr val="1E1C11"/>
                </a:solidFill>
                <a:latin typeface="Arial"/>
                <a:cs typeface="Arial"/>
              </a:rPr>
              <a:t> </a:t>
            </a:r>
            <a:r>
              <a:rPr lang="en-US" sz="1000" spc="-10" dirty="0">
                <a:solidFill>
                  <a:srgbClr val="1E1C11"/>
                </a:solidFill>
                <a:latin typeface="Arial"/>
                <a:cs typeface="Arial"/>
              </a:rPr>
              <a:t>(Virginia</a:t>
            </a:r>
            <a:r>
              <a:rPr lang="en-US" sz="1000" spc="-25" dirty="0">
                <a:solidFill>
                  <a:srgbClr val="1E1C11"/>
                </a:solidFill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52678" y="80263"/>
            <a:ext cx="67094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17375E"/>
                </a:solidFill>
              </a:rPr>
              <a:t>NIEMOpen</a:t>
            </a:r>
            <a:r>
              <a:rPr sz="3200" spc="-55" dirty="0">
                <a:solidFill>
                  <a:srgbClr val="17375E"/>
                </a:solidFill>
              </a:rPr>
              <a:t> </a:t>
            </a:r>
            <a:r>
              <a:rPr sz="3200" dirty="0">
                <a:solidFill>
                  <a:srgbClr val="17375E"/>
                </a:solidFill>
              </a:rPr>
              <a:t>Current</a:t>
            </a:r>
            <a:r>
              <a:rPr sz="3200" spc="-50" dirty="0">
                <a:solidFill>
                  <a:srgbClr val="17375E"/>
                </a:solidFill>
              </a:rPr>
              <a:t> </a:t>
            </a:r>
            <a:r>
              <a:rPr sz="3200" spc="-10" dirty="0">
                <a:solidFill>
                  <a:srgbClr val="17375E"/>
                </a:solidFill>
              </a:rPr>
              <a:t>S</a:t>
            </a:r>
            <a:r>
              <a:rPr lang="en-US" sz="3200" spc="-10" dirty="0">
                <a:solidFill>
                  <a:srgbClr val="17375E"/>
                </a:solidFill>
              </a:rPr>
              <a:t>ponsors</a:t>
            </a:r>
            <a:endParaRPr sz="3200" dirty="0"/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52288" y="3892541"/>
            <a:ext cx="1479421" cy="402943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387332" y="4730386"/>
            <a:ext cx="6108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DHS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OBIM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46187" y="3892766"/>
            <a:ext cx="2263140" cy="524256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7643086" y="141608"/>
            <a:ext cx="3670300" cy="407163"/>
          </a:xfrm>
          <a:prstGeom prst="rect">
            <a:avLst/>
          </a:prstGeom>
          <a:ln w="38100">
            <a:solidFill>
              <a:srgbClr val="548ED4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5"/>
              </a:spcBef>
            </a:pPr>
            <a:r>
              <a:rPr sz="2400" b="1" dirty="0">
                <a:solidFill>
                  <a:srgbClr val="548ED4"/>
                </a:solidFill>
                <a:latin typeface="Arial"/>
                <a:cs typeface="Arial"/>
              </a:rPr>
              <a:t>1</a:t>
            </a:r>
            <a:r>
              <a:rPr lang="en-US" sz="2400" b="1" dirty="0">
                <a:solidFill>
                  <a:srgbClr val="548ED4"/>
                </a:solidFill>
                <a:latin typeface="Arial"/>
                <a:cs typeface="Arial"/>
              </a:rPr>
              <a:t>1</a:t>
            </a:r>
            <a:r>
              <a:rPr sz="2400" b="1" spc="-75" dirty="0">
                <a:solidFill>
                  <a:srgbClr val="548ED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548ED4"/>
                </a:solidFill>
                <a:latin typeface="Arial"/>
                <a:cs typeface="Arial"/>
              </a:rPr>
              <a:t>Sponsors,</a:t>
            </a:r>
            <a:r>
              <a:rPr sz="2400" b="1" spc="-80" dirty="0">
                <a:solidFill>
                  <a:srgbClr val="548ED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4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Premier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78236" y="1117933"/>
            <a:ext cx="1637639" cy="56083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66184" y="1018874"/>
            <a:ext cx="896111" cy="83972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574332" y="735460"/>
            <a:ext cx="1028600" cy="1081964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316448" y="2090245"/>
            <a:ext cx="2173641" cy="65070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187677" y="928958"/>
            <a:ext cx="950975" cy="876300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2742293" y="1847675"/>
            <a:ext cx="824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Premier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04723" y="1824511"/>
            <a:ext cx="8242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Premier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25853" y="1811481"/>
            <a:ext cx="824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Premier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1" name="object 3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287618" y="4439040"/>
            <a:ext cx="1068328" cy="931163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2617862" y="5283368"/>
            <a:ext cx="193802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454545"/>
                </a:solidFill>
                <a:latin typeface="Arial"/>
                <a:cs typeface="Arial"/>
              </a:rPr>
              <a:t>Department</a:t>
            </a:r>
            <a:r>
              <a:rPr sz="1050" spc="-55" dirty="0">
                <a:solidFill>
                  <a:srgbClr val="454545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454545"/>
                </a:solidFill>
                <a:latin typeface="Arial"/>
                <a:cs typeface="Arial"/>
              </a:rPr>
              <a:t>of</a:t>
            </a:r>
            <a:r>
              <a:rPr sz="1050" spc="-25" dirty="0">
                <a:solidFill>
                  <a:srgbClr val="454545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454545"/>
                </a:solidFill>
                <a:latin typeface="Arial"/>
                <a:cs typeface="Arial"/>
              </a:rPr>
              <a:t>National</a:t>
            </a:r>
            <a:r>
              <a:rPr sz="1050" spc="-30" dirty="0">
                <a:solidFill>
                  <a:srgbClr val="454545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454545"/>
                </a:solidFill>
                <a:latin typeface="Arial"/>
                <a:cs typeface="Arial"/>
              </a:rPr>
              <a:t>Defense</a:t>
            </a:r>
            <a:endParaRPr sz="1050" dirty="0">
              <a:latin typeface="Arial"/>
              <a:cs typeface="Arial"/>
            </a:endParaRPr>
          </a:p>
        </p:txBody>
      </p:sp>
      <p:pic>
        <p:nvPicPr>
          <p:cNvPr id="34" name="object 3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006577" y="2216737"/>
            <a:ext cx="1391412" cy="780288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663164" y="2219304"/>
            <a:ext cx="880162" cy="780289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594084" y="2195401"/>
            <a:ext cx="990600" cy="990600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775185" y="807038"/>
            <a:ext cx="2188464" cy="9265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0E0549-0E54-97F7-AD1C-49EF6BA8710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03273" y="4453887"/>
            <a:ext cx="1034417" cy="10344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04E0A2-7B78-2BFF-54BD-86E258E251E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6965" y="5602907"/>
            <a:ext cx="1519254" cy="4847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AFBC72-AF71-770F-36A8-0AA8A3CDFE1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25511" y="3625492"/>
            <a:ext cx="1250522" cy="735601"/>
          </a:xfrm>
          <a:prstGeom prst="rect">
            <a:avLst/>
          </a:prstGeom>
        </p:spPr>
      </p:pic>
      <p:sp>
        <p:nvSpPr>
          <p:cNvPr id="15" name="object 11">
            <a:extLst>
              <a:ext uri="{FF2B5EF4-FFF2-40B4-BE49-F238E27FC236}">
                <a16:creationId xmlns:a16="http://schemas.microsoft.com/office/drawing/2014/main" id="{062DE021-19AA-A199-BBFA-85A50614C5D8}"/>
              </a:ext>
            </a:extLst>
          </p:cNvPr>
          <p:cNvSpPr txBox="1">
            <a:spLocks/>
          </p:cNvSpPr>
          <p:nvPr/>
        </p:nvSpPr>
        <p:spPr>
          <a:xfrm>
            <a:off x="3720831" y="3257964"/>
            <a:ext cx="588466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1" i="0">
                <a:solidFill>
                  <a:srgbClr val="004283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200" spc="-10" dirty="0">
                <a:solidFill>
                  <a:srgbClr val="0070C0"/>
                </a:solidFill>
              </a:rPr>
              <a:t>Sponsors in the Offing</a:t>
            </a:r>
            <a:endParaRPr lang="en-US" sz="3200" dirty="0">
              <a:solidFill>
                <a:srgbClr val="0070C0"/>
              </a:solidFill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DEF51C2-0DCF-2FF2-82F2-17A58FCE5EA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102662" y="5540296"/>
            <a:ext cx="1370356" cy="553624"/>
          </a:xfrm>
          <a:prstGeom prst="rect">
            <a:avLst/>
          </a:prstGeom>
        </p:spPr>
      </p:pic>
      <p:pic>
        <p:nvPicPr>
          <p:cNvPr id="1026" name="Picture 2" descr="Smarter Entity Resolution">
            <a:extLst>
              <a:ext uri="{FF2B5EF4-FFF2-40B4-BE49-F238E27FC236}">
                <a16:creationId xmlns:a16="http://schemas.microsoft.com/office/drawing/2014/main" id="{BED9D55B-6BCC-4B9F-F1C9-AEF9DF470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535" y="3730308"/>
            <a:ext cx="1415285" cy="84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F2C35A4-C5C9-7A7C-843D-18752B1E368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243535" y="4622657"/>
            <a:ext cx="1295818" cy="4466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FE3C5AB-F113-CBBE-735C-D7802EE2D68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362108" y="5464334"/>
            <a:ext cx="1456437" cy="64203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51A315E-0470-5954-BDCD-31F77F34F2A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904223" y="3637583"/>
            <a:ext cx="1315643" cy="97287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5B9FD6F-1262-9646-A771-7E9E1946AF09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131733" y="4773440"/>
            <a:ext cx="884809" cy="111485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3C63FE6-EDB7-40F2-6133-07342576D07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016542" y="3538091"/>
            <a:ext cx="1859621" cy="1041388"/>
          </a:xfrm>
          <a:prstGeom prst="rect">
            <a:avLst/>
          </a:prstGeom>
        </p:spPr>
      </p:pic>
      <p:sp>
        <p:nvSpPr>
          <p:cNvPr id="48" name="object 32">
            <a:extLst>
              <a:ext uri="{FF2B5EF4-FFF2-40B4-BE49-F238E27FC236}">
                <a16:creationId xmlns:a16="http://schemas.microsoft.com/office/drawing/2014/main" id="{FFC42417-1CBE-7F0F-2070-65650F6C0BF7}"/>
              </a:ext>
            </a:extLst>
          </p:cNvPr>
          <p:cNvSpPr txBox="1"/>
          <p:nvPr/>
        </p:nvSpPr>
        <p:spPr>
          <a:xfrm>
            <a:off x="10199106" y="4594766"/>
            <a:ext cx="1712532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dirty="0">
                <a:solidFill>
                  <a:srgbClr val="454545"/>
                </a:solidFill>
                <a:latin typeface="Arial"/>
                <a:cs typeface="Arial"/>
              </a:rPr>
              <a:t>Office of Standards</a:t>
            </a:r>
            <a:endParaRPr sz="1400" b="1" dirty="0">
              <a:latin typeface="Arial"/>
              <a:cs typeface="Arial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80ACDAC-5C03-CC87-957E-03AA0919045E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0128215" y="4942202"/>
            <a:ext cx="1607163" cy="76414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C56AF24-92B0-076E-6E72-6E904855FEEB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483047" y="5359079"/>
            <a:ext cx="1144650" cy="11446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B472FD6-A5AD-6DC6-1CC0-46B7014A3946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148326" y="2151981"/>
            <a:ext cx="830786" cy="7952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809D93-838E-A4DD-F9A9-C1C1207B10A3}"/>
              </a:ext>
            </a:extLst>
          </p:cNvPr>
          <p:cNvSpPr txBox="1"/>
          <p:nvPr/>
        </p:nvSpPr>
        <p:spPr>
          <a:xfrm>
            <a:off x="7808501" y="2961997"/>
            <a:ext cx="1681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</a:rPr>
              <a:t>All Purpose Networks, Inc.</a:t>
            </a:r>
          </a:p>
        </p:txBody>
      </p:sp>
    </p:spTree>
    <p:extLst>
      <p:ext uri="{BB962C8B-B14F-4D97-AF65-F5344CB8AC3E}">
        <p14:creationId xmlns:p14="http://schemas.microsoft.com/office/powerpoint/2010/main" val="428357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41407-6C01-1B34-1877-70E1F8CA3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+mj-lt"/>
                <a:ea typeface="Calibri" charset="0"/>
                <a:cs typeface="Calibri" charset="0"/>
              </a:rPr>
              <a:t>What can an Open Project do?</a:t>
            </a:r>
            <a:br>
              <a:rPr lang="en-US" sz="2800" dirty="0">
                <a:latin typeface="+mj-lt"/>
                <a:ea typeface="Calibri" charset="0"/>
                <a:cs typeface="Calibri" charset="0"/>
              </a:rPr>
            </a:b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01655F-8621-4CB5-C8E9-1332D4B15022}"/>
              </a:ext>
            </a:extLst>
          </p:cNvPr>
          <p:cNvSpPr/>
          <p:nvPr/>
        </p:nvSpPr>
        <p:spPr>
          <a:xfrm>
            <a:off x="1599450" y="1637947"/>
            <a:ext cx="1264141" cy="123342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E91F15-ECCE-21E0-1DDB-B55F76E3FD83}"/>
              </a:ext>
            </a:extLst>
          </p:cNvPr>
          <p:cNvSpPr/>
          <p:nvPr/>
        </p:nvSpPr>
        <p:spPr>
          <a:xfrm>
            <a:off x="4034476" y="1637947"/>
            <a:ext cx="1264141" cy="123342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C0E076-56F2-4C26-1AA0-B7A07EC380A1}"/>
              </a:ext>
            </a:extLst>
          </p:cNvPr>
          <p:cNvSpPr/>
          <p:nvPr/>
        </p:nvSpPr>
        <p:spPr>
          <a:xfrm>
            <a:off x="6469502" y="1637947"/>
            <a:ext cx="1264141" cy="123342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12435E-9545-B535-CF41-43D851C23B8E}"/>
              </a:ext>
            </a:extLst>
          </p:cNvPr>
          <p:cNvSpPr/>
          <p:nvPr/>
        </p:nvSpPr>
        <p:spPr>
          <a:xfrm>
            <a:off x="8904528" y="1637947"/>
            <a:ext cx="1264141" cy="1233422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77628D-94E8-28C9-C86B-66D0E3EBC470}"/>
              </a:ext>
            </a:extLst>
          </p:cNvPr>
          <p:cNvSpPr txBox="1"/>
          <p:nvPr/>
        </p:nvSpPr>
        <p:spPr>
          <a:xfrm>
            <a:off x="3771265" y="3074771"/>
            <a:ext cx="1828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Leverage a wide network of experts and stakeholders to inform strategic decisions.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FC8208-3D8F-8841-E0E0-13545687BEC5}"/>
              </a:ext>
            </a:extLst>
          </p:cNvPr>
          <p:cNvSpPr txBox="1"/>
          <p:nvPr/>
        </p:nvSpPr>
        <p:spPr>
          <a:xfrm>
            <a:off x="6192996" y="3087719"/>
            <a:ext cx="182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+mj-lt"/>
                <a:cs typeface="Calibri" panose="020F0502020204030204" pitchFamily="34" charset="0"/>
              </a:rPr>
              <a:t>Iterate quickly while taking advantage of thorough, best-practices process.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5C6FD-3706-139E-A067-785CDC2D27BE}"/>
              </a:ext>
            </a:extLst>
          </p:cNvPr>
          <p:cNvSpPr txBox="1"/>
          <p:nvPr/>
        </p:nvSpPr>
        <p:spPr>
          <a:xfrm>
            <a:off x="8614727" y="3117798"/>
            <a:ext cx="1828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Attract a bigger community of contributors with clear, open, transparent governance.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CDB683-A638-3B3C-0915-02D7CDC499F9}"/>
              </a:ext>
            </a:extLst>
          </p:cNvPr>
          <p:cNvSpPr txBox="1">
            <a:spLocks/>
          </p:cNvSpPr>
          <p:nvPr/>
        </p:nvSpPr>
        <p:spPr>
          <a:xfrm>
            <a:off x="1312328" y="3074771"/>
            <a:ext cx="1828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Utilize the same tools and infrastructure to develop open source and standards.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Rectangle 12" descr="USB">
            <a:extLst>
              <a:ext uri="{FF2B5EF4-FFF2-40B4-BE49-F238E27FC236}">
                <a16:creationId xmlns:a16="http://schemas.microsoft.com/office/drawing/2014/main" id="{62B5CCE2-E0EE-4BB6-FBCC-F9232C911AF4}"/>
              </a:ext>
            </a:extLst>
          </p:cNvPr>
          <p:cNvSpPr/>
          <p:nvPr/>
        </p:nvSpPr>
        <p:spPr>
          <a:xfrm>
            <a:off x="1840283" y="1907353"/>
            <a:ext cx="725326" cy="72532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 descr="Eye">
            <a:extLst>
              <a:ext uri="{FF2B5EF4-FFF2-40B4-BE49-F238E27FC236}">
                <a16:creationId xmlns:a16="http://schemas.microsoft.com/office/drawing/2014/main" id="{9639DACC-286E-8222-509B-3AB460AABC15}"/>
              </a:ext>
            </a:extLst>
          </p:cNvPr>
          <p:cNvSpPr/>
          <p:nvPr/>
        </p:nvSpPr>
        <p:spPr>
          <a:xfrm>
            <a:off x="4275309" y="1907353"/>
            <a:ext cx="725326" cy="72532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 descr="Magnifying glass">
            <a:extLst>
              <a:ext uri="{FF2B5EF4-FFF2-40B4-BE49-F238E27FC236}">
                <a16:creationId xmlns:a16="http://schemas.microsoft.com/office/drawing/2014/main" id="{32D79315-478E-D323-8AB1-4C8B8121B19D}"/>
              </a:ext>
            </a:extLst>
          </p:cNvPr>
          <p:cNvSpPr/>
          <p:nvPr/>
        </p:nvSpPr>
        <p:spPr>
          <a:xfrm>
            <a:off x="6710335" y="1907353"/>
            <a:ext cx="725326" cy="725326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 descr="Team">
            <a:extLst>
              <a:ext uri="{FF2B5EF4-FFF2-40B4-BE49-F238E27FC236}">
                <a16:creationId xmlns:a16="http://schemas.microsoft.com/office/drawing/2014/main" id="{FE54670A-DE09-F99D-1FCC-A968EE099219}"/>
              </a:ext>
            </a:extLst>
          </p:cNvPr>
          <p:cNvSpPr/>
          <p:nvPr/>
        </p:nvSpPr>
        <p:spPr>
          <a:xfrm>
            <a:off x="9145361" y="1907353"/>
            <a:ext cx="725326" cy="725326"/>
          </a:xfrm>
          <a:prstGeom prst="rect">
            <a:avLst/>
          </a:pr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50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7"/>
          <p:cNvSpPr txBox="1">
            <a:spLocks noGrp="1"/>
          </p:cNvSpPr>
          <p:nvPr>
            <p:ph type="title"/>
          </p:nvPr>
        </p:nvSpPr>
        <p:spPr>
          <a:xfrm>
            <a:off x="919111" y="2330333"/>
            <a:ext cx="3498979" cy="24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3200"/>
              <a:buFont typeface="Calibri"/>
              <a:buNone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What you get </a:t>
            </a:r>
            <a:br>
              <a:rPr lang="en-US" sz="3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(and don’t get) </a:t>
            </a:r>
            <a:br>
              <a:rPr lang="en-US" sz="3200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with Open Projects</a:t>
            </a:r>
            <a:endParaRPr dirty="0"/>
          </a:p>
        </p:txBody>
      </p:sp>
      <p:grpSp>
        <p:nvGrpSpPr>
          <p:cNvPr id="431" name="Google Shape;431;p17"/>
          <p:cNvGrpSpPr/>
          <p:nvPr/>
        </p:nvGrpSpPr>
        <p:grpSpPr>
          <a:xfrm>
            <a:off x="5009576" y="949339"/>
            <a:ext cx="6555698" cy="5257614"/>
            <a:chOff x="0" y="0"/>
            <a:chExt cx="6555698" cy="5257614"/>
          </a:xfrm>
        </p:grpSpPr>
        <p:cxnSp>
          <p:nvCxnSpPr>
            <p:cNvPr id="432" name="Google Shape;432;p17"/>
            <p:cNvCxnSpPr/>
            <p:nvPr/>
          </p:nvCxnSpPr>
          <p:spPr>
            <a:xfrm>
              <a:off x="0" y="0"/>
              <a:ext cx="6555698" cy="0"/>
            </a:xfrm>
            <a:prstGeom prst="straightConnector1">
              <a:avLst/>
            </a:prstGeom>
            <a:gradFill>
              <a:gsLst>
                <a:gs pos="0">
                  <a:srgbClr val="4681CC"/>
                </a:gs>
                <a:gs pos="69000">
                  <a:srgbClr val="1D63B7"/>
                </a:gs>
                <a:gs pos="100000">
                  <a:srgbClr val="1B5AA7"/>
                </a:gs>
              </a:gsLst>
              <a:lin ang="5400000" scaled="0"/>
            </a:gradFill>
            <a:ln w="9525" cap="flat" cmpd="sng">
              <a:solidFill>
                <a:srgbClr val="3978C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74901"/>
                </a:srgbClr>
              </a:outerShdw>
            </a:effectLst>
          </p:spPr>
        </p:cxnSp>
        <p:sp>
          <p:nvSpPr>
            <p:cNvPr id="433" name="Google Shape;433;p17"/>
            <p:cNvSpPr/>
            <p:nvPr/>
          </p:nvSpPr>
          <p:spPr>
            <a:xfrm flipH="1">
              <a:off x="0" y="0"/>
              <a:ext cx="376231" cy="5257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34" name="Google Shape;434;p17"/>
            <p:cNvSpPr txBox="1"/>
            <p:nvPr/>
          </p:nvSpPr>
          <p:spPr>
            <a:xfrm>
              <a:off x="0" y="0"/>
              <a:ext cx="376231" cy="5257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400" tIns="152400" rIns="152400" bIns="1524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None/>
              </a:pPr>
              <a:r>
                <a:rPr lang="en-US" sz="4000">
                  <a:solidFill>
                    <a:schemeClr val="tx1">
                      <a:lumMod val="50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br>
                <a:rPr lang="en-US" sz="4000">
                  <a:solidFill>
                    <a:schemeClr val="tx1">
                      <a:lumMod val="50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4000">
                  <a:solidFill>
                    <a:schemeClr val="tx1">
                      <a:lumMod val="50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br>
                <a:rPr lang="en-US" sz="4000">
                  <a:solidFill>
                    <a:schemeClr val="tx1">
                      <a:lumMod val="50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sz="4000" strike="noStrike">
                <a:solidFill>
                  <a:schemeClr val="tx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474567" y="49546"/>
              <a:ext cx="5146223" cy="990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36" name="Google Shape;436;p17"/>
            <p:cNvSpPr txBox="1"/>
            <p:nvPr/>
          </p:nvSpPr>
          <p:spPr>
            <a:xfrm>
              <a:off x="474567" y="49546"/>
              <a:ext cx="5146223" cy="990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2400" strike="noStrike" dirty="0">
                  <a:solidFill>
                    <a:schemeClr val="tx1">
                      <a:lumMod val="50000"/>
                    </a:schemeClr>
                  </a:solidFill>
                  <a:latin typeface="+mj-lt"/>
                  <a:ea typeface="Calibri"/>
                  <a:cs typeface="Calibri"/>
                  <a:sym typeface="Calibri"/>
                </a:rPr>
                <a:t>High cost of a Foundation  </a:t>
              </a:r>
              <a:br>
                <a:rPr lang="en-US" sz="2400" strike="noStrike" dirty="0">
                  <a:solidFill>
                    <a:schemeClr val="tx1">
                      <a:lumMod val="50000"/>
                    </a:schemeClr>
                  </a:solidFill>
                  <a:latin typeface="+mj-lt"/>
                  <a:ea typeface="Calibri"/>
                  <a:cs typeface="Calibri"/>
                  <a:sym typeface="Calibri"/>
                </a:rPr>
              </a:br>
              <a:r>
                <a:rPr lang="en-US" sz="2400" b="1" strike="noStrike" dirty="0">
                  <a:solidFill>
                    <a:schemeClr val="tx1">
                      <a:lumMod val="50000"/>
                    </a:schemeClr>
                  </a:solidFill>
                  <a:latin typeface="+mj-lt"/>
                  <a:ea typeface="Calibri"/>
                  <a:cs typeface="Calibri"/>
                  <a:sym typeface="Calibri"/>
                </a:rPr>
                <a:t>Stakeholder governance </a:t>
              </a:r>
              <a:endParaRPr sz="2400" strike="noStrike" dirty="0">
                <a:solidFill>
                  <a:schemeClr val="tx1">
                    <a:lumMod val="50000"/>
                  </a:schemeClr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37" name="Google Shape;437;p17"/>
            <p:cNvCxnSpPr/>
            <p:nvPr/>
          </p:nvCxnSpPr>
          <p:spPr>
            <a:xfrm>
              <a:off x="376231" y="1040483"/>
              <a:ext cx="5244559" cy="0"/>
            </a:xfrm>
            <a:prstGeom prst="straightConnector1">
              <a:avLst/>
            </a:prstGeom>
            <a:noFill/>
            <a:ln w="9525" cap="flat" cmpd="sng">
              <a:solidFill>
                <a:srgbClr val="BEC9E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8" name="Google Shape;438;p17"/>
            <p:cNvSpPr/>
            <p:nvPr/>
          </p:nvSpPr>
          <p:spPr>
            <a:xfrm>
              <a:off x="474567" y="1090030"/>
              <a:ext cx="5146223" cy="990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39" name="Google Shape;439;p17"/>
            <p:cNvSpPr txBox="1"/>
            <p:nvPr/>
          </p:nvSpPr>
          <p:spPr>
            <a:xfrm>
              <a:off x="474567" y="1090030"/>
              <a:ext cx="5146223" cy="990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2400" strike="noStrike" dirty="0">
                  <a:solidFill>
                    <a:schemeClr val="tx1">
                      <a:lumMod val="50000"/>
                    </a:schemeClr>
                  </a:solidFill>
                  <a:latin typeface="+mj-lt"/>
                  <a:ea typeface="Calibri"/>
                  <a:cs typeface="Calibri"/>
                  <a:sym typeface="Calibri"/>
                </a:rPr>
                <a:t>Legal headaches, IPR obstacles  </a:t>
              </a:r>
              <a:br>
                <a:rPr lang="en-US" sz="2400" strike="noStrike" dirty="0">
                  <a:solidFill>
                    <a:schemeClr val="tx1">
                      <a:lumMod val="50000"/>
                    </a:schemeClr>
                  </a:solidFill>
                  <a:latin typeface="+mj-lt"/>
                  <a:ea typeface="Calibri"/>
                  <a:cs typeface="Calibri"/>
                  <a:sym typeface="Calibri"/>
                </a:rPr>
              </a:br>
              <a:r>
                <a:rPr lang="en-US" sz="2400" b="1" strike="noStrike" dirty="0">
                  <a:solidFill>
                    <a:schemeClr val="tx1">
                      <a:lumMod val="50000"/>
                    </a:schemeClr>
                  </a:solidFill>
                  <a:latin typeface="+mj-lt"/>
                  <a:ea typeface="Calibri"/>
                  <a:cs typeface="Calibri"/>
                  <a:sym typeface="Calibri"/>
                </a:rPr>
                <a:t>Industry-vetted IP licenses, support</a:t>
              </a:r>
              <a:endParaRPr sz="2400" strike="noStrike" dirty="0">
                <a:solidFill>
                  <a:schemeClr val="tx1">
                    <a:lumMod val="50000"/>
                  </a:schemeClr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40" name="Google Shape;440;p17"/>
            <p:cNvCxnSpPr/>
            <p:nvPr/>
          </p:nvCxnSpPr>
          <p:spPr>
            <a:xfrm>
              <a:off x="376231" y="2080967"/>
              <a:ext cx="5244559" cy="0"/>
            </a:xfrm>
            <a:prstGeom prst="straightConnector1">
              <a:avLst/>
            </a:prstGeom>
            <a:noFill/>
            <a:ln w="9525" cap="flat" cmpd="sng">
              <a:solidFill>
                <a:srgbClr val="BEC9E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41" name="Google Shape;441;p17"/>
            <p:cNvSpPr/>
            <p:nvPr/>
          </p:nvSpPr>
          <p:spPr>
            <a:xfrm>
              <a:off x="474567" y="2130514"/>
              <a:ext cx="5146223" cy="990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42" name="Google Shape;442;p17"/>
            <p:cNvSpPr txBox="1"/>
            <p:nvPr/>
          </p:nvSpPr>
          <p:spPr>
            <a:xfrm>
              <a:off x="474567" y="2130514"/>
              <a:ext cx="5146223" cy="990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3600"/>
                <a:buFont typeface="Noto Sans Symbols"/>
                <a:buNone/>
              </a:pPr>
              <a:r>
                <a:rPr lang="en-US" sz="2400" strike="noStrike" dirty="0">
                  <a:solidFill>
                    <a:schemeClr val="tx1">
                      <a:lumMod val="50000"/>
                    </a:schemeClr>
                  </a:solidFill>
                  <a:latin typeface="+mj-lt"/>
                  <a:ea typeface="Calibri"/>
                  <a:cs typeface="Calibri"/>
                  <a:sym typeface="Calibri"/>
                </a:rPr>
                <a:t>Fractured development efforts  </a:t>
              </a:r>
              <a:br>
                <a:rPr lang="en-US" sz="2400" strike="noStrike" dirty="0">
                  <a:solidFill>
                    <a:schemeClr val="tx1">
                      <a:lumMod val="50000"/>
                    </a:schemeClr>
                  </a:solidFill>
                  <a:latin typeface="+mj-lt"/>
                  <a:ea typeface="Calibri"/>
                  <a:cs typeface="Calibri"/>
                  <a:sym typeface="Calibri"/>
                </a:rPr>
              </a:br>
              <a:r>
                <a:rPr lang="en-US" sz="2400" b="1" strike="noStrike" dirty="0">
                  <a:solidFill>
                    <a:schemeClr val="tx1">
                      <a:lumMod val="50000"/>
                    </a:schemeClr>
                  </a:solidFill>
                  <a:latin typeface="+mj-lt"/>
                  <a:ea typeface="Calibri"/>
                  <a:cs typeface="Calibri"/>
                  <a:sym typeface="Calibri"/>
                </a:rPr>
                <a:t>Unified community </a:t>
              </a:r>
              <a:endParaRPr dirty="0">
                <a:solidFill>
                  <a:schemeClr val="tx1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443" name="Google Shape;443;p17"/>
            <p:cNvCxnSpPr/>
            <p:nvPr/>
          </p:nvCxnSpPr>
          <p:spPr>
            <a:xfrm>
              <a:off x="376231" y="3121451"/>
              <a:ext cx="5244559" cy="0"/>
            </a:xfrm>
            <a:prstGeom prst="straightConnector1">
              <a:avLst/>
            </a:prstGeom>
            <a:noFill/>
            <a:ln w="9525" cap="flat" cmpd="sng">
              <a:solidFill>
                <a:srgbClr val="BEC9E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44" name="Google Shape;444;p17"/>
            <p:cNvSpPr/>
            <p:nvPr/>
          </p:nvSpPr>
          <p:spPr>
            <a:xfrm>
              <a:off x="474567" y="3170998"/>
              <a:ext cx="5146223" cy="990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45" name="Google Shape;445;p17"/>
            <p:cNvSpPr txBox="1"/>
            <p:nvPr/>
          </p:nvSpPr>
          <p:spPr>
            <a:xfrm>
              <a:off x="474567" y="3170998"/>
              <a:ext cx="5146223" cy="990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2400" strike="noStrike" dirty="0">
                  <a:solidFill>
                    <a:schemeClr val="tx1">
                      <a:lumMod val="50000"/>
                    </a:schemeClr>
                  </a:solidFill>
                  <a:latin typeface="+mj-lt"/>
                  <a:ea typeface="Calibri"/>
                  <a:cs typeface="Calibri"/>
                  <a:sym typeface="Calibri"/>
                </a:rPr>
                <a:t>Ignored by government procurement  </a:t>
              </a:r>
              <a:r>
                <a:rPr lang="en-US" sz="2400" b="1" strike="noStrike" dirty="0">
                  <a:solidFill>
                    <a:schemeClr val="tx1">
                      <a:lumMod val="50000"/>
                    </a:schemeClr>
                  </a:solidFill>
                  <a:latin typeface="+mj-lt"/>
                  <a:ea typeface="Calibri"/>
                  <a:cs typeface="Calibri"/>
                  <a:sym typeface="Calibri"/>
                </a:rPr>
                <a:t>International recognition</a:t>
              </a:r>
              <a:endParaRPr sz="2400" strike="noStrike" dirty="0">
                <a:solidFill>
                  <a:schemeClr val="tx1">
                    <a:lumMod val="50000"/>
                  </a:schemeClr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46" name="Google Shape;446;p17"/>
            <p:cNvCxnSpPr/>
            <p:nvPr/>
          </p:nvCxnSpPr>
          <p:spPr>
            <a:xfrm>
              <a:off x="376231" y="4161935"/>
              <a:ext cx="5244559" cy="0"/>
            </a:xfrm>
            <a:prstGeom prst="straightConnector1">
              <a:avLst/>
            </a:prstGeom>
            <a:noFill/>
            <a:ln w="9525" cap="flat" cmpd="sng">
              <a:solidFill>
                <a:srgbClr val="BEC9E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47" name="Google Shape;447;p17"/>
            <p:cNvSpPr/>
            <p:nvPr/>
          </p:nvSpPr>
          <p:spPr>
            <a:xfrm>
              <a:off x="474567" y="4211482"/>
              <a:ext cx="5146223" cy="990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48" name="Google Shape;448;p17"/>
            <p:cNvSpPr txBox="1"/>
            <p:nvPr/>
          </p:nvSpPr>
          <p:spPr>
            <a:xfrm>
              <a:off x="474567" y="4211482"/>
              <a:ext cx="5681162" cy="990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  <a:latin typeface="+mj-lt"/>
                  <a:ea typeface="Calibri"/>
                  <a:cs typeface="Calibri"/>
                  <a:sym typeface="Calibri"/>
                </a:rPr>
                <a:t>Opaque rules and processes</a:t>
              </a:r>
              <a:r>
                <a:rPr lang="en-US" sz="2400" strike="noStrike" dirty="0">
                  <a:solidFill>
                    <a:schemeClr val="tx1">
                      <a:lumMod val="50000"/>
                    </a:schemeClr>
                  </a:solidFill>
                  <a:latin typeface="+mj-lt"/>
                  <a:ea typeface="Calibri"/>
                  <a:cs typeface="Calibri"/>
                  <a:sym typeface="Calibri"/>
                </a:rPr>
                <a:t>  </a:t>
              </a:r>
              <a:br>
                <a:rPr lang="en-US" sz="2400" strike="noStrike" dirty="0">
                  <a:solidFill>
                    <a:schemeClr val="tx1">
                      <a:lumMod val="50000"/>
                    </a:schemeClr>
                  </a:solidFill>
                  <a:latin typeface="+mj-lt"/>
                  <a:ea typeface="Calibri"/>
                  <a:cs typeface="Calibri"/>
                  <a:sym typeface="Calibri"/>
                </a:rPr>
              </a:br>
              <a:r>
                <a:rPr lang="en-US" sz="2400" b="1" strike="noStrike" dirty="0">
                  <a:solidFill>
                    <a:schemeClr val="tx1">
                      <a:lumMod val="50000"/>
                    </a:schemeClr>
                  </a:solidFill>
                  <a:latin typeface="+mj-lt"/>
                  <a:ea typeface="Calibri"/>
                  <a:cs typeface="Calibri"/>
                  <a:sym typeface="Calibri"/>
                </a:rPr>
                <a:t>Transparent tools, support, best practices</a:t>
              </a:r>
              <a:endParaRPr sz="2400" strike="noStrike" dirty="0">
                <a:solidFill>
                  <a:schemeClr val="tx1">
                    <a:lumMod val="50000"/>
                  </a:schemeClr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49" name="Google Shape;449;p17"/>
            <p:cNvCxnSpPr/>
            <p:nvPr/>
          </p:nvCxnSpPr>
          <p:spPr>
            <a:xfrm>
              <a:off x="376231" y="5202419"/>
              <a:ext cx="5244559" cy="0"/>
            </a:xfrm>
            <a:prstGeom prst="straightConnector1">
              <a:avLst/>
            </a:prstGeom>
            <a:noFill/>
            <a:ln w="9525" cap="flat" cmpd="sng">
              <a:solidFill>
                <a:srgbClr val="BEC9E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450" name="Google Shape;450;p17"/>
          <p:cNvCxnSpPr/>
          <p:nvPr/>
        </p:nvCxnSpPr>
        <p:spPr>
          <a:xfrm>
            <a:off x="5438990" y="1288834"/>
            <a:ext cx="3384024" cy="0"/>
          </a:xfrm>
          <a:prstGeom prst="straightConnector1">
            <a:avLst/>
          </a:prstGeom>
          <a:noFill/>
          <a:ln w="28575" cap="flat" cmpd="sng">
            <a:solidFill>
              <a:srgbClr val="EA777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1" name="Google Shape;451;p17"/>
          <p:cNvCxnSpPr/>
          <p:nvPr/>
        </p:nvCxnSpPr>
        <p:spPr>
          <a:xfrm>
            <a:off x="5491637" y="2330333"/>
            <a:ext cx="3927483" cy="0"/>
          </a:xfrm>
          <a:prstGeom prst="straightConnector1">
            <a:avLst/>
          </a:prstGeom>
          <a:noFill/>
          <a:ln w="28575" cap="flat" cmpd="sng">
            <a:solidFill>
              <a:srgbClr val="EA777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2" name="Google Shape;452;p17"/>
          <p:cNvCxnSpPr/>
          <p:nvPr/>
        </p:nvCxnSpPr>
        <p:spPr>
          <a:xfrm>
            <a:off x="5491637" y="3346882"/>
            <a:ext cx="3901290" cy="0"/>
          </a:xfrm>
          <a:prstGeom prst="straightConnector1">
            <a:avLst/>
          </a:prstGeom>
          <a:noFill/>
          <a:ln w="28575" cap="flat" cmpd="sng">
            <a:solidFill>
              <a:srgbClr val="EA777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3" name="Google Shape;453;p17"/>
          <p:cNvCxnSpPr/>
          <p:nvPr/>
        </p:nvCxnSpPr>
        <p:spPr>
          <a:xfrm>
            <a:off x="5491637" y="4400202"/>
            <a:ext cx="4791084" cy="0"/>
          </a:xfrm>
          <a:prstGeom prst="straightConnector1">
            <a:avLst/>
          </a:prstGeom>
          <a:noFill/>
          <a:ln w="28575" cap="flat" cmpd="sng">
            <a:solidFill>
              <a:srgbClr val="EA777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4" name="Google Shape;454;p17"/>
          <p:cNvCxnSpPr/>
          <p:nvPr/>
        </p:nvCxnSpPr>
        <p:spPr>
          <a:xfrm>
            <a:off x="5533201" y="5455918"/>
            <a:ext cx="3658925" cy="0"/>
          </a:xfrm>
          <a:prstGeom prst="straightConnector1">
            <a:avLst/>
          </a:prstGeom>
          <a:noFill/>
          <a:ln w="28575" cap="flat" cmpd="sng">
            <a:solidFill>
              <a:srgbClr val="EA777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B67ED1D-2721-9256-F5C4-111B0E79FDD1}"/>
              </a:ext>
            </a:extLst>
          </p:cNvPr>
          <p:cNvSpPr txBox="1">
            <a:spLocks/>
          </p:cNvSpPr>
          <p:nvPr/>
        </p:nvSpPr>
        <p:spPr>
          <a:xfrm>
            <a:off x="609600" y="388275"/>
            <a:ext cx="10972800" cy="81135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800" b="1" i="0" kern="1200" cap="all">
                <a:solidFill>
                  <a:srgbClr val="004283"/>
                </a:solidFill>
                <a:effectLst/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>
                <a:latin typeface="+mj-lt"/>
                <a:ea typeface="Calibri" charset="0"/>
                <a:cs typeface="Calibri" charset="0"/>
              </a:rPr>
              <a:t>What OASIS BRINGS to the table</a:t>
            </a:r>
            <a:br>
              <a:rPr lang="en-US" dirty="0">
                <a:latin typeface="+mj-lt"/>
                <a:ea typeface="Calibri" charset="0"/>
                <a:cs typeface="Calibri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01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88275"/>
            <a:ext cx="109728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95"/>
              </a:spcBef>
            </a:pPr>
            <a:r>
              <a:rPr lang="en-US" dirty="0"/>
              <a:t>Why OASIS</a:t>
            </a:r>
            <a:r>
              <a:rPr lang="en-US" spc="-10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7755" y="1492972"/>
            <a:ext cx="6133925" cy="3556743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1F487C"/>
              </a:buClr>
              <a:buChar char="•"/>
              <a:tabLst>
                <a:tab pos="354965" algn="l"/>
              </a:tabLst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NIEM</a:t>
            </a:r>
            <a:r>
              <a:rPr lang="en-US" spc="-75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Open</a:t>
            </a:r>
            <a:r>
              <a:rPr lang="en-US" spc="-7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Project</a:t>
            </a:r>
            <a:r>
              <a:rPr lang="en-US" spc="-75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recognized</a:t>
            </a:r>
            <a:r>
              <a:rPr lang="en-US" spc="-4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as</a:t>
            </a:r>
            <a:r>
              <a:rPr lang="en-US" spc="-8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accredited</a:t>
            </a:r>
            <a:r>
              <a:rPr lang="en-US" spc="-6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standard</a:t>
            </a:r>
            <a:r>
              <a:rPr lang="en-US" spc="-65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1F487C"/>
              </a:buClr>
              <a:buChar char="•"/>
              <a:tabLst>
                <a:tab pos="354965" algn="l"/>
              </a:tabLst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Improves</a:t>
            </a:r>
            <a:r>
              <a:rPr lang="en-US" spc="-65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International</a:t>
            </a:r>
            <a:r>
              <a:rPr lang="en-US" spc="-55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spc="-1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adoption</a:t>
            </a: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4"/>
              </a:spcBef>
              <a:buClr>
                <a:srgbClr val="1F487C"/>
              </a:buClr>
              <a:buChar char="–"/>
              <a:tabLst>
                <a:tab pos="756285" algn="l"/>
              </a:tabLst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Preference</a:t>
            </a:r>
            <a:r>
              <a:rPr lang="en-US" spc="-7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to</a:t>
            </a:r>
            <a:r>
              <a:rPr lang="en-US" spc="-35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accredited</a:t>
            </a:r>
            <a:r>
              <a:rPr lang="en-US" spc="-7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spc="-1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standards</a:t>
            </a: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55600" marR="40640" indent="-342900">
              <a:lnSpc>
                <a:spcPct val="100000"/>
              </a:lnSpc>
              <a:spcBef>
                <a:spcPts val="570"/>
              </a:spcBef>
              <a:buClr>
                <a:srgbClr val="1F487C"/>
              </a:buClr>
              <a:buChar char="•"/>
              <a:tabLst>
                <a:tab pos="355600" algn="l"/>
              </a:tabLst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Increased</a:t>
            </a:r>
            <a:r>
              <a:rPr lang="en-US" spc="-65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scalability</a:t>
            </a:r>
            <a:r>
              <a:rPr lang="en-US" spc="-25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and</a:t>
            </a:r>
            <a:r>
              <a:rPr lang="en-US" spc="-55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keeps</a:t>
            </a:r>
            <a:r>
              <a:rPr lang="en-US" spc="-5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pace</a:t>
            </a:r>
            <a:r>
              <a:rPr lang="en-US" spc="-6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with</a:t>
            </a:r>
            <a:r>
              <a:rPr lang="en-US" spc="-5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speed</a:t>
            </a:r>
            <a:r>
              <a:rPr lang="en-US" spc="-55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of</a:t>
            </a:r>
            <a:r>
              <a:rPr lang="en-US" spc="-8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innovations</a:t>
            </a:r>
            <a:r>
              <a:rPr lang="en-US" spc="-3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in</a:t>
            </a:r>
            <a:r>
              <a:rPr lang="en-US" spc="-6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spc="-2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data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technologies</a:t>
            </a:r>
            <a:r>
              <a:rPr lang="en-US" spc="-5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and</a:t>
            </a:r>
            <a:r>
              <a:rPr lang="en-US" spc="-7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standardization</a:t>
            </a:r>
            <a:r>
              <a:rPr lang="en-US" spc="-65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to</a:t>
            </a:r>
            <a:r>
              <a:rPr lang="en-US" spc="-8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accelerate</a:t>
            </a:r>
            <a:r>
              <a:rPr lang="en-US" spc="-7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adoption</a:t>
            </a:r>
            <a:r>
              <a:rPr lang="en-US" spc="-7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and</a:t>
            </a:r>
            <a:r>
              <a:rPr lang="en-US" spc="-7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spc="-35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public-</a:t>
            </a:r>
            <a:r>
              <a:rPr lang="en-US" spc="-1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private exchange/interoperability</a:t>
            </a: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9"/>
              </a:spcBef>
              <a:buClr>
                <a:srgbClr val="1F487C"/>
              </a:buClr>
              <a:buChar char="–"/>
              <a:tabLst>
                <a:tab pos="756285" algn="l"/>
              </a:tabLst>
            </a:pPr>
            <a:r>
              <a:rPr lang="en-US" spc="-1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Sustainable</a:t>
            </a: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1F487C"/>
              </a:buClr>
              <a:buChar char="–"/>
              <a:tabLst>
                <a:tab pos="756285" algn="l"/>
              </a:tabLst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Aligns</a:t>
            </a:r>
            <a:r>
              <a:rPr lang="en-US" spc="-3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with</a:t>
            </a:r>
            <a:r>
              <a:rPr lang="en-US" spc="-35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Government</a:t>
            </a:r>
            <a:r>
              <a:rPr lang="en-US" spc="-9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spc="-1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Policy/Process/Procedure</a:t>
            </a: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1F487C"/>
              </a:buClr>
              <a:buChar char="–"/>
              <a:tabLst>
                <a:tab pos="756285" algn="l"/>
                <a:tab pos="5704205" algn="l"/>
              </a:tabLst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Open</a:t>
            </a:r>
            <a:r>
              <a:rPr lang="en-US" spc="-35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Standard</a:t>
            </a:r>
            <a:r>
              <a:rPr lang="en-US" spc="-3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removes</a:t>
            </a:r>
            <a:r>
              <a:rPr lang="en-US" spc="-5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barriers</a:t>
            </a:r>
            <a:r>
              <a:rPr lang="en-US" spc="-25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–</a:t>
            </a:r>
            <a:r>
              <a:rPr lang="en-US" spc="-2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spc="-1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industry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hesitation</a:t>
            </a:r>
            <a:r>
              <a:rPr lang="en-US" spc="-55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to</a:t>
            </a:r>
            <a:r>
              <a:rPr lang="en-US" spc="-2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participate,</a:t>
            </a:r>
            <a:r>
              <a:rPr lang="en-US" spc="-55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conflict</a:t>
            </a:r>
            <a:r>
              <a:rPr lang="en-US" spc="-35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of</a:t>
            </a:r>
            <a:r>
              <a:rPr lang="en-US" spc="-25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spc="-1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interest concern</a:t>
            </a:r>
            <a:endParaRPr lang="en-US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983D8-F053-F947-5820-76AA45D3C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" y="1595687"/>
            <a:ext cx="3898900" cy="3898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9D6300-7CE4-901B-E4A1-DB3C835D4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638" y="3468533"/>
            <a:ext cx="8996616" cy="3254095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88275"/>
            <a:ext cx="109728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NIEM in the 21</a:t>
            </a:r>
            <a:r>
              <a:rPr lang="en-US" spc="-10" baseline="30000" dirty="0"/>
              <a:t>st</a:t>
            </a:r>
            <a:r>
              <a:rPr lang="en-US" spc="-10" dirty="0"/>
              <a:t> century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62560" y="1590019"/>
            <a:ext cx="5529239" cy="325409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1F487C"/>
              </a:buClr>
              <a:buChar char="•"/>
              <a:tabLst>
                <a:tab pos="354965" algn="l"/>
              </a:tabLst>
            </a:pPr>
            <a:r>
              <a:rPr sz="1800" dirty="0"/>
              <a:t>NIEM</a:t>
            </a:r>
            <a:r>
              <a:rPr sz="1800" spc="-50" dirty="0"/>
              <a:t> </a:t>
            </a:r>
            <a:r>
              <a:rPr sz="1800" dirty="0"/>
              <a:t>has</a:t>
            </a:r>
            <a:r>
              <a:rPr sz="1800" spc="-55" dirty="0"/>
              <a:t> </a:t>
            </a:r>
            <a:r>
              <a:rPr sz="1800" dirty="0"/>
              <a:t>always</a:t>
            </a:r>
            <a:r>
              <a:rPr sz="1800" spc="-25" dirty="0"/>
              <a:t> </a:t>
            </a:r>
            <a:r>
              <a:rPr sz="1800" dirty="0"/>
              <a:t>used</a:t>
            </a:r>
            <a:r>
              <a:rPr sz="1800" spc="-45" dirty="0"/>
              <a:t> </a:t>
            </a:r>
            <a:r>
              <a:rPr sz="1800" dirty="0"/>
              <a:t>XML</a:t>
            </a:r>
            <a:r>
              <a:rPr sz="1800" spc="-125" dirty="0"/>
              <a:t> </a:t>
            </a:r>
            <a:r>
              <a:rPr sz="1800" dirty="0"/>
              <a:t>Schema</a:t>
            </a:r>
            <a:r>
              <a:rPr sz="1800" spc="-50" dirty="0"/>
              <a:t> </a:t>
            </a:r>
            <a:r>
              <a:rPr sz="1800" dirty="0"/>
              <a:t>as</a:t>
            </a:r>
            <a:r>
              <a:rPr sz="1800" spc="-50" dirty="0"/>
              <a:t> </a:t>
            </a:r>
            <a:r>
              <a:rPr sz="1800" dirty="0"/>
              <a:t>its</a:t>
            </a:r>
            <a:r>
              <a:rPr sz="1800" spc="-55" dirty="0"/>
              <a:t> </a:t>
            </a:r>
            <a:r>
              <a:rPr sz="1800" dirty="0"/>
              <a:t>data</a:t>
            </a:r>
            <a:r>
              <a:rPr sz="1800" spc="-50" dirty="0"/>
              <a:t> </a:t>
            </a:r>
            <a:r>
              <a:rPr sz="1800" dirty="0"/>
              <a:t>modeling</a:t>
            </a:r>
            <a:r>
              <a:rPr sz="1800" spc="-20" dirty="0"/>
              <a:t> </a:t>
            </a:r>
            <a:r>
              <a:rPr sz="1800" spc="-10" dirty="0"/>
              <a:t>language</a:t>
            </a:r>
          </a:p>
          <a:p>
            <a:pPr marL="756285" marR="419734" lvl="1" indent="-287020">
              <a:lnSpc>
                <a:spcPct val="100000"/>
              </a:lnSpc>
              <a:spcBef>
                <a:spcPts val="480"/>
              </a:spcBef>
              <a:buClr>
                <a:srgbClr val="1F487C"/>
              </a:buClr>
              <a:buChar char="–"/>
              <a:tabLst>
                <a:tab pos="756285" algn="l"/>
              </a:tabLst>
            </a:pPr>
            <a:r>
              <a:rPr sz="1600" dirty="0">
                <a:solidFill>
                  <a:srgbClr val="334052"/>
                </a:solidFill>
                <a:latin typeface="Arial"/>
                <a:cs typeface="Arial"/>
              </a:rPr>
              <a:t>Model</a:t>
            </a:r>
            <a:r>
              <a:rPr sz="1600" spc="-35" dirty="0">
                <a:solidFill>
                  <a:srgbClr val="334052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34052"/>
                </a:solidFill>
                <a:latin typeface="Arial"/>
                <a:cs typeface="Arial"/>
              </a:rPr>
              <a:t>semantics</a:t>
            </a:r>
            <a:r>
              <a:rPr sz="1600" spc="-55" dirty="0">
                <a:solidFill>
                  <a:srgbClr val="334052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34052"/>
                </a:solidFill>
                <a:latin typeface="Arial"/>
                <a:cs typeface="Arial"/>
              </a:rPr>
              <a:t>formally</a:t>
            </a:r>
            <a:r>
              <a:rPr sz="1600" spc="-45" dirty="0">
                <a:solidFill>
                  <a:srgbClr val="334052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34052"/>
                </a:solidFill>
                <a:latin typeface="Arial"/>
                <a:cs typeface="Arial"/>
              </a:rPr>
              <a:t>defined</a:t>
            </a:r>
            <a:r>
              <a:rPr sz="1600" spc="-35" dirty="0">
                <a:solidFill>
                  <a:srgbClr val="334052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34052"/>
                </a:solidFill>
                <a:latin typeface="Arial"/>
                <a:cs typeface="Arial"/>
              </a:rPr>
              <a:t>via</a:t>
            </a:r>
            <a:r>
              <a:rPr sz="1600" spc="-20" dirty="0">
                <a:solidFill>
                  <a:srgbClr val="334052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34052"/>
                </a:solidFill>
                <a:latin typeface="Arial"/>
                <a:cs typeface="Arial"/>
              </a:rPr>
              <a:t>mappings</a:t>
            </a:r>
            <a:r>
              <a:rPr sz="1600" spc="-40" dirty="0">
                <a:solidFill>
                  <a:srgbClr val="334052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34052"/>
                </a:solidFill>
                <a:latin typeface="Arial"/>
                <a:cs typeface="Arial"/>
              </a:rPr>
              <a:t>to</a:t>
            </a:r>
            <a:r>
              <a:rPr sz="1600" spc="-40" dirty="0">
                <a:solidFill>
                  <a:srgbClr val="334052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34052"/>
                </a:solidFill>
                <a:latin typeface="Arial"/>
                <a:cs typeface="Arial"/>
              </a:rPr>
              <a:t>Resource</a:t>
            </a:r>
            <a:r>
              <a:rPr sz="1600" spc="-55" dirty="0">
                <a:solidFill>
                  <a:srgbClr val="334052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34052"/>
                </a:solidFill>
                <a:latin typeface="Arial"/>
                <a:cs typeface="Arial"/>
              </a:rPr>
              <a:t>Description</a:t>
            </a:r>
            <a:r>
              <a:rPr sz="1600" spc="-60" dirty="0">
                <a:solidFill>
                  <a:srgbClr val="334052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334052"/>
                </a:solidFill>
                <a:latin typeface="Arial"/>
                <a:cs typeface="Arial"/>
              </a:rPr>
              <a:t>Framework (RDF)</a:t>
            </a:r>
            <a:endParaRPr sz="16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1F487C"/>
              </a:buClr>
              <a:buChar char="–"/>
              <a:tabLst>
                <a:tab pos="756285" algn="l"/>
              </a:tabLst>
            </a:pPr>
            <a:r>
              <a:rPr sz="1600" dirty="0">
                <a:solidFill>
                  <a:srgbClr val="334052"/>
                </a:solidFill>
                <a:latin typeface="Arial"/>
                <a:cs typeface="Arial"/>
              </a:rPr>
              <a:t>Mappings</a:t>
            </a:r>
            <a:r>
              <a:rPr sz="1600" spc="-45" dirty="0">
                <a:solidFill>
                  <a:srgbClr val="334052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34052"/>
                </a:solidFill>
                <a:latin typeface="Arial"/>
                <a:cs typeface="Arial"/>
              </a:rPr>
              <a:t>defined</a:t>
            </a:r>
            <a:r>
              <a:rPr sz="1600" spc="-45" dirty="0">
                <a:solidFill>
                  <a:srgbClr val="334052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34052"/>
                </a:solidFill>
                <a:latin typeface="Arial"/>
                <a:cs typeface="Arial"/>
              </a:rPr>
              <a:t>in</a:t>
            </a:r>
            <a:r>
              <a:rPr sz="1600" spc="-20" dirty="0">
                <a:solidFill>
                  <a:srgbClr val="334052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34052"/>
                </a:solidFill>
                <a:latin typeface="Arial"/>
                <a:cs typeface="Arial"/>
              </a:rPr>
              <a:t>the</a:t>
            </a:r>
            <a:r>
              <a:rPr sz="1600" spc="-35" dirty="0">
                <a:solidFill>
                  <a:srgbClr val="334052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34052"/>
                </a:solidFill>
                <a:latin typeface="Arial"/>
                <a:cs typeface="Arial"/>
              </a:rPr>
              <a:t>Naming</a:t>
            </a:r>
            <a:r>
              <a:rPr sz="1600" spc="-45" dirty="0">
                <a:solidFill>
                  <a:srgbClr val="334052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34052"/>
                </a:solidFill>
                <a:latin typeface="Arial"/>
                <a:cs typeface="Arial"/>
              </a:rPr>
              <a:t>and</a:t>
            </a:r>
            <a:r>
              <a:rPr sz="1600" spc="-30" dirty="0">
                <a:solidFill>
                  <a:srgbClr val="334052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34052"/>
                </a:solidFill>
                <a:latin typeface="Arial"/>
                <a:cs typeface="Arial"/>
              </a:rPr>
              <a:t>Design</a:t>
            </a:r>
            <a:r>
              <a:rPr sz="1600" spc="-35" dirty="0">
                <a:solidFill>
                  <a:srgbClr val="334052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334052"/>
                </a:solidFill>
                <a:latin typeface="Arial"/>
                <a:cs typeface="Arial"/>
              </a:rPr>
              <a:t>Rules</a:t>
            </a:r>
            <a:endParaRPr sz="16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4"/>
              </a:spcBef>
              <a:buClr>
                <a:srgbClr val="1F487C"/>
              </a:buClr>
              <a:buChar char="–"/>
              <a:tabLst>
                <a:tab pos="756285" algn="l"/>
              </a:tabLst>
            </a:pPr>
            <a:r>
              <a:rPr sz="1600" dirty="0">
                <a:solidFill>
                  <a:srgbClr val="334052"/>
                </a:solidFill>
                <a:latin typeface="Arial"/>
                <a:cs typeface="Arial"/>
              </a:rPr>
              <a:t>Convenient</a:t>
            </a:r>
            <a:r>
              <a:rPr sz="1600" spc="-35" dirty="0">
                <a:solidFill>
                  <a:srgbClr val="334052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34052"/>
                </a:solidFill>
                <a:latin typeface="Arial"/>
                <a:cs typeface="Arial"/>
              </a:rPr>
              <a:t>for</a:t>
            </a:r>
            <a:r>
              <a:rPr sz="1600" spc="-40" dirty="0">
                <a:solidFill>
                  <a:srgbClr val="334052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34052"/>
                </a:solidFill>
                <a:latin typeface="Arial"/>
                <a:cs typeface="Arial"/>
              </a:rPr>
              <a:t>designers</a:t>
            </a:r>
            <a:r>
              <a:rPr sz="1600" spc="-45" dirty="0">
                <a:solidFill>
                  <a:srgbClr val="334052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34052"/>
                </a:solidFill>
                <a:latin typeface="Arial"/>
                <a:cs typeface="Arial"/>
              </a:rPr>
              <a:t>and</a:t>
            </a:r>
            <a:r>
              <a:rPr sz="1600" spc="-30" dirty="0">
                <a:solidFill>
                  <a:srgbClr val="334052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34052"/>
                </a:solidFill>
                <a:latin typeface="Arial"/>
                <a:cs typeface="Arial"/>
              </a:rPr>
              <a:t>developers</a:t>
            </a:r>
            <a:r>
              <a:rPr sz="1600" spc="-45" dirty="0">
                <a:solidFill>
                  <a:srgbClr val="334052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34052"/>
                </a:solidFill>
                <a:latin typeface="Arial"/>
                <a:cs typeface="Arial"/>
              </a:rPr>
              <a:t>implementing</a:t>
            </a:r>
            <a:r>
              <a:rPr sz="1600" spc="-25" dirty="0">
                <a:solidFill>
                  <a:srgbClr val="334052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34052"/>
                </a:solidFill>
                <a:latin typeface="Arial"/>
                <a:cs typeface="Arial"/>
              </a:rPr>
              <a:t>XML-based</a:t>
            </a:r>
            <a:r>
              <a:rPr sz="1600" spc="-50" dirty="0">
                <a:solidFill>
                  <a:srgbClr val="334052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34052"/>
                </a:solidFill>
                <a:latin typeface="Arial"/>
                <a:cs typeface="Arial"/>
              </a:rPr>
              <a:t>data</a:t>
            </a:r>
            <a:r>
              <a:rPr sz="1600" spc="-30" dirty="0">
                <a:solidFill>
                  <a:srgbClr val="334052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334052"/>
                </a:solidFill>
                <a:latin typeface="Arial"/>
                <a:cs typeface="Arial"/>
              </a:rPr>
              <a:t>exchange</a:t>
            </a:r>
            <a:endParaRPr lang="en-US" sz="1600" spc="-10" dirty="0">
              <a:solidFill>
                <a:srgbClr val="334052"/>
              </a:solidFill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70"/>
              </a:spcBef>
              <a:buClr>
                <a:srgbClr val="1F487C"/>
              </a:buClr>
              <a:buChar char="•"/>
              <a:tabLst>
                <a:tab pos="354965" algn="l"/>
              </a:tabLst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NIEM</a:t>
            </a:r>
            <a:r>
              <a:rPr lang="en-US" sz="1800" spc="-6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now</a:t>
            </a:r>
            <a:r>
              <a:rPr lang="en-US" sz="1800" spc="-55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supports</a:t>
            </a:r>
            <a:r>
              <a:rPr lang="en-US" sz="1800" spc="-6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developers</a:t>
            </a:r>
            <a:r>
              <a:rPr lang="en-US" sz="1800" spc="-3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who</a:t>
            </a:r>
            <a:r>
              <a:rPr lang="en-US" sz="1800" spc="-55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aren’t</a:t>
            </a:r>
            <a:r>
              <a:rPr lang="en-US" sz="1800" spc="-4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using</a:t>
            </a:r>
            <a:r>
              <a:rPr lang="en-US" sz="1800" spc="-55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spc="-25" dirty="0">
                <a:solidFill>
                  <a:schemeClr val="bg2">
                    <a:lumMod val="10000"/>
                  </a:schemeClr>
                </a:solidFill>
              </a:rPr>
              <a:t>XML</a:t>
            </a:r>
          </a:p>
          <a:p>
            <a:pPr marL="756285" lvl="1" indent="-286385">
              <a:lnSpc>
                <a:spcPct val="100000"/>
              </a:lnSpc>
              <a:spcBef>
                <a:spcPts val="484"/>
              </a:spcBef>
              <a:buClr>
                <a:srgbClr val="1F487C"/>
              </a:buClr>
              <a:buChar char="–"/>
              <a:tabLst>
                <a:tab pos="756285" algn="l"/>
              </a:tabLst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XML</a:t>
            </a:r>
            <a:r>
              <a:rPr lang="en-US" sz="1600" spc="-105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Schema</a:t>
            </a:r>
            <a:r>
              <a:rPr lang="en-US" sz="1600" spc="-2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is</a:t>
            </a:r>
            <a:r>
              <a:rPr lang="en-US" sz="1600" spc="-2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not</a:t>
            </a:r>
            <a:r>
              <a:rPr lang="en-US" sz="1600" spc="-3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convenient</a:t>
            </a:r>
            <a:r>
              <a:rPr lang="en-US" sz="1600" spc="-25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for</a:t>
            </a:r>
            <a:r>
              <a:rPr lang="en-US" sz="1600" spc="-35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spc="-2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them</a:t>
            </a:r>
            <a:endParaRPr lang="en-US" sz="16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356235" indent="-286385">
              <a:spcBef>
                <a:spcPts val="484"/>
              </a:spcBef>
              <a:buClr>
                <a:srgbClr val="1F487C"/>
              </a:buClr>
              <a:buChar char="–"/>
              <a:tabLst>
                <a:tab pos="756285" algn="l"/>
              </a:tabLst>
            </a:pPr>
            <a:endParaRPr lang="en-US" sz="1200"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353E47-AD5F-503E-2548-709E022EA04E}"/>
              </a:ext>
            </a:extLst>
          </p:cNvPr>
          <p:cNvSpPr txBox="1"/>
          <p:nvPr/>
        </p:nvSpPr>
        <p:spPr>
          <a:xfrm>
            <a:off x="375920" y="949072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Common Model Format (CMF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73EDDD-2B77-5C10-749A-A322EC20BE2E}"/>
              </a:ext>
            </a:extLst>
          </p:cNvPr>
          <p:cNvSpPr txBox="1"/>
          <p:nvPr/>
        </p:nvSpPr>
        <p:spPr>
          <a:xfrm>
            <a:off x="6096000" y="1590019"/>
            <a:ext cx="5293360" cy="2036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70"/>
              </a:spcBef>
              <a:buClr>
                <a:srgbClr val="1F487C"/>
              </a:buClr>
              <a:buChar char="•"/>
              <a:tabLst>
                <a:tab pos="354965" algn="l"/>
              </a:tabLst>
            </a:pP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For</a:t>
            </a:r>
            <a:r>
              <a:rPr lang="en-US" sz="1800" spc="-45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NIEM</a:t>
            </a:r>
            <a:r>
              <a:rPr lang="en-US" sz="1800" spc="-4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6,</a:t>
            </a:r>
            <a:r>
              <a:rPr lang="en-US" sz="1800" spc="-4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we</a:t>
            </a:r>
            <a:r>
              <a:rPr lang="en-US" sz="1800" spc="-25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created</a:t>
            </a:r>
            <a:r>
              <a:rPr lang="en-US" sz="1800" spc="-35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the</a:t>
            </a:r>
            <a:r>
              <a:rPr lang="en-US" sz="1800" spc="-4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NIEM</a:t>
            </a:r>
            <a:r>
              <a:rPr lang="en-US" sz="1800" spc="-4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metamodel</a:t>
            </a:r>
            <a:r>
              <a:rPr lang="en-US" sz="1800" spc="-35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and</a:t>
            </a:r>
            <a:r>
              <a:rPr lang="en-US" sz="1800" spc="-3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Common</a:t>
            </a:r>
            <a:r>
              <a:rPr lang="en-US" sz="1800" spc="-35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Model</a:t>
            </a:r>
            <a:r>
              <a:rPr lang="en-US" sz="1800" spc="-3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800" spc="-10" dirty="0">
                <a:solidFill>
                  <a:schemeClr val="bg2">
                    <a:lumMod val="10000"/>
                  </a:schemeClr>
                </a:solidFill>
              </a:rPr>
              <a:t>Format</a:t>
            </a:r>
          </a:p>
          <a:p>
            <a:pPr marL="756285" lvl="1" indent="-286385">
              <a:lnSpc>
                <a:spcPct val="100000"/>
              </a:lnSpc>
              <a:spcBef>
                <a:spcPts val="489"/>
              </a:spcBef>
              <a:buClr>
                <a:srgbClr val="1F487C"/>
              </a:buClr>
              <a:buChar char="–"/>
              <a:tabLst>
                <a:tab pos="756285" algn="l"/>
              </a:tabLst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Metamodel:</a:t>
            </a:r>
            <a:r>
              <a:rPr lang="en-US" sz="1600" spc="37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spc="-2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</a:t>
            </a:r>
            <a:r>
              <a:rPr lang="en-US" sz="1600" spc="-13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conceptual</a:t>
            </a:r>
            <a:r>
              <a:rPr lang="en-US" sz="1600" spc="-5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data</a:t>
            </a:r>
            <a:r>
              <a:rPr lang="en-US" sz="1600" spc="-25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model</a:t>
            </a:r>
            <a:r>
              <a:rPr lang="en-US" sz="1600" spc="-3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for</a:t>
            </a:r>
            <a:r>
              <a:rPr lang="en-US" sz="1600" spc="-25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the</a:t>
            </a:r>
            <a:r>
              <a:rPr lang="en-US" sz="1600" spc="-35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things</a:t>
            </a:r>
            <a:r>
              <a:rPr lang="en-US" sz="1600" spc="-25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we</a:t>
            </a:r>
            <a:r>
              <a:rPr lang="en-US" sz="1600" spc="-25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want</a:t>
            </a:r>
            <a:r>
              <a:rPr lang="en-US" sz="1600" spc="-35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to</a:t>
            </a:r>
            <a:r>
              <a:rPr lang="en-US" sz="1600" spc="-3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know</a:t>
            </a:r>
            <a:r>
              <a:rPr lang="en-US" sz="1600" spc="-3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about</a:t>
            </a:r>
            <a:r>
              <a:rPr lang="en-US" sz="1600" spc="-45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data</a:t>
            </a:r>
            <a:r>
              <a:rPr lang="en-US" sz="1600" spc="-25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spc="-1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models</a:t>
            </a:r>
            <a:endParaRPr lang="en-US" sz="16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1F487C"/>
              </a:buClr>
              <a:buChar char="–"/>
              <a:tabLst>
                <a:tab pos="756285" algn="l"/>
              </a:tabLst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CMF:</a:t>
            </a:r>
            <a:r>
              <a:rPr lang="en-US" sz="1600" spc="4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</a:t>
            </a:r>
            <a:r>
              <a:rPr lang="en-US" sz="1600" spc="-125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spc="-1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NIEM-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based</a:t>
            </a:r>
            <a:r>
              <a:rPr lang="en-US" sz="1600" spc="-5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implementation</a:t>
            </a:r>
            <a:r>
              <a:rPr lang="en-US" sz="1600" spc="-3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of</a:t>
            </a:r>
            <a:r>
              <a:rPr lang="en-US" sz="1600" spc="-3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the</a:t>
            </a:r>
            <a:r>
              <a:rPr lang="en-US" sz="1600" spc="-3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metamodel…</a:t>
            </a:r>
            <a:r>
              <a:rPr lang="en-US" sz="1600" spc="-4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Just</a:t>
            </a:r>
            <a:r>
              <a:rPr lang="en-US" sz="1600" spc="-4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like</a:t>
            </a:r>
            <a:r>
              <a:rPr lang="en-US" sz="1600" spc="-1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any</a:t>
            </a:r>
            <a:r>
              <a:rPr lang="en-US" sz="1600" spc="-3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spc="-20" dirty="0">
                <a:solidFill>
                  <a:schemeClr val="bg2">
                    <a:lumMod val="10000"/>
                  </a:schemeClr>
                </a:solidFill>
                <a:latin typeface="Arial"/>
                <a:cs typeface="Arial"/>
              </a:rPr>
              <a:t>IEPD</a:t>
            </a:r>
            <a:endParaRPr lang="en-US" sz="16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NIEM_white">
  <a:themeElements>
    <a:clrScheme name="Custom 14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5BB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>
                <a:alpha val="50000"/>
              </a:srgbClr>
            </a:gs>
            <a:gs pos="100000">
              <a:schemeClr val="bg1"/>
            </a:gs>
          </a:gsLst>
        </a:gradFill>
        <a:ln>
          <a:solidFill>
            <a:schemeClr val="tx1">
              <a:lumMod val="60000"/>
              <a:lumOff val="40000"/>
            </a:schemeClr>
          </a:solidFill>
        </a:ln>
        <a:effectLst>
          <a:innerShdw blurRad="371475" dir="13500000">
            <a:schemeClr val="bg1"/>
          </a:innerShdw>
        </a:effectLst>
      </a:spPr>
      <a:bodyPr tIns="91440" anchor="t" anchorCtr="0"/>
      <a:lstStyle>
        <a:defPPr algn="ctr">
          <a:lnSpc>
            <a:spcPct val="120000"/>
          </a:lnSpc>
          <a:defRPr b="1" spc="-50" dirty="0">
            <a:solidFill>
              <a:srgbClr val="1F497D"/>
            </a:solidFill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XT AND ART">
  <a:themeElements>
    <a:clrScheme name="GTRI 2020 3">
      <a:dk1>
        <a:srgbClr val="3C3C3C"/>
      </a:dk1>
      <a:lt1>
        <a:srgbClr val="F5F5F5"/>
      </a:lt1>
      <a:dk2>
        <a:srgbClr val="808080"/>
      </a:dk2>
      <a:lt2>
        <a:srgbClr val="B6A269"/>
      </a:lt2>
      <a:accent1>
        <a:srgbClr val="3C557C"/>
      </a:accent1>
      <a:accent2>
        <a:srgbClr val="407741"/>
      </a:accent2>
      <a:accent3>
        <a:srgbClr val="326473"/>
      </a:accent3>
      <a:accent4>
        <a:srgbClr val="051D49"/>
      </a:accent4>
      <a:accent5>
        <a:srgbClr val="999082"/>
      </a:accent5>
      <a:accent6>
        <a:srgbClr val="EEB100"/>
      </a:accent6>
      <a:hlink>
        <a:srgbClr val="3B557C"/>
      </a:hlink>
      <a:folHlink>
        <a:srgbClr val="808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38D3B-0373-43DC-8E62-FFDCBACE3FBA}" vid="{3564F258-CBFA-4E35-8778-8795542C15F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3FE027E793D141A4D0D4B43133F0A9" ma:contentTypeVersion="11" ma:contentTypeDescription="Create a new document." ma:contentTypeScope="" ma:versionID="ef0ff03645a81817586e79cdf8acc990">
  <xsd:schema xmlns:xsd="http://www.w3.org/2001/XMLSchema" xmlns:xs="http://www.w3.org/2001/XMLSchema" xmlns:p="http://schemas.microsoft.com/office/2006/metadata/properties" xmlns:ns3="5774b216-7350-4865-8b28-a80b4a7f0bbf" xmlns:ns4="668b5da2-bb96-4ca8-adfe-f026adba9ac0" targetNamespace="http://schemas.microsoft.com/office/2006/metadata/properties" ma:root="true" ma:fieldsID="f7951dfeee9e00cf5aead93b99a4360e" ns3:_="" ns4:_="">
    <xsd:import namespace="5774b216-7350-4865-8b28-a80b4a7f0bbf"/>
    <xsd:import namespace="668b5da2-bb96-4ca8-adfe-f026adba9a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74b216-7350-4865-8b28-a80b4a7f0b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8b5da2-bb96-4ca8-adfe-f026adba9a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D6F7FA-A44B-4531-B619-52D10ADDC8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3DBC4E-DD94-448E-80FB-F46647EDD91A}">
  <ds:schemaRefs>
    <ds:schemaRef ds:uri="http://schemas.microsoft.com/office/2006/metadata/properties"/>
    <ds:schemaRef ds:uri="668b5da2-bb96-4ca8-adfe-f026adba9ac0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5774b216-7350-4865-8b28-a80b4a7f0bb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0DEB80F-82C0-4107-A718-099EC7520D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74b216-7350-4865-8b28-a80b4a7f0bbf"/>
    <ds:schemaRef ds:uri="668b5da2-bb96-4ca8-adfe-f026adba9a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3de9faa6-9fe1-49b3-9a08-227a296b54a6}" enabled="1" method="Privileged" siteId="{d5fe813e-0caa-432a-b2ac-d555aa91bd1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14659</TotalTime>
  <Words>1007</Words>
  <Application>Microsoft Office PowerPoint</Application>
  <PresentationFormat>Widescreen</PresentationFormat>
  <Paragraphs>168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Helvetica LT Std</vt:lpstr>
      <vt:lpstr>Noto Sans Symbols</vt:lpstr>
      <vt:lpstr>Open Sans</vt:lpstr>
      <vt:lpstr>Tw Cen MT</vt:lpstr>
      <vt:lpstr>Wingdings</vt:lpstr>
      <vt:lpstr>Wingdings 2</vt:lpstr>
      <vt:lpstr>2_Office Theme</vt:lpstr>
      <vt:lpstr>1_NIEM_white</vt:lpstr>
      <vt:lpstr>TEXT AND ART</vt:lpstr>
      <vt:lpstr>Webinar Introduction to the “new” NIEM Open Project 22 May 2025 </vt:lpstr>
      <vt:lpstr>Webinar Agenda</vt:lpstr>
      <vt:lpstr>Introduction to the new NIEMOpen</vt:lpstr>
      <vt:lpstr>DOMAINS </vt:lpstr>
      <vt:lpstr>NIEMOpen Current Sponsors</vt:lpstr>
      <vt:lpstr>What can an Open Project do? </vt:lpstr>
      <vt:lpstr>What you get  (and don’t get)  with Open Projects</vt:lpstr>
      <vt:lpstr>Why OASIS?</vt:lpstr>
      <vt:lpstr>NIEM in the 21st century</vt:lpstr>
      <vt:lpstr>Leaning forward into the future</vt:lpstr>
      <vt:lpstr>Webinar NIEMOpen Future 22 May 2025 </vt:lpstr>
      <vt:lpstr>The NIEMOPEN Future</vt:lpstr>
      <vt:lpstr>ROI of Open Standard Investment</vt:lpstr>
      <vt:lpstr>Conclusion</vt:lpstr>
      <vt:lpstr>Resources/CONTACT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National Information Exchange Model (NIEM)</dc:title>
  <dc:creator>Kish, Jennifer</dc:creator>
  <cp:lastModifiedBy>Sullivan, Stephen M CTR JS J6 (USA)</cp:lastModifiedBy>
  <cp:revision>723</cp:revision>
  <cp:lastPrinted>2023-07-25T13:18:13Z</cp:lastPrinted>
  <dcterms:created xsi:type="dcterms:W3CDTF">2021-02-21T03:42:26Z</dcterms:created>
  <dcterms:modified xsi:type="dcterms:W3CDTF">2025-05-16T14:45:35Z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0x0101008E3FE027E793D141A4D0D4B43133F0A9</vt:lpwstr>
  </property>
</Properties>
</file>