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20"/>
  </p:notesMasterIdLst>
  <p:sldIdLst>
    <p:sldId id="141170048" r:id="rId7"/>
    <p:sldId id="141170043" r:id="rId8"/>
    <p:sldId id="141170132" r:id="rId9"/>
    <p:sldId id="141170129" r:id="rId10"/>
    <p:sldId id="141170134" r:id="rId11"/>
    <p:sldId id="141170007" r:id="rId12"/>
    <p:sldId id="141170128" r:id="rId13"/>
    <p:sldId id="141170130" r:id="rId14"/>
    <p:sldId id="141170133" r:id="rId15"/>
    <p:sldId id="141170131" r:id="rId16"/>
    <p:sldId id="353" r:id="rId17"/>
    <p:sldId id="355" r:id="rId18"/>
    <p:sldId id="354" r:id="rId1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83" d="100"/>
          <a:sy n="83" d="100"/>
        </p:scale>
        <p:origin x="78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1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1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67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9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18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niemopen/projects/4/views/2" TargetMode="External"/><Relationship Id="rId2" Type="http://schemas.openxmlformats.org/officeDocument/2006/relationships/hyperlink" Target="https://niemopen.github.io/niem-toolbox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ithub.com/niemopen/niem-api-db" TargetMode="External"/><Relationship Id="rId5" Type="http://schemas.openxmlformats.org/officeDocument/2006/relationships/hyperlink" Target="https://github.com/niemopen/niem-toolbox" TargetMode="External"/><Relationship Id="rId4" Type="http://schemas.openxmlformats.org/officeDocument/2006/relationships/hyperlink" Target="https://github.com/niemopen/niem-ap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arnad@oasis-open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g01.safelinks.protection.office365.us/?url=https%3A%2F%2Fgithub.com%2Fniemopen%2Fniem-naming-design-rules%2Fblob%2Fdev%2Fndr6-outline.md&amp;data=05%7C02%7Cstephen.m.sullivan14.ctr%40mail.mil%7Ca8564662a9484914f97908dc64910f77%7C102d0191eeae4761b1cb1a83e86ef445%7C0%7C0%7C638495825741438373%7CUnknown%7CTWFpbGZsb3d8eyJWIjoiMC4wLjAwMDAiLCJQIjoiV2luMzIiLCJBTiI6Ik1haWwiLCJXVCI6Mn0%3D%7C0%7C%7C%7C&amp;sdata=s4GbEJEuvIkd%2BTnNZLEULL0%2BDI6ZV%2BCWwJ0WLf7P6zg%3D&amp;reserved=0" TargetMode="External"/><Relationship Id="rId2" Type="http://schemas.openxmlformats.org/officeDocument/2006/relationships/hyperlink" Target="https://github.com/niemopen/oasis-open-project/tree/main/pgb-meeting-minute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rgs/niemopen/repositorie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niemopen/nbac-admin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hyperlink" Target="https://www.niem.gov/" TargetMode="External"/><Relationship Id="rId26" Type="http://schemas.openxmlformats.org/officeDocument/2006/relationships/hyperlink" Target="https://lists.oasis-open-projects.org/g/niemopen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github.com/niemopen/ntac-admin" TargetMode="External"/><Relationship Id="rId34" Type="http://schemas.openxmlformats.org/officeDocument/2006/relationships/image" Target="../media/image11.png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mailto:https://sourceforge.net/projects/niem-mep-builder/" TargetMode="External"/><Relationship Id="rId25" Type="http://schemas.openxmlformats.org/officeDocument/2006/relationships/hyperlink" Target="https://niemopen.slack.com/" TargetMode="External"/><Relationship Id="rId33" Type="http://schemas.openxmlformats.org/officeDocument/2006/relationships/hyperlink" Target="https://www.niem.gov/about-niem/message-exchange-package-mep-registry-repository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wmaafip.js.mil/Account/Login?ReturnUrl=%2F" TargetMode="External"/><Relationship Id="rId29" Type="http://schemas.openxmlformats.org/officeDocument/2006/relationships/hyperlink" Target="https://lists.oasis-open-projects.org/g/niemopen-nbactsc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11" Type="http://schemas.openxmlformats.org/officeDocument/2006/relationships/image" Target="../media/image8.png"/><Relationship Id="rId24" Type="http://schemas.openxmlformats.org/officeDocument/2006/relationships/hyperlink" Target="https://github.com/niemopen/nmo-training" TargetMode="External"/><Relationship Id="rId32" Type="http://schemas.openxmlformats.org/officeDocument/2006/relationships/hyperlink" Target="mailto:beth.l.smalley.civ@mail.mil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10.png"/><Relationship Id="rId23" Type="http://schemas.openxmlformats.org/officeDocument/2006/relationships/hyperlink" Target="https://github.com/niemopen/nmo-admin" TargetMode="External"/><Relationship Id="rId28" Type="http://schemas.openxmlformats.org/officeDocument/2006/relationships/hyperlink" Target="https://lists.oasis-open-projects.org/g/niemopen-ntactsc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niemopen.org/" TargetMode="External"/><Relationship Id="rId31" Type="http://schemas.openxmlformats.org/officeDocument/2006/relationships/hyperlink" Target="mailto:akatherine.b.escobar.civ@mail.mi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bac-admin" TargetMode="External"/><Relationship Id="rId27" Type="http://schemas.openxmlformats.org/officeDocument/2006/relationships/hyperlink" Target="https://lists.oasis-open-projects.org/g/niemopen-pgb" TargetMode="External"/><Relationship Id="rId30" Type="http://schemas.openxmlformats.org/officeDocument/2006/relationships/hyperlink" Target="https://lists.oasis-open-projects.org/g/niemopen-nmotsc" TargetMode="External"/><Relationship Id="rId8" Type="http://schemas.openxmlformats.org/officeDocument/2006/relationships/hyperlink" Target="https://github.com/niemope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25 April 2024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17FB-2834-38AF-53EC-4A902B47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2790"/>
            <a:ext cx="10972800" cy="386663"/>
          </a:xfrm>
        </p:spPr>
        <p:txBody>
          <a:bodyPr>
            <a:normAutofit fontScale="90000"/>
          </a:bodyPr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AA96-C5F4-9D0C-6DEA-BE26C5191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8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DB14CE-2A11-41DF-8ABA-1A4F65EF10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9750" y="1088145"/>
          <a:ext cx="8500163" cy="512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12">
                  <a:extLst>
                    <a:ext uri="{9D8B030D-6E8A-4147-A177-3AD203B41FA5}">
                      <a16:colId xmlns:a16="http://schemas.microsoft.com/office/drawing/2014/main" val="4004798695"/>
                    </a:ext>
                  </a:extLst>
                </a:gridCol>
                <a:gridCol w="1321659">
                  <a:extLst>
                    <a:ext uri="{9D8B030D-6E8A-4147-A177-3AD203B41FA5}">
                      <a16:colId xmlns:a16="http://schemas.microsoft.com/office/drawing/2014/main" val="667413955"/>
                    </a:ext>
                  </a:extLst>
                </a:gridCol>
                <a:gridCol w="3383232">
                  <a:extLst>
                    <a:ext uri="{9D8B030D-6E8A-4147-A177-3AD203B41FA5}">
                      <a16:colId xmlns:a16="http://schemas.microsoft.com/office/drawing/2014/main" val="687969072"/>
                    </a:ext>
                  </a:extLst>
                </a:gridCol>
                <a:gridCol w="3254160">
                  <a:extLst>
                    <a:ext uri="{9D8B030D-6E8A-4147-A177-3AD203B41FA5}">
                      <a16:colId xmlns:a16="http://schemas.microsoft.com/office/drawing/2014/main" val="49529074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Alpha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2138989750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Transforms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Convert [CMF or XSD] to [CMF, XSD, OWL, or JSON Schema]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Other output transformation modules should be added later (e.g., spreadsheet, CSVs, lite UML, etc.)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81924469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 model details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 information about stewards, models, versions, namespaces, properties, types, and facets.  </a:t>
                      </a:r>
                      <a:b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Load NIEM 1.0 – 5.2 data.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Multi-model support for NIEM + IEPDs.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722528511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models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properties and types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set searching should be added later.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3345382936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Migrate models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Migrate a supported model from one version to any later version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Runs multiple iterations in one call.  Only works for models in the database with migration rules.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1174600057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Validate models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u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XML validation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for XML, XSD, IEPD catalogs, XML catalogs, CMF files.  NDR validation for XSD.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JSON validation and QA rules for properties and types should be added later. Reports in JSON and CSV.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4076756002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and updates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Upgrade CMF tool.  Fix bugs.  Update testing suites and infrastructure.  Add UI for migration and validation.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Also adds better handling for structural updates to production db.  Publish code and SQL.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12434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Browse UI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Browse details about NIEM and other models.  Load NIEM 6.0 data, plus additional fields.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 support for type unions, local terminology, legacy fields, and starred components.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973260046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UI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properties, types, and codes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2823762492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Subsets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 subsets in UI.  Add SSGT wantlist to CMF transform.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transform supports migrating users away from SSGT without losing their previous work.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3000672806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updates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Low-level functions to update the model.  Add support for user permissions.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Allows other users to create models and make incremental changes.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3488856728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mgt artifacts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Load change request spreadsheets and update model.  Add CMF to spreadsheet, CSV, and stats transforms.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 6.1 and future version support.  Allows bulk changes via CR spreadsheet.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335716479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BB7ABD2-BEED-4996-8A0C-0CEFEB66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200726"/>
            <a:ext cx="5705808" cy="1014761"/>
          </a:xfrm>
        </p:spPr>
        <p:txBody>
          <a:bodyPr/>
          <a:lstStyle/>
          <a:p>
            <a:r>
              <a:rPr lang="en-US" dirty="0"/>
              <a:t>NIEM API and Toolbox Update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B7C66E-7A1D-4519-96A8-6F61A9CE6B10}"/>
              </a:ext>
            </a:extLst>
          </p:cNvPr>
          <p:cNvSpPr/>
          <p:nvPr/>
        </p:nvSpPr>
        <p:spPr>
          <a:xfrm>
            <a:off x="4589671" y="6270875"/>
            <a:ext cx="954537" cy="3450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2DD837-FFCB-40CA-B712-DE09B274E896}"/>
              </a:ext>
            </a:extLst>
          </p:cNvPr>
          <p:cNvSpPr/>
          <p:nvPr/>
        </p:nvSpPr>
        <p:spPr>
          <a:xfrm>
            <a:off x="5704171" y="6270875"/>
            <a:ext cx="954537" cy="345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progress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FAF42-A90D-4263-B8EC-3621DA1E9CB6}"/>
              </a:ext>
            </a:extLst>
          </p:cNvPr>
          <p:cNvSpPr/>
          <p:nvPr/>
        </p:nvSpPr>
        <p:spPr>
          <a:xfrm>
            <a:off x="6818671" y="6270875"/>
            <a:ext cx="954537" cy="3450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271E7-70F4-4101-A7C2-A850AA1F48F8}"/>
              </a:ext>
            </a:extLst>
          </p:cNvPr>
          <p:cNvSpPr txBox="1"/>
          <p:nvPr/>
        </p:nvSpPr>
        <p:spPr>
          <a:xfrm>
            <a:off x="1809751" y="6294775"/>
            <a:ext cx="180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C557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Feb 12, 2024</a:t>
            </a:r>
          </a:p>
        </p:txBody>
      </p:sp>
    </p:spTree>
    <p:extLst>
      <p:ext uri="{BB962C8B-B14F-4D97-AF65-F5344CB8AC3E}">
        <p14:creationId xmlns:p14="http://schemas.microsoft.com/office/powerpoint/2010/main" val="341273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DB14CE-2A11-41DF-8ABA-1A4F65EF10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9751" y="1088145"/>
          <a:ext cx="8519347" cy="470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514">
                  <a:extLst>
                    <a:ext uri="{9D8B030D-6E8A-4147-A177-3AD203B41FA5}">
                      <a16:colId xmlns:a16="http://schemas.microsoft.com/office/drawing/2014/main" val="4004798695"/>
                    </a:ext>
                  </a:extLst>
                </a:gridCol>
                <a:gridCol w="1535735">
                  <a:extLst>
                    <a:ext uri="{9D8B030D-6E8A-4147-A177-3AD203B41FA5}">
                      <a16:colId xmlns:a16="http://schemas.microsoft.com/office/drawing/2014/main" val="667413955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2994563695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1068039738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1516549752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2943305825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2999737617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49529074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Alpha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MEP Builder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SSGT</a:t>
                      </a:r>
                      <a:endParaRPr lang="en-US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Migration Tool</a:t>
                      </a: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ConTesA</a:t>
                      </a:r>
                      <a:endParaRPr lang="en-US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Movement</a:t>
                      </a:r>
                      <a:endParaRPr lang="en-US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mgt</a:t>
                      </a: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2138989750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Transforms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 XSD transform bug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 model to XSD</a:t>
                      </a: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81924469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 model details </a:t>
                      </a:r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(API)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28511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models </a:t>
                      </a:r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(API)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382936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Migrate models </a:t>
                      </a:r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(API)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00057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Validate models </a:t>
                      </a:r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(API)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rgbClr val="CED1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4076756002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and updates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 Fix XSD transform bug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 UI to Toolbox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 UI to Toolbox</a:t>
                      </a:r>
                    </a:p>
                  </a:txBody>
                  <a:tcPr marL="90601" marR="9060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12434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Browse UI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60046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Search UI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762492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Subsets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extLst>
                  <a:ext uri="{0D108BD9-81ED-4DB2-BD59-A6C34878D82A}">
                    <a16:rowId xmlns:a16="http://schemas.microsoft.com/office/drawing/2014/main" val="3000672806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updates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Update NIEM model data; add migration rules.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56728"/>
                  </a:ext>
                </a:extLst>
              </a:tr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 mgt artifacts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01" marR="90601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Load change requests. Generate version artifacts.</a:t>
                      </a:r>
                    </a:p>
                  </a:txBody>
                  <a:tcPr marL="90601" marR="9060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6479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BB7ABD2-BEED-4996-8A0C-0CEFEB66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200726"/>
            <a:ext cx="8519346" cy="1014761"/>
          </a:xfrm>
        </p:spPr>
        <p:txBody>
          <a:bodyPr>
            <a:normAutofit/>
          </a:bodyPr>
          <a:lstStyle/>
          <a:p>
            <a:r>
              <a:rPr lang="en-US" sz="2400" dirty="0"/>
              <a:t>Support for MEP Builder and to replace legacy tools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B7C66E-7A1D-4519-96A8-6F61A9CE6B10}"/>
              </a:ext>
            </a:extLst>
          </p:cNvPr>
          <p:cNvSpPr/>
          <p:nvPr/>
        </p:nvSpPr>
        <p:spPr>
          <a:xfrm>
            <a:off x="4589671" y="6270875"/>
            <a:ext cx="954537" cy="3450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2DD837-FFCB-40CA-B712-DE09B274E896}"/>
              </a:ext>
            </a:extLst>
          </p:cNvPr>
          <p:cNvSpPr/>
          <p:nvPr/>
        </p:nvSpPr>
        <p:spPr>
          <a:xfrm>
            <a:off x="5704171" y="6270875"/>
            <a:ext cx="954537" cy="345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 progress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FAF42-A90D-4263-B8EC-3621DA1E9CB6}"/>
              </a:ext>
            </a:extLst>
          </p:cNvPr>
          <p:cNvSpPr/>
          <p:nvPr/>
        </p:nvSpPr>
        <p:spPr>
          <a:xfrm>
            <a:off x="6818671" y="6270875"/>
            <a:ext cx="954537" cy="3450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52898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338FC0-782A-4745-84A5-54BF5D06DD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09750" y="1216025"/>
          <a:ext cx="85725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44">
                  <a:extLst>
                    <a:ext uri="{9D8B030D-6E8A-4147-A177-3AD203B41FA5}">
                      <a16:colId xmlns:a16="http://schemas.microsoft.com/office/drawing/2014/main" val="1117764868"/>
                    </a:ext>
                  </a:extLst>
                </a:gridCol>
                <a:gridCol w="2813539">
                  <a:extLst>
                    <a:ext uri="{9D8B030D-6E8A-4147-A177-3AD203B41FA5}">
                      <a16:colId xmlns:a16="http://schemas.microsoft.com/office/drawing/2014/main" val="2499530673"/>
                    </a:ext>
                  </a:extLst>
                </a:gridCol>
                <a:gridCol w="3295117">
                  <a:extLst>
                    <a:ext uri="{9D8B030D-6E8A-4147-A177-3AD203B41FA5}">
                      <a16:colId xmlns:a16="http://schemas.microsoft.com/office/drawing/2014/main" val="151935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9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 Toolbox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https://niemopen.github.io/niem-toolbox/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Will be available at the end of the current alpha.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NIEMOpen Tool Issue Tracker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https://github.com/orgs/niemopen/projects/4/views/2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Kanban board for NIEM API and NIEM Toolbox.  Click tabs for other groupings and views of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 API 2.0 code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https://github.com/niemopen/niem-api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to be posted at the end of the current alpha.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7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 Toolbox code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https://github.com/niemopen/niem-toolbox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to be posted at the end of the current alpha.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NIEM data for the new backend PostgreSQL database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https://github.com/niemopen/niem-api-db</a:t>
                      </a:r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SQL files with NIEM 1.0 – 5.2 data to be posted at the end of the current alpha.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086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484EE64-80B2-49F3-8965-65040CE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739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April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00F7-5931-97A4-B9DF-5D52BEE8E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93" y="1040022"/>
            <a:ext cx="11079192" cy="47779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1:00 NBAC Co-Chair Opening Remarks – Mr. Kamran Atri, Mr. Thomas Krul 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are beginning planning to support the </a:t>
            </a: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NIEMOpen Reveal (symposium)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targeted for 18-20 Feb 2025 at the National Press Club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Draft agenda (pgb brief, back-up slides)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Reveal website &amp; registration coming soon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SAVE-THE-DATE 18-20 Feb 2025, Washington DC</a:t>
            </a:r>
          </a:p>
          <a:p>
            <a:pPr marL="1085850" lvl="2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on attending and highlighting your organizations accomplishments during panel discussions</a:t>
            </a:r>
          </a:p>
          <a:p>
            <a:pPr marL="1085850" lvl="2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your organization consider sponsorship of the event and set up a table at the event – contact Jane Harnad 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jharnad@oasis-open.org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PGB members and Domain Space Sub-Committees representatives encouraged to attend and participate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 details out in May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1:10 NIEM Management Office (NMO) Update – Ms. Katherine Escobar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PGB Meeting 11 April Recap</a:t>
            </a: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 and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links</a:t>
            </a: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NIEMOpen Reveal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1:20 NTAC Update – </a:t>
            </a:r>
            <a:r>
              <a:rPr 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Dr. Scott Renner</a:t>
            </a: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  </a:t>
            </a:r>
            <a:b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1:30 Communications &amp; Outreach NMO Sub-Committee update – Paul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Wormeli 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1:40 Community Updates - all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1:45 Questions/Final Remarks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F45C-22D8-D440-B0C6-9BDADA23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7204-D645-177D-905C-FA9BE4FE7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EC773-4E3C-9A72-C95A-9FA052E6CCAA}"/>
              </a:ext>
            </a:extLst>
          </p:cNvPr>
          <p:cNvSpPr txBox="1"/>
          <p:nvPr/>
        </p:nvSpPr>
        <p:spPr>
          <a:xfrm>
            <a:off x="384663" y="1538008"/>
            <a:ext cx="6097464" cy="218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3429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1:10 NIEM Management Office (NMO) Update – Ms. Katherine Escobar 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3405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lvl="1" indent="-285750" algn="l" defTabSz="457200" rtl="0" eaLnBrk="1" fontAlgn="auto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Char char="–"/>
              <a:tabLst>
                <a:tab pos="4572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PGB Meeting 11 April Recap</a:t>
            </a:r>
          </a:p>
          <a:p>
            <a:pPr marL="685800" marR="0" lvl="1" indent="-285750" algn="l" defTabSz="457200" rtl="0" eaLnBrk="1" fontAlgn="auto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Char char="–"/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</a:p>
          <a:p>
            <a:pPr marL="685800" marR="0" lvl="1" indent="-285750" algn="l" defTabSz="457200" rtl="0" eaLnBrk="1" fontAlgn="auto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Char char="–"/>
              <a:tabLst>
                <a:tab pos="4572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NBAC Admin</a:t>
            </a:r>
          </a:p>
          <a:p>
            <a:pPr marL="685800" marR="0" lvl="1" indent="-285750" algn="l" defTabSz="457200" rtl="0" eaLnBrk="1" fontAlgn="auto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Char char="–"/>
              <a:tabLst>
                <a:tab pos="4572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resources</a:t>
            </a:r>
          </a:p>
          <a:p>
            <a:pPr marL="685800" lvl="1" indent="-285750" defTabSz="457200">
              <a:lnSpc>
                <a:spcPct val="117000"/>
              </a:lnSpc>
              <a:buClr>
                <a:srgbClr val="1F497D"/>
              </a:buClr>
              <a:buSzPts val="1000"/>
              <a:buFont typeface="Arial"/>
              <a:buChar char="–"/>
              <a:tabLst>
                <a:tab pos="4572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NIEMOpen Reveal</a:t>
            </a:r>
          </a:p>
          <a:p>
            <a:pPr marL="685800" marR="0" lvl="1" indent="-285750" algn="l" defTabSz="457200" rtl="0" eaLnBrk="1" fontAlgn="auto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000"/>
              <a:buFont typeface="Arial"/>
              <a:buChar char="–"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1E9D6-E749-9A46-D8D2-DF9270A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latin typeface="+mn-lt"/>
              </a:rPr>
              <a:t>PGB TOPICS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934641-7359-F69C-A856-5A5D5B65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793954"/>
            <a:ext cx="5384800" cy="4990220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chemeClr val="bg2">
                    <a:lumMod val="10000"/>
                  </a:schemeClr>
                </a:solidFill>
              </a:rPr>
              <a:t>Project Updates</a:t>
            </a: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CMF</a:t>
            </a: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API 2.0</a:t>
            </a: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NDR</a:t>
            </a: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MEP Tool</a:t>
            </a:r>
          </a:p>
          <a:p>
            <a:r>
              <a:rPr lang="en-US" sz="2000" b="0" dirty="0">
                <a:solidFill>
                  <a:schemeClr val="bg2">
                    <a:lumMod val="10000"/>
                  </a:schemeClr>
                </a:solidFill>
              </a:rPr>
              <a:t>Motions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Adjust PGB meeting dates (Q3- 1 Aug, Q4 – 7 Nov)</a:t>
            </a: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 Adjust PGB meeting dates (Q3- 1 Aug, Q4 – 7 Nov)</a:t>
            </a:r>
          </a:p>
          <a:p>
            <a:pPr lvl="1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Approve 25 Jan 2024 minutes</a:t>
            </a:r>
            <a:endParaRPr lang="en-US" sz="1800" b="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Approve proceeding with PS02</a:t>
            </a:r>
          </a:p>
          <a:p>
            <a:pPr lvl="1"/>
            <a:r>
              <a:rPr lang="en-US" sz="1800" b="0" dirty="0">
                <a:solidFill>
                  <a:schemeClr val="bg2">
                    <a:lumMod val="10000"/>
                  </a:schemeClr>
                </a:solidFill>
              </a:rPr>
              <a:t>Approve funding for NIEMOpen Reveal event purchase of NPC facilities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9D3C1-944A-78E3-A089-4170A759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6FCF7-C581-E833-8E75-1CD93E01BDE7}"/>
              </a:ext>
            </a:extLst>
          </p:cNvPr>
          <p:cNvSpPr txBox="1"/>
          <p:nvPr/>
        </p:nvSpPr>
        <p:spPr>
          <a:xfrm flipH="1">
            <a:off x="7117726" y="991639"/>
            <a:ext cx="413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PGB Minutes &amp; PGB Brief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1BF2A-A9FE-A503-9E0B-E09EC27C9FD1}"/>
              </a:ext>
            </a:extLst>
          </p:cNvPr>
          <p:cNvSpPr txBox="1"/>
          <p:nvPr/>
        </p:nvSpPr>
        <p:spPr>
          <a:xfrm>
            <a:off x="7117727" y="1685597"/>
            <a:ext cx="4643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https://github.com/niemopen/oasis-open-project/tree/main/pgb-meeting-minutes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2FCA9-87CC-CA6C-111A-F77AA7FD1207}"/>
              </a:ext>
            </a:extLst>
          </p:cNvPr>
          <p:cNvSpPr txBox="1"/>
          <p:nvPr/>
        </p:nvSpPr>
        <p:spPr>
          <a:xfrm flipH="1">
            <a:off x="7117726" y="2845465"/>
            <a:ext cx="413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Latest Draft of NDR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0F13-0FE3-3173-FE79-A412DE8E4FAA}"/>
              </a:ext>
            </a:extLst>
          </p:cNvPr>
          <p:cNvSpPr txBox="1"/>
          <p:nvPr/>
        </p:nvSpPr>
        <p:spPr>
          <a:xfrm>
            <a:off x="7117726" y="3512454"/>
            <a:ext cx="342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467886"/>
                </a:solidFill>
                <a:effectLst/>
                <a:latin typeface="Aptos" panose="020B0604020202020204" pitchFamily="34" charset="0"/>
                <a:hlinkClick r:id="rId3"/>
              </a:rPr>
              <a:t>ndr6-outline.md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1E9D6-E749-9A46-D8D2-DF9270A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latin typeface="+mn-lt"/>
              </a:rPr>
              <a:t>Repos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934641-7359-F69C-A856-5A5D5B65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91639"/>
            <a:ext cx="5384800" cy="4990220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9D3C1-944A-78E3-A089-4170A759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58BEB-E648-C929-0C8F-A203480510E3}"/>
              </a:ext>
            </a:extLst>
          </p:cNvPr>
          <p:cNvSpPr txBox="1"/>
          <p:nvPr/>
        </p:nvSpPr>
        <p:spPr>
          <a:xfrm>
            <a:off x="461685" y="1174402"/>
            <a:ext cx="528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https://github.com/orgs/niemopen/repositories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DE631A-DDCC-1FE9-6DEB-93291584A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5" y="1790750"/>
            <a:ext cx="5308914" cy="2978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43FFDB-B6D4-C4A4-BEFD-387C23938D01}"/>
              </a:ext>
            </a:extLst>
          </p:cNvPr>
          <p:cNvSpPr txBox="1"/>
          <p:nvPr/>
        </p:nvSpPr>
        <p:spPr>
          <a:xfrm>
            <a:off x="6926094" y="1174402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Admin:</a:t>
            </a:r>
          </a:p>
          <a:p>
            <a:r>
              <a:rPr lang="en-US" dirty="0">
                <a:hlinkClick r:id="rId4"/>
              </a:rPr>
              <a:t>https://github.com/niemopen/nbac-admin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8060CA-A2B3-880B-1E9A-72A43EE9A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3588"/>
            <a:ext cx="5689670" cy="40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hlinkClick r:id="rId17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1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2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657969" y="3684090"/>
            <a:ext cx="23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Arial"/>
                <a:hlinkClick r:id="rId33"/>
              </a:rPr>
              <a:t>MEP Registry  &amp; Repository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4239" y="5712839"/>
            <a:ext cx="47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Ms. Katherine Escobar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NIEMOpen Project Governance Board Chair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77" y="439181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NIEMOpen Reveal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59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17FB-2834-38AF-53EC-4A902B47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2790"/>
            <a:ext cx="10972800" cy="386663"/>
          </a:xfrm>
        </p:spPr>
        <p:txBody>
          <a:bodyPr>
            <a:normAutofit fontScale="90000"/>
          </a:bodyPr>
          <a:lstStyle/>
          <a:p>
            <a:r>
              <a:rPr lang="en-US" dirty="0"/>
              <a:t>NIEMOPEN REVEAL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AA96-C5F4-9D0C-6DEA-BE26C5191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4F011-63C7-3AD9-DE7A-A691662FD34A}"/>
              </a:ext>
            </a:extLst>
          </p:cNvPr>
          <p:cNvSpPr txBox="1"/>
          <p:nvPr/>
        </p:nvSpPr>
        <p:spPr>
          <a:xfrm>
            <a:off x="719667" y="1270000"/>
            <a:ext cx="111845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Dates: 18-20 Feb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Location: National Press Club, Washington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Venue: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Ballroom – Plenary Sessions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 Technical Breakout Tracks (Technical Primer &amp; Technical Expert Training Tracks)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Draft agenda available @ NBAC Admin Git Repo 28 Mar minutes folder (look there in a couple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PGB approved seed money to reserve Ballroom on 19 Feb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11 April PGB Motion to secure remainder of NPC facilities - 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How funding event: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Registration Fees 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Event Sponsorship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—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—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D1AE7-3CE3-80B9-70DC-1D1D98385142}"/>
              </a:ext>
            </a:extLst>
          </p:cNvPr>
          <p:cNvSpPr txBox="1"/>
          <p:nvPr/>
        </p:nvSpPr>
        <p:spPr>
          <a:xfrm>
            <a:off x="719667" y="753533"/>
            <a:ext cx="1006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NIEMOpen Reveal: Data Standard, Redefining the International Information Landscape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6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MAR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00F7-5931-97A4-B9DF-5D52BEE8E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93" y="1040022"/>
            <a:ext cx="11079192" cy="4777956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1:20 NTAC Update – </a:t>
            </a:r>
            <a:r>
              <a:rPr lang="en-US" sz="17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Dr. Scott Renner</a:t>
            </a: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  </a:t>
            </a:r>
            <a:b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1:30 Communications &amp; Outreach NMO Sub-Committee update – Paul Wormeli 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1:40 Community Updates - all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1:45 Questions/Final Remarks 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752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13622</TotalTime>
  <Words>1349</Words>
  <Application>Microsoft Office PowerPoint</Application>
  <PresentationFormat>Widescreen</PresentationFormat>
  <Paragraphs>236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Arial</vt:lpstr>
      <vt:lpstr>Bahnschrift</vt:lpstr>
      <vt:lpstr>Calibri</vt:lpstr>
      <vt:lpstr>Helvetica LT Std</vt:lpstr>
      <vt:lpstr>Open Sans</vt:lpstr>
      <vt:lpstr>Times New Roman</vt:lpstr>
      <vt:lpstr>Tw Cen MT</vt:lpstr>
      <vt:lpstr>Wingdings</vt:lpstr>
      <vt:lpstr>2_Office Theme</vt:lpstr>
      <vt:lpstr>1_NIEM_white</vt:lpstr>
      <vt:lpstr>TEXT AND ART</vt:lpstr>
      <vt:lpstr>NBAC TSC Slides 25 April 2024 Meeting</vt:lpstr>
      <vt:lpstr>25 April 2024 NBAC TSC Agenda     </vt:lpstr>
      <vt:lpstr>NMO Slides</vt:lpstr>
      <vt:lpstr>PGB TOPICS</vt:lpstr>
      <vt:lpstr>Repos</vt:lpstr>
      <vt:lpstr>resources</vt:lpstr>
      <vt:lpstr>PowerPoint Presentation</vt:lpstr>
      <vt:lpstr>NIEMOPEN REVEAL STATUS</vt:lpstr>
      <vt:lpstr>28 MAR 2024 NBAC TSC Agenda     </vt:lpstr>
      <vt:lpstr>Backups</vt:lpstr>
      <vt:lpstr>NIEM API and Toolbox Update</vt:lpstr>
      <vt:lpstr>Support for MEP Builder and to replace legacy tools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706</cp:revision>
  <cp:lastPrinted>2023-07-25T13:18:13Z</cp:lastPrinted>
  <dcterms:created xsi:type="dcterms:W3CDTF">2021-02-21T03:42:26Z</dcterms:created>
  <dcterms:modified xsi:type="dcterms:W3CDTF">2024-04-25T12:02:33Z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