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8" r:id="rId4"/>
    <p:sldMasterId id="2147483658" r:id="rId5"/>
  </p:sldMasterIdLst>
  <p:notesMasterIdLst>
    <p:notesMasterId r:id="rId12"/>
  </p:notesMasterIdLst>
  <p:sldIdLst>
    <p:sldId id="256" r:id="rId6"/>
    <p:sldId id="377" r:id="rId7"/>
    <p:sldId id="373" r:id="rId8"/>
    <p:sldId id="372" r:id="rId9"/>
    <p:sldId id="376" r:id="rId10"/>
    <p:sldId id="316" r:id="rId11"/>
  </p:sldIdLst>
  <p:sldSz cx="9144000" cy="6858000" type="screen4x3"/>
  <p:notesSz cx="7010400" cy="92360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497D"/>
    <a:srgbClr val="020A0E"/>
    <a:srgbClr val="8B8B8B"/>
    <a:srgbClr val="9EB3B6"/>
    <a:srgbClr val="F0EAF9"/>
    <a:srgbClr val="CEDEE0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49" autoAdjust="0"/>
    <p:restoredTop sz="90531" autoAdjust="0"/>
  </p:normalViewPr>
  <p:slideViewPr>
    <p:cSldViewPr snapToGrid="0" snapToObjects="1">
      <p:cViewPr varScale="1">
        <p:scale>
          <a:sx n="94" d="100"/>
          <a:sy n="94" d="100"/>
        </p:scale>
        <p:origin x="974" y="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theme" Target="theme/theme1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1804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1804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r">
              <a:defRPr sz="1200"/>
            </a:lvl1pPr>
          </a:lstStyle>
          <a:p>
            <a:fld id="{F479A44B-3772-674F-95C9-7079CC0120AD}" type="datetimeFigureOut">
              <a:rPr lang="en-US" smtClean="0"/>
              <a:pPr/>
              <a:t>7/19/2023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95388" y="692150"/>
            <a:ext cx="4619625" cy="3463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830" tIns="46415" rIns="92830" bIns="46415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387136"/>
            <a:ext cx="5608320" cy="4156234"/>
          </a:xfrm>
          <a:prstGeom prst="rect">
            <a:avLst/>
          </a:prstGeom>
        </p:spPr>
        <p:txBody>
          <a:bodyPr vert="horz" lIns="92830" tIns="46415" rIns="92830" bIns="46415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68"/>
            <a:ext cx="3037840" cy="461804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772668"/>
            <a:ext cx="3037840" cy="461804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r">
              <a:defRPr sz="1200"/>
            </a:lvl1pPr>
          </a:lstStyle>
          <a:p>
            <a:fld id="{B7DA21B6-DD30-824E-9484-61254458B3F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39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DA21B6-DD30-824E-9484-61254458B3F6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3020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8600" y="2895600"/>
            <a:ext cx="6146800" cy="838200"/>
          </a:xfrm>
        </p:spPr>
        <p:txBody>
          <a:bodyPr>
            <a:no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1A9E2-F867-4FBB-AE62-22528DB51AD0}" type="datetime1">
              <a:rPr lang="en-US" smtClean="0"/>
              <a:t>7/19/2023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 anchorCtr="0">
            <a:normAutofit/>
          </a:bodyPr>
          <a:lstStyle>
            <a:lvl1pPr algn="ctr">
              <a:defRPr sz="2800" cap="all" spc="-100">
                <a:solidFill>
                  <a:schemeClr val="bg2">
                    <a:lumMod val="75000"/>
                    <a:alpha val="40000"/>
                  </a:schemeClr>
                </a:solidFill>
                <a:latin typeface="Arial Black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 algn="ctr">
              <a:spcAft>
                <a:spcPts val="1200"/>
              </a:spcAft>
              <a:buFontTx/>
              <a:buNone/>
              <a:defRPr sz="2100" spc="-50">
                <a:latin typeface=""/>
              </a:defRPr>
            </a:lvl1pPr>
            <a:lvl2pPr marL="349250" indent="0" algn="ctr">
              <a:spcAft>
                <a:spcPts val="1200"/>
              </a:spcAft>
              <a:buFontTx/>
              <a:buNone/>
              <a:defRPr sz="2100" spc="-50">
                <a:latin typeface=""/>
              </a:defRPr>
            </a:lvl2pPr>
            <a:lvl3pPr marL="685800" indent="0" algn="ctr">
              <a:spcAft>
                <a:spcPts val="1200"/>
              </a:spcAft>
              <a:buFontTx/>
              <a:buNone/>
              <a:defRPr sz="2100" spc="-50">
                <a:latin typeface=""/>
              </a:defRPr>
            </a:lvl3pPr>
            <a:lvl4pPr marL="1035050" indent="0" algn="ctr">
              <a:spcAft>
                <a:spcPts val="1200"/>
              </a:spcAft>
              <a:buFontTx/>
              <a:buNone/>
              <a:defRPr sz="2100" spc="-50">
                <a:latin typeface=""/>
              </a:defRPr>
            </a:lvl4pPr>
            <a:lvl5pPr marL="1371600" indent="0" algn="ctr">
              <a:spcAft>
                <a:spcPts val="1200"/>
              </a:spcAft>
              <a:buFontTx/>
              <a:buNone/>
              <a:defRPr sz="2100" spc="-50">
                <a:latin typeface="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F355D-9C5A-4EAD-8604-B6892699147D}" type="datetime1">
              <a:rPr lang="en-US" smtClean="0"/>
              <a:t>7/19/2023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05300" y="6248400"/>
            <a:ext cx="533400" cy="365125"/>
          </a:xfrm>
          <a:prstGeom prst="rect">
            <a:avLst/>
          </a:prstGeom>
        </p:spPr>
        <p:txBody>
          <a:bodyPr/>
          <a:lstStyle/>
          <a:p>
            <a:fld id="{ACD1D011-FCD3-7940-840A-EE50EAD461D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946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ic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406400" y="1155700"/>
            <a:ext cx="8339328" cy="51389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6601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498600" y="4621161"/>
            <a:ext cx="6146800" cy="8382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800" baseline="0">
                <a:solidFill>
                  <a:schemeClr val="bg1">
                    <a:lumMod val="50000"/>
                  </a:schemeClr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 dirty="0"/>
              <a:t>Title Master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73325"/>
            <a:ext cx="7772400" cy="981075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94100"/>
            <a:ext cx="6400800" cy="495300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6FEF1-EEDA-41AF-9328-8C7E964DC253}" type="datetime1">
              <a:rPr lang="en-US" smtClean="0"/>
              <a:t>7/19/2023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ED32D-F286-478A-89E5-C9CB54D83C02}" type="datetime1">
              <a:rPr lang="en-US" smtClean="0"/>
              <a:t>7/19/2023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457200" y="1492250"/>
            <a:ext cx="8229600" cy="4445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91801"/>
            <a:ext cx="4038600" cy="4375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91801"/>
            <a:ext cx="4038600" cy="4375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3E641-2326-4725-81F2-B46948D9EB39}" type="datetime1">
              <a:rPr lang="en-US" smtClean="0"/>
              <a:t>7/19/2023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09057"/>
            <a:ext cx="4040188" cy="348374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885D10-E850-485B-9AFC-215221AC93A4}" type="datetime1">
              <a:rPr lang="en-US" smtClean="0"/>
              <a:t>7/19/2023</a:t>
            </a:fld>
            <a:endParaRPr lang="en-US"/>
          </a:p>
        </p:txBody>
      </p:sp>
      <p:sp>
        <p:nvSpPr>
          <p:cNvPr id="12" name="Chart Placeholder 11"/>
          <p:cNvSpPr>
            <a:spLocks noGrp="1"/>
          </p:cNvSpPr>
          <p:nvPr>
            <p:ph type="chart" sz="quarter" idx="11"/>
          </p:nvPr>
        </p:nvSpPr>
        <p:spPr>
          <a:xfrm>
            <a:off x="4800600" y="1535113"/>
            <a:ext cx="3771900" cy="4357687"/>
          </a:xfrm>
        </p:spPr>
        <p:txBody>
          <a:bodyPr/>
          <a:lstStyle/>
          <a:p>
            <a:r>
              <a:rPr lang="en-US" dirty="0"/>
              <a:t>Click icon to add chart</a:t>
            </a: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>
            <a:normAutofit/>
          </a:bodyPr>
          <a:lstStyle>
            <a:lvl1pPr algn="l">
              <a:defRPr sz="2400" b="1" cap="none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8A7B0-AC12-49A8-8CC2-BE29E63D118A}" type="datetime1">
              <a:rPr lang="en-US" smtClean="0"/>
              <a:t>7/19/2023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68AEB-731E-45FB-B1DA-5FA2A195E439}" type="datetime1">
              <a:rPr lang="en-US" smtClean="0"/>
              <a:t>7/19/2023</a:t>
            </a:fld>
            <a:endParaRPr lang="en-US"/>
          </a:p>
        </p:txBody>
      </p:sp>
      <p:sp>
        <p:nvSpPr>
          <p:cNvPr id="9" name="Table Placeholder 8"/>
          <p:cNvSpPr>
            <a:spLocks noGrp="1"/>
          </p:cNvSpPr>
          <p:nvPr>
            <p:ph type="tbl" sz="quarter" idx="12"/>
          </p:nvPr>
        </p:nvSpPr>
        <p:spPr>
          <a:xfrm>
            <a:off x="457200" y="1491801"/>
            <a:ext cx="8089900" cy="4362899"/>
          </a:xfrm>
        </p:spPr>
        <p:txBody>
          <a:bodyPr/>
          <a:lstStyle/>
          <a:p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09057"/>
            <a:ext cx="4040188" cy="348374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26C89-3968-4A1A-8DC2-CC78FB52203E}" type="datetime1">
              <a:rPr lang="en-US" smtClean="0"/>
              <a:t>7/19/2023</a:t>
            </a:fld>
            <a:endParaRPr lang="en-US"/>
          </a:p>
        </p:txBody>
      </p:sp>
      <p:sp>
        <p:nvSpPr>
          <p:cNvPr id="12" name="Chart Placeholder 11"/>
          <p:cNvSpPr>
            <a:spLocks noGrp="1"/>
          </p:cNvSpPr>
          <p:nvPr>
            <p:ph type="chart" sz="quarter" idx="11"/>
          </p:nvPr>
        </p:nvSpPr>
        <p:spPr>
          <a:xfrm>
            <a:off x="4800600" y="1535113"/>
            <a:ext cx="3771900" cy="435768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1"/>
          <p:cNvGrpSpPr/>
          <p:nvPr/>
        </p:nvGrpSpPr>
        <p:grpSpPr>
          <a:xfrm flipH="1">
            <a:off x="1600199" y="2126877"/>
            <a:ext cx="7543801" cy="2604247"/>
            <a:chOff x="-1" y="3379694"/>
            <a:chExt cx="7543801" cy="2604247"/>
          </a:xfrm>
        </p:grpSpPr>
        <p:sp>
          <p:nvSpPr>
            <p:cNvPr id="10" name="Snip Single Corner Rectangle 9"/>
            <p:cNvSpPr/>
            <p:nvPr/>
          </p:nvSpPr>
          <p:spPr>
            <a:xfrm flipV="1">
              <a:off x="-1" y="3393141"/>
              <a:ext cx="7543800" cy="2590800"/>
            </a:xfrm>
            <a:prstGeom prst="snip1Rect">
              <a:avLst>
                <a:gd name="adj" fmla="val 7379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0" y="3379694"/>
              <a:ext cx="7543800" cy="2377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6105" y="2653553"/>
            <a:ext cx="5870448" cy="1472184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6105" y="4134881"/>
            <a:ext cx="5870448" cy="57607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Clr>
                <a:schemeClr val="accent1"/>
              </a:buClr>
              <a:buSzPct val="90000"/>
              <a:buFont typeface="Wingdings 2" pitchFamily="18" charset="2"/>
              <a:buNone/>
              <a:defRPr sz="14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8033590" y="3475037"/>
            <a:ext cx="1828801" cy="365125"/>
          </a:xfrm>
        </p:spPr>
        <p:txBody>
          <a:bodyPr vert="horz" lIns="91440" tIns="0" rIns="91440" bIns="0" rtlCol="0" anchor="t" anchorCtr="0"/>
          <a:lstStyle>
            <a:lvl1pPr marL="0" algn="l" defTabSz="914400" rtl="0" eaLnBrk="1" latinLnBrk="0" hangingPunct="1">
              <a:defRPr sz="1100" b="1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7658009" y="3475037"/>
            <a:ext cx="1828800" cy="365125"/>
          </a:xfrm>
        </p:spPr>
        <p:txBody>
          <a:bodyPr vert="horz" lIns="91440" tIns="0" rIns="91440" bIns="0" rtlCol="0" anchor="b" anchorCtr="0"/>
          <a:lstStyle>
            <a:lvl1pPr marL="0" algn="l" defTabSz="914400" rtl="0" eaLnBrk="1" latinLnBrk="0" hangingPunct="1">
              <a:defRPr sz="1400" b="1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64DCAFD5-E28C-4FAE-B896-709C25B69976}" type="datetime1">
              <a:rPr lang="en-US" smtClean="0"/>
              <a:t>7/19/2023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669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niem_1_inside.jpg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10" name="Picture 9" descr="niem_1_cover.jpg"/>
          <p:cNvPicPr>
            <a:picLocks noChangeAspect="1"/>
          </p:cNvPicPr>
          <p:nvPr userDrawn="1"/>
        </p:nvPicPr>
        <p:blipFill rotWithShape="1">
          <a:blip r:embed="rId14"/>
          <a:srcRect l="65865" t="77549"/>
          <a:stretch/>
        </p:blipFill>
        <p:spPr>
          <a:xfrm>
            <a:off x="5864470" y="5328132"/>
            <a:ext cx="3121269" cy="153967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04042"/>
            <a:ext cx="8229600" cy="8113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95184" y="12621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CCB297DF-97F3-44D5-A7F5-334AEE6B78F7}" type="datetime1">
              <a:rPr lang="en-US" smtClean="0"/>
              <a:t>7/19/2023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0113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91801"/>
            <a:ext cx="8229600" cy="46343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15"/>
          <a:srcRect l="88148" t="94107" r="-1" b="82"/>
          <a:stretch/>
        </p:blipFill>
        <p:spPr>
          <a:xfrm>
            <a:off x="8053755" y="6462349"/>
            <a:ext cx="1084781" cy="39888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5" r:id="rId6"/>
    <p:sldLayoutId id="2147483650" r:id="rId7"/>
    <p:sldLayoutId id="2147483653" r:id="rId8"/>
    <p:sldLayoutId id="2147483676" r:id="rId9"/>
    <p:sldLayoutId id="2147483677" r:id="rId10"/>
    <p:sldLayoutId id="2147483678" r:id="rId11"/>
  </p:sldLayoutIdLst>
  <p:hf hdr="0" dt="0"/>
  <p:txStyles>
    <p:titleStyle>
      <a:lvl1pPr algn="l" defTabSz="457200" rtl="0" eaLnBrk="1" latinLnBrk="0" hangingPunct="1">
        <a:lnSpc>
          <a:spcPct val="80000"/>
        </a:lnSpc>
        <a:spcBef>
          <a:spcPct val="0"/>
        </a:spcBef>
        <a:buNone/>
        <a:defRPr sz="3200" b="1" kern="1200" cap="all">
          <a:solidFill>
            <a:schemeClr val="bg1">
              <a:lumMod val="50000"/>
            </a:schemeClr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Tx/>
        <a:buFont typeface="Arial"/>
        <a:buChar char="•"/>
        <a:defRPr sz="3200" kern="1200">
          <a:solidFill>
            <a:srgbClr val="7F7F7F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ClrTx/>
        <a:buFont typeface="Arial"/>
        <a:buChar char="–"/>
        <a:defRPr sz="2800" kern="1200">
          <a:solidFill>
            <a:srgbClr val="7F7F7F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Tx/>
        <a:buFont typeface="Arial"/>
        <a:buChar char="•"/>
        <a:defRPr sz="2400" kern="1200">
          <a:solidFill>
            <a:srgbClr val="7F7F7F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ClrTx/>
        <a:buFont typeface="Arial"/>
        <a:buChar char="–"/>
        <a:defRPr sz="2000" kern="1200">
          <a:solidFill>
            <a:srgbClr val="7F7F7F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ClrTx/>
        <a:buFont typeface="Arial"/>
        <a:buChar char="»"/>
        <a:defRPr sz="2000" kern="1200">
          <a:solidFill>
            <a:srgbClr val="7F7F7F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niem_1_cover.jp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4"/>
          <a:srcRect l="22021" t="41154" r="22118" b="45129"/>
          <a:stretch/>
        </p:blipFill>
        <p:spPr>
          <a:xfrm>
            <a:off x="1063007" y="2782766"/>
            <a:ext cx="7017986" cy="129246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-1" t="277" r="747"/>
          <a:stretch/>
        </p:blipFill>
        <p:spPr>
          <a:xfrm>
            <a:off x="909581" y="440675"/>
            <a:ext cx="1712433" cy="1720525"/>
          </a:xfrm>
          <a:prstGeom prst="ellipse">
            <a:avLst/>
          </a:prstGeom>
        </p:spPr>
      </p:pic>
      <p:sp>
        <p:nvSpPr>
          <p:cNvPr id="3" name="Title 4"/>
          <p:cNvSpPr txBox="1">
            <a:spLocks/>
          </p:cNvSpPr>
          <p:nvPr/>
        </p:nvSpPr>
        <p:spPr bwMode="auto">
          <a:xfrm>
            <a:off x="133059" y="4401237"/>
            <a:ext cx="8877882" cy="1557349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45720" tIns="45720" rIns="45720" bIns="45720" numCol="1" anchor="ctr" anchorCtr="0" compatLnSpc="1">
            <a:prstTxWarp prst="textNoShape">
              <a:avLst/>
            </a:prstTxWarp>
            <a:spAutoFit/>
          </a:bodyPr>
          <a:lstStyle>
            <a:lvl1pPr algn="ctr" eaLnBrk="0" hangingPunct="0">
              <a:lnSpc>
                <a:spcPts val="3600"/>
              </a:lnSpc>
              <a:spcBef>
                <a:spcPct val="50000"/>
              </a:spcBef>
              <a:defRPr sz="4000" b="0" i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r" eaLnBrk="0" hangingPunct="0">
              <a:defRPr sz="2800" i="1">
                <a:solidFill>
                  <a:srgbClr val="000000"/>
                </a:solidFill>
                <a:latin typeface="Times New Roman" pitchFamily="18" charset="0"/>
              </a:defRPr>
            </a:lvl2pPr>
            <a:lvl3pPr algn="r" eaLnBrk="0" hangingPunct="0">
              <a:defRPr sz="2800" i="1">
                <a:solidFill>
                  <a:srgbClr val="000000"/>
                </a:solidFill>
                <a:latin typeface="Times New Roman" pitchFamily="18" charset="0"/>
              </a:defRPr>
            </a:lvl3pPr>
            <a:lvl4pPr algn="r" eaLnBrk="0" hangingPunct="0">
              <a:defRPr sz="2800" i="1">
                <a:solidFill>
                  <a:srgbClr val="000000"/>
                </a:solidFill>
                <a:latin typeface="Times New Roman" pitchFamily="18" charset="0"/>
              </a:defRPr>
            </a:lvl4pPr>
            <a:lvl5pPr algn="r" eaLnBrk="0" hangingPunct="0">
              <a:defRPr sz="2800" i="1">
                <a:solidFill>
                  <a:srgbClr val="000000"/>
                </a:solidFill>
                <a:latin typeface="Times New Roman" pitchFamily="18" charset="0"/>
              </a:defRPr>
            </a:lvl5pPr>
            <a:lvl6pPr marL="457200" algn="r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rgbClr val="000000"/>
                </a:solidFill>
                <a:latin typeface="Times New Roman" pitchFamily="18" charset="0"/>
              </a:defRPr>
            </a:lvl6pPr>
            <a:lvl7pPr marL="914400" algn="r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rgbClr val="000000"/>
                </a:solidFill>
                <a:latin typeface="Times New Roman" pitchFamily="18" charset="0"/>
              </a:defRPr>
            </a:lvl7pPr>
            <a:lvl8pPr marL="1371600" algn="r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rgbClr val="000000"/>
                </a:solidFill>
                <a:latin typeface="Times New Roman" pitchFamily="18" charset="0"/>
              </a:defRPr>
            </a:lvl8pPr>
            <a:lvl9pPr marL="1828800" algn="r" eaLnBrk="0" fontAlgn="base" hangingPunct="0">
              <a:spcBef>
                <a:spcPct val="0"/>
              </a:spcBef>
              <a:spcAft>
                <a:spcPct val="0"/>
              </a:spcAft>
              <a:defRPr sz="2800" i="1">
                <a:solidFill>
                  <a:srgbClr val="000000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80000"/>
              </a:lnSpc>
            </a:pPr>
            <a:r>
              <a:rPr lang="en-US" sz="2800" b="1" dirty="0"/>
              <a:t>????? Domain Value Proposition</a:t>
            </a:r>
          </a:p>
          <a:p>
            <a:pPr>
              <a:lnSpc>
                <a:spcPct val="80000"/>
              </a:lnSpc>
            </a:pPr>
            <a:r>
              <a:rPr lang="en-US" sz="2800" b="1" dirty="0"/>
              <a:t>Presentation to NBAC </a:t>
            </a:r>
          </a:p>
          <a:p>
            <a:pPr>
              <a:lnSpc>
                <a:spcPct val="80000"/>
              </a:lnSpc>
            </a:pPr>
            <a:r>
              <a:rPr lang="en-US" sz="2800" b="1" dirty="0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381541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2437"/>
            <a:ext cx="8229600" cy="811358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Value proposition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quarter" idx="11"/>
          </p:nvPr>
        </p:nvSpPr>
        <p:spPr>
          <a:xfrm>
            <a:off x="457200" y="753758"/>
            <a:ext cx="3911600" cy="4705350"/>
          </a:xfrm>
          <a:ln>
            <a:solidFill>
              <a:schemeClr val="tx2"/>
            </a:solidFill>
          </a:ln>
        </p:spPr>
        <p:txBody>
          <a:bodyPr>
            <a:normAutofit fontScale="55000" lnSpcReduction="20000"/>
          </a:bodyPr>
          <a:lstStyle/>
          <a:p>
            <a:pPr marL="0" indent="0">
              <a:lnSpc>
                <a:spcPct val="130000"/>
              </a:lnSpc>
              <a:spcBef>
                <a:spcPts val="1200"/>
              </a:spcBef>
              <a:buNone/>
            </a:pPr>
            <a:r>
              <a:rPr lang="en-US" b="1" spc="-50" dirty="0">
                <a:solidFill>
                  <a:srgbClr val="FF0000"/>
                </a:solidFill>
              </a:rPr>
              <a:t>???</a:t>
            </a:r>
            <a:r>
              <a:rPr lang="en-US" b="1" spc="-50" dirty="0"/>
              <a:t> COI</a:t>
            </a:r>
          </a:p>
          <a:p>
            <a:pPr marL="342900" lvl="1" indent="-342900">
              <a:lnSpc>
                <a:spcPct val="130000"/>
              </a:lnSpc>
              <a:spcBef>
                <a:spcPts val="1200"/>
              </a:spcBef>
              <a:buFont typeface="Arial"/>
              <a:buChar char="•"/>
            </a:pPr>
            <a:r>
              <a:rPr lang="en-US" sz="2500" spc="-50" dirty="0"/>
              <a:t>Best practice model to align existing </a:t>
            </a:r>
            <a:r>
              <a:rPr lang="en-US" sz="2500" spc="-50" dirty="0">
                <a:solidFill>
                  <a:srgbClr val="FF0000"/>
                </a:solidFill>
              </a:rPr>
              <a:t>???</a:t>
            </a:r>
            <a:r>
              <a:rPr lang="en-US" sz="2500" spc="-50" dirty="0"/>
              <a:t> data standards with DHS and external stakeholders</a:t>
            </a:r>
          </a:p>
          <a:p>
            <a:pPr marL="342900" lvl="1" indent="-342900">
              <a:lnSpc>
                <a:spcPct val="130000"/>
              </a:lnSpc>
              <a:spcBef>
                <a:spcPts val="1200"/>
              </a:spcBef>
              <a:buFont typeface="Arial"/>
              <a:buChar char="•"/>
            </a:pPr>
            <a:r>
              <a:rPr lang="en-US" sz="2500" dirty="0"/>
              <a:t>Promotes community-based agreement </a:t>
            </a:r>
            <a:br>
              <a:rPr lang="en-US" sz="2500" dirty="0"/>
            </a:br>
            <a:r>
              <a:rPr lang="en-US" sz="2500" dirty="0"/>
              <a:t>on data element names and definitions</a:t>
            </a:r>
            <a:endParaRPr lang="en-US" sz="2500" spc="-50" dirty="0"/>
          </a:p>
          <a:p>
            <a:pPr marL="342900" lvl="1" indent="-342900">
              <a:lnSpc>
                <a:spcPct val="130000"/>
              </a:lnSpc>
              <a:spcBef>
                <a:spcPts val="1200"/>
              </a:spcBef>
              <a:buFont typeface="Arial"/>
              <a:buChar char="•"/>
            </a:pPr>
            <a:r>
              <a:rPr lang="en-US" sz="2500" dirty="0"/>
              <a:t>Supports reuse of definitions within concrete, implementable data syntaxes</a:t>
            </a:r>
          </a:p>
          <a:p>
            <a:pPr marL="342900" lvl="1" indent="-342900">
              <a:lnSpc>
                <a:spcPct val="130000"/>
              </a:lnSpc>
              <a:spcBef>
                <a:spcPts val="1200"/>
              </a:spcBef>
              <a:buFont typeface="Arial"/>
              <a:buChar char="•"/>
            </a:pPr>
            <a:r>
              <a:rPr lang="en-US" sz="2500" dirty="0"/>
              <a:t>Provides a framework for information exchange specifications with machine-testable conformance</a:t>
            </a:r>
            <a:r>
              <a:rPr lang="en-US" sz="2500" spc="-50" dirty="0"/>
              <a:t> </a:t>
            </a:r>
          </a:p>
          <a:p>
            <a:pPr marL="342900" lvl="1" indent="-342900">
              <a:lnSpc>
                <a:spcPct val="130000"/>
              </a:lnSpc>
              <a:spcBef>
                <a:spcPts val="1200"/>
              </a:spcBef>
              <a:buFont typeface="Arial"/>
              <a:buChar char="•"/>
            </a:pPr>
            <a:r>
              <a:rPr lang="en-US" sz="2500" spc="-50" dirty="0"/>
              <a:t>Improves interoperability – making data visible, accessible and understandable within enterprise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Content Placeholder 3"/>
          <p:cNvSpPr txBox="1">
            <a:spLocks/>
          </p:cNvSpPr>
          <p:nvPr/>
        </p:nvSpPr>
        <p:spPr>
          <a:xfrm>
            <a:off x="4557487" y="777463"/>
            <a:ext cx="4005942" cy="4245796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Tx/>
              <a:buFont typeface="Arial"/>
              <a:buChar char="•"/>
              <a:defRPr sz="32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Tx/>
              <a:buFont typeface="Arial"/>
              <a:buChar char="–"/>
              <a:defRPr sz="28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Tx/>
              <a:buFont typeface="Arial"/>
              <a:buChar char="•"/>
              <a:defRPr sz="24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Tx/>
              <a:buFont typeface="Arial"/>
              <a:buChar char="–"/>
              <a:defRPr sz="20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Tx/>
              <a:buFont typeface="Arial"/>
              <a:buChar char="»"/>
              <a:defRPr sz="20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110000"/>
              </a:lnSpc>
              <a:spcBef>
                <a:spcPts val="1200"/>
              </a:spcBef>
              <a:buNone/>
            </a:pPr>
            <a:r>
              <a:rPr lang="en-US" sz="1800" b="1" spc="-50" dirty="0"/>
              <a:t>NIEM Community</a:t>
            </a:r>
          </a:p>
          <a:p>
            <a:pPr marL="342900" lvl="1" indent="-342900">
              <a:lnSpc>
                <a:spcPct val="110000"/>
              </a:lnSpc>
              <a:spcBef>
                <a:spcPts val="1200"/>
              </a:spcBef>
              <a:buFont typeface="Arial"/>
              <a:buChar char="•"/>
            </a:pPr>
            <a:r>
              <a:rPr lang="en-US" sz="1400" dirty="0"/>
              <a:t>Increases use of a common and standard data and information sharing model for </a:t>
            </a:r>
            <a:r>
              <a:rPr lang="en-US" sz="1400" dirty="0">
                <a:solidFill>
                  <a:srgbClr val="FF0000"/>
                </a:solidFill>
              </a:rPr>
              <a:t>???</a:t>
            </a:r>
          </a:p>
          <a:p>
            <a:pPr marL="342900" lvl="1" indent="-342900">
              <a:lnSpc>
                <a:spcPct val="110000"/>
              </a:lnSpc>
              <a:spcBef>
                <a:spcPts val="1200"/>
              </a:spcBef>
              <a:buFont typeface="Arial"/>
              <a:buChar char="•"/>
            </a:pPr>
            <a:r>
              <a:rPr lang="en-US" sz="1400" dirty="0"/>
              <a:t>Using NIEM increases interoperability within the </a:t>
            </a:r>
            <a:r>
              <a:rPr lang="en-US" sz="1400" dirty="0">
                <a:solidFill>
                  <a:srgbClr val="FF0000"/>
                </a:solidFill>
              </a:rPr>
              <a:t>???</a:t>
            </a:r>
            <a:r>
              <a:rPr lang="en-US" sz="1400" dirty="0"/>
              <a:t> and other federal, state, local and tribal entities</a:t>
            </a:r>
          </a:p>
          <a:p>
            <a:pPr marL="342900" lvl="1" indent="-342900">
              <a:lnSpc>
                <a:spcPct val="110000"/>
              </a:lnSpc>
              <a:spcBef>
                <a:spcPts val="1200"/>
              </a:spcBef>
              <a:buFont typeface="Arial"/>
              <a:buChar char="•"/>
            </a:pPr>
            <a:r>
              <a:rPr lang="en-US" sz="1500" dirty="0"/>
              <a:t>Reduces development and maintenance costs for any non-</a:t>
            </a:r>
            <a:r>
              <a:rPr lang="en-US" sz="1500" dirty="0">
                <a:solidFill>
                  <a:srgbClr val="FF0000"/>
                </a:solidFill>
              </a:rPr>
              <a:t>???</a:t>
            </a:r>
            <a:r>
              <a:rPr lang="en-US" sz="1500" dirty="0"/>
              <a:t> entity seeking information sharing links</a:t>
            </a:r>
          </a:p>
          <a:p>
            <a:pPr marL="342900" lvl="1" indent="-342900">
              <a:lnSpc>
                <a:spcPct val="130000"/>
              </a:lnSpc>
              <a:spcBef>
                <a:spcPts val="1200"/>
              </a:spcBef>
              <a:buFont typeface="Arial"/>
              <a:buChar char="•"/>
            </a:pPr>
            <a:r>
              <a:rPr lang="en-US" sz="1500" dirty="0">
                <a:solidFill>
                  <a:srgbClr val="FF0000"/>
                </a:solidFill>
              </a:rPr>
              <a:t>???</a:t>
            </a:r>
            <a:r>
              <a:rPr lang="en-US" sz="1500" dirty="0"/>
              <a:t> Domain broadens accessibility of information to the NIEM community from </a:t>
            </a:r>
            <a:r>
              <a:rPr lang="en-US" sz="1500" dirty="0">
                <a:solidFill>
                  <a:srgbClr val="FF0000"/>
                </a:solidFill>
              </a:rPr>
              <a:t>???</a:t>
            </a:r>
          </a:p>
          <a:p>
            <a:pPr marL="342900" lvl="1" indent="-342900">
              <a:lnSpc>
                <a:spcPct val="110000"/>
              </a:lnSpc>
              <a:spcBef>
                <a:spcPts val="1200"/>
              </a:spcBef>
              <a:buFont typeface="Arial"/>
              <a:buChar char="•"/>
            </a:pPr>
            <a:endParaRPr lang="en-US" sz="1800" spc="-50" dirty="0"/>
          </a:p>
        </p:txBody>
      </p:sp>
      <p:sp>
        <p:nvSpPr>
          <p:cNvPr id="9" name="Rectangle 8"/>
          <p:cNvSpPr/>
          <p:nvPr/>
        </p:nvSpPr>
        <p:spPr bwMode="auto">
          <a:xfrm>
            <a:off x="475344" y="5023258"/>
            <a:ext cx="8106229" cy="914400"/>
          </a:xfrm>
          <a:prstGeom prst="rect">
            <a:avLst/>
          </a:prstGeom>
          <a:solidFill>
            <a:srgbClr val="FFFF00"/>
          </a:solidFill>
          <a:ln>
            <a:solidFill>
              <a:srgbClr val="5C7073"/>
            </a:solidFill>
          </a:ln>
          <a:effectLst>
            <a:innerShdw blurRad="371475" dir="13500000">
              <a:schemeClr val="bg1"/>
            </a:innerShdw>
            <a:reflection stA="30000" endPos="10000" dist="12700" dir="5400000" sy="-100000" algn="bl" rotWithShape="0"/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tIns="91440" rtlCol="0" anchor="t" anchorCtr="0"/>
          <a:lstStyle/>
          <a:p>
            <a:pPr marL="742950" lvl="2" indent="-342900" algn="ctr">
              <a:lnSpc>
                <a:spcPct val="130000"/>
              </a:lnSpc>
              <a:spcBef>
                <a:spcPts val="1200"/>
              </a:spcBef>
            </a:pPr>
            <a:r>
              <a:rPr lang="en-US" sz="2000" spc="-50" dirty="0"/>
              <a:t>BANNER</a:t>
            </a:r>
          </a:p>
        </p:txBody>
      </p:sp>
    </p:spTree>
    <p:extLst>
      <p:ext uri="{BB962C8B-B14F-4D97-AF65-F5344CB8AC3E}">
        <p14:creationId xmlns:p14="http://schemas.microsoft.com/office/powerpoint/2010/main" val="2927589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Governance &amp; stakeholders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457200" y="1492250"/>
            <a:ext cx="3635829" cy="4705350"/>
          </a:xfrm>
          <a:ln>
            <a:solidFill>
              <a:schemeClr val="tx2"/>
            </a:solidFill>
          </a:ln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30000"/>
              </a:lnSpc>
              <a:spcBef>
                <a:spcPts val="1200"/>
              </a:spcBef>
              <a:buNone/>
            </a:pPr>
            <a:r>
              <a:rPr lang="en-US" b="1" spc="-50" dirty="0"/>
              <a:t>Domain Basics / Support</a:t>
            </a:r>
          </a:p>
          <a:p>
            <a:pPr marL="342900" lvl="1" indent="-342900">
              <a:lnSpc>
                <a:spcPct val="130000"/>
              </a:lnSpc>
              <a:spcBef>
                <a:spcPts val="1200"/>
              </a:spcBef>
              <a:buFont typeface="Arial"/>
              <a:buChar char="•"/>
            </a:pPr>
            <a:r>
              <a:rPr lang="en-US" sz="2600" spc="-50" dirty="0"/>
              <a:t>Domain Name – </a:t>
            </a:r>
            <a:r>
              <a:rPr lang="en-US" sz="2600" spc="-50" dirty="0">
                <a:solidFill>
                  <a:srgbClr val="FF0000"/>
                </a:solidFill>
              </a:rPr>
              <a:t>???</a:t>
            </a:r>
          </a:p>
          <a:p>
            <a:pPr marL="342900" lvl="1" indent="-342900">
              <a:lnSpc>
                <a:spcPct val="130000"/>
              </a:lnSpc>
              <a:spcBef>
                <a:spcPts val="1200"/>
              </a:spcBef>
              <a:buFont typeface="Arial"/>
              <a:buChar char="•"/>
            </a:pPr>
            <a:r>
              <a:rPr lang="en-US" sz="2600" spc="-50" dirty="0"/>
              <a:t>Domain Organization  – </a:t>
            </a:r>
            <a:r>
              <a:rPr lang="en-US" sz="2600" spc="-50" dirty="0">
                <a:solidFill>
                  <a:srgbClr val="FF0000"/>
                </a:solidFill>
              </a:rPr>
              <a:t>???</a:t>
            </a:r>
          </a:p>
          <a:p>
            <a:pPr marL="342900" lvl="1" indent="-342900">
              <a:lnSpc>
                <a:spcPct val="130000"/>
              </a:lnSpc>
              <a:spcBef>
                <a:spcPts val="1200"/>
              </a:spcBef>
              <a:buFont typeface="Arial"/>
              <a:buChar char="•"/>
            </a:pPr>
            <a:r>
              <a:rPr lang="en-US" sz="2600" spc="-50" dirty="0"/>
              <a:t>Steward –  </a:t>
            </a:r>
            <a:r>
              <a:rPr lang="en-US" sz="2600" spc="-50" dirty="0">
                <a:solidFill>
                  <a:srgbClr val="FF0000"/>
                </a:solidFill>
              </a:rPr>
              <a:t>???</a:t>
            </a:r>
          </a:p>
          <a:p>
            <a:pPr marL="342900" lvl="1" indent="-342900">
              <a:lnSpc>
                <a:spcPct val="130000"/>
              </a:lnSpc>
              <a:spcBef>
                <a:spcPts val="1200"/>
              </a:spcBef>
              <a:buFont typeface="Arial"/>
              <a:buChar char="•"/>
            </a:pPr>
            <a:r>
              <a:rPr lang="en-US" sz="2600" spc="-50" dirty="0"/>
              <a:t>Domain POC –  </a:t>
            </a:r>
            <a:r>
              <a:rPr lang="en-US" sz="2600" spc="-50" dirty="0">
                <a:solidFill>
                  <a:srgbClr val="FF0000"/>
                </a:solidFill>
              </a:rPr>
              <a:t>???</a:t>
            </a:r>
          </a:p>
          <a:p>
            <a:pPr marL="342900" lvl="1" indent="-342900">
              <a:lnSpc>
                <a:spcPct val="130000"/>
              </a:lnSpc>
              <a:spcBef>
                <a:spcPts val="1200"/>
              </a:spcBef>
              <a:buFont typeface="Arial"/>
              <a:buChar char="•"/>
            </a:pPr>
            <a:r>
              <a:rPr lang="en-US" sz="2600" spc="-50" dirty="0"/>
              <a:t>Model Content – </a:t>
            </a:r>
            <a:r>
              <a:rPr lang="en-US" sz="2600" spc="-50" dirty="0">
                <a:solidFill>
                  <a:srgbClr val="FF0000"/>
                </a:solidFill>
              </a:rPr>
              <a:t>???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4927599" y="1514970"/>
            <a:ext cx="3635829" cy="4682629"/>
          </a:xfrm>
          <a:prstGeom prst="rect">
            <a:avLst/>
          </a:prstGeom>
          <a:ln>
            <a:solidFill>
              <a:schemeClr val="tx2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Tx/>
              <a:buFont typeface="Arial"/>
              <a:buChar char="•"/>
              <a:defRPr sz="32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Tx/>
              <a:buFont typeface="Arial"/>
              <a:buChar char="–"/>
              <a:defRPr sz="28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Tx/>
              <a:buFont typeface="Arial"/>
              <a:buChar char="•"/>
              <a:defRPr sz="24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Tx/>
              <a:buFont typeface="Arial"/>
              <a:buChar char="–"/>
              <a:defRPr sz="20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Tx/>
              <a:buFont typeface="Arial"/>
              <a:buChar char="»"/>
              <a:defRPr sz="20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>
              <a:lnSpc>
                <a:spcPct val="80000"/>
              </a:lnSpc>
              <a:spcBef>
                <a:spcPts val="1200"/>
              </a:spcBef>
              <a:buFont typeface="Arial"/>
              <a:buNone/>
            </a:pPr>
            <a:r>
              <a:rPr lang="en-US" sz="2200" b="1" spc="-50" dirty="0"/>
              <a:t>Potential Stakeholders</a:t>
            </a:r>
            <a:endParaRPr lang="en-US" sz="2200" spc="-50" dirty="0"/>
          </a:p>
          <a:p>
            <a:pPr marL="342900" lvl="1" indent="-342900">
              <a:lnSpc>
                <a:spcPct val="8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spc="-50" dirty="0">
                <a:solidFill>
                  <a:srgbClr val="FF0000"/>
                </a:solidFill>
              </a:rPr>
              <a:t>List Stakeholders</a:t>
            </a:r>
          </a:p>
        </p:txBody>
      </p:sp>
    </p:spTree>
    <p:extLst>
      <p:ext uri="{BB962C8B-B14F-4D97-AF65-F5344CB8AC3E}">
        <p14:creationId xmlns:p14="http://schemas.microsoft.com/office/powerpoint/2010/main" val="3952655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94678" y="170742"/>
            <a:ext cx="8229600" cy="811358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POA&amp;M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525778" y="788750"/>
            <a:ext cx="3340540" cy="2888766"/>
          </a:xfrm>
        </p:spPr>
        <p:txBody>
          <a:bodyPr>
            <a:normAutofit fontScale="55000" lnSpcReduction="20000"/>
          </a:bodyPr>
          <a:lstStyle/>
          <a:p>
            <a:pPr marL="0" indent="0">
              <a:lnSpc>
                <a:spcPct val="120000"/>
              </a:lnSpc>
              <a:spcBef>
                <a:spcPts val="1200"/>
              </a:spcBef>
              <a:buNone/>
            </a:pPr>
            <a:r>
              <a:rPr lang="en-US" sz="2400" b="1" spc="-50" dirty="0"/>
              <a:t>Domain Standup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sz="2400" spc="-50" dirty="0"/>
              <a:t>Leadership meeting (NMO-</a:t>
            </a:r>
            <a:r>
              <a:rPr lang="en-US" sz="2400" spc="-50" dirty="0">
                <a:solidFill>
                  <a:srgbClr val="FF0000"/>
                </a:solidFill>
              </a:rPr>
              <a:t>prospective domain</a:t>
            </a:r>
            <a:r>
              <a:rPr lang="en-US" sz="2400" spc="-50" dirty="0"/>
              <a:t>) – </a:t>
            </a:r>
            <a:r>
              <a:rPr lang="en-US" sz="2400" spc="-50" dirty="0">
                <a:solidFill>
                  <a:srgbClr val="FF0000"/>
                </a:solidFill>
              </a:rPr>
              <a:t>Date</a:t>
            </a:r>
            <a:endParaRPr lang="en-US" sz="2400" spc="-50" dirty="0"/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sz="2400" spc="-50" dirty="0"/>
              <a:t>Draft DSA – </a:t>
            </a:r>
            <a:r>
              <a:rPr lang="en-US" sz="2400" spc="-50" dirty="0">
                <a:solidFill>
                  <a:srgbClr val="FF0000"/>
                </a:solidFill>
              </a:rPr>
              <a:t>Date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sz="2400" spc="-50" dirty="0"/>
              <a:t>POA&amp;M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sz="2400" spc="-50" dirty="0">
                <a:solidFill>
                  <a:srgbClr val="FF0000"/>
                </a:solidFill>
              </a:rPr>
              <a:t>???</a:t>
            </a:r>
            <a:r>
              <a:rPr lang="en-US" sz="2400" spc="-50" dirty="0"/>
              <a:t> Domain nomination to NBAC – </a:t>
            </a:r>
            <a:r>
              <a:rPr lang="en-US" sz="2400" spc="-50" dirty="0">
                <a:solidFill>
                  <a:srgbClr val="FF0000"/>
                </a:solidFill>
              </a:rPr>
              <a:t>Date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sz="2400" spc="-50" dirty="0"/>
              <a:t>NBAC Vote/Recommendation – </a:t>
            </a:r>
            <a:r>
              <a:rPr lang="en-US" sz="2400" spc="-50" dirty="0">
                <a:solidFill>
                  <a:srgbClr val="FF0000"/>
                </a:solidFill>
              </a:rPr>
              <a:t>Date</a:t>
            </a:r>
            <a:endParaRPr lang="en-US" sz="2400" spc="-50" dirty="0"/>
          </a:p>
          <a:p>
            <a:pPr lvl="1">
              <a:lnSpc>
                <a:spcPct val="120000"/>
              </a:lnSpc>
              <a:spcBef>
                <a:spcPts val="1200"/>
              </a:spcBef>
            </a:pPr>
            <a:endParaRPr lang="en-US" sz="2000" b="1" spc="-5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fld id="{A2DCC83A-1856-416B-9842-66FE29E71306}" type="slidenum">
              <a:rPr lang="en-US" smtClean="0"/>
              <a:t>4</a:t>
            </a:fld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1272495"/>
              </p:ext>
            </p:extLst>
          </p:nvPr>
        </p:nvGraphicFramePr>
        <p:xfrm>
          <a:off x="525778" y="3853873"/>
          <a:ext cx="7793270" cy="21497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4542">
                  <a:extLst>
                    <a:ext uri="{9D8B030D-6E8A-4147-A177-3AD203B41FA5}">
                      <a16:colId xmlns:a16="http://schemas.microsoft.com/office/drawing/2014/main" val="1053748916"/>
                    </a:ext>
                  </a:extLst>
                </a:gridCol>
                <a:gridCol w="1312953">
                  <a:extLst>
                    <a:ext uri="{9D8B030D-6E8A-4147-A177-3AD203B41FA5}">
                      <a16:colId xmlns:a16="http://schemas.microsoft.com/office/drawing/2014/main" val="3060963528"/>
                    </a:ext>
                  </a:extLst>
                </a:gridCol>
                <a:gridCol w="5455775">
                  <a:extLst>
                    <a:ext uri="{9D8B030D-6E8A-4147-A177-3AD203B41FA5}">
                      <a16:colId xmlns:a16="http://schemas.microsoft.com/office/drawing/2014/main" val="3437503623"/>
                    </a:ext>
                  </a:extLst>
                </a:gridCol>
              </a:tblGrid>
              <a:tr h="307109">
                <a:tc>
                  <a:txBody>
                    <a:bodyPr/>
                    <a:lstStyle/>
                    <a:p>
                      <a:r>
                        <a:rPr lang="en-US" sz="1200" dirty="0"/>
                        <a:t>Step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Date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Content Development Activities</a:t>
                      </a:r>
                    </a:p>
                  </a:txBody>
                  <a:tcPr>
                    <a:solidFill>
                      <a:srgbClr val="1F49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3826346"/>
                  </a:ext>
                </a:extLst>
              </a:tr>
              <a:tr h="307109">
                <a:tc>
                  <a:txBody>
                    <a:bodyPr/>
                    <a:lstStyle/>
                    <a:p>
                      <a:r>
                        <a:rPr lang="en-US" sz="1200" dirty="0"/>
                        <a:t>1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Identify/ Develop use case scenarios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2069914"/>
                  </a:ext>
                </a:extLst>
              </a:tr>
              <a:tr h="307109">
                <a:tc>
                  <a:txBody>
                    <a:bodyPr/>
                    <a:lstStyle/>
                    <a:p>
                      <a:r>
                        <a:rPr lang="en-US" sz="1200" dirty="0"/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Establish Information Exchange Requirements (IER) from use cases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0228195"/>
                  </a:ext>
                </a:extLst>
              </a:tr>
              <a:tr h="307109">
                <a:tc>
                  <a:txBody>
                    <a:bodyPr/>
                    <a:lstStyle/>
                    <a:p>
                      <a:r>
                        <a:rPr lang="en-US" sz="1200" dirty="0"/>
                        <a:t>3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Identify Data components from IER’s and logical data model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7211744"/>
                  </a:ext>
                </a:extLst>
              </a:tr>
              <a:tr h="307109">
                <a:tc>
                  <a:txBody>
                    <a:bodyPr/>
                    <a:lstStyle/>
                    <a:p>
                      <a:r>
                        <a:rPr lang="en-US" sz="1200" dirty="0"/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Develop NIEM </a:t>
                      </a:r>
                      <a:r>
                        <a:rPr lang="en-US" sz="1200" dirty="0">
                          <a:solidFill>
                            <a:srgbClr val="FF0000"/>
                          </a:solidFill>
                        </a:rPr>
                        <a:t>???</a:t>
                      </a:r>
                      <a:r>
                        <a:rPr lang="en-US" sz="1200" dirty="0"/>
                        <a:t> Domain Model with data components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3718134"/>
                  </a:ext>
                </a:extLst>
              </a:tr>
              <a:tr h="307109">
                <a:tc>
                  <a:txBody>
                    <a:bodyPr/>
                    <a:lstStyle/>
                    <a:p>
                      <a:r>
                        <a:rPr lang="en-US" sz="1200" dirty="0"/>
                        <a:t>5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Community review of domain model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5835122"/>
                  </a:ext>
                </a:extLst>
              </a:tr>
              <a:tr h="307109">
                <a:tc>
                  <a:txBody>
                    <a:bodyPr/>
                    <a:lstStyle/>
                    <a:p>
                      <a:r>
                        <a:rPr lang="en-US" sz="1200" dirty="0"/>
                        <a:t>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Publish domain model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8959854"/>
                  </a:ext>
                </a:extLst>
              </a:tr>
            </a:tbl>
          </a:graphicData>
        </a:graphic>
      </p:graphicFrame>
      <p:sp>
        <p:nvSpPr>
          <p:cNvPr id="8" name="Content Placeholder 5"/>
          <p:cNvSpPr txBox="1">
            <a:spLocks/>
          </p:cNvSpPr>
          <p:nvPr/>
        </p:nvSpPr>
        <p:spPr>
          <a:xfrm>
            <a:off x="4349530" y="876929"/>
            <a:ext cx="3340540" cy="288876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ClrTx/>
              <a:buFont typeface="Arial"/>
              <a:buChar char="•"/>
              <a:defRPr sz="32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ClrTx/>
              <a:buFont typeface="Arial"/>
              <a:buChar char="–"/>
              <a:defRPr sz="28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ClrTx/>
              <a:buFont typeface="Arial"/>
              <a:buChar char="•"/>
              <a:defRPr sz="24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ClrTx/>
              <a:buFont typeface="Arial"/>
              <a:buChar char="–"/>
              <a:defRPr sz="20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ClrTx/>
              <a:buFont typeface="Arial"/>
              <a:buChar char="»"/>
              <a:defRPr sz="20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1200"/>
              </a:spcBef>
              <a:buFont typeface="Arial"/>
              <a:buNone/>
            </a:pPr>
            <a:r>
              <a:rPr lang="en-US" sz="2400" b="1" spc="-50" dirty="0"/>
              <a:t>Domain Standup (cont.)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sz="2500" spc="-50" dirty="0"/>
              <a:t>ESC Formal Endorsement of Nomination DSA </a:t>
            </a:r>
            <a:r>
              <a:rPr lang="en-US" sz="2800" spc="-50" dirty="0"/>
              <a:t>– </a:t>
            </a:r>
            <a:r>
              <a:rPr lang="en-US" sz="2800" spc="-50" dirty="0">
                <a:solidFill>
                  <a:srgbClr val="FF0000"/>
                </a:solidFill>
              </a:rPr>
              <a:t>Date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sz="2500" spc="-50" dirty="0"/>
              <a:t>Kickoff Meeting </a:t>
            </a:r>
            <a:r>
              <a:rPr lang="en-US" sz="2400" spc="-50" dirty="0"/>
              <a:t>– </a:t>
            </a:r>
            <a:r>
              <a:rPr lang="en-US" sz="2400" spc="-50" dirty="0">
                <a:solidFill>
                  <a:srgbClr val="FF0000"/>
                </a:solidFill>
              </a:rPr>
              <a:t>Date</a:t>
            </a:r>
            <a:endParaRPr lang="en-US" sz="2500" spc="-50" dirty="0"/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sz="2500" spc="-50" dirty="0"/>
              <a:t>Draft Domain Charter </a:t>
            </a:r>
            <a:r>
              <a:rPr lang="en-US" sz="2400" spc="-50" dirty="0"/>
              <a:t>– </a:t>
            </a:r>
            <a:r>
              <a:rPr lang="en-US" sz="2400" spc="-50" dirty="0">
                <a:solidFill>
                  <a:srgbClr val="FF0000"/>
                </a:solidFill>
              </a:rPr>
              <a:t>Date</a:t>
            </a:r>
            <a:endParaRPr lang="en-US" sz="2500" spc="-50" dirty="0"/>
          </a:p>
          <a:p>
            <a:pPr lvl="1">
              <a:lnSpc>
                <a:spcPct val="120000"/>
              </a:lnSpc>
              <a:spcBef>
                <a:spcPts val="1200"/>
              </a:spcBef>
            </a:pPr>
            <a:endParaRPr lang="en-US" sz="2000" b="1" spc="-50" dirty="0"/>
          </a:p>
        </p:txBody>
      </p:sp>
    </p:spTree>
    <p:extLst>
      <p:ext uri="{BB962C8B-B14F-4D97-AF65-F5344CB8AC3E}">
        <p14:creationId xmlns:p14="http://schemas.microsoft.com/office/powerpoint/2010/main" val="2273574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BACKUP</a:t>
            </a:r>
          </a:p>
        </p:txBody>
      </p:sp>
    </p:spTree>
    <p:extLst>
      <p:ext uri="{BB962C8B-B14F-4D97-AF65-F5344CB8AC3E}">
        <p14:creationId xmlns:p14="http://schemas.microsoft.com/office/powerpoint/2010/main" val="1950761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94678" y="170742"/>
            <a:ext cx="8229600" cy="811358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???</a:t>
            </a:r>
            <a:r>
              <a:rPr lang="en-US" dirty="0"/>
              <a:t> Business Case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1"/>
          </p:nvPr>
        </p:nvSpPr>
        <p:spPr>
          <a:xfrm>
            <a:off x="778878" y="972034"/>
            <a:ext cx="7409542" cy="4862123"/>
          </a:xfrm>
        </p:spPr>
        <p:txBody>
          <a:bodyPr>
            <a:normAutofit fontScale="85000" lnSpcReduction="10000"/>
          </a:bodyPr>
          <a:lstStyle/>
          <a:p>
            <a:pPr marL="0" indent="0">
              <a:lnSpc>
                <a:spcPct val="120000"/>
              </a:lnSpc>
              <a:spcBef>
                <a:spcPts val="1200"/>
              </a:spcBef>
              <a:buNone/>
            </a:pPr>
            <a:r>
              <a:rPr lang="en-US" sz="2400" b="1" spc="-50" dirty="0"/>
              <a:t>Purpose</a:t>
            </a: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sz="2400" spc="-50" dirty="0"/>
              <a:t>Provide leadership an assessment of the benefits and value that a </a:t>
            </a:r>
            <a:r>
              <a:rPr lang="en-US" sz="2400" spc="-50" dirty="0">
                <a:solidFill>
                  <a:srgbClr val="FF0000"/>
                </a:solidFill>
              </a:rPr>
              <a:t>???</a:t>
            </a:r>
            <a:r>
              <a:rPr lang="en-US" sz="2400" spc="-50" dirty="0"/>
              <a:t> Domain brings to </a:t>
            </a:r>
            <a:r>
              <a:rPr lang="en-US" sz="2400" spc="-50" dirty="0">
                <a:solidFill>
                  <a:srgbClr val="FF0000"/>
                </a:solidFill>
              </a:rPr>
              <a:t>???</a:t>
            </a:r>
            <a:r>
              <a:rPr lang="en-US" sz="2400" spc="-50" dirty="0"/>
              <a:t> and the NIEM Community </a:t>
            </a:r>
            <a:endParaRPr lang="en-US" sz="2400" b="1" spc="-50" dirty="0"/>
          </a:p>
          <a:p>
            <a:pPr marL="0" indent="0">
              <a:lnSpc>
                <a:spcPct val="120000"/>
              </a:lnSpc>
              <a:spcBef>
                <a:spcPts val="1200"/>
              </a:spcBef>
              <a:buNone/>
            </a:pPr>
            <a:r>
              <a:rPr lang="en-US" sz="2400" b="1" spc="-50" dirty="0"/>
              <a:t>BLUF</a:t>
            </a:r>
          </a:p>
          <a:p>
            <a:pPr>
              <a:lnSpc>
                <a:spcPct val="130000"/>
              </a:lnSpc>
              <a:spcBef>
                <a:spcPts val="1200"/>
              </a:spcBef>
            </a:pPr>
            <a:r>
              <a:rPr lang="en-US" sz="2400" spc="-50" dirty="0">
                <a:solidFill>
                  <a:srgbClr val="FF0000"/>
                </a:solidFill>
              </a:rPr>
              <a:t>???</a:t>
            </a:r>
            <a:r>
              <a:rPr lang="en-US" sz="2400" spc="-50" dirty="0"/>
              <a:t> Domain will:</a:t>
            </a:r>
          </a:p>
          <a:p>
            <a:pPr marL="742950" lvl="2" indent="-342900">
              <a:lnSpc>
                <a:spcPct val="130000"/>
              </a:lnSpc>
              <a:spcBef>
                <a:spcPts val="1200"/>
              </a:spcBef>
            </a:pPr>
            <a:r>
              <a:rPr lang="en-US" sz="2000" spc="-50" dirty="0"/>
              <a:t>Broaden accessibility of information to the NIEM Community from DHS</a:t>
            </a:r>
          </a:p>
          <a:p>
            <a:pPr marL="742950" lvl="2" indent="-342900">
              <a:lnSpc>
                <a:spcPct val="130000"/>
              </a:lnSpc>
              <a:spcBef>
                <a:spcPts val="1200"/>
              </a:spcBef>
            </a:pPr>
            <a:r>
              <a:rPr lang="en-US" sz="2000" spc="-50" dirty="0"/>
              <a:t>Improve data and information sharing within DHS and between DHS and stakeholders </a:t>
            </a:r>
          </a:p>
          <a:p>
            <a:pPr marL="742950" lvl="2" indent="-342900">
              <a:lnSpc>
                <a:spcPct val="130000"/>
              </a:lnSpc>
              <a:spcBef>
                <a:spcPts val="1200"/>
              </a:spcBef>
            </a:pPr>
            <a:r>
              <a:rPr lang="en-US" sz="2000" spc="-50" dirty="0"/>
              <a:t>Strengthen DHS integration into the national emergency response system for ongoing national security missions</a:t>
            </a:r>
          </a:p>
          <a:p>
            <a:pPr lvl="1">
              <a:lnSpc>
                <a:spcPct val="120000"/>
              </a:lnSpc>
              <a:spcBef>
                <a:spcPts val="1200"/>
              </a:spcBef>
            </a:pPr>
            <a:endParaRPr lang="en-US" sz="2000" b="1" spc="-5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fld id="{A2DCC83A-1856-416B-9842-66FE29E71306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97033"/>
      </p:ext>
    </p:extLst>
  </p:cSld>
  <p:clrMapOvr>
    <a:masterClrMapping/>
  </p:clrMapOvr>
</p:sld>
</file>

<file path=ppt/theme/theme1.xml><?xml version="1.0" encoding="utf-8"?>
<a:theme xmlns:a="http://schemas.openxmlformats.org/drawingml/2006/main" name="NIEM_white">
  <a:themeElements>
    <a:clrScheme name="NEIM">
      <a:dk1>
        <a:srgbClr val="8B8B8B"/>
      </a:dk1>
      <a:lt1>
        <a:sysClr val="window" lastClr="FFFFFF"/>
      </a:lt1>
      <a:dk2>
        <a:srgbClr val="1F497D"/>
      </a:dk2>
      <a:lt2>
        <a:srgbClr val="EEECE1"/>
      </a:lt2>
      <a:accent1>
        <a:srgbClr val="78C5EA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8DDF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>
          <a:gsLst>
            <a:gs pos="0">
              <a:srgbClr val="9EB3B6"/>
            </a:gs>
            <a:gs pos="100000">
              <a:schemeClr val="bg1"/>
            </a:gs>
          </a:gsLst>
        </a:gradFill>
        <a:ln>
          <a:solidFill>
            <a:srgbClr val="5C7073"/>
          </a:solidFill>
        </a:ln>
        <a:effectLst>
          <a:innerShdw blurRad="371475" dir="13500000">
            <a:schemeClr val="bg1"/>
          </a:innerShdw>
          <a:reflection stA="30000" endPos="10000" dist="12700" dir="5400000" sy="-100000" algn="bl" rotWithShape="0"/>
        </a:effectLst>
      </a:spPr>
      <a:bodyPr tIns="91440" anchor="t" anchorCtr="0"/>
      <a:lstStyle>
        <a:defPPr algn="ctr" fontAlgn="auto">
          <a:lnSpc>
            <a:spcPct val="90000"/>
          </a:lnSpc>
          <a:spcBef>
            <a:spcPts val="0"/>
          </a:spcBef>
          <a:spcAft>
            <a:spcPts val="0"/>
          </a:spcAft>
          <a:defRPr sz="2100" b="1" spc="-50" dirty="0" smtClean="0">
            <a:solidFill>
              <a:srgbClr val="304776"/>
            </a:solidFill>
            <a:latin typeface="Arial"/>
            <a:cs typeface="Arial"/>
          </a:defRPr>
        </a:defPPr>
      </a:lstStyle>
      <a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NEIM">
      <a:dk1>
        <a:srgbClr val="8B8B8B"/>
      </a:dk1>
      <a:lt1>
        <a:sysClr val="window" lastClr="FFFFFF"/>
      </a:lt1>
      <a:dk2>
        <a:srgbClr val="1F497D"/>
      </a:dk2>
      <a:lt2>
        <a:srgbClr val="EEECE1"/>
      </a:lt2>
      <a:accent1>
        <a:srgbClr val="78C5EA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8DDF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8DE4B6E5ED562408C4F12FE6BD9C587" ma:contentTypeVersion="1" ma:contentTypeDescription="Create a new document." ma:contentTypeScope="" ma:versionID="d268b79c3d81d555dab87c832de7a9c2">
  <xsd:schema xmlns:xsd="http://www.w3.org/2001/XMLSchema" xmlns:xs="http://www.w3.org/2001/XMLSchema" xmlns:p="http://schemas.microsoft.com/office/2006/metadata/properties" xmlns:ns2="a9a8cc01-fa63-4912-a858-ce81198bc259" targetNamespace="http://schemas.microsoft.com/office/2006/metadata/properties" ma:root="true" ma:fieldsID="2c0d0439d5b310c3eeb5be3280f982df" ns2:_="">
    <xsd:import namespace="a9a8cc01-fa63-4912-a858-ce81198bc259"/>
    <xsd:element name="properties">
      <xsd:complexType>
        <xsd:sequence>
          <xsd:element name="documentManagement">
            <xsd:complexType>
              <xsd:all>
                <xsd:element ref="ns2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9a8cc01-fa63-4912-a858-ce81198bc259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7D13B8C-4984-4203-9711-DCAB2CD6CA5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9a8cc01-fa63-4912-a858-ce81198bc25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7249B20-C7DC-402D-8C27-780B7A073088}">
  <ds:schemaRefs>
    <ds:schemaRef ds:uri="http://schemas.microsoft.com/office/2006/metadata/properties"/>
    <ds:schemaRef ds:uri="http://schemas.microsoft.com/office/2006/documentManagement/types"/>
    <ds:schemaRef ds:uri="http://www.w3.org/XML/1998/namespace"/>
    <ds:schemaRef ds:uri="http://purl.org/dc/elements/1.1/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a9a8cc01-fa63-4912-a858-ce81198bc259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AA45CDB0-E010-43F3-8937-5FDA9404F9FD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3de9faa6-9fe1-49b3-9a08-227a296b54a6}" enabled="1" method="Privileged" siteId="{d5fe813e-0caa-432a-b2ac-d555aa91bd1c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NIEM_bluegradient.thmx</Template>
  <TotalTime>2335</TotalTime>
  <Words>336</Words>
  <Application>Microsoft Office PowerPoint</Application>
  <PresentationFormat>On-screen Show (4:3)</PresentationFormat>
  <Paragraphs>68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Arial Black</vt:lpstr>
      <vt:lpstr>Calibri</vt:lpstr>
      <vt:lpstr>Wingdings 2</vt:lpstr>
      <vt:lpstr>NIEM_white</vt:lpstr>
      <vt:lpstr>Office Theme</vt:lpstr>
      <vt:lpstr>PowerPoint Presentation</vt:lpstr>
      <vt:lpstr>Value proposition</vt:lpstr>
      <vt:lpstr>Governance &amp; stakeholders</vt:lpstr>
      <vt:lpstr>POA&amp;M</vt:lpstr>
      <vt:lpstr>PowerPoint Presentation</vt:lpstr>
      <vt:lpstr>??? Business Case</vt:lpstr>
    </vt:vector>
  </TitlesOfParts>
  <Company>LMD Agency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Krista Wilkins</dc:creator>
  <cp:lastModifiedBy>Sullivan, Stephen [USA]</cp:lastModifiedBy>
  <cp:revision>275</cp:revision>
  <cp:lastPrinted>2019-09-05T15:25:29Z</cp:lastPrinted>
  <dcterms:created xsi:type="dcterms:W3CDTF">2011-09-16T18:18:47Z</dcterms:created>
  <dcterms:modified xsi:type="dcterms:W3CDTF">2023-07-19T15:22:26Z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0x01010058DE4B6E5ED562408C4F12FE6BD9C587</vt:lpwstr>
  </property>
</Properties>
</file>