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4"/>
  </p:notesMasterIdLst>
  <p:sldIdLst>
    <p:sldId id="141170048" r:id="rId7"/>
    <p:sldId id="141170043" r:id="rId8"/>
    <p:sldId id="141170130" r:id="rId9"/>
    <p:sldId id="141170136" r:id="rId10"/>
    <p:sldId id="141170137" r:id="rId11"/>
    <p:sldId id="141170134" r:id="rId12"/>
    <p:sldId id="141170133" r:id="rId1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75" d="100"/>
          <a:sy n="75" d="100"/>
        </p:scale>
        <p:origin x="107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99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2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iemopen/niem-naming-design-rules/tree/dev" TargetMode="External"/><Relationship Id="rId3" Type="http://schemas.openxmlformats.org/officeDocument/2006/relationships/hyperlink" Target="https://niemopen.org/reveal" TargetMode="External"/><Relationship Id="rId7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niem.gov/about-niem/message-exchange-package-mep-registry-repository" TargetMode="External"/><Relationship Id="rId5" Type="http://schemas.openxmlformats.org/officeDocument/2006/relationships/hyperlink" Target="mailto:jharnad@oasis-open.org" TargetMode="External"/><Relationship Id="rId4" Type="http://schemas.openxmlformats.org/officeDocument/2006/relationships/hyperlink" Target="https://usg01.safelinks.protection.office365.us/?url=https%3A%2F%2Fijis.us14.list-manage.com%2Ftrack%2Fclick%3Fu%3D1bcb33b77111b24260420cb47%26id%3Da3973bd5a8%26e%3Dde63c71a17&amp;data=05%7C02%7Cstephen.m.sullivan14.ctr%40mail.mil%7Caba1cea9acb94fed02c008dc74e2f1a5%7C102d0191eeae4761b1cb1a83e86ef445%7C0%7C0%7C638513765550985879%7CUnknown%7CTWFpbGZsb3d8eyJWIjoiMC4wLjAwMDAiLCJQIjoiV2luMzIiLCJBTiI6Ik1haWwiLCJXVCI6Mn0%3D%7C40000%7C%7C%7C&amp;sdata=QGxoBFyzG5gvg5KLaM%2BY6dN3oJczToF0K7ISKOYNgvg%3D&amp;reserved=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a9443e757acfc69c&amp;q=national+press+club+phone&amp;ludocid=8148406810881601261&amp;sa=X&amp;ved=2ahUKEwiSj666-qCFAxVMJDQIHSEYBtsQ6BN6BAg7EAI" TargetMode="External"/><Relationship Id="rId13" Type="http://schemas.openxmlformats.org/officeDocument/2006/relationships/hyperlink" Target="https://usg01.safelinks.protection.office365.us/?url=https%3A%2F%2Fwww.eventbrite.com%2Fe%2Fniemopen-reveal-training-summit-2025-tickets-890279729637&amp;data=05%7C02%7Cstephen.m.sullivan14.ctr%40mail.mil%7Cbfb0e28429154bbcea1508dc702c2f22%7C102d0191eeae4761b1cb1a83e86ef445%7C0%7C0%7C638508582273820750%7CUnknown%7CTWFpbGZsb3d8eyJWIjoiMC4wLjAwMDAiLCJQIjoiV2luMzIiLCJBTiI6Ik1haWwiLCJXVCI6Mn0%3D%7C0%7C%7C%7C&amp;sdata=2Sp1GeKRJoXei2cvK8gTn978qQC52TQrFBOvYP2ooyw%3D&amp;reserved=0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sca_esv=a9443e757acfc69c&amp;q=national+press+club+founded&amp;stick=H4sIAAAAAAAAAOPgE-LUz9U3MLbIyS3RUs1OttLPL0pPzMusSizJzM9D4Vil5ZfmpaSmLGKVzgMLJOYoFBSlFhcrJOeUJilAZQHCSl79UgAAAA&amp;sa=X&amp;ved=2ahUKEwiSj666-qCFAxVMJDQIHSEYBtsQ6BMoAHoECD8QAg" TargetMode="External"/><Relationship Id="rId12" Type="http://schemas.openxmlformats.org/officeDocument/2006/relationships/hyperlink" Target="https://usg01.safelinks.protection.office365.us/?url=https%3A%2F%2Fniemopen.org%2Freveal&amp;data=05%7C02%7Cstephen.m.sullivan14.ctr%40mail.mil%7Cbfb0e28429154bbcea1508dc702c2f22%7C102d0191eeae4761b1cb1a83e86ef445%7C0%7C0%7C638508582273814603%7CUnknown%7CTWFpbGZsb3d8eyJWIjoiMC4wLjAwMDAiLCJQIjoiV2luMzIiLCJBTiI6Ik1haWwiLCJXVCI6Mn0%3D%7C0%7C%7C%7C&amp;sdata=K6BYAy%2F111OXHK6ut7YzcwwOhX2rQ7kOkM7W7G3JbHE%3D&amp;reserved=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oogle.com/search?sca_esv=a9443e757acfc69c&amp;q=national+press+club+address&amp;ludocid=8148406810881601261&amp;sa=X&amp;ved=2ahUKEwiSj666-qCFAxVMJDQIHSEYBtsQ6BN6BAg5EAI" TargetMode="External"/><Relationship Id="rId11" Type="http://schemas.openxmlformats.org/officeDocument/2006/relationships/hyperlink" Target="https://www.press.org/" TargetMode="External"/><Relationship Id="rId5" Type="http://schemas.openxmlformats.org/officeDocument/2006/relationships/hyperlink" Target="https://www.google.com/search?sca_esv=a9443e757acfc69c&amp;q=National+Press+Building&amp;ludocid=7842411110987758888&amp;lsig=AB86z5VVcMBB-oihqRdkTXhQtonY&amp;sa=X&amp;ved=2ahUKEwiSj666-qCFAxVMJDQIHSEYBtsQ8G0oAHoECEMQAQ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ww.google.com/search?q=national+press+club+washington+dc&amp;sca_esv=a9443e757acfc69c&amp;source=hp&amp;ei=a6AKZpeQJszdptQPuKOgyAk&amp;iflsig=ANes7DEAAAAAZgquezEQ4_BFqp0LLqwHh4VUya-H5NJH&amp;oq=national+press+club&amp;gs_lp=Egdnd3Mtd2l6IhNuYXRpb25hbCBwcmVzcyBjbHViKgIIADIKEAAYgAQYigUYQzIIEAAYgAQYsQMyBRAAGIAEMgUQABiABDIFEAAYgAQyBRAuGIAEMgUQABiABDIFEAAYgAQyBRAAGIAEMgUQABiABEiQZlDdGFjeTnABeACQAQCYAcUBoAHvD6oBBDkuMTC4AQHIAQD4AQGYAhSgArMQqAIKwgIdEAAYgAQYigUY5QIY5QIY6gIYtAIYigMYtwMY1APCAiMQLhiABBiKBRjlAhjlAhjHARivARjqAhi0AhiKAxi3AxjUA8ICDhAuGIMBGLEDGIAEGIoFwgIOEAAYgAQYigUYsQMYgwHCAgsQLhiABBixAxiDAcICCxAuGIAEGMcBGNEDwgIREC4YgAQYsQMYgwEYxwEY0QPCAg4QLhjHARixAxjRAxiABMICEBAuGIAEGIoFGEMYxwEY0QPCAhMQLhiABBiKBRhDGLEDGMcBGNEDwgIOEC4YgAQYigUYsQMYgwHCAhAQLhiABBiKBRhDGMcBGK8BwgILEAAYgAQYsQMYgwHCAhEQLhiDARjHARixAxjRAxiABMICCBAAGIAEGMkDwgILEAAYgAQYigUYkgPCAhEQLhiABBixAxiDARjHARivAZgDB5IHBjEwLjkuMaAH98cB&amp;sclient=gws-wiz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image" Target="../media/image13.png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11" Type="http://schemas.openxmlformats.org/officeDocument/2006/relationships/image" Target="../media/image10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https://www.niem.gov/about-niem/message-exchange-package-mep-registry-repository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2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usg01.safelinks.protection.office365.us/?url=https%3A%2F%2Fgithub.com%2Fniemopen%2Fniem-naming-design-rules%2Ftree%2Fdev&amp;data=05%7C02%7Cstephen.m.sullivan14.ctr%40mail.mil%7C6fb30e0cf215426a96c608dc75a0922d%7C102d0191eeae4761b1cb1a83e86ef445%7C0%7C0%7C638514579745319734%7CUnknown%7CTWFpbGZsb3d8eyJWIjoiMC4wLjAwMDAiLCJQIjoiV2luMzIiLCJBTiI6Ik1haWwiLCJXVCI6Mn0%3D%7C0%7C%7C%7C&amp;sdata=7kFM6sZurgzt907jQimDLz0c%2FuZ8LL%2F%2FIHuiEXvrCIM%3D&amp;reserved=0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stephen.m.sullivan14.ctr@mail.mil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8" Type="http://schemas.openxmlformats.org/officeDocument/2006/relationships/hyperlink" Target="https://github.com/niemope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orgs/niemopen/repositori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hyperlink" Target="https://github.com/niemopen/nbac-adm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30 May 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MAY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0F7-5931-97A4-B9DF-5D52BEE8E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93" y="1040021"/>
            <a:ext cx="11079192" cy="5516421"/>
          </a:xfrm>
        </p:spPr>
        <p:txBody>
          <a:bodyPr>
            <a:normAutofit fontScale="62500" lnSpcReduction="20000"/>
          </a:bodyPr>
          <a:lstStyle/>
          <a:p>
            <a:pPr marL="285750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500" dirty="0">
                <a:solidFill>
                  <a:srgbClr val="000000"/>
                </a:solidFill>
                <a:cs typeface="Calibri" panose="020F0502020204030204" pitchFamily="34" charset="0"/>
              </a:rPr>
              <a:t>1:00 NBAC Co-Chair Opening Remarks – Mr. Stephen Sullivan</a:t>
            </a:r>
            <a:endParaRPr lang="en-US" sz="18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Thomas &amp; Kamran are not with us today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Work will commence soon on completing the PS02 update to Model Version 6.0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Dr. Renner is working on the companion NDR update for Model Version 6.0</a:t>
            </a:r>
          </a:p>
          <a:p>
            <a:pPr marL="685800" lvl="1">
              <a:lnSpc>
                <a:spcPct val="10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NIEMOpen Reveal Summit preps are in progress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1:05 NIEM Management Office (NMO) Update – Ms. Katherine Escobar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NIEMOpen Reveal</a:t>
            </a: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Link to Website : </a:t>
            </a:r>
            <a:r>
              <a:rPr lang="en-US" sz="1700" b="0" i="0" dirty="0">
                <a:effectLst/>
                <a:hlinkClick r:id="rId3"/>
              </a:rPr>
              <a:t>https://niemopen.org/reveal</a:t>
            </a:r>
            <a:endParaRPr lang="en-US" sz="17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b="1" dirty="0">
                <a:solidFill>
                  <a:srgbClr val="000000"/>
                </a:solidFill>
                <a:cs typeface="Calibri" panose="020F0502020204030204" pitchFamily="34" charset="0"/>
              </a:rPr>
              <a:t>Ways Your Company Can Participate: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Reserve seats</a:t>
            </a: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 for your key staff to attend the conference.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Organize a team to participate in the hackathon, contact: </a:t>
            </a: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Jane Harnad</a:t>
            </a: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Sponsor the event early to secure one of the limited number of sponsor tables, contact: </a:t>
            </a: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Jane Harnad</a:t>
            </a: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.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en-US" sz="17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MEP Registry: </a:t>
            </a:r>
            <a:r>
              <a:rPr lang="en-US" sz="1700" dirty="0">
                <a:hlinkClick r:id="rId6"/>
              </a:rPr>
              <a:t>https://www.niem.gov/about-niem/message-exchange-package-mep-registry-repository</a:t>
            </a:r>
            <a:endParaRPr lang="en-US" sz="17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MEP Tool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Documentation</a:t>
            </a:r>
          </a:p>
          <a:p>
            <a:pPr marL="1085850" lvl="2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Link</a:t>
            </a: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Resources</a:t>
            </a:r>
          </a:p>
          <a:p>
            <a:pPr marL="0" lvl="1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dirty="0">
                <a:solidFill>
                  <a:srgbClr val="000000"/>
                </a:solidFill>
                <a:cs typeface="Calibri" panose="020F0502020204030204" pitchFamily="34" charset="0"/>
              </a:rPr>
              <a:t>NIEMOpen Repos</a:t>
            </a:r>
          </a:p>
          <a:p>
            <a:pPr marL="0" lvl="1" indent="0">
              <a:spcBef>
                <a:spcPts val="0"/>
              </a:spcBef>
              <a:buSzPts val="1000"/>
              <a:buFont typeface="Arial"/>
              <a:buNone/>
              <a:tabLst>
                <a:tab pos="457200" algn="l"/>
              </a:tabLst>
            </a:pPr>
            <a:endParaRPr lang="en-US" sz="2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0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1:15 MEP Tool Demo – Aubrey Beach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sz="21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1:30 NTAC Update – </a:t>
            </a:r>
            <a:r>
              <a:rPr lang="en-US" sz="21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Dr. Scott Renner</a:t>
            </a:r>
            <a:r>
              <a:rPr lang="en-US" sz="21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800" dirty="0">
              <a:solidFill>
                <a:srgbClr val="242424"/>
              </a:solidFill>
              <a:latin typeface="inherit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242424"/>
                </a:solidFill>
                <a:latin typeface="inherit"/>
              </a:rPr>
              <a:t>CMF Tool: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</a:rPr>
              <a:t>  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inheri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https://github.com/niemopen/cmftool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inherit"/>
            </a:endParaRPr>
          </a:p>
          <a:p>
            <a:pPr marL="685800" lvl="1">
              <a:lnSpc>
                <a:spcPct val="117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8"/>
              </a:rPr>
              <a:t>https://github.com/niemopen/niem-naming-design-rules/tree/dev</a:t>
            </a:r>
            <a:br>
              <a:rPr lang="en-US" sz="1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1:35 Communications &amp; Outreach NMO Sub-Committee update – Paul Wormeli 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1:40 Community Updates - all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cs typeface="Calibri" panose="020F0502020204030204" pitchFamily="34" charset="0"/>
              </a:rPr>
              <a:t>1:45 Questions/Final Remarks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17FB-2834-38AF-53EC-4A902B47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2790"/>
            <a:ext cx="10972800" cy="386663"/>
          </a:xfrm>
        </p:spPr>
        <p:txBody>
          <a:bodyPr>
            <a:normAutofit fontScale="90000"/>
          </a:bodyPr>
          <a:lstStyle/>
          <a:p>
            <a:r>
              <a:rPr lang="en-US" dirty="0"/>
              <a:t>NIEMOPEN REVEAL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FAA96-C5F4-9D0C-6DEA-BE26C5191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4F011-63C7-3AD9-DE7A-A691662FD34A}"/>
              </a:ext>
            </a:extLst>
          </p:cNvPr>
          <p:cNvSpPr txBox="1"/>
          <p:nvPr/>
        </p:nvSpPr>
        <p:spPr>
          <a:xfrm>
            <a:off x="719667" y="1270000"/>
            <a:ext cx="933948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Dates: 18-20 Feb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Location: National Press Club, Washington 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Venue: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Ballroom – Plenary Sessions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 Technical Breakout Tracks (Technical Primer &amp; Technical Expert Training Tracks)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Draft agenda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PGB approved seed money to reserve Ballroom on 19 Feb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11 April PGB Motion to secure remainder of NPC facilities - Approved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How funding event: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Registration Fees </a:t>
            </a:r>
          </a:p>
          <a:p>
            <a:pPr marL="742950" lvl="1" indent="-285750">
              <a:buFont typeface="Arial" panose="020B0604020202020204" pitchFamily="34" charset="0"/>
              <a:buChar char="—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Event Sponsorship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—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—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D1AE7-3CE3-80B9-70DC-1D1D98385142}"/>
              </a:ext>
            </a:extLst>
          </p:cNvPr>
          <p:cNvSpPr txBox="1"/>
          <p:nvPr/>
        </p:nvSpPr>
        <p:spPr>
          <a:xfrm>
            <a:off x="719667" y="753533"/>
            <a:ext cx="1006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NIEMOpen Reveal: Data Standard, Redefining the International Information Landscape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6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867-FD01-BE16-52CF-2DA7C5A7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NIEMOpen reveal summit : 18-20 Feb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010C-F6B6-DA58-0FC9-6710EE744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C05254-D6FF-3D2F-805F-1C38FACB0E0B}"/>
              </a:ext>
            </a:extLst>
          </p:cNvPr>
          <p:cNvGrpSpPr/>
          <p:nvPr/>
        </p:nvGrpSpPr>
        <p:grpSpPr>
          <a:xfrm>
            <a:off x="1588000" y="2354545"/>
            <a:ext cx="10094919" cy="3781607"/>
            <a:chOff x="235855" y="1385947"/>
            <a:chExt cx="11579614" cy="5058094"/>
          </a:xfrm>
        </p:grpSpPr>
        <p:pic>
          <p:nvPicPr>
            <p:cNvPr id="5" name="Picture 4" descr="A picture containing text, outdoor, building, sky&#10;&#10;Description automatically generated">
              <a:extLst>
                <a:ext uri="{FF2B5EF4-FFF2-40B4-BE49-F238E27FC236}">
                  <a16:creationId xmlns:a16="http://schemas.microsoft.com/office/drawing/2014/main" id="{A5A9D414-F9DB-3521-820D-10ED6EF5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47" y="1386671"/>
              <a:ext cx="3672326" cy="234740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098492-C433-4FC3-81F7-94AE28EB3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8909" y="1390975"/>
              <a:ext cx="3372845" cy="23660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2B1EB7-73C7-EA52-D2B4-674075A3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 flipH="1" flipV="1">
              <a:off x="4629218" y="3983820"/>
              <a:ext cx="2202068" cy="220206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D1B92B-D0E5-0C22-A44E-26C22C72FA6A}"/>
                </a:ext>
              </a:extLst>
            </p:cNvPr>
            <p:cNvSpPr txBox="1"/>
            <p:nvPr/>
          </p:nvSpPr>
          <p:spPr>
            <a:xfrm>
              <a:off x="800445" y="4344540"/>
              <a:ext cx="3144730" cy="2099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Located in: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 </a:t>
              </a:r>
              <a:r>
                <a:rPr lang="en-US" sz="1600" b="0" i="0" u="sng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5"/>
                </a:rPr>
                <a:t>National Press Building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6"/>
                </a:rPr>
                <a:t>Address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529 14th St NW, Washington, DC 20045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7"/>
                </a:rPr>
                <a:t>Founded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March 29, 1908</a:t>
              </a:r>
            </a:p>
            <a:p>
              <a:pPr algn="l"/>
              <a:r>
                <a:rPr lang="en-US" sz="1600" b="1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8"/>
                </a:rPr>
                <a:t>Phone</a:t>
              </a:r>
              <a:r>
                <a:rPr lang="en-US" sz="1600" b="1" i="0" dirty="0">
                  <a:solidFill>
                    <a:srgbClr val="1F1F1F"/>
                  </a:solidFill>
                  <a:effectLst/>
                  <a:latin typeface="Roboto" panose="02000000000000000000" pitchFamily="2" charset="0"/>
                </a:rPr>
                <a:t>: </a:t>
              </a:r>
              <a:r>
                <a:rPr lang="en-US" sz="1600" b="0" i="0" u="none" strike="noStrike" dirty="0">
                  <a:solidFill>
                    <a:srgbClr val="1F1F1F"/>
                  </a:solidFill>
                  <a:effectLst/>
                  <a:latin typeface="Roboto" panose="02000000000000000000" pitchFamily="2" charset="0"/>
                  <a:hlinkClick r:id="rId9"/>
                </a:rPr>
                <a:t>(202) 662-7500</a:t>
              </a:r>
              <a:endPara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41A6C8-0A68-F6A5-045D-27660116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06244" y="1385947"/>
              <a:ext cx="4309225" cy="353215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DDF688-FDC2-8C5B-8242-37D6762AB135}"/>
                </a:ext>
              </a:extLst>
            </p:cNvPr>
            <p:cNvSpPr txBox="1"/>
            <p:nvPr/>
          </p:nvSpPr>
          <p:spPr>
            <a:xfrm>
              <a:off x="235855" y="3814456"/>
              <a:ext cx="35686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11"/>
                </a:rPr>
                <a:t>Homepage | National Press Club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69ED707-1819-01C7-4015-1FFAB8980252}"/>
              </a:ext>
            </a:extLst>
          </p:cNvPr>
          <p:cNvSpPr txBox="1"/>
          <p:nvPr/>
        </p:nvSpPr>
        <p:spPr>
          <a:xfrm>
            <a:off x="458687" y="1002541"/>
            <a:ext cx="1138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Event Website:</a:t>
            </a:r>
            <a:r>
              <a:rPr lang="en-US" sz="16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2"/>
              </a:rPr>
              <a:t>https://niemopen.org/reveal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Direct Registration Link:</a:t>
            </a:r>
            <a:r>
              <a:rPr lang="en-US" sz="180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 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https://www.eventbrite.com/e/niemopen-reveal-training-summit-2025-tickets-890279729637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8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3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19426" y="4932095"/>
            <a:ext cx="34398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5"/>
              </a:rPr>
              <a:t>https://github.com/niemopen/cmftool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6"/>
              </a:rPr>
              <a:t>https://github.com/niemopen/niem-naming-design-rules/tree/dev</a:t>
            </a:r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5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1E9D6-E749-9A46-D8D2-DF9270A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latin typeface="+mn-lt"/>
              </a:rPr>
              <a:t>Repos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934641-7359-F69C-A856-5A5D5B65B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991639"/>
            <a:ext cx="5384800" cy="499022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9D3C1-944A-78E3-A089-4170A759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58BEB-E648-C929-0C8F-A203480510E3}"/>
              </a:ext>
            </a:extLst>
          </p:cNvPr>
          <p:cNvSpPr txBox="1"/>
          <p:nvPr/>
        </p:nvSpPr>
        <p:spPr>
          <a:xfrm>
            <a:off x="461685" y="1174402"/>
            <a:ext cx="528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https://github.com/orgs/niemopen/repositories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DE631A-DDCC-1FE9-6DEB-93291584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85" y="1790750"/>
            <a:ext cx="5308914" cy="2978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43FFDB-B6D4-C4A4-BEFD-387C23938D01}"/>
              </a:ext>
            </a:extLst>
          </p:cNvPr>
          <p:cNvSpPr txBox="1"/>
          <p:nvPr/>
        </p:nvSpPr>
        <p:spPr>
          <a:xfrm>
            <a:off x="6926094" y="1174402"/>
            <a:ext cx="4352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Admin:</a:t>
            </a:r>
          </a:p>
          <a:p>
            <a:r>
              <a:rPr lang="en-US" dirty="0">
                <a:hlinkClick r:id="rId4"/>
              </a:rPr>
              <a:t>https://github.com/niemopen/nbac-admin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8F8060CA-A2B3-880B-1E9A-72A43EE9A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3588"/>
            <a:ext cx="5689670" cy="40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4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MAY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00F7-5931-97A4-B9DF-5D52BEE8E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106" y="1040022"/>
            <a:ext cx="11575915" cy="387372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1:15 MEP Tool Demo – Aubrey Beach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1:30 NTAC Update – 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Dr. Scott Renner</a:t>
            </a: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  </a:t>
            </a:r>
            <a:b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1:35 Communications &amp; Outreach NMO Sub-Committee update – Paul Wormeli  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1:40 Community Updates - all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1:45 Questions/Final Remarks 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752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13702</TotalTime>
  <Words>756</Words>
  <Application>Microsoft Office PowerPoint</Application>
  <PresentationFormat>Widescreen</PresentationFormat>
  <Paragraphs>114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Aptos</vt:lpstr>
      <vt:lpstr>Arial</vt:lpstr>
      <vt:lpstr>Calibri</vt:lpstr>
      <vt:lpstr>Helvetica LT Std</vt:lpstr>
      <vt:lpstr>inherit</vt:lpstr>
      <vt:lpstr>Open Sans</vt:lpstr>
      <vt:lpstr>Roboto</vt:lpstr>
      <vt:lpstr>Times New Roman</vt:lpstr>
      <vt:lpstr>Tw Cen MT</vt:lpstr>
      <vt:lpstr>Wingdings</vt:lpstr>
      <vt:lpstr>2_Office Theme</vt:lpstr>
      <vt:lpstr>1_NIEM_white</vt:lpstr>
      <vt:lpstr>TEXT AND ART</vt:lpstr>
      <vt:lpstr>NBAC TSC Slides 30 May 2024 Meeting</vt:lpstr>
      <vt:lpstr>30 MAY 2024 NBAC TSC Agenda     </vt:lpstr>
      <vt:lpstr>NIEMOPEN REVEAL STATUS</vt:lpstr>
      <vt:lpstr>NIEMOpen reveal summit : 18-20 Feb 2025</vt:lpstr>
      <vt:lpstr>resources</vt:lpstr>
      <vt:lpstr>Repos</vt:lpstr>
      <vt:lpstr>30 MAY 2024 NBAC TSC Agenda   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711</cp:revision>
  <cp:lastPrinted>2023-07-25T13:18:13Z</cp:lastPrinted>
  <dcterms:created xsi:type="dcterms:W3CDTF">2021-02-21T03:42:26Z</dcterms:created>
  <dcterms:modified xsi:type="dcterms:W3CDTF">2024-05-23T14:14:15Z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