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theme/theme2.xml" ContentType="application/vnd.openxmlformats-officedocument.theme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theme/theme3.xml" ContentType="application/vnd.openxmlformats-officedocument.theme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2" r:id="rId4"/>
    <p:sldMasterId id="2147483675" r:id="rId5"/>
    <p:sldMasterId id="2147483817" r:id="rId6"/>
    <p:sldMasterId id="2147483838" r:id="rId7"/>
  </p:sldMasterIdLst>
  <p:notesMasterIdLst>
    <p:notesMasterId r:id="rId18"/>
  </p:notesMasterIdLst>
  <p:sldIdLst>
    <p:sldId id="336" r:id="rId8"/>
    <p:sldId id="141170052" r:id="rId9"/>
    <p:sldId id="141170053" r:id="rId10"/>
    <p:sldId id="141170051" r:id="rId11"/>
    <p:sldId id="141170045" r:id="rId12"/>
    <p:sldId id="141170044" r:id="rId13"/>
    <p:sldId id="548" r:id="rId14"/>
    <p:sldId id="141170007" r:id="rId15"/>
    <p:sldId id="141169958" r:id="rId16"/>
    <p:sldId id="1455" r:id="rId17"/>
  </p:sldIdLst>
  <p:sldSz cx="12192000" cy="6858000"/>
  <p:notesSz cx="7010400" cy="9236075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ullivan, Stephen M CTR JS J6 (USA)" initials="SSMCJJ(" lastIdx="1" clrIdx="0">
    <p:extLst>
      <p:ext uri="{19B8F6BF-5375-455C-9EA6-DF929625EA0E}">
        <p15:presenceInfo xmlns:p15="http://schemas.microsoft.com/office/powerpoint/2012/main" userId="Sullivan, Stephen M CTR JS J6 (USA)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4282"/>
    <a:srgbClr val="004383"/>
    <a:srgbClr val="ABFBA5"/>
    <a:srgbClr val="E8EEF4"/>
    <a:srgbClr val="004283"/>
    <a:srgbClr val="004486"/>
    <a:srgbClr val="000000"/>
    <a:srgbClr val="334052"/>
    <a:srgbClr val="005170"/>
    <a:srgbClr val="EE7E2D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331" autoAdjust="0"/>
    <p:restoredTop sz="68390" autoAdjust="0"/>
  </p:normalViewPr>
  <p:slideViewPr>
    <p:cSldViewPr snapToGrid="0">
      <p:cViewPr varScale="1">
        <p:scale>
          <a:sx n="76" d="100"/>
          <a:sy n="76" d="100"/>
        </p:scale>
        <p:origin x="1650" y="78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 varScale="1">
      <p:scale>
        <a:sx n="1" d="1"/>
        <a:sy n="1" d="1"/>
      </p:scale>
      <p:origin x="0" y="-606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slide" Target="slides/slide6.xml"/><Relationship Id="rId18" Type="http://schemas.openxmlformats.org/officeDocument/2006/relationships/notesMaster" Target="notesMasters/notesMaster1.xml"/><Relationship Id="rId3" Type="http://schemas.openxmlformats.org/officeDocument/2006/relationships/customXml" Target="../customXml/item3.xml"/><Relationship Id="rId21" Type="http://schemas.openxmlformats.org/officeDocument/2006/relationships/viewProps" Target="viewProps.xml"/><Relationship Id="rId7" Type="http://schemas.openxmlformats.org/officeDocument/2006/relationships/slideMaster" Target="slideMasters/slideMaster4.xml"/><Relationship Id="rId12" Type="http://schemas.openxmlformats.org/officeDocument/2006/relationships/slide" Target="slides/slide5.xml"/><Relationship Id="rId17" Type="http://schemas.openxmlformats.org/officeDocument/2006/relationships/slide" Target="slides/slide10.xml"/><Relationship Id="rId2" Type="http://schemas.openxmlformats.org/officeDocument/2006/relationships/customXml" Target="../customXml/item2.xml"/><Relationship Id="rId16" Type="http://schemas.openxmlformats.org/officeDocument/2006/relationships/slide" Target="slides/slide9.xml"/><Relationship Id="rId20" Type="http://schemas.openxmlformats.org/officeDocument/2006/relationships/presProps" Target="presProp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slide" Target="slides/slide8.xml"/><Relationship Id="rId23" Type="http://schemas.openxmlformats.org/officeDocument/2006/relationships/tableStyles" Target="tableStyles.xml"/><Relationship Id="rId10" Type="http://schemas.openxmlformats.org/officeDocument/2006/relationships/slide" Target="slides/slide3.xml"/><Relationship Id="rId19" Type="http://schemas.openxmlformats.org/officeDocument/2006/relationships/commentAuthors" Target="commentAuthor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slide" Target="slides/slide7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970939" y="2"/>
            <a:ext cx="3037840" cy="463408"/>
          </a:xfrm>
          <a:prstGeom prst="rect">
            <a:avLst/>
          </a:prstGeom>
        </p:spPr>
        <p:txBody>
          <a:bodyPr vert="horz" lIns="92830" tIns="46415" rIns="92830" bIns="46415" rtlCol="0"/>
          <a:lstStyle>
            <a:lvl1pPr algn="r">
              <a:defRPr sz="1200"/>
            </a:lvl1pPr>
          </a:lstStyle>
          <a:p>
            <a:fld id="{586B9D10-7BCD-425C-9CA6-F5333486AD73}" type="datetimeFigureOut">
              <a:rPr lang="en-US" smtClean="0"/>
              <a:t>8/31/2023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733425" y="1154113"/>
            <a:ext cx="5543550" cy="311785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2830" tIns="46415" rIns="92830" bIns="46415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701040" y="4444864"/>
            <a:ext cx="5608320" cy="3636705"/>
          </a:xfrm>
          <a:prstGeom prst="rect">
            <a:avLst/>
          </a:prstGeom>
        </p:spPr>
        <p:txBody>
          <a:bodyPr vert="horz" lIns="92830" tIns="46415" rIns="92830" bIns="46415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970939" y="8772672"/>
            <a:ext cx="3037840" cy="463407"/>
          </a:xfrm>
          <a:prstGeom prst="rect">
            <a:avLst/>
          </a:prstGeom>
        </p:spPr>
        <p:txBody>
          <a:bodyPr vert="horz" lIns="92830" tIns="46415" rIns="92830" bIns="46415" rtlCol="0" anchor="b"/>
          <a:lstStyle>
            <a:lvl1pPr algn="r">
              <a:defRPr sz="1200"/>
            </a:lvl1pPr>
          </a:lstStyle>
          <a:p>
            <a:fld id="{5F8897AF-D04E-4367-BADA-11FF3D514EE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6577250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 defTabSz="464149">
              <a:defRPr/>
            </a:pPr>
            <a:fld id="{0B22E215-D3C6-D84F-8ECF-5127C8518219}" type="slidenum">
              <a:rPr lang="en-US">
                <a:solidFill>
                  <a:prstClr val="black"/>
                </a:solidFill>
                <a:latin typeface="Calibri"/>
              </a:rPr>
              <a:pPr defTabSz="464149">
                <a:defRPr/>
              </a:pPr>
              <a:t>1</a:t>
            </a:fld>
            <a:endParaRPr lang="en-US" dirty="0">
              <a:solidFill>
                <a:prstClr val="black"/>
              </a:solidFill>
              <a:latin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453106447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8856828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5F8897AF-D04E-4367-BADA-11FF3D514EE8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8</a:t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605766953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Chair introduces Cathie Mayo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F8897AF-D04E-4367-BADA-11FF3D514EE8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98628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/>
          <p:cNvSpPr>
            <a:spLocks noGrp="1"/>
          </p:cNvSpPr>
          <p:nvPr>
            <p:ph type="title" hasCustomPrompt="1"/>
          </p:nvPr>
        </p:nvSpPr>
        <p:spPr>
          <a:xfrm>
            <a:off x="1998134" y="4621161"/>
            <a:ext cx="8195733" cy="838200"/>
          </a:xfrm>
          <a:prstGeom prst="rect">
            <a:avLst/>
          </a:prstGeom>
        </p:spPr>
        <p:txBody>
          <a:bodyPr>
            <a:noAutofit/>
          </a:bodyPr>
          <a:lstStyle>
            <a:lvl1pPr algn="ctr">
              <a:defRPr sz="2800" baseline="0">
                <a:solidFill>
                  <a:schemeClr val="bg1">
                    <a:lumMod val="50000"/>
                  </a:schemeClr>
                </a:solidFill>
                <a:effectLst/>
                <a:latin typeface="Arial"/>
                <a:cs typeface="Arial"/>
              </a:defRPr>
            </a:lvl1pPr>
          </a:lstStyle>
          <a:p>
            <a:r>
              <a:rPr lang="en-US" dirty="0"/>
              <a:t>Title Master</a:t>
            </a:r>
          </a:p>
        </p:txBody>
      </p:sp>
    </p:spTree>
    <p:extLst>
      <p:ext uri="{BB962C8B-B14F-4D97-AF65-F5344CB8AC3E}">
        <p14:creationId xmlns:p14="http://schemas.microsoft.com/office/powerpoint/2010/main" val="14711764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60341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69001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965627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9205195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0468972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8029598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286271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0510100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40782718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7697598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7068655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98134" y="2895600"/>
            <a:ext cx="8195733" cy="838200"/>
          </a:xfrm>
        </p:spPr>
        <p:txBody>
          <a:bodyPr>
            <a:noAutofit/>
          </a:bodyPr>
          <a:lstStyle>
            <a:lvl1pPr algn="ctr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9255888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10C4BB1B-EDC4-483F-B0EA-E14D2B3E2F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35417515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4674922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997657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0077081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3139944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1985192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12627689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5901999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E18E8FD-9C4B-40B0-8F9D-B59F0334C2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3162476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7F7F7F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A25E52-AB28-456E-8D1B-CDBACE8EB3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119450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0" y="2473326"/>
            <a:ext cx="10363200" cy="981075"/>
          </a:xfrm>
        </p:spPr>
        <p:txBody>
          <a:bodyPr/>
          <a:lstStyle>
            <a:lvl1pPr algn="ctr">
              <a:defRPr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0" y="3594100"/>
            <a:ext cx="8534400" cy="495300"/>
          </a:xfrm>
        </p:spPr>
        <p:txBody>
          <a:bodyPr>
            <a:normAutofit/>
          </a:bodyPr>
          <a:lstStyle>
            <a:lvl1pPr marL="0" indent="0" algn="ctr">
              <a:buNone/>
              <a:defRPr sz="2200">
                <a:solidFill>
                  <a:schemeClr val="tx2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3395B0B3-2BEF-4C03-8782-98158BE48CB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02649988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9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786533" cy="811358"/>
          </a:xfrm>
          <a:prstGeom prst="rect">
            <a:avLst/>
          </a:prstGeom>
        </p:spPr>
        <p:txBody>
          <a:bodyPr lIns="0" tIns="0" rIns="0" bIns="0" anchor="t" anchorCtr="0"/>
          <a:lstStyle>
            <a:lvl1pPr algn="ctr">
              <a:lnSpc>
                <a:spcPct val="80000"/>
              </a:lnSpc>
              <a:defRPr sz="3200" b="1" i="0" spc="-80">
                <a:solidFill>
                  <a:srgbClr val="00506F"/>
                </a:solidFill>
                <a:latin typeface="Tw Cen MT"/>
                <a:cs typeface="Tw Cen MT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Slide Number Placeholder 8"/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5389212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Course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36804" y="1143001"/>
            <a:ext cx="10972800" cy="4983163"/>
          </a:xfrm>
        </p:spPr>
        <p:txBody>
          <a:bodyPr>
            <a:noAutofit/>
          </a:bodyPr>
          <a:lstStyle>
            <a:lvl1pPr eaLnBrk="1" hangingPunct="1">
              <a:buFont typeface="Wingdings" pitchFamily="2" charset="2"/>
              <a:buChar char="§"/>
              <a:defRPr/>
            </a:lvl1pPr>
            <a:lvl2pPr eaLnBrk="1" hangingPunct="1">
              <a:defRPr/>
            </a:lvl2pPr>
            <a:lvl3pPr eaLnBrk="1" hangingPunct="1">
              <a:defRPr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</p:txBody>
      </p:sp>
      <p:sp>
        <p:nvSpPr>
          <p:cNvPr id="8" name="Title Placeholder 1"/>
          <p:cNvSpPr>
            <a:spLocks noGrp="1"/>
          </p:cNvSpPr>
          <p:nvPr>
            <p:ph type="title"/>
          </p:nvPr>
        </p:nvSpPr>
        <p:spPr bwMode="auto">
          <a:xfrm>
            <a:off x="0" y="152400"/>
            <a:ext cx="121920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 xmlns="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7F3B207E-3951-4EC5-8F67-4228386F0A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51163392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8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000" b="1">
                <a:latin typeface="Arial" pitchFamily="34" charset="0"/>
                <a:cs typeface="Arial" pitchFamily="34" charset="0"/>
              </a:defRPr>
            </a:lvl1pPr>
            <a:lvl2pPr>
              <a:defRPr sz="2000" b="1">
                <a:latin typeface="Arial" pitchFamily="34" charset="0"/>
                <a:cs typeface="Arial" pitchFamily="34" charset="0"/>
              </a:defRPr>
            </a:lvl2pPr>
            <a:lvl3pPr>
              <a:defRPr sz="2000" b="1">
                <a:latin typeface="Arial" pitchFamily="34" charset="0"/>
                <a:cs typeface="Arial" pitchFamily="34" charset="0"/>
              </a:defRPr>
            </a:lvl3pPr>
            <a:lvl4pPr>
              <a:defRPr b="1">
                <a:latin typeface="Arial" pitchFamily="34" charset="0"/>
                <a:cs typeface="Arial" pitchFamily="34" charset="0"/>
              </a:defRPr>
            </a:lvl4pPr>
            <a:lvl5pPr>
              <a:defRPr b="1">
                <a:latin typeface="Arial" pitchFamily="34" charset="0"/>
                <a:cs typeface="Arial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r">
              <a:defRPr sz="2800" b="1" i="1">
                <a:latin typeface="Times New Roman" pitchFamily="18" charset="0"/>
                <a:cs typeface="Times New Roman" pitchFamily="18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84178DE0-5FCA-4C8A-AFBA-67FA634DB50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504313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6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B2B79BD-7D57-4113-874C-84B359019FC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71557619"/>
      </p:ext>
    </p:extLst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3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F9DF9B5F-7410-4032-B09A-CB822CD6E2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32566848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Placeholder 1"/>
          <p:cNvSpPr>
            <a:spLocks noGrp="1"/>
          </p:cNvSpPr>
          <p:nvPr>
            <p:ph type="title"/>
          </p:nvPr>
        </p:nvSpPr>
        <p:spPr>
          <a:xfrm>
            <a:off x="611984" y="274638"/>
            <a:ext cx="10972800" cy="868362"/>
          </a:xfrm>
          <a:prstGeom prst="rect">
            <a:avLst/>
          </a:prstGeom>
        </p:spPr>
        <p:txBody>
          <a:bodyPr vert="horz" lIns="91440" tIns="45720" rIns="91440" bIns="45720" rtlCol="0" anchor="ctr" anchorCtr="0">
            <a:normAutofit/>
          </a:bodyPr>
          <a:lstStyle>
            <a:lvl1pPr algn="ctr">
              <a:lnSpc>
                <a:spcPts val="3200"/>
              </a:lnSpc>
              <a:defRPr lang="en-US" sz="2800" cap="all" baseline="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8" name="Text Placeholder 2"/>
          <p:cNvSpPr>
            <a:spLocks noGrp="1"/>
          </p:cNvSpPr>
          <p:nvPr>
            <p:ph idx="1"/>
          </p:nvPr>
        </p:nvSpPr>
        <p:spPr>
          <a:xfrm>
            <a:off x="611984" y="1275673"/>
            <a:ext cx="10972800" cy="46783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>
              <a:spcAft>
                <a:spcPts val="600"/>
              </a:spcAft>
              <a:defRPr lang="en-US" smtClean="0"/>
            </a:lvl1pPr>
            <a:lvl2pPr>
              <a:spcAft>
                <a:spcPts val="600"/>
              </a:spcAft>
              <a:defRPr lang="en-US" smtClean="0"/>
            </a:lvl2pPr>
            <a:lvl3pPr>
              <a:spcAft>
                <a:spcPts val="600"/>
              </a:spcAft>
              <a:defRPr lang="en-US" smtClean="0"/>
            </a:lvl3pPr>
            <a:lvl4pPr marL="1027113" indent="-280988">
              <a:buClr>
                <a:schemeClr val="tx2"/>
              </a:buClr>
              <a:defRPr lang="en-US" smtClean="0"/>
            </a:lvl4pPr>
            <a:lvl5pPr marL="1319213" indent="-228600">
              <a:buClr>
                <a:schemeClr val="tx2"/>
              </a:buClr>
              <a:buSzPct val="60000"/>
              <a:buFont typeface="Wingdings" pitchFamily="2" charset="2"/>
              <a:buChar char="q"/>
              <a:tabLst/>
              <a:defRPr lang="en-US" smtClean="0"/>
            </a:lvl5pPr>
            <a:lvl6pPr marL="1608138" indent="-228600">
              <a:buClr>
                <a:schemeClr val="tx2"/>
              </a:buClr>
              <a:buFont typeface="Helvetica LT Std" pitchFamily="34" charset="0"/>
              <a:buChar char="–"/>
              <a:tabLst/>
              <a:defRPr lang="en-US" smtClean="0"/>
            </a:lvl6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584D26D8-2F78-40FF-B773-6EE7921DE17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385300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4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rgbClr val="004282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Content Placeholder 6"/>
          <p:cNvSpPr>
            <a:spLocks noGrp="1"/>
          </p:cNvSpPr>
          <p:nvPr>
            <p:ph sz="quarter" idx="11"/>
          </p:nvPr>
        </p:nvSpPr>
        <p:spPr>
          <a:xfrm>
            <a:off x="609600" y="1492250"/>
            <a:ext cx="10972800" cy="44450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E5DCA139-0762-4C4F-B386-FBEA85E50C5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3898075"/>
      </p:ext>
    </p:extLst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55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1491804"/>
            <a:ext cx="10786533" cy="4362899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C4428502-7FEB-4856-821A-092C4551181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29995521"/>
      </p:ext>
    </p:extLst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 and body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5"/>
          <p:cNvSpPr txBox="1">
            <a:spLocks noGrp="1"/>
          </p:cNvSpPr>
          <p:nvPr>
            <p:ph type="title"/>
          </p:nvPr>
        </p:nvSpPr>
        <p:spPr>
          <a:xfrm>
            <a:off x="415600" y="1014287"/>
            <a:ext cx="11360800" cy="76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800"/>
              <a:buFont typeface="Open Sans"/>
              <a:buNone/>
              <a:defRPr sz="3600" b="1">
                <a:solidFill>
                  <a:srgbClr val="00428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15"/>
          <p:cNvSpPr txBox="1">
            <a:spLocks noGrp="1"/>
          </p:cNvSpPr>
          <p:nvPr>
            <p:ph type="body" idx="1"/>
          </p:nvPr>
        </p:nvSpPr>
        <p:spPr>
          <a:xfrm>
            <a:off x="415600" y="1826922"/>
            <a:ext cx="11360800" cy="41529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609585" lvl="0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1pPr>
            <a:lvl2pPr marL="1219170" lvl="1" indent="-474121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2pPr>
            <a:lvl3pPr marL="1828754" lvl="2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3pPr>
            <a:lvl4pPr marL="2438339" lvl="3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4pPr>
            <a:lvl5pPr marL="3047924" lvl="4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5pPr>
            <a:lvl6pPr marL="3657509" lvl="5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6pPr>
            <a:lvl7pPr marL="4267093" lvl="6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●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7pPr>
            <a:lvl8pPr marL="4876678" lvl="7" indent="-474121" algn="l">
              <a:lnSpc>
                <a:spcPct val="115000"/>
              </a:lnSpc>
              <a:spcBef>
                <a:spcPts val="2133"/>
              </a:spcBef>
              <a:spcAft>
                <a:spcPts val="0"/>
              </a:spcAft>
              <a:buClr>
                <a:srgbClr val="334052"/>
              </a:buClr>
              <a:buSzPts val="2000"/>
              <a:buFont typeface="Open Sans"/>
              <a:buChar char="○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8pPr>
            <a:lvl9pPr marL="5486263" lvl="8" indent="-474121" algn="l">
              <a:lnSpc>
                <a:spcPct val="115000"/>
              </a:lnSpc>
              <a:spcBef>
                <a:spcPts val="2133"/>
              </a:spcBef>
              <a:spcAft>
                <a:spcPts val="2133"/>
              </a:spcAft>
              <a:buClr>
                <a:srgbClr val="334052"/>
              </a:buClr>
              <a:buSzPts val="2000"/>
              <a:buFont typeface="Open Sans"/>
              <a:buChar char="■"/>
              <a:defRPr>
                <a:solidFill>
                  <a:srgbClr val="334052"/>
                </a:solidFill>
                <a:latin typeface="Open Sans"/>
                <a:ea typeface="Open Sans"/>
                <a:cs typeface="Open Sans"/>
                <a:sym typeface="Open Sans"/>
              </a:defRPr>
            </a:lvl9pPr>
          </a:lstStyle>
          <a:p>
            <a:endParaRPr/>
          </a:p>
        </p:txBody>
      </p:sp>
      <p:sp>
        <p:nvSpPr>
          <p:cNvPr id="18" name="Google Shape;18;p15"/>
          <p:cNvSpPr txBox="1">
            <a:spLocks noGrp="1"/>
          </p:cNvSpPr>
          <p:nvPr>
            <p:ph type="sldNum" idx="12"/>
          </p:nvPr>
        </p:nvSpPr>
        <p:spPr>
          <a:xfrm>
            <a:off x="11296611" y="6217623"/>
            <a:ext cx="731600" cy="52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marL="0" marR="0" lvl="0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L="0" marR="0" lvl="1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L="0" marR="0" lvl="2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L="0" marR="0" lvl="3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L="0" marR="0" lvl="4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L="0" marR="0" lvl="5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L="0" marR="0" lvl="6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L="0" marR="0" lvl="7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L="0" marR="0" lvl="8" indent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  <a:defRPr sz="1333" b="0" i="0" u="none" strike="noStrike" cap="none">
                <a:solidFill>
                  <a:schemeClr val="dk2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fld id="{00000000-1234-1234-1234-123412341234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33469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468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561311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 anchor="t">
            <a:normAutofit/>
          </a:bodyPr>
          <a:lstStyle>
            <a:lvl1pPr>
              <a:defRPr sz="2800" baseline="0">
                <a:solidFill>
                  <a:srgbClr val="004283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326DD364-13F5-4F1F-B58D-A48376FBCAD9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11079192" cy="4777956"/>
          </a:xfrm>
        </p:spPr>
        <p:txBody>
          <a:bodyPr/>
          <a:lstStyle>
            <a:lvl1pPr>
              <a:defRPr sz="2400">
                <a:solidFill>
                  <a:srgbClr val="334052"/>
                </a:solidFill>
              </a:defRPr>
            </a:lvl1pPr>
            <a:lvl2pPr>
              <a:defRPr sz="2000">
                <a:solidFill>
                  <a:srgbClr val="334052"/>
                </a:solidFill>
              </a:defRPr>
            </a:lvl2pPr>
            <a:lvl3pPr>
              <a:defRPr sz="1800">
                <a:solidFill>
                  <a:srgbClr val="334052"/>
                </a:solidFill>
              </a:defRPr>
            </a:lvl3pPr>
            <a:lvl4pPr>
              <a:defRPr sz="1600">
                <a:solidFill>
                  <a:srgbClr val="334052"/>
                </a:solidFill>
              </a:defRPr>
            </a:lvl4pPr>
            <a:lvl5pPr>
              <a:defRPr sz="1600">
                <a:solidFill>
                  <a:srgbClr val="334052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Slide Number Placeholder 8">
            <a:extLst>
              <a:ext uri="{FF2B5EF4-FFF2-40B4-BE49-F238E27FC236}">
                <a16:creationId xmlns:a16="http://schemas.microsoft.com/office/drawing/2014/main" id="{C5D95E17-6E53-47C4-A1F3-99941F15D7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89338732"/>
      </p:ext>
    </p:extLst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empty &amp;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Title 1"/>
          <p:cNvSpPr>
            <a:spLocks noGrp="1"/>
          </p:cNvSpPr>
          <p:nvPr>
            <p:ph type="ctrTitle" hasCustomPrompt="1"/>
          </p:nvPr>
        </p:nvSpPr>
        <p:spPr>
          <a:xfrm>
            <a:off x="530225" y="266701"/>
            <a:ext cx="11131553" cy="728153"/>
          </a:xfrm>
          <a:prstGeom prst="rect">
            <a:avLst/>
          </a:prstGeom>
        </p:spPr>
        <p:txBody>
          <a:bodyPr anchor="ctr"/>
          <a:lstStyle>
            <a:lvl1pPr algn="ctr">
              <a:defRPr sz="4000" b="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28" name="Subtitle 2"/>
          <p:cNvSpPr>
            <a:spLocks noGrp="1"/>
          </p:cNvSpPr>
          <p:nvPr>
            <p:ph type="subTitle" idx="1" hasCustomPrompt="1"/>
          </p:nvPr>
        </p:nvSpPr>
        <p:spPr>
          <a:xfrm>
            <a:off x="530225" y="1010728"/>
            <a:ext cx="11131553" cy="360000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</p:spTree>
    <p:extLst>
      <p:ext uri="{BB962C8B-B14F-4D97-AF65-F5344CB8AC3E}">
        <p14:creationId xmlns:p14="http://schemas.microsoft.com/office/powerpoint/2010/main" val="2946032425"/>
      </p:ext>
    </p:extLst>
  </p:cSld>
  <p:clrMapOvr>
    <a:masterClrMapping/>
  </p:clrMapOvr>
  <p:transition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2240313"/>
            <a:ext cx="5384800" cy="362708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783EA3-C43A-408B-8A96-2BF3503C5AD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844139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2174875"/>
            <a:ext cx="5386917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600" y="2966048"/>
            <a:ext cx="5386917" cy="2926752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9347200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12" name="Chart Placeholder 11"/>
          <p:cNvSpPr>
            <a:spLocks noGrp="1"/>
          </p:cNvSpPr>
          <p:nvPr>
            <p:ph type="chart" sz="quarter" idx="11"/>
          </p:nvPr>
        </p:nvSpPr>
        <p:spPr>
          <a:xfrm>
            <a:off x="6400800" y="2174876"/>
            <a:ext cx="5029200" cy="3717925"/>
          </a:xfrm>
        </p:spPr>
        <p:txBody>
          <a:bodyPr/>
          <a:lstStyle/>
          <a:p>
            <a:r>
              <a:rPr lang="en-US" dirty="0"/>
              <a:t>Click icon to add chart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C0717F37-EB3F-4912-8B16-22DE781631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590340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9325339" y="6356350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5" name="Slide Number Placeholder 8">
            <a:extLst>
              <a:ext uri="{FF2B5EF4-FFF2-40B4-BE49-F238E27FC236}">
                <a16:creationId xmlns:a16="http://schemas.microsoft.com/office/drawing/2014/main" id="{A5D7F9B5-CC5A-4ABE-8117-CC023710B83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703825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>
            <a:normAutofit/>
          </a:bodyPr>
          <a:lstStyle>
            <a:lvl1pPr algn="l">
              <a:defRPr sz="2400" b="1" cap="none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7" name="Slide Number Placeholder 8">
            <a:extLst>
              <a:ext uri="{FF2B5EF4-FFF2-40B4-BE49-F238E27FC236}">
                <a16:creationId xmlns:a16="http://schemas.microsoft.com/office/drawing/2014/main" id="{B061D5B3-FA26-4D91-B231-F26ED36933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1561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9347200" y="6356351"/>
            <a:ext cx="2844800" cy="365125"/>
          </a:xfrm>
          <a:prstGeom prst="rect">
            <a:avLst/>
          </a:prstGeom>
        </p:spPr>
        <p:txBody>
          <a:bodyPr/>
          <a:lstStyle/>
          <a:p>
            <a:endParaRPr lang="en-US" dirty="0">
              <a:solidFill>
                <a:srgbClr val="8B8B8B"/>
              </a:solidFill>
            </a:endParaRPr>
          </a:p>
        </p:txBody>
      </p:sp>
      <p:sp>
        <p:nvSpPr>
          <p:cNvPr id="9" name="Table Placeholder 8"/>
          <p:cNvSpPr>
            <a:spLocks noGrp="1"/>
          </p:cNvSpPr>
          <p:nvPr>
            <p:ph type="tbl" sz="quarter" idx="12"/>
          </p:nvPr>
        </p:nvSpPr>
        <p:spPr>
          <a:xfrm>
            <a:off x="609600" y="2145652"/>
            <a:ext cx="10786533" cy="3709048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8">
            <a:extLst>
              <a:ext uri="{FF2B5EF4-FFF2-40B4-BE49-F238E27FC236}">
                <a16:creationId xmlns:a16="http://schemas.microsoft.com/office/drawing/2014/main" id="{B614A661-166B-4DF4-B43E-98FAF92466C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4728589" y="6371823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t" anchorCtr="0"/>
          <a:lstStyle>
            <a:lvl1pPr algn="ctr">
              <a:defRPr sz="1200">
                <a:solidFill>
                  <a:srgbClr val="1F497D"/>
                </a:solidFill>
              </a:defRPr>
            </a:lvl1pPr>
          </a:lstStyle>
          <a:p>
            <a:fld id="{6E6030FC-FB78-5E4D-92EA-5D9433591EA9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086792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.xml"/><Relationship Id="rId13" Type="http://schemas.openxmlformats.org/officeDocument/2006/relationships/slideLayout" Target="../slideLayouts/slideLayout14.xml"/><Relationship Id="rId1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4.xml"/><Relationship Id="rId7" Type="http://schemas.openxmlformats.org/officeDocument/2006/relationships/slideLayout" Target="../slideLayouts/slideLayout8.xml"/><Relationship Id="rId12" Type="http://schemas.openxmlformats.org/officeDocument/2006/relationships/slideLayout" Target="../slideLayouts/slideLayout13.xml"/><Relationship Id="rId17" Type="http://schemas.openxmlformats.org/officeDocument/2006/relationships/slideLayout" Target="../slideLayouts/slideLayout18.xml"/><Relationship Id="rId2" Type="http://schemas.openxmlformats.org/officeDocument/2006/relationships/slideLayout" Target="../slideLayouts/slideLayout3.xml"/><Relationship Id="rId16" Type="http://schemas.openxmlformats.org/officeDocument/2006/relationships/slideLayout" Target="../slideLayouts/slideLayout17.xml"/><Relationship Id="rId20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6" Type="http://schemas.openxmlformats.org/officeDocument/2006/relationships/slideLayout" Target="../slideLayouts/slideLayout7.xml"/><Relationship Id="rId11" Type="http://schemas.openxmlformats.org/officeDocument/2006/relationships/slideLayout" Target="../slideLayouts/slideLayout12.xml"/><Relationship Id="rId5" Type="http://schemas.openxmlformats.org/officeDocument/2006/relationships/slideLayout" Target="../slideLayouts/slideLayout6.xml"/><Relationship Id="rId1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11.xml"/><Relationship Id="rId19" Type="http://schemas.openxmlformats.org/officeDocument/2006/relationships/theme" Target="../theme/theme2.xml"/><Relationship Id="rId4" Type="http://schemas.openxmlformats.org/officeDocument/2006/relationships/slideLayout" Target="../slideLayouts/slideLayout5.xml"/><Relationship Id="rId9" Type="http://schemas.openxmlformats.org/officeDocument/2006/relationships/slideLayout" Target="../slideLayouts/slideLayout10.xml"/><Relationship Id="rId14" Type="http://schemas.openxmlformats.org/officeDocument/2006/relationships/slideLayout" Target="../slideLayouts/slideLayout15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7.xml"/><Relationship Id="rId13" Type="http://schemas.openxmlformats.org/officeDocument/2006/relationships/slideLayout" Target="../slideLayouts/slideLayout32.xml"/><Relationship Id="rId18" Type="http://schemas.openxmlformats.org/officeDocument/2006/relationships/slideLayout" Target="../slideLayouts/slideLayout37.xml"/><Relationship Id="rId3" Type="http://schemas.openxmlformats.org/officeDocument/2006/relationships/slideLayout" Target="../slideLayouts/slideLayout22.xml"/><Relationship Id="rId21" Type="http://schemas.openxmlformats.org/officeDocument/2006/relationships/image" Target="../media/image1.png"/><Relationship Id="rId7" Type="http://schemas.openxmlformats.org/officeDocument/2006/relationships/slideLayout" Target="../slideLayouts/slideLayout26.xml"/><Relationship Id="rId12" Type="http://schemas.openxmlformats.org/officeDocument/2006/relationships/slideLayout" Target="../slideLayouts/slideLayout31.xml"/><Relationship Id="rId17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1.xml"/><Relationship Id="rId16" Type="http://schemas.openxmlformats.org/officeDocument/2006/relationships/slideLayout" Target="../slideLayouts/slideLayout35.xml"/><Relationship Id="rId20" Type="http://schemas.openxmlformats.org/officeDocument/2006/relationships/theme" Target="../theme/theme3.xml"/><Relationship Id="rId1" Type="http://schemas.openxmlformats.org/officeDocument/2006/relationships/slideLayout" Target="../slideLayouts/slideLayout20.xml"/><Relationship Id="rId6" Type="http://schemas.openxmlformats.org/officeDocument/2006/relationships/slideLayout" Target="../slideLayouts/slideLayout25.xml"/><Relationship Id="rId11" Type="http://schemas.openxmlformats.org/officeDocument/2006/relationships/slideLayout" Target="../slideLayouts/slideLayout30.xml"/><Relationship Id="rId5" Type="http://schemas.openxmlformats.org/officeDocument/2006/relationships/slideLayout" Target="../slideLayouts/slideLayout24.xml"/><Relationship Id="rId15" Type="http://schemas.openxmlformats.org/officeDocument/2006/relationships/slideLayout" Target="../slideLayouts/slideLayout34.xml"/><Relationship Id="rId10" Type="http://schemas.openxmlformats.org/officeDocument/2006/relationships/slideLayout" Target="../slideLayouts/slideLayout29.xml"/><Relationship Id="rId19" Type="http://schemas.openxmlformats.org/officeDocument/2006/relationships/slideLayout" Target="../slideLayouts/slideLayout38.xml"/><Relationship Id="rId4" Type="http://schemas.openxmlformats.org/officeDocument/2006/relationships/slideLayout" Target="../slideLayouts/slideLayout23.xml"/><Relationship Id="rId9" Type="http://schemas.openxmlformats.org/officeDocument/2006/relationships/slideLayout" Target="../slideLayouts/slideLayout28.xml"/><Relationship Id="rId14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theme" Target="../theme/theme4.xml"/><Relationship Id="rId2" Type="http://schemas.openxmlformats.org/officeDocument/2006/relationships/slideLayout" Target="../slideLayouts/slideLayout40.xml"/><Relationship Id="rId1" Type="http://schemas.openxmlformats.org/officeDocument/2006/relationships/slideLayout" Target="../slideLayouts/slideLayout3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 descr="A close up of a sign&#10;&#10;Description automatically generated">
            <a:extLst>
              <a:ext uri="{FF2B5EF4-FFF2-40B4-BE49-F238E27FC236}">
                <a16:creationId xmlns:a16="http://schemas.microsoft.com/office/drawing/2014/main" id="{B4268A2A-08D9-4EB7-800F-3189127D5991}"/>
              </a:ext>
            </a:extLst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616748"/>
            <a:ext cx="12192000" cy="36245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213645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</p:sldLayoutIdLst>
  <p:hf hdr="0" ftr="0" dt="0"/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071875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6" r:id="rId1"/>
    <p:sldLayoutId id="2147483677" r:id="rId2"/>
    <p:sldLayoutId id="2147483678" r:id="rId3"/>
    <p:sldLayoutId id="2147483679" r:id="rId4"/>
    <p:sldLayoutId id="2147483680" r:id="rId5"/>
    <p:sldLayoutId id="2147483681" r:id="rId6"/>
    <p:sldLayoutId id="2147483682" r:id="rId7"/>
    <p:sldLayoutId id="2147483683" r:id="rId8"/>
    <p:sldLayoutId id="2147483684" r:id="rId9"/>
    <p:sldLayoutId id="2147483688" r:id="rId10"/>
    <p:sldLayoutId id="2147483690" r:id="rId11"/>
    <p:sldLayoutId id="2147483692" r:id="rId12"/>
    <p:sldLayoutId id="2147483693" r:id="rId13"/>
    <p:sldLayoutId id="2147483694" r:id="rId14"/>
    <p:sldLayoutId id="2147483695" r:id="rId15"/>
    <p:sldLayoutId id="2147483696" r:id="rId16"/>
    <p:sldLayoutId id="2147483697" r:id="rId17"/>
    <p:sldLayoutId id="2147483700" r:id="rId18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811358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199634"/>
            <a:ext cx="10972800" cy="379907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ctr">
              <a:defRPr sz="1000">
                <a:solidFill>
                  <a:schemeClr val="tx2"/>
                </a:solidFill>
              </a:defRPr>
            </a:lvl1pPr>
          </a:lstStyle>
          <a:p>
            <a:r>
              <a:rPr lang="en-US" dirty="0">
                <a:solidFill>
                  <a:srgbClr val="1F497D"/>
                </a:solidFill>
              </a:rPr>
              <a:t>(#)</a:t>
            </a:r>
          </a:p>
        </p:txBody>
      </p:sp>
      <p:pic>
        <p:nvPicPr>
          <p:cNvPr id="6" name="Picture 5" descr="A close up of a sign&#10;&#10;Description automatically generated">
            <a:extLst>
              <a:ext uri="{FF2B5EF4-FFF2-40B4-BE49-F238E27FC236}">
                <a16:creationId xmlns:a16="http://schemas.microsoft.com/office/drawing/2014/main" id="{C4367302-18AD-44F9-B43A-24490776962B}"/>
              </a:ext>
            </a:extLst>
          </p:cNvPr>
          <p:cNvPicPr>
            <a:picLocks noChangeAspect="1"/>
          </p:cNvPicPr>
          <p:nvPr userDrawn="1"/>
        </p:nvPicPr>
        <p:blipFill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5747" y="6124084"/>
            <a:ext cx="2465408" cy="7329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3865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18" r:id="rId1"/>
    <p:sldLayoutId id="2147483819" r:id="rId2"/>
    <p:sldLayoutId id="2147483820" r:id="rId3"/>
    <p:sldLayoutId id="2147483821" r:id="rId4"/>
    <p:sldLayoutId id="2147483822" r:id="rId5"/>
    <p:sldLayoutId id="2147483823" r:id="rId6"/>
    <p:sldLayoutId id="2147483824" r:id="rId7"/>
    <p:sldLayoutId id="2147483825" r:id="rId8"/>
    <p:sldLayoutId id="2147483826" r:id="rId9"/>
    <p:sldLayoutId id="2147483827" r:id="rId10"/>
    <p:sldLayoutId id="2147483828" r:id="rId11"/>
    <p:sldLayoutId id="2147483829" r:id="rId12"/>
    <p:sldLayoutId id="2147483830" r:id="rId13"/>
    <p:sldLayoutId id="2147483831" r:id="rId14"/>
    <p:sldLayoutId id="2147483832" r:id="rId15"/>
    <p:sldLayoutId id="2147483833" r:id="rId16"/>
    <p:sldLayoutId id="2147483834" r:id="rId17"/>
    <p:sldLayoutId id="2147483835" r:id="rId18"/>
    <p:sldLayoutId id="2147483837" r:id="rId19"/>
  </p:sldLayoutIdLst>
  <p:hf hdr="0" ftr="0" dt="0"/>
  <p:txStyles>
    <p:titleStyle>
      <a:lvl1pPr algn="l" defTabSz="457200" rtl="0" eaLnBrk="1" latinLnBrk="0" hangingPunct="1">
        <a:lnSpc>
          <a:spcPct val="80000"/>
        </a:lnSpc>
        <a:spcBef>
          <a:spcPct val="0"/>
        </a:spcBef>
        <a:buNone/>
        <a:defRPr sz="3200" b="1" kern="1200" cap="all">
          <a:solidFill>
            <a:srgbClr val="004383"/>
          </a:solidFill>
          <a:effectLst/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32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8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•"/>
        <a:defRPr sz="24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–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Clr>
          <a:schemeClr val="tx2"/>
        </a:buClr>
        <a:buFont typeface="Arial"/>
        <a:buChar char="»"/>
        <a:defRPr sz="2000" kern="1200">
          <a:solidFill>
            <a:schemeClr val="bg1">
              <a:lumMod val="50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1348194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39" r:id="rId1"/>
    <p:sldLayoutId id="2147483840" r:id="rId2"/>
  </p:sldLayoutIdLst>
  <p:txStyles>
    <p:titleStyle>
      <a:lvl1pPr algn="l" defTabSz="914377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blob/main/milops-subcommittee/(FINAL)%20MILOPS%20Sub-Committee%20Governance%20Doc%20v6%20%207-13-2023.pdf" TargetMode="External"/><Relationship Id="rId2" Type="http://schemas.openxmlformats.org/officeDocument/2006/relationships/hyperlink" Target="https://www.oasis-open.org/policies-guidelines/open-projects-process/#CLAs-license-notices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niemopen/nbac-admin/tree/main/roster" TargetMode="External"/><Relationship Id="rId5" Type="http://schemas.openxmlformats.org/officeDocument/2006/relationships/hyperlink" Target="https://github.com/niemopen/nmo-training" TargetMode="External"/><Relationship Id="rId4" Type="http://schemas.openxmlformats.org/officeDocument/2006/relationships/hyperlink" Target="https://github.com/niemopen/nbac-admin/blob/main/documents/(APPROVED)%20%20NIEMOpen%20NBAC%20TSC%20Governance%20Doc%20(Rev%202)%20%20v7%20%207-27-2023.pdf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policies-guidelines/oasis-defined-terms-2018-05-22#dOASISmember" TargetMode="External"/><Relationship Id="rId7" Type="http://schemas.openxmlformats.org/officeDocument/2006/relationships/hyperlink" Target="https://www.oasis-open.org/policies-guidelines/open-projects-process/#participants-contributors-contributor" TargetMode="External"/><Relationship Id="rId2" Type="http://schemas.openxmlformats.org/officeDocument/2006/relationships/hyperlink" Target="https://www.oasis-open.org/policies-guidelines/open-projects-process/#participants-contributors-participan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www.oasis-open.org/policies-guidelines/open-projects-process/#trademarks" TargetMode="External"/><Relationship Id="rId5" Type="http://schemas.openxmlformats.org/officeDocument/2006/relationships/hyperlink" Target="https://www.oasis-open.org/policies-guidelines/open-projects-process/#repository-specification-licenses" TargetMode="External"/><Relationship Id="rId4" Type="http://schemas.openxmlformats.org/officeDocument/2006/relationships/hyperlink" Target="https://www.oasis-open.org/policies-guidelines/open-projects-process/#oasis-standard-approval-external-submissions" TargetMode="Externa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oasis-open.org/open-projects/cla/oasis-open-projects-individual-contributor-license-agreement-i-cla/" TargetMode="External"/><Relationship Id="rId2" Type="http://schemas.openxmlformats.org/officeDocument/2006/relationships/hyperlink" Target="https://www.oasis-open.org/policies-guidelines/open-projects-process/#individual-cla-exhibit" TargetMode="External"/><Relationship Id="rId1" Type="http://schemas.openxmlformats.org/officeDocument/2006/relationships/slideLayout" Target="../slideLayouts/slideLayout6.xml"/><Relationship Id="rId6" Type="http://schemas.openxmlformats.org/officeDocument/2006/relationships/hyperlink" Target="https://github.com/signup?source=login" TargetMode="External"/><Relationship Id="rId5" Type="http://schemas.openxmlformats.org/officeDocument/2006/relationships/hyperlink" Target="https://www.oasis-open.org/open-projects/cla/entity-cla-20210630/" TargetMode="External"/><Relationship Id="rId4" Type="http://schemas.openxmlformats.org/officeDocument/2006/relationships/hyperlink" Target="https://www.oasis-open.org/policies-guidelines/open-projects-process/#entity-cla-exhibit" TargetMode="Externa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iemopen/nbac-admin/blob/main/documents/(APPROVED)%20%20NIEMOpen%20NBAC%20TSC%20Governance%20Doc%20(Rev%202)%20%20v7%20%207-27-2023.pdf" TargetMode="External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5" Type="http://schemas.openxmlformats.org/officeDocument/2006/relationships/hyperlink" Target="https://github.com/niemopen/nbac-admin/blob/main/sub-committee-documents/(FINAL)%20Sub-Committee%20Nomination_Onboarding_Instantiation%20v4%206-5-2023.pdf" TargetMode="External"/><Relationship Id="rId4" Type="http://schemas.openxmlformats.org/officeDocument/2006/relationships/hyperlink" Target="https://github.com/niemopen/nbac-admin" TargetMode="Externa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40.xml"/></Relationships>
</file>

<file path=ppt/slides/_rels/slide8.xml.rels><?xml version="1.0" encoding="UTF-8" standalone="yes"?>
<Relationships xmlns="http://schemas.openxmlformats.org/package/2006/relationships"><Relationship Id="rId13" Type="http://schemas.openxmlformats.org/officeDocument/2006/relationships/image" Target="../media/image7.png"/><Relationship Id="rId18" Type="http://schemas.openxmlformats.org/officeDocument/2006/relationships/hyperlink" Target="mailto:https://www.niem.gov/about-niem/message-exchange-package-mep-registry-repository" TargetMode="External"/><Relationship Id="rId26" Type="http://schemas.openxmlformats.org/officeDocument/2006/relationships/hyperlink" Target="https://niemopen.slack.com/" TargetMode="External"/><Relationship Id="rId3" Type="http://schemas.openxmlformats.org/officeDocument/2006/relationships/hyperlink" Target="https://niemopen.slack.com/?redir=%2Fgantry%2Fauth%3Fapp%3Dclient%26lc%3D1683201626%26return_to%3D%252Fclient%252FT03UDR5ANG6%252FC03ULAE89DZ%26teams%3D" TargetMode="External"/><Relationship Id="rId21" Type="http://schemas.openxmlformats.org/officeDocument/2006/relationships/hyperlink" Target="https://niemopen.org/" TargetMode="External"/><Relationship Id="rId7" Type="http://schemas.openxmlformats.org/officeDocument/2006/relationships/image" Target="../media/image1.png"/><Relationship Id="rId12" Type="http://schemas.openxmlformats.org/officeDocument/2006/relationships/hyperlink" Target="https://twitter.com/NIEMconnects?ref_src=twsrc%5Etfw" TargetMode="External"/><Relationship Id="rId17" Type="http://schemas.openxmlformats.org/officeDocument/2006/relationships/hyperlink" Target="https://www.youtube.com/channel/UCg9qV22PXLBjG41hc-EwVrQ" TargetMode="External"/><Relationship Id="rId25" Type="http://schemas.openxmlformats.org/officeDocument/2006/relationships/hyperlink" Target="https://github.com/niemopen/nmo-admin" TargetMode="External"/><Relationship Id="rId33" Type="http://schemas.openxmlformats.org/officeDocument/2006/relationships/hyperlink" Target="mailto:beth.l.smalley.civ@mail.mil" TargetMode="External"/><Relationship Id="rId2" Type="http://schemas.openxmlformats.org/officeDocument/2006/relationships/notesSlide" Target="../notesSlides/notesSlide3.xml"/><Relationship Id="rId16" Type="http://schemas.openxmlformats.org/officeDocument/2006/relationships/image" Target="../media/image9.png"/><Relationship Id="rId20" Type="http://schemas.openxmlformats.org/officeDocument/2006/relationships/hyperlink" Target="https://www.niem.gov/" TargetMode="External"/><Relationship Id="rId29" Type="http://schemas.openxmlformats.org/officeDocument/2006/relationships/hyperlink" Target="https://lists.oasis-open-projects.org/g/niemopen-ntactsc" TargetMode="External"/><Relationship Id="rId1" Type="http://schemas.openxmlformats.org/officeDocument/2006/relationships/slideLayout" Target="../slideLayouts/slideLayout22.xml"/><Relationship Id="rId6" Type="http://schemas.openxmlformats.org/officeDocument/2006/relationships/image" Target="../media/image4.JPG"/><Relationship Id="rId11" Type="http://schemas.openxmlformats.org/officeDocument/2006/relationships/image" Target="../media/image6.png"/><Relationship Id="rId24" Type="http://schemas.openxmlformats.org/officeDocument/2006/relationships/hyperlink" Target="https://github.com/niemopen/nbac-admin" TargetMode="External"/><Relationship Id="rId32" Type="http://schemas.openxmlformats.org/officeDocument/2006/relationships/hyperlink" Target="mailto:akatherine.b.escobar.civ@mail.mil" TargetMode="External"/><Relationship Id="rId5" Type="http://schemas.openxmlformats.org/officeDocument/2006/relationships/hyperlink" Target="https://www.oasis-open.org/" TargetMode="External"/><Relationship Id="rId15" Type="http://schemas.openxmlformats.org/officeDocument/2006/relationships/hyperlink" Target="https://www.linkedin.com/groups/1903175/profile" TargetMode="External"/><Relationship Id="rId23" Type="http://schemas.openxmlformats.org/officeDocument/2006/relationships/hyperlink" Target="https://github.com/niemopen/ntac-admin" TargetMode="External"/><Relationship Id="rId28" Type="http://schemas.openxmlformats.org/officeDocument/2006/relationships/hyperlink" Target="https://lists.oasis-open-projects.org/g/niemopen-pgb" TargetMode="External"/><Relationship Id="rId10" Type="http://schemas.openxmlformats.org/officeDocument/2006/relationships/hyperlink" Target="https://oasis-open.atlassian.net/wiki/spaces/NIEM/overview" TargetMode="External"/><Relationship Id="rId19" Type="http://schemas.openxmlformats.org/officeDocument/2006/relationships/hyperlink" Target="mailto:https://sourceforge.net/projects/niem-mep-builder/" TargetMode="External"/><Relationship Id="rId31" Type="http://schemas.openxmlformats.org/officeDocument/2006/relationships/hyperlink" Target="https://lists.oasis-open-projects.org/g/niemopen-nmotsc" TargetMode="External"/><Relationship Id="rId4" Type="http://schemas.openxmlformats.org/officeDocument/2006/relationships/image" Target="../media/image3.png"/><Relationship Id="rId9" Type="http://schemas.openxmlformats.org/officeDocument/2006/relationships/image" Target="../media/image5.png"/><Relationship Id="rId14" Type="http://schemas.openxmlformats.org/officeDocument/2006/relationships/image" Target="../media/image8.png"/><Relationship Id="rId22" Type="http://schemas.openxmlformats.org/officeDocument/2006/relationships/hyperlink" Target="https://wmaafip.js.mil/Account/Login?ReturnUrl=%2F" TargetMode="External"/><Relationship Id="rId27" Type="http://schemas.openxmlformats.org/officeDocument/2006/relationships/hyperlink" Target="https://lists.oasis-open-projects.org/g/niemopen" TargetMode="External"/><Relationship Id="rId30" Type="http://schemas.openxmlformats.org/officeDocument/2006/relationships/hyperlink" Target="https://lists.oasis-open-projects.org/g/niemopen-nbactsc" TargetMode="External"/><Relationship Id="rId8" Type="http://schemas.openxmlformats.org/officeDocument/2006/relationships/hyperlink" Target="https://github.com/niemopen/" TargetMode="Externa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hyperlink" Target="https://www.oasis-open.org/policies-guidelines/open-projects-process/#technical-steering-committee" TargetMode="External"/><Relationship Id="rId13" Type="http://schemas.openxmlformats.org/officeDocument/2006/relationships/hyperlink" Target="https://www.oasis-open.org/policies-guidelines/open-projects-process/#progression-of-project-work" TargetMode="External"/><Relationship Id="rId18" Type="http://schemas.openxmlformats.org/officeDocument/2006/relationships/hyperlink" Target="https://www.oasis-open.org/policies-guidelines/open-projects-process/#trademarks" TargetMode="External"/><Relationship Id="rId3" Type="http://schemas.openxmlformats.org/officeDocument/2006/relationships/hyperlink" Target="https://www.oasis-open.org/policies-guidelines/open-projects-process/#purpose" TargetMode="External"/><Relationship Id="rId21" Type="http://schemas.openxmlformats.org/officeDocument/2006/relationships/hyperlink" Target="https://www.oasis-open.org/policies-guidelines/open-projects-process/#individual-cla-exhibit" TargetMode="External"/><Relationship Id="rId7" Type="http://schemas.openxmlformats.org/officeDocument/2006/relationships/hyperlink" Target="https://www.oasis-open.org/policies-guidelines/open-projects-process/#project-governing-board-and-sponsors" TargetMode="External"/><Relationship Id="rId12" Type="http://schemas.openxmlformats.org/officeDocument/2006/relationships/hyperlink" Target="https://www.oasis-open.org/policies-guidelines/open-projects-process/#governance-decisions-meetings" TargetMode="External"/><Relationship Id="rId17" Type="http://schemas.openxmlformats.org/officeDocument/2006/relationships/hyperlink" Target="https://www.oasis-open.org/policies-guidelines/open-projects-process/#repository-specification-licenses" TargetMode="External"/><Relationship Id="rId2" Type="http://schemas.openxmlformats.org/officeDocument/2006/relationships/notesSlide" Target="../notesSlides/notesSlide4.xml"/><Relationship Id="rId16" Type="http://schemas.openxmlformats.org/officeDocument/2006/relationships/hyperlink" Target="https://www.oasis-open.org/policies-guidelines/open-projects-process/#oasis-standard-approval-external-submissions" TargetMode="External"/><Relationship Id="rId20" Type="http://schemas.openxmlformats.org/officeDocument/2006/relationships/hyperlink" Target="https://www.oasis-open.org/policies-guidelines/open-projects-process/#appeals-application-of-rules" TargetMode="External"/><Relationship Id="rId1" Type="http://schemas.openxmlformats.org/officeDocument/2006/relationships/slideLayout" Target="../slideLayouts/slideLayout5.xml"/><Relationship Id="rId6" Type="http://schemas.openxmlformats.org/officeDocument/2006/relationships/hyperlink" Target="https://www.oasis-open.org/policies-guidelines/open-projects-process/#participants-contributors" TargetMode="External"/><Relationship Id="rId11" Type="http://schemas.openxmlformats.org/officeDocument/2006/relationships/hyperlink" Target="https://www.oasis-open.org/policies-guidelines/open-projects-process/#visibility-archival-permanence" TargetMode="External"/><Relationship Id="rId5" Type="http://schemas.openxmlformats.org/officeDocument/2006/relationships/hyperlink" Target="https://www.oasis-open.org/policies-guidelines/open-projects-process/#roles-of-parties" TargetMode="External"/><Relationship Id="rId15" Type="http://schemas.openxmlformats.org/officeDocument/2006/relationships/hyperlink" Target="https://www.oasis-open.org/policies-guidelines/open-projects-process/#project-specifications" TargetMode="External"/><Relationship Id="rId10" Type="http://schemas.openxmlformats.org/officeDocument/2006/relationships/hyperlink" Target="https://www.oasis-open.org/policies-guidelines/open-projects-process/#repositories-project-tools" TargetMode="External"/><Relationship Id="rId19" Type="http://schemas.openxmlformats.org/officeDocument/2006/relationships/hyperlink" Target="https://www.oasis-open.org/policies-guidelines/open-projects-process/#CLAs-license-notices" TargetMode="External"/><Relationship Id="rId4" Type="http://schemas.openxmlformats.org/officeDocument/2006/relationships/hyperlink" Target="https://www.oasis-open.org/policies-guidelines/open-projects-process/#project-formation" TargetMode="External"/><Relationship Id="rId9" Type="http://schemas.openxmlformats.org/officeDocument/2006/relationships/hyperlink" Target="https://www.oasis-open.org/policies-guidelines/open-projects-process/#chairs-maintainers-technical-steering-committees" TargetMode="External"/><Relationship Id="rId14" Type="http://schemas.openxmlformats.org/officeDocument/2006/relationships/hyperlink" Target="https://www.oasis-open.org/policies-guidelines/open-projects-process/#releases-and-group-releases" TargetMode="External"/><Relationship Id="rId22" Type="http://schemas.openxmlformats.org/officeDocument/2006/relationships/hyperlink" Target="https://www.oasis-open.org/policies-guidelines/open-projects-process/#entity-cla-exhibit" TargetMode="Externa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6413863" y="5699776"/>
            <a:ext cx="5630091" cy="52322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5170"/>
                </a:solidFill>
                <a:latin typeface="Arial"/>
              </a:rPr>
              <a:t>Kamran Atri</a:t>
            </a: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5170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(NBAC TSC Co-Chair)</a:t>
            </a:r>
          </a:p>
          <a:p>
            <a:pPr marL="0" marR="0" lvl="0" indent="0" algn="l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srgbClr val="005170"/>
                </a:solidFill>
                <a:latin typeface="Arial"/>
              </a:rPr>
              <a:t>Thomas Krul (NBAC TSC Co-Chair)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8B8B8B">
                  <a:lumMod val="75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3" name="Rectangle 2"/>
          <p:cNvSpPr/>
          <p:nvPr/>
        </p:nvSpPr>
        <p:spPr>
          <a:xfrm>
            <a:off x="0" y="4112401"/>
            <a:ext cx="12192000" cy="8309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005170"/>
                </a:solidFill>
                <a:latin typeface="Bahnschrift" panose="020B0502040204020203" pitchFamily="34" charset="0"/>
              </a:rPr>
              <a:t>NBAC TSC Governance Doc, Lightweight Rules, CLAs, Resources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005170"/>
              </a:solidFill>
              <a:effectLst/>
              <a:uLnTx/>
              <a:uFillTx/>
              <a:latin typeface="Bahnschrift" panose="020B0502040204020203" pitchFamily="34" charset="0"/>
              <a:ea typeface="+mn-ea"/>
              <a:cs typeface="+mn-cs"/>
            </a:endParaRPr>
          </a:p>
          <a:p>
            <a:pPr marL="0" marR="0" lvl="0" indent="0" algn="ctr" defTabSz="4572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2400" b="1" dirty="0">
                <a:solidFill>
                  <a:srgbClr val="8B8B8B"/>
                </a:solidFill>
                <a:latin typeface="Arial"/>
              </a:rPr>
              <a:t>31 August 2023</a:t>
            </a:r>
            <a:endParaRPr kumimoji="0" lang="en-US" sz="2400" b="1" i="0" u="none" strike="noStrike" kern="1200" cap="none" spc="0" normalizeH="0" baseline="0" noProof="0" dirty="0">
              <a:ln>
                <a:noFill/>
              </a:ln>
              <a:solidFill>
                <a:srgbClr val="8B8B8B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116440515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CD150C-41EF-4BA1-AC5F-0882F30C6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Questions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9D89503-86C2-4EE6-85A7-F1D427C8CE58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9600" y="1200150"/>
            <a:ext cx="5569819" cy="4777956"/>
          </a:xfrm>
        </p:spPr>
        <p:txBody>
          <a:bodyPr/>
          <a:lstStyle/>
          <a:p>
            <a:endParaRPr lang="en-US" sz="1800" dirty="0"/>
          </a:p>
          <a:p>
            <a:r>
              <a:rPr lang="en-US" sz="2800" dirty="0"/>
              <a:t>Do any of the members have any questions?</a:t>
            </a:r>
          </a:p>
          <a:p>
            <a:pPr marL="0" indent="0">
              <a:buNone/>
            </a:pPr>
            <a:endParaRPr lang="en-US" sz="2800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82457D9-D164-4BDA-B4AC-8F16259B181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A8B7587C-4A97-477D-8732-64014A8540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80584" y="3311006"/>
            <a:ext cx="4000650" cy="2667100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60DD1D09-9C40-4EF8-BA4D-DB563D37EE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58057" y="879894"/>
            <a:ext cx="22193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51306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5E27E0-4594-8896-A5FD-EF40328C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AGENDA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56D34-3980-B0F6-7F28-13004D510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2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DFEF38A3-A95E-5566-7901-CF800D7186F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279434"/>
            <a:ext cx="11329851" cy="4886235"/>
          </a:xfrm>
        </p:spPr>
        <p:txBody>
          <a:bodyPr>
            <a:normAutofit fontScale="85000" lnSpcReduction="20000"/>
          </a:bodyPr>
          <a:lstStyle/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r>
              <a:rPr lang="en-US" b="1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1:00</a:t>
            </a:r>
            <a:r>
              <a:rPr lang="en-US" dirty="0">
                <a:solidFill>
                  <a:srgbClr val="000000"/>
                </a:solidFill>
                <a:latin typeface="Arial" panose="020B0604020202020204" pitchFamily="34" charset="0"/>
                <a:cs typeface="Times New Roman" panose="02020603050405020304" pitchFamily="18" charset="0"/>
              </a:rPr>
              <a:t> NBAC Co-Chair Opening Remarks – Mr. Kamran Atri, Mr. Thomas Krul    </a:t>
            </a:r>
          </a:p>
          <a:p>
            <a:pPr marL="0" indent="0">
              <a:lnSpc>
                <a:spcPct val="107000"/>
              </a:lnSpc>
              <a:spcBef>
                <a:spcPts val="0"/>
              </a:spcBef>
              <a:buNone/>
            </a:pPr>
            <a:endParaRPr lang="en-US" sz="1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1:10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Domain Space Sub-Committee/ COI Updates – Around the Horn Collaboration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Member Questions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20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1:15</a:t>
            </a:r>
            <a:r>
              <a:rPr lang="en-US" sz="16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OASIS Policy/Procedures Discussion for a </a:t>
            </a:r>
            <a:r>
              <a:rPr lang="en-US" sz="2400" dirty="0">
                <a:solidFill>
                  <a:srgbClr val="242424"/>
                </a:solidFill>
                <a:effectLst/>
                <a:latin typeface="Segoe UI" panose="020B0502040204020203" pitchFamily="34" charset="0"/>
                <a:ea typeface="Calibri" panose="020F0502020204030204" pitchFamily="34" charset="0"/>
                <a:cs typeface="Times New Roman" panose="02020603050405020304" pitchFamily="18" charset="0"/>
              </a:rPr>
              <a:t>solution for occasional content contributors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 - Chet Ensign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1:25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NIEM Management Office (NMO) Update – Ms. Katherine Escobar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1:30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NIEM 6.0 Planning &amp; Harmonization – Ms. Christina Medlin  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1:35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NTAC Update – Dr. Scott Renner, Jim Cabral, &amp;  Mr. Tom Carlson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1:40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Communications &amp; Outreach NMO Sub-Committee update – Paul Wormeli</a:t>
            </a:r>
            <a:r>
              <a:rPr lang="en-US" sz="20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r>
              <a:rPr lang="en-US" sz="20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 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1:45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Questions</a:t>
            </a: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marR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400" b="1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1:50</a:t>
            </a:r>
            <a:r>
              <a:rPr lang="en-US" sz="24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 Final Remarks</a:t>
            </a:r>
            <a:endParaRPr lang="en-US" sz="2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215545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C9C5A6-AF74-207E-236E-C423152471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Co-Chair Remarks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3787EFE-34F3-C8E7-51DB-06DEABAF61A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941939"/>
            <a:ext cx="11408229" cy="4884729"/>
          </a:xfrm>
        </p:spPr>
        <p:txBody>
          <a:bodyPr>
            <a:normAutofit fontScale="92500" lnSpcReduction="20000"/>
          </a:bodyPr>
          <a:lstStyle/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A reminder that each Domain Space Sub-Committee needs to complete individual and entity clas if not already executed. 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2"/>
              </a:rPr>
              <a:t>https://www.oasis-open.org/policies-guidelines/open-projects-process/#CLAs-license-notices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Sub-Committees submitting content for Version 6.0 must have I and e clas executed.</a:t>
            </a:r>
          </a:p>
          <a:p>
            <a:pPr marL="0" marR="0" lvl="0" indent="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None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The updated and approved  MilOps Sub-Committee Governance Document is posted to the MilOps folder on the NBAC Admin Repo.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3"/>
              </a:rPr>
              <a:t>https://github.com/niemopen/nbac-admin/blob/main/milops-subcommittee/(FINAL)%20MILOPS%20Sub-Committee%20Governance%20Doc%20v6%20%207-13-2023.pdf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 The updated &amp; PGB approved NBAC TSC Governance Document is posted to the documents folder on the NBAC Admin Repo.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4"/>
              </a:rPr>
              <a:t>https://github.com/niemopen/nbac-admin/blob/main/documents/(APPROVED)%20%20NIEMOpen%20NBAC%20TSC%20Governance%20Doc%20(Rev%202)%20%20v7%20%207-27-2023.pdf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</a:rPr>
              <a:t>NIEM Training migrating to NMO TSC Repo. POC Tom Carlson. </a:t>
            </a:r>
            <a:r>
              <a:rPr lang="en-US" sz="1800" u="sng" dirty="0">
                <a:solidFill>
                  <a:srgbClr val="000000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  <a:cs typeface="Times New Roman" panose="02020603050405020304" pitchFamily="18" charset="0"/>
                <a:hlinkClick r:id="rId5"/>
              </a:rPr>
              <a:t>https://github.com/niemopen/nmo-training</a:t>
            </a:r>
            <a:endParaRPr lang="en-US" sz="1800" u="sng" dirty="0">
              <a:solidFill>
                <a:srgbClr val="000000"/>
              </a:solidFill>
              <a:effectLst/>
              <a:latin typeface="Arial" panose="020B0604020202020204" pitchFamily="34" charset="0"/>
              <a:ea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Learning Management System (LMS) Procurement Approved. </a:t>
            </a:r>
            <a:r>
              <a:rPr lang="en-US" sz="1800" dirty="0">
                <a:solidFill>
                  <a:srgbClr val="000000"/>
                </a:solidFill>
                <a:effectLst/>
                <a:highlight>
                  <a:srgbClr val="FFFF00"/>
                </a:highlight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PROCURED</a:t>
            </a: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SzPts val="1000"/>
              <a:buFont typeface="Symbol" panose="05050102010706020507" pitchFamily="18" charset="2"/>
              <a:buChar char=""/>
              <a:tabLst>
                <a:tab pos="457200" algn="l"/>
              </a:tabLst>
            </a:pPr>
            <a:r>
              <a:rPr lang="en-US" sz="1800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</a:rPr>
              <a:t>Updated rosters. </a:t>
            </a:r>
            <a:r>
              <a:rPr lang="en-US" sz="1800" u="sng" dirty="0">
                <a:solidFill>
                  <a:srgbClr val="000000"/>
                </a:solidFill>
                <a:effectLst/>
                <a:latin typeface="Calibri" panose="020F0502020204030204" pitchFamily="34" charset="0"/>
                <a:ea typeface="Times New Roman" panose="02020603050405020304" pitchFamily="18" charset="0"/>
                <a:cs typeface="Calibri" panose="020F0502020204030204" pitchFamily="34" charset="0"/>
                <a:hlinkClick r:id="rId6"/>
              </a:rPr>
              <a:t>https://github.com/niemopen/nbac-admin/tree/main/roster</a:t>
            </a:r>
            <a:endParaRPr lang="en-US" sz="18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11CAD56-E866-7201-8565-64A1851426F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05723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5E27E0-4594-8896-A5FD-EF40328C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 License Agreements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A7080-8F9E-02AA-E4A1-E9227A07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709083" y="999142"/>
            <a:ext cx="5386917" cy="639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Contributors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BF4565-D368-A7B3-0500-1AFF6A32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764072" y="1638904"/>
            <a:ext cx="5386917" cy="4532689"/>
          </a:xfrm>
        </p:spPr>
        <p:txBody>
          <a:bodyPr>
            <a:noAutofit/>
          </a:bodyPr>
          <a:lstStyle/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0" i="0" u="sng" dirty="0">
                <a:solidFill>
                  <a:srgbClr val="2248E5"/>
                </a:solidFill>
                <a:effectLst/>
                <a:hlinkClick r:id="rId2"/>
              </a:rPr>
              <a:t>4.1</a:t>
            </a:r>
            <a:r>
              <a:rPr lang="en-US" sz="1800" b="0" i="0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800" i="0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Any person (whether or not an </a:t>
            </a:r>
            <a:r>
              <a:rPr lang="en-US" sz="1800" i="1" u="sng" dirty="0">
                <a:solidFill>
                  <a:srgbClr val="2248E5"/>
                </a:solidFill>
                <a:effectLst/>
                <a:highlight>
                  <a:srgbClr val="FFFF00"/>
                </a:highlight>
                <a:hlinkClick r:id="rId3"/>
              </a:rPr>
              <a:t>OASIS member</a:t>
            </a:r>
            <a:r>
              <a:rPr lang="en-US" sz="1800" i="0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) </a:t>
            </a:r>
            <a:r>
              <a:rPr lang="en-US" sz="1800" i="0" dirty="0">
                <a:solidFill>
                  <a:schemeClr val="bg2">
                    <a:lumMod val="10000"/>
                  </a:schemeClr>
                </a:solidFill>
                <a:effectLst/>
                <a:highlight>
                  <a:srgbClr val="FFFF00"/>
                </a:highlight>
              </a:rPr>
              <a:t>may participate in a Project as </a:t>
            </a:r>
            <a:r>
              <a:rPr lang="en-US" sz="1800" i="0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a </a:t>
            </a:r>
            <a:r>
              <a:rPr lang="en-US" sz="1800" i="1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Contributor</a:t>
            </a:r>
            <a:r>
              <a:rPr lang="en-US" sz="1800" i="0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 </a:t>
            </a:r>
            <a:r>
              <a:rPr lang="en-US" sz="1800" b="0" i="0" dirty="0">
                <a:solidFill>
                  <a:srgbClr val="0A2540"/>
                </a:solidFill>
                <a:effectLst/>
              </a:rPr>
              <a:t>by providing comments or bug reports to a Project Repository, subject to the licensing rules in </a:t>
            </a:r>
            <a:r>
              <a:rPr lang="en-US" sz="1800" b="0" i="1" u="sng" dirty="0">
                <a:solidFill>
                  <a:srgbClr val="2248E5"/>
                </a:solidFill>
                <a:effectLst/>
                <a:hlinkClick r:id="rId4"/>
              </a:rPr>
              <a:t>Sections 14</a:t>
            </a:r>
            <a:r>
              <a:rPr lang="en-US" sz="1800" b="0" i="0" dirty="0">
                <a:solidFill>
                  <a:srgbClr val="0A2540"/>
                </a:solidFill>
                <a:effectLst/>
              </a:rPr>
              <a:t>, </a:t>
            </a:r>
            <a:r>
              <a:rPr lang="en-US" sz="1800" b="0" i="1" u="sng" dirty="0">
                <a:solidFill>
                  <a:srgbClr val="2248E5"/>
                </a:solidFill>
                <a:effectLst/>
                <a:hlinkClick r:id="rId5"/>
              </a:rPr>
              <a:t>15</a:t>
            </a:r>
            <a:r>
              <a:rPr lang="en-US" sz="1800" b="0" i="0" dirty="0">
                <a:solidFill>
                  <a:srgbClr val="0A2540"/>
                </a:solidFill>
                <a:effectLst/>
              </a:rPr>
              <a:t> and </a:t>
            </a:r>
            <a:r>
              <a:rPr lang="en-US" sz="1800" b="0" i="1" u="sng" dirty="0">
                <a:solidFill>
                  <a:srgbClr val="2248E5"/>
                </a:solidFill>
                <a:effectLst/>
                <a:hlinkClick r:id="rId6"/>
              </a:rPr>
              <a:t>16</a:t>
            </a:r>
            <a:r>
              <a:rPr lang="en-US" sz="1800" b="0" i="0" dirty="0">
                <a:solidFill>
                  <a:srgbClr val="0A2540"/>
                </a:solidFill>
                <a:effectLst/>
              </a:rPr>
              <a:t> …</a:t>
            </a:r>
          </a:p>
          <a:p>
            <a:pPr marL="0" indent="0">
              <a:lnSpc>
                <a:spcPct val="120000"/>
              </a:lnSpc>
              <a:spcBef>
                <a:spcPts val="0"/>
              </a:spcBef>
              <a:buNone/>
            </a:pPr>
            <a:endParaRPr lang="en-US" sz="1800" b="0" i="0" dirty="0">
              <a:solidFill>
                <a:srgbClr val="0A2540"/>
              </a:solidFill>
              <a:effectLst/>
            </a:endParaRPr>
          </a:p>
          <a:p>
            <a:pPr>
              <a:lnSpc>
                <a:spcPct val="120000"/>
              </a:lnSpc>
              <a:spcBef>
                <a:spcPts val="0"/>
              </a:spcBef>
            </a:pPr>
            <a:r>
              <a:rPr lang="en-US" sz="1800" b="0" i="0" u="sng" dirty="0">
                <a:solidFill>
                  <a:srgbClr val="2248E5"/>
                </a:solidFill>
                <a:effectLst/>
                <a:hlinkClick r:id="rId7"/>
              </a:rPr>
              <a:t>4.2</a:t>
            </a:r>
            <a:r>
              <a:rPr lang="en-US" sz="1800" b="0" i="0" dirty="0">
                <a:solidFill>
                  <a:srgbClr val="0A2540"/>
                </a:solidFill>
                <a:effectLst/>
              </a:rPr>
              <a:t> </a:t>
            </a:r>
            <a:r>
              <a:rPr lang="en-US" sz="1800" b="1" i="0" dirty="0">
                <a:solidFill>
                  <a:srgbClr val="0A2540"/>
                </a:solidFill>
                <a:effectLst/>
              </a:rPr>
              <a:t>Any person … may agree to a Contributor License Agreement (CLA</a:t>
            </a:r>
            <a:r>
              <a:rPr lang="en-US" sz="1800" b="0" i="0" dirty="0">
                <a:solidFill>
                  <a:srgbClr val="0A2540"/>
                </a:solidFill>
                <a:effectLst/>
              </a:rPr>
              <a:t>), as provided in the licensing rules … </a:t>
            </a:r>
            <a:r>
              <a:rPr lang="en-US" sz="1800" b="1" i="0" dirty="0">
                <a:solidFill>
                  <a:srgbClr val="0A2540"/>
                </a:solidFill>
                <a:effectLst/>
              </a:rPr>
              <a:t>as a </a:t>
            </a:r>
            <a:r>
              <a:rPr lang="en-US" sz="1800" b="1" i="0" dirty="0">
                <a:solidFill>
                  <a:srgbClr val="0A2540"/>
                </a:solidFill>
                <a:effectLst/>
                <a:highlight>
                  <a:srgbClr val="FFFF00"/>
                </a:highlight>
              </a:rPr>
              <a:t>prerequisite for acceptance of their pull requests or other substantive contributions.</a:t>
            </a:r>
            <a:endParaRPr lang="en-US" sz="1800" b="1" dirty="0">
              <a:highlight>
                <a:srgbClr val="FFFF00"/>
              </a:highlight>
            </a:endParaRP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56D34-3980-B0F6-7F28-13004D510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6E6030FC-FB78-5E4D-92EA-5D9433591EA9}" type="slidenum">
              <a:rPr kumimoji="0" lang="en-US" sz="1200" b="0" i="0" u="none" strike="noStrike" kern="1200" cap="none" spc="0" normalizeH="0" baseline="0" noProof="0" smtClean="0">
                <a:ln>
                  <a:noFill/>
                </a:ln>
                <a:solidFill>
                  <a:srgbClr val="1F497D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4</a:t>
            </a:fld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/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71E10B4-F752-0A70-77C3-ED5DE4D2CC2C}"/>
              </a:ext>
            </a:extLst>
          </p:cNvPr>
          <p:cNvSpPr txBox="1"/>
          <p:nvPr/>
        </p:nvSpPr>
        <p:spPr>
          <a:xfrm flipH="1">
            <a:off x="6668938" y="1606884"/>
            <a:ext cx="5312995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b="1" dirty="0">
                <a:solidFill>
                  <a:srgbClr val="0A2540"/>
                </a:solidFill>
              </a:rPr>
              <a:t>If a person</a:t>
            </a:r>
            <a:r>
              <a:rPr lang="en-US" dirty="0">
                <a:solidFill>
                  <a:srgbClr val="0A2540"/>
                </a:solidFill>
              </a:rPr>
              <a:t> who signs and </a:t>
            </a:r>
            <a:r>
              <a:rPr lang="en-US" b="1" dirty="0">
                <a:solidFill>
                  <a:srgbClr val="0A2540"/>
                </a:solidFill>
              </a:rPr>
              <a:t>submits an individual CLA indicates that they represent an entity</a:t>
            </a:r>
            <a:r>
              <a:rPr lang="en-US" dirty="0">
                <a:solidFill>
                  <a:srgbClr val="0A2540"/>
                </a:solidFill>
              </a:rPr>
              <a:t>, then that individual CLA will </a:t>
            </a:r>
            <a:r>
              <a:rPr lang="en-US" dirty="0">
                <a:solidFill>
                  <a:srgbClr val="0A2540"/>
                </a:solidFill>
                <a:highlight>
                  <a:srgbClr val="FFFF00"/>
                </a:highlight>
              </a:rPr>
              <a:t>only be deemed effective if that entity has signed and submitted an entity CLA.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>
              <a:solidFill>
                <a:srgbClr val="0A2540"/>
              </a:solidFill>
            </a:endParaRPr>
          </a:p>
          <a:p>
            <a:pPr marL="285750" marR="0" lvl="0" indent="-2857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lang="en-US" dirty="0">
                <a:solidFill>
                  <a:srgbClr val="0A2540"/>
                </a:solidFill>
                <a:highlight>
                  <a:srgbClr val="FFFF00"/>
                </a:highlight>
              </a:rPr>
              <a:t>The Project Governing Board and Maintainers shall only act on pull requests </a:t>
            </a:r>
            <a:r>
              <a:rPr lang="en-US" dirty="0">
                <a:solidFill>
                  <a:srgbClr val="0A2540"/>
                </a:solidFill>
              </a:rPr>
              <a:t>or other substantive contributions made by project </a:t>
            </a:r>
            <a:r>
              <a:rPr lang="en-US" b="1" dirty="0">
                <a:solidFill>
                  <a:srgbClr val="0A2540"/>
                </a:solidFill>
              </a:rPr>
              <a:t>Contributors who are listed in the OASIS system as having agreed to the relevant CLA.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F1EDE4F-6E95-32B1-7F90-954636F768C8}"/>
              </a:ext>
            </a:extLst>
          </p:cNvPr>
          <p:cNvSpPr txBox="1"/>
          <p:nvPr/>
        </p:nvSpPr>
        <p:spPr>
          <a:xfrm>
            <a:off x="1171832" y="5437813"/>
            <a:ext cx="10665941" cy="646331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OASIS is currently working on a procedure via OASIS email to contribute without the current CLA - will keep you posted</a:t>
            </a:r>
          </a:p>
        </p:txBody>
      </p:sp>
    </p:spTree>
    <p:extLst>
      <p:ext uri="{BB962C8B-B14F-4D97-AF65-F5344CB8AC3E}">
        <p14:creationId xmlns:p14="http://schemas.microsoft.com/office/powerpoint/2010/main" val="291631410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065E27E0-4594-8896-A5FD-EF40328CE5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Contributor License Agreements (CONT.)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FDA7080-8F9E-02AA-E4A1-E9227A07C2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9600" y="996011"/>
            <a:ext cx="5386917" cy="639762"/>
          </a:xfrm>
        </p:spPr>
        <p:txBody>
          <a:bodyPr/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Who Needs a CLA?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73BF4565-D368-A7B3-0500-1AFF6A326F7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09600" y="1644030"/>
            <a:ext cx="5386917" cy="2926752"/>
          </a:xfrm>
        </p:spPr>
        <p:txBody>
          <a:bodyPr>
            <a:norm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Contributors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PGB Members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Maintainers</a:t>
            </a: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TSC Members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Sub-Committee Members</a:t>
            </a:r>
          </a:p>
          <a:p>
            <a:pPr lvl="1"/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Tiger Team Members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AE856D34-3980-B0F6-7F28-13004D51042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10" name="Text Placeholder 3">
            <a:extLst>
              <a:ext uri="{FF2B5EF4-FFF2-40B4-BE49-F238E27FC236}">
                <a16:creationId xmlns:a16="http://schemas.microsoft.com/office/drawing/2014/main" id="{2A73BC99-5F56-3181-331B-37F10E74E055}"/>
              </a:ext>
            </a:extLst>
          </p:cNvPr>
          <p:cNvSpPr txBox="1">
            <a:spLocks/>
          </p:cNvSpPr>
          <p:nvPr/>
        </p:nvSpPr>
        <p:spPr>
          <a:xfrm>
            <a:off x="6805084" y="1022625"/>
            <a:ext cx="4241858" cy="639762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marL="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24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20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9144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8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3716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828800" indent="0" algn="l" defTabSz="457200" rtl="0" eaLnBrk="1" latinLnBrk="0" hangingPunct="1">
              <a:spcBef>
                <a:spcPct val="20000"/>
              </a:spcBef>
              <a:buClr>
                <a:schemeClr val="tx2"/>
              </a:buClr>
              <a:buFont typeface="Arial"/>
              <a:buNone/>
              <a:defRPr sz="1600" b="1" kern="120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22860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l" defTabSz="457200" rtl="0" eaLnBrk="1" latinLnBrk="0" hangingPunct="1">
              <a:spcBef>
                <a:spcPct val="20000"/>
              </a:spcBef>
              <a:buFont typeface="Arial"/>
              <a:buNone/>
              <a:defRPr sz="1600" b="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How to register a CLA?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DF076B1-9091-CB4B-2E18-A0836E2CFFCB}"/>
              </a:ext>
            </a:extLst>
          </p:cNvPr>
          <p:cNvSpPr txBox="1"/>
          <p:nvPr/>
        </p:nvSpPr>
        <p:spPr>
          <a:xfrm>
            <a:off x="5876984" y="1739364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2248E5"/>
                </a:solidFill>
                <a:effectLst/>
                <a:latin typeface="Poppins"/>
                <a:hlinkClick r:id="rId2"/>
              </a:rPr>
              <a:t>Appendix A-1: Individual CLA</a:t>
            </a:r>
            <a:endParaRPr lang="en-US" b="1" i="0" dirty="0">
              <a:solidFill>
                <a:srgbClr val="0A2540"/>
              </a:solidFill>
              <a:effectLst/>
              <a:latin typeface="Poppins"/>
            </a:endParaRPr>
          </a:p>
          <a:p>
            <a:pPr algn="l"/>
            <a:r>
              <a:rPr lang="en-US" b="1" i="0" dirty="0">
                <a:solidFill>
                  <a:srgbClr val="0A2540"/>
                </a:solidFill>
                <a:effectLst/>
                <a:latin typeface="Poppins"/>
              </a:rPr>
              <a:t>OASIS Open Projects: Individual Contributor License Agreement (CLA)</a:t>
            </a:r>
          </a:p>
          <a:p>
            <a:pPr algn="l"/>
            <a:r>
              <a:rPr lang="en-US" b="0" i="0" dirty="0">
                <a:solidFill>
                  <a:srgbClr val="0A2540"/>
                </a:solidFill>
                <a:effectLst/>
                <a:latin typeface="Poppins"/>
              </a:rPr>
              <a:t>The text and links to file i-CLAs for Open Projects are available at </a:t>
            </a:r>
            <a:r>
              <a:rPr lang="en-US" b="0" i="0" u="sng" dirty="0">
                <a:solidFill>
                  <a:srgbClr val="2248E5"/>
                </a:solidFill>
                <a:effectLst/>
                <a:latin typeface="Poppins"/>
                <a:hlinkClick r:id="rId3"/>
              </a:rPr>
              <a:t>https://www.oasis-open.org/open-projects/cla/oasis-open-projects-individual-contributor-license-agreement-i-cla/</a:t>
            </a:r>
            <a:r>
              <a:rPr lang="en-US" b="0" i="0" dirty="0">
                <a:solidFill>
                  <a:srgbClr val="0A2540"/>
                </a:solidFill>
                <a:effectLst/>
                <a:latin typeface="Poppins"/>
              </a:rPr>
              <a:t> .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0A56030-99B2-3792-9A8A-A6A5F7E0A0DF}"/>
              </a:ext>
            </a:extLst>
          </p:cNvPr>
          <p:cNvSpPr txBox="1"/>
          <p:nvPr/>
        </p:nvSpPr>
        <p:spPr>
          <a:xfrm>
            <a:off x="5876984" y="3969364"/>
            <a:ext cx="6098058" cy="175432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l"/>
            <a:r>
              <a:rPr lang="en-US" b="1" i="0" u="none" strike="noStrike" dirty="0">
                <a:solidFill>
                  <a:srgbClr val="2248E5"/>
                </a:solidFill>
                <a:effectLst/>
                <a:latin typeface="Poppins"/>
                <a:hlinkClick r:id="rId4"/>
              </a:rPr>
              <a:t>Appendix A-2: Entity CLA</a:t>
            </a:r>
            <a:endParaRPr lang="en-US" b="1" i="0" dirty="0">
              <a:solidFill>
                <a:srgbClr val="0A2540"/>
              </a:solidFill>
              <a:effectLst/>
              <a:latin typeface="Poppins"/>
            </a:endParaRPr>
          </a:p>
          <a:p>
            <a:pPr algn="l"/>
            <a:r>
              <a:rPr lang="en-US" b="1" i="0" dirty="0">
                <a:solidFill>
                  <a:srgbClr val="0A2540"/>
                </a:solidFill>
                <a:effectLst/>
                <a:latin typeface="Poppins"/>
              </a:rPr>
              <a:t>OASIS Open Projects: Entity Contributor License Agreement (CLA)</a:t>
            </a:r>
          </a:p>
          <a:p>
            <a:pPr algn="l"/>
            <a:r>
              <a:rPr lang="en-US" b="0" i="0" dirty="0">
                <a:solidFill>
                  <a:srgbClr val="0A2540"/>
                </a:solidFill>
                <a:effectLst/>
                <a:latin typeface="Poppins"/>
              </a:rPr>
              <a:t>The text and link to file an e-CLA for an Open Project is available at </a:t>
            </a:r>
            <a:r>
              <a:rPr lang="en-US" b="0" i="0" u="sng" dirty="0">
                <a:solidFill>
                  <a:srgbClr val="2248E5"/>
                </a:solidFill>
                <a:effectLst/>
                <a:latin typeface="Poppins"/>
                <a:hlinkClick r:id="rId5"/>
              </a:rPr>
              <a:t>https://www.oasis-open.org/open-projects/cla/entity-cla-20210630/</a:t>
            </a:r>
            <a:r>
              <a:rPr lang="en-US" b="0" i="0" dirty="0">
                <a:solidFill>
                  <a:srgbClr val="0A2540"/>
                </a:solidFill>
                <a:effectLst/>
                <a:latin typeface="Poppins"/>
              </a:rPr>
              <a:t>.</a:t>
            </a:r>
          </a:p>
        </p:txBody>
      </p:sp>
      <p:sp>
        <p:nvSpPr>
          <p:cNvPr id="16" name="Speech Bubble: Oval 15">
            <a:extLst>
              <a:ext uri="{FF2B5EF4-FFF2-40B4-BE49-F238E27FC236}">
                <a16:creationId xmlns:a16="http://schemas.microsoft.com/office/drawing/2014/main" id="{530594A3-E326-C845-10EA-2E0104706DCA}"/>
              </a:ext>
            </a:extLst>
          </p:cNvPr>
          <p:cNvSpPr/>
          <p:nvPr/>
        </p:nvSpPr>
        <p:spPr bwMode="auto">
          <a:xfrm>
            <a:off x="2384854" y="4135072"/>
            <a:ext cx="3225114" cy="2331164"/>
          </a:xfrm>
          <a:prstGeom prst="wedgeEllipseCallout">
            <a:avLst>
              <a:gd name="adj1" fmla="val 67672"/>
              <a:gd name="adj2" fmla="val -76378"/>
            </a:avLst>
          </a:prstGeom>
          <a:solidFill>
            <a:srgbClr val="FFFF00"/>
          </a:solidFill>
          <a:ln w="28575">
            <a:solidFill>
              <a:srgbClr val="FF0000"/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120000"/>
              </a:lnSpc>
            </a:pPr>
            <a:r>
              <a:rPr lang="en-US" b="1" spc="-50" dirty="0">
                <a:solidFill>
                  <a:schemeClr val="bg2">
                    <a:lumMod val="10000"/>
                  </a:schemeClr>
                </a:solidFill>
                <a:cs typeface="Arial"/>
              </a:rPr>
              <a:t>You will need a GitHub Account to Register a CLA:</a:t>
            </a:r>
          </a:p>
          <a:p>
            <a:pPr algn="ctr">
              <a:lnSpc>
                <a:spcPct val="120000"/>
              </a:lnSpc>
            </a:pPr>
            <a:r>
              <a:rPr lang="en-US" dirty="0">
                <a:hlinkClick r:id="rId6"/>
              </a:rPr>
              <a:t>Join GitHub · GitHub</a:t>
            </a:r>
            <a:endParaRPr lang="en-US" b="1" spc="-50" dirty="0">
              <a:solidFill>
                <a:srgbClr val="1F497D"/>
              </a:solidFill>
              <a:cs typeface="Arial"/>
            </a:endParaRP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741A794-D2DD-624F-31CD-B34D75569DE8}"/>
              </a:ext>
            </a:extLst>
          </p:cNvPr>
          <p:cNvSpPr txBox="1"/>
          <p:nvPr/>
        </p:nvSpPr>
        <p:spPr>
          <a:xfrm flipH="1">
            <a:off x="5876984" y="5866196"/>
            <a:ext cx="3950043" cy="369332"/>
          </a:xfrm>
          <a:prstGeom prst="rect">
            <a:avLst/>
          </a:prstGeom>
          <a:solidFill>
            <a:srgbClr val="FFFF00"/>
          </a:solidFill>
          <a:ln w="28575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Can register by pdf as alternative</a:t>
            </a:r>
          </a:p>
        </p:txBody>
      </p:sp>
    </p:spTree>
    <p:extLst>
      <p:ext uri="{BB962C8B-B14F-4D97-AF65-F5344CB8AC3E}">
        <p14:creationId xmlns:p14="http://schemas.microsoft.com/office/powerpoint/2010/main" val="122280471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21C1985A-1CD1-5B02-A0E1-2D2435212E84}"/>
              </a:ext>
            </a:extLst>
          </p:cNvPr>
          <p:cNvSpPr/>
          <p:nvPr/>
        </p:nvSpPr>
        <p:spPr bwMode="auto">
          <a:xfrm>
            <a:off x="425450" y="1556412"/>
            <a:ext cx="11341100" cy="3358488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  <a:effectLst>
            <a:innerShdw blurRad="371475" dir="13500000">
              <a:schemeClr val="bg1"/>
            </a:innerShdw>
          </a:effectLst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tIns="91440" rtlCol="0" anchor="t" anchorCtr="0"/>
          <a:lstStyle/>
          <a:p>
            <a:pPr algn="ctr">
              <a:lnSpc>
                <a:spcPct val="120000"/>
              </a:lnSpc>
            </a:pPr>
            <a:endParaRPr lang="en-US" b="1" spc="-50" dirty="0">
              <a:solidFill>
                <a:srgbClr val="1F497D"/>
              </a:solidFill>
              <a:cs typeface="Arial"/>
            </a:endParaRP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F364AFE2-8A46-71A8-6F99-D503A5FBE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3482" cy="557339"/>
          </a:xfrm>
        </p:spPr>
        <p:txBody>
          <a:bodyPr/>
          <a:lstStyle/>
          <a:p>
            <a:r>
              <a:rPr lang="en-US" dirty="0"/>
              <a:t>NBAC TSC Governance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3C4163C-7FFC-7DA1-A5CF-2B83BC1B56E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4350" y="1591944"/>
            <a:ext cx="11112500" cy="3059513"/>
          </a:xfrm>
        </p:spPr>
        <p:txBody>
          <a:bodyPr>
            <a:normAutofit fontScale="85000" lnSpcReduction="20000"/>
          </a:bodyPr>
          <a:lstStyle/>
          <a:p>
            <a:pPr>
              <a:buFont typeface="Wingdings" panose="05000000000000000000" pitchFamily="2" charset="2"/>
              <a:buChar char="Ø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TSC Governance Doc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: </a:t>
            </a:r>
            <a:r>
              <a:rPr lang="en-US" sz="1900" dirty="0">
                <a:solidFill>
                  <a:schemeClr val="bg2">
                    <a:lumMod val="10000"/>
                  </a:schemeClr>
                </a:solidFill>
                <a:hlinkClick r:id="rId3"/>
              </a:rPr>
              <a:t>https://github.com/niemopen/nbac-admin/blob/main/documents/(APPROVED)%20%20NIEMOpen%20NBAC%20TSC%20Governance%20Doc%20(Rev%202)%20%20v7%20%207-27-2023.pdf</a:t>
            </a:r>
            <a:endParaRPr lang="en-US" sz="1900" dirty="0">
              <a:solidFill>
                <a:schemeClr val="bg2">
                  <a:lumMod val="10000"/>
                </a:schemeClr>
              </a:solidFill>
            </a:endParaRPr>
          </a:p>
          <a:p>
            <a:pPr marL="0" indent="0">
              <a:buNone/>
            </a:pPr>
            <a:endParaRPr lang="en-US" sz="1900" dirty="0">
              <a:solidFill>
                <a:schemeClr val="bg2">
                  <a:lumMod val="10000"/>
                </a:schemeClr>
              </a:solidFill>
            </a:endParaRP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NBAC TSC Scope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Composition</a:t>
            </a:r>
          </a:p>
          <a:p>
            <a:pPr lvl="2">
              <a:buFont typeface="Arial" panose="020B0604020202020204" pitchFamily="34" charset="0"/>
              <a:buChar char="—"/>
            </a:pPr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NBAC Chair/Co-Chair</a:t>
            </a:r>
          </a:p>
          <a:p>
            <a:pPr lvl="2">
              <a:buFont typeface="Arial" panose="020B0604020202020204" pitchFamily="34" charset="0"/>
              <a:buChar char="—"/>
            </a:pPr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NIEMOpen Domain Space Sub-Committees</a:t>
            </a:r>
          </a:p>
          <a:p>
            <a:pPr lvl="2">
              <a:buFont typeface="Arial" panose="020B0604020202020204" pitchFamily="34" charset="0"/>
              <a:buChar char="—"/>
            </a:pPr>
            <a:r>
              <a:rPr lang="en-US" sz="1900" dirty="0">
                <a:solidFill>
                  <a:schemeClr val="bg2">
                    <a:lumMod val="10000"/>
                  </a:schemeClr>
                </a:solidFill>
              </a:rPr>
              <a:t>Harmonization Sub-Committee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Contributing to NIEMOpen</a:t>
            </a:r>
          </a:p>
          <a:p>
            <a:pPr lvl="1">
              <a:buFont typeface="Arial" panose="020B0604020202020204" pitchFamily="34" charset="0"/>
              <a:buChar char="•"/>
            </a:pPr>
            <a:r>
              <a:rPr lang="en-US" sz="2100" dirty="0">
                <a:solidFill>
                  <a:schemeClr val="bg2">
                    <a:lumMod val="10000"/>
                  </a:schemeClr>
                </a:solidFill>
              </a:rPr>
              <a:t>Voting &amp; At Large TSC Members</a:t>
            </a: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7BCF404-2960-8578-72D6-401AD329D97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6795BBD-D2B6-A0BD-E9D0-C5ABA3B89034}"/>
              </a:ext>
            </a:extLst>
          </p:cNvPr>
          <p:cNvSpPr txBox="1"/>
          <p:nvPr/>
        </p:nvSpPr>
        <p:spPr>
          <a:xfrm>
            <a:off x="514350" y="945614"/>
            <a:ext cx="8125814" cy="73866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NBAC TSC Admin Repo: </a:t>
            </a:r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4"/>
              </a:rPr>
              <a:t>https://github.com/niemopen/nbac-admin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 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5124492-A9EF-7537-B253-419A07656488}"/>
              </a:ext>
            </a:extLst>
          </p:cNvPr>
          <p:cNvSpPr txBox="1"/>
          <p:nvPr/>
        </p:nvSpPr>
        <p:spPr>
          <a:xfrm>
            <a:off x="403225" y="5074994"/>
            <a:ext cx="11385550" cy="178510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>
              <a:buFont typeface="Wingdings" panose="05000000000000000000" pitchFamily="2" charset="2"/>
              <a:buChar char="Ø"/>
            </a:pPr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Sub-Committee </a:t>
            </a:r>
            <a:r>
              <a:rPr lang="en-US" sz="2400" dirty="0" err="1">
                <a:solidFill>
                  <a:schemeClr val="bg2">
                    <a:lumMod val="10000"/>
                  </a:schemeClr>
                </a:solidFill>
              </a:rPr>
              <a:t>Nomination_Onboarding_Instantiation</a:t>
            </a:r>
            <a:endParaRPr lang="en-US" sz="2400" dirty="0">
              <a:solidFill>
                <a:schemeClr val="bg2">
                  <a:lumMod val="10000"/>
                </a:schemeClr>
              </a:solidFill>
            </a:endParaRPr>
          </a:p>
          <a:p>
            <a:r>
              <a:rPr lang="en-US" dirty="0">
                <a:solidFill>
                  <a:schemeClr val="bg2">
                    <a:lumMod val="10000"/>
                  </a:schemeClr>
                </a:solidFill>
                <a:hlinkClick r:id="rId5"/>
              </a:rPr>
              <a:t>https://github.com/niemopen/nbac-admin/blob/main/sub-committee-documents/(FINAL)%20Sub-Committee%20Nomination_Onboarding_Instantiation%20v4%206-5-2023.pdf</a:t>
            </a:r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dirty="0">
              <a:solidFill>
                <a:schemeClr val="bg2">
                  <a:lumMod val="10000"/>
                </a:schemeClr>
              </a:solidFill>
            </a:endParaRPr>
          </a:p>
          <a:p>
            <a:endParaRPr lang="en-US" sz="28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ADBE3847-9886-83F4-40EF-76FAD7B8C540}"/>
              </a:ext>
            </a:extLst>
          </p:cNvPr>
          <p:cNvSpPr txBox="1"/>
          <p:nvPr/>
        </p:nvSpPr>
        <p:spPr>
          <a:xfrm>
            <a:off x="6599871" y="2504306"/>
            <a:ext cx="4115357" cy="230832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PGB Voting &amp; Non-Voting Members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TSC Maintainers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Responsibilities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NBAC TSC Meetings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Decisions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Appeals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Instantiating a Sub-Committee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>
                <a:solidFill>
                  <a:schemeClr val="bg2">
                    <a:lumMod val="10000"/>
                  </a:schemeClr>
                </a:solidFill>
              </a:rPr>
              <a:t>Conservatorship</a:t>
            </a:r>
          </a:p>
        </p:txBody>
      </p:sp>
    </p:spTree>
    <p:extLst>
      <p:ext uri="{BB962C8B-B14F-4D97-AF65-F5344CB8AC3E}">
        <p14:creationId xmlns:p14="http://schemas.microsoft.com/office/powerpoint/2010/main" val="282322106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39066680-7FFD-64A2-7195-E6FE665477C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pPr algn="l"/>
            <a:r>
              <a:rPr lang="en-US" sz="2800" b="1" cap="all" dirty="0">
                <a:solidFill>
                  <a:srgbClr val="004283"/>
                </a:solidFill>
              </a:rPr>
              <a:t>LearnPress LEARNING MANAGEMENT SYSTEM (LMS)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B6C2C73-BE47-7013-A344-37431D2FF7D1}"/>
              </a:ext>
            </a:extLst>
          </p:cNvPr>
          <p:cNvSpPr txBox="1"/>
          <p:nvPr/>
        </p:nvSpPr>
        <p:spPr>
          <a:xfrm>
            <a:off x="7741664" y="1553018"/>
            <a:ext cx="4109829" cy="85715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Estimate</a:t>
            </a: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$2,000 / </a:t>
            </a:r>
            <a:r>
              <a:rPr kumimoji="0" lang="en-US" sz="2133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per annum</a:t>
            </a:r>
            <a:endParaRPr kumimoji="0" lang="en-US" sz="2133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0562B81-EFC7-7737-919C-F276F8C541D0}"/>
              </a:ext>
            </a:extLst>
          </p:cNvPr>
          <p:cNvSpPr txBox="1"/>
          <p:nvPr/>
        </p:nvSpPr>
        <p:spPr>
          <a:xfrm>
            <a:off x="530225" y="991613"/>
            <a:ext cx="11589444" cy="69365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1067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Incorporate online training directly into NIEMOpen.org; establish modularized dynamic content to reduce learning curve of IEPD/MEP design, development, and implementation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9713C1AD-0D43-C322-B8AB-DF593EC95D74}"/>
              </a:ext>
            </a:extLst>
          </p:cNvPr>
          <p:cNvSpPr txBox="1"/>
          <p:nvPr/>
        </p:nvSpPr>
        <p:spPr>
          <a:xfrm>
            <a:off x="7741664" y="2327608"/>
            <a:ext cx="4109829" cy="99238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COTS software; 1-year license; does not include cost to produce content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E48A670F-84E6-65E0-E1BE-79552EB8BB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938319" y="2152091"/>
            <a:ext cx="5905416" cy="3936944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A67BE915-64D5-9A35-B710-5C7E35641312}"/>
              </a:ext>
            </a:extLst>
          </p:cNvPr>
          <p:cNvSpPr txBox="1"/>
          <p:nvPr/>
        </p:nvSpPr>
        <p:spPr>
          <a:xfrm>
            <a:off x="7741662" y="5012288"/>
            <a:ext cx="4109829" cy="5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Impact</a:t>
            </a: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81999C7B-9C07-1BE4-2936-4F32CD961070}"/>
              </a:ext>
            </a:extLst>
          </p:cNvPr>
          <p:cNvSpPr txBox="1"/>
          <p:nvPr/>
        </p:nvSpPr>
        <p:spPr>
          <a:xfrm>
            <a:off x="7741665" y="3573636"/>
            <a:ext cx="4251651" cy="16072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80990" marR="0" lvl="0" indent="-38099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Incorporate engagement to test user understanding of key concepts;</a:t>
            </a:r>
          </a:p>
          <a:p>
            <a:pPr marL="380990" marR="0" lvl="0" indent="-38099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262626">
                    <a:lumMod val="50000"/>
                  </a:srgbClr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Provide certificate of completion; explore paid training model</a:t>
            </a:r>
            <a:endParaRPr kumimoji="0" lang="en-US" sz="1867" b="0" i="0" u="none" strike="noStrike" kern="1200" cap="none" spc="0" normalizeH="0" baseline="0" noProof="0" dirty="0">
              <a:ln>
                <a:noFill/>
              </a:ln>
              <a:solidFill>
                <a:srgbClr val="262626"/>
              </a:solidFill>
              <a:effectLst/>
              <a:uLnTx/>
              <a:uFillTx/>
              <a:latin typeface="Arial" panose="020B060402020202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B47590-0576-9FD4-3D38-C5630E1256EA}"/>
              </a:ext>
            </a:extLst>
          </p:cNvPr>
          <p:cNvSpPr txBox="1"/>
          <p:nvPr/>
        </p:nvSpPr>
        <p:spPr>
          <a:xfrm>
            <a:off x="7741663" y="3182519"/>
            <a:ext cx="4109829" cy="51200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002060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Notes</a:t>
            </a:r>
            <a:r>
              <a:rPr kumimoji="0" lang="en-US" sz="2667" b="1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: 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69DC0DC-0DCE-415E-87DD-869E8115D2D0}"/>
              </a:ext>
            </a:extLst>
          </p:cNvPr>
          <p:cNvSpPr txBox="1"/>
          <p:nvPr/>
        </p:nvSpPr>
        <p:spPr>
          <a:xfrm>
            <a:off x="7741665" y="5434576"/>
            <a:ext cx="4251651" cy="1299843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marR="0" lvl="0" indent="-342900" algn="l" defTabSz="914377" rtl="0" eaLnBrk="1" fontAlgn="auto" latinLnBrk="0" hangingPunct="1">
              <a:lnSpc>
                <a:spcPct val="107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867" b="0" i="0" u="none" strike="noStrike" kern="1200" cap="none" spc="0" normalizeH="0" baseline="0" noProof="0" dirty="0">
                <a:ln>
                  <a:noFill/>
                </a:ln>
                <a:solidFill>
                  <a:srgbClr val="262626"/>
                </a:solidFill>
                <a:effectLst/>
                <a:uLnTx/>
                <a:uFillTx/>
                <a:latin typeface="Arial" panose="020B060402020202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Contribute IEPD/MEP for engagement and re-use, COTS service leverages built-in publicly accessible API for metadata </a:t>
            </a:r>
          </a:p>
        </p:txBody>
      </p:sp>
      <p:sp>
        <p:nvSpPr>
          <p:cNvPr id="6" name="Thought Bubble: Cloud 5">
            <a:extLst>
              <a:ext uri="{FF2B5EF4-FFF2-40B4-BE49-F238E27FC236}">
                <a16:creationId xmlns:a16="http://schemas.microsoft.com/office/drawing/2014/main" id="{24C1C124-EEF4-592E-6E86-F2E2FA27AF77}"/>
              </a:ext>
            </a:extLst>
          </p:cNvPr>
          <p:cNvSpPr/>
          <p:nvPr/>
        </p:nvSpPr>
        <p:spPr>
          <a:xfrm>
            <a:off x="2994587" y="1753051"/>
            <a:ext cx="2508069" cy="2141501"/>
          </a:xfrm>
          <a:prstGeom prst="cloudCallout">
            <a:avLst>
              <a:gd name="adj1" fmla="val 142187"/>
              <a:gd name="adj2" fmla="val -37538"/>
            </a:avLst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Was on sale so purchased at a better price-point ~$300</a:t>
            </a:r>
          </a:p>
        </p:txBody>
      </p:sp>
    </p:spTree>
    <p:extLst>
      <p:ext uri="{BB962C8B-B14F-4D97-AF65-F5344CB8AC3E}">
        <p14:creationId xmlns:p14="http://schemas.microsoft.com/office/powerpoint/2010/main" val="4031560509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F01562-F1F5-442B-8F73-FF6E49D2BC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 anchorCtr="0">
            <a:noAutofit/>
          </a:bodyPr>
          <a:lstStyle/>
          <a:p>
            <a:pPr algn="l"/>
            <a:r>
              <a:rPr lang="en-US" sz="3200" dirty="0">
                <a:solidFill>
                  <a:srgbClr val="005170"/>
                </a:solidFill>
                <a:latin typeface="+mj-lt"/>
                <a:cs typeface="+mj-cs"/>
              </a:rPr>
              <a:t>resources</a:t>
            </a:r>
          </a:p>
        </p:txBody>
      </p:sp>
      <p:pic>
        <p:nvPicPr>
          <p:cNvPr id="6" name="Picture 5">
            <a:hlinkClick r:id="rId3"/>
            <a:extLst>
              <a:ext uri="{FF2B5EF4-FFF2-40B4-BE49-F238E27FC236}">
                <a16:creationId xmlns:a16="http://schemas.microsoft.com/office/drawing/2014/main" id="{4A05DCE5-FBD4-4610-B92F-D26EB5DD12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32863" y="3415591"/>
            <a:ext cx="1697314" cy="1271347"/>
          </a:xfrm>
          <a:prstGeom prst="rect">
            <a:avLst/>
          </a:prstGeom>
        </p:spPr>
      </p:pic>
      <p:pic>
        <p:nvPicPr>
          <p:cNvPr id="8" name="Picture 7" descr="A picture containing text, clipart&#10;&#10;Description automatically generated">
            <a:hlinkClick r:id="rId5"/>
            <a:extLst>
              <a:ext uri="{FF2B5EF4-FFF2-40B4-BE49-F238E27FC236}">
                <a16:creationId xmlns:a16="http://schemas.microsoft.com/office/drawing/2014/main" id="{7665B8B0-1D7A-47B9-94F3-496342FDB4F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4907" y="416393"/>
            <a:ext cx="2887980" cy="601980"/>
          </a:xfrm>
          <a:prstGeom prst="rect">
            <a:avLst/>
          </a:prstGeom>
        </p:spPr>
      </p:pic>
      <p:pic>
        <p:nvPicPr>
          <p:cNvPr id="9" name="Picture 8" descr="Logo&#10;&#10;Description automatically generated">
            <a:extLst>
              <a:ext uri="{FF2B5EF4-FFF2-40B4-BE49-F238E27FC236}">
                <a16:creationId xmlns:a16="http://schemas.microsoft.com/office/drawing/2014/main" id="{E996DC38-0DA8-4334-B95F-9CDFF13214B8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56712" y="1067582"/>
            <a:ext cx="2462714" cy="732129"/>
          </a:xfrm>
          <a:prstGeom prst="rect">
            <a:avLst/>
          </a:prstGeom>
        </p:spPr>
      </p:pic>
      <p:pic>
        <p:nvPicPr>
          <p:cNvPr id="10" name="Picture 9">
            <a:hlinkClick r:id="rId8"/>
            <a:extLst>
              <a:ext uri="{FF2B5EF4-FFF2-40B4-BE49-F238E27FC236}">
                <a16:creationId xmlns:a16="http://schemas.microsoft.com/office/drawing/2014/main" id="{D1433D25-F6C2-4FC9-B7F1-C8D5A6965B8B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6618553" y="2732705"/>
            <a:ext cx="1557915" cy="904268"/>
          </a:xfrm>
          <a:prstGeom prst="rect">
            <a:avLst/>
          </a:prstGeom>
        </p:spPr>
      </p:pic>
      <p:pic>
        <p:nvPicPr>
          <p:cNvPr id="11" name="Picture 10">
            <a:hlinkClick r:id="rId10"/>
            <a:extLst>
              <a:ext uri="{FF2B5EF4-FFF2-40B4-BE49-F238E27FC236}">
                <a16:creationId xmlns:a16="http://schemas.microsoft.com/office/drawing/2014/main" id="{45CBCAA3-37AA-4C63-9B4D-414182C8CE20}"/>
              </a:ext>
            </a:extLst>
          </p:cNvPr>
          <p:cNvPicPr>
            <a:picLocks noChangeAspect="1"/>
          </p:cNvPicPr>
          <p:nvPr/>
        </p:nvPicPr>
        <p:blipFill>
          <a:blip r:embed="rId11"/>
          <a:stretch>
            <a:fillRect/>
          </a:stretch>
        </p:blipFill>
        <p:spPr>
          <a:xfrm>
            <a:off x="6779265" y="4417835"/>
            <a:ext cx="1227272" cy="122727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4BFFCB0-414E-42E7-9A18-B01036269398}"/>
              </a:ext>
            </a:extLst>
          </p:cNvPr>
          <p:cNvSpPr txBox="1"/>
          <p:nvPr/>
        </p:nvSpPr>
        <p:spPr>
          <a:xfrm>
            <a:off x="8965712" y="533963"/>
            <a:ext cx="262796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Follow Us On Twitter 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D5F9A9A-A1AB-4479-842E-558B2DC0C0EE}"/>
              </a:ext>
            </a:extLst>
          </p:cNvPr>
          <p:cNvSpPr txBox="1"/>
          <p:nvPr/>
        </p:nvSpPr>
        <p:spPr>
          <a:xfrm>
            <a:off x="9591780" y="930573"/>
            <a:ext cx="204561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2"/>
              </a:rPr>
              <a:t>https://twitter.com/NIEMconnects?ref_src=twsrc%5Etfw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A1D82A97-11A9-4474-8ED5-5E86A4C9D8B3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8808806" y="951891"/>
            <a:ext cx="730568" cy="635277"/>
          </a:xfrm>
          <a:prstGeom prst="rect">
            <a:avLst/>
          </a:prstGeom>
        </p:spPr>
      </p:pic>
      <p:pic>
        <p:nvPicPr>
          <p:cNvPr id="15" name="Picture 14">
            <a:extLst>
              <a:ext uri="{FF2B5EF4-FFF2-40B4-BE49-F238E27FC236}">
                <a16:creationId xmlns:a16="http://schemas.microsoft.com/office/drawing/2014/main" id="{091B6609-B433-41BB-867E-DF83F10E5DAB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8835476" y="1737698"/>
            <a:ext cx="677228" cy="670137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BC5EDD5-04AA-46CD-88CE-0F28113FAF01}"/>
              </a:ext>
            </a:extLst>
          </p:cNvPr>
          <p:cNvSpPr txBox="1"/>
          <p:nvPr/>
        </p:nvSpPr>
        <p:spPr>
          <a:xfrm>
            <a:off x="9591779" y="1799711"/>
            <a:ext cx="212468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5"/>
              </a:rPr>
              <a:t>https://www.linkedin.com/groups/1903175/profile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pic>
        <p:nvPicPr>
          <p:cNvPr id="17" name="Picture 16">
            <a:extLst>
              <a:ext uri="{FF2B5EF4-FFF2-40B4-BE49-F238E27FC236}">
                <a16:creationId xmlns:a16="http://schemas.microsoft.com/office/drawing/2014/main" id="{3E3FFF20-3679-4B50-9EA4-98D5A08AB9E5}"/>
              </a:ext>
            </a:extLst>
          </p:cNvPr>
          <p:cNvPicPr>
            <a:picLocks noChangeAspect="1"/>
          </p:cNvPicPr>
          <p:nvPr/>
        </p:nvPicPr>
        <p:blipFill>
          <a:blip r:embed="rId16"/>
          <a:stretch>
            <a:fillRect/>
          </a:stretch>
        </p:blipFill>
        <p:spPr>
          <a:xfrm>
            <a:off x="8670298" y="2680842"/>
            <a:ext cx="1007584" cy="565230"/>
          </a:xfrm>
          <a:prstGeom prst="rect">
            <a:avLst/>
          </a:prstGeom>
        </p:spPr>
      </p:pic>
      <p:sp>
        <p:nvSpPr>
          <p:cNvPr id="18" name="TextBox 17">
            <a:extLst>
              <a:ext uri="{FF2B5EF4-FFF2-40B4-BE49-F238E27FC236}">
                <a16:creationId xmlns:a16="http://schemas.microsoft.com/office/drawing/2014/main" id="{CA8E0AB8-7253-4665-B6D9-F3775DDA49D7}"/>
              </a:ext>
            </a:extLst>
          </p:cNvPr>
          <p:cNvSpPr txBox="1"/>
          <p:nvPr/>
        </p:nvSpPr>
        <p:spPr>
          <a:xfrm>
            <a:off x="9591779" y="2755912"/>
            <a:ext cx="2045610" cy="5539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17"/>
              </a:rPr>
              <a:t>https://www.youtube.com/channel/UCg9qV22PXLBjG41hc-EwVrQ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19" name="TextBox 18">
            <a:hlinkClick r:id="rId18"/>
            <a:extLst>
              <a:ext uri="{FF2B5EF4-FFF2-40B4-BE49-F238E27FC236}">
                <a16:creationId xmlns:a16="http://schemas.microsoft.com/office/drawing/2014/main" id="{555C3309-2257-49EB-B8EF-EA8B169E0817}"/>
              </a:ext>
            </a:extLst>
          </p:cNvPr>
          <p:cNvSpPr txBox="1"/>
          <p:nvPr/>
        </p:nvSpPr>
        <p:spPr>
          <a:xfrm>
            <a:off x="8682887" y="3530551"/>
            <a:ext cx="311660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Message Exchange Package (MEP Registry &amp; Repository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20" name="TextBox 19">
            <a:hlinkClick r:id="rId19"/>
            <a:extLst>
              <a:ext uri="{FF2B5EF4-FFF2-40B4-BE49-F238E27FC236}">
                <a16:creationId xmlns:a16="http://schemas.microsoft.com/office/drawing/2014/main" id="{609ED845-02CC-457A-96D4-1BC02EE0BD99}"/>
              </a:ext>
            </a:extLst>
          </p:cNvPr>
          <p:cNvSpPr txBox="1"/>
          <p:nvPr/>
        </p:nvSpPr>
        <p:spPr>
          <a:xfrm>
            <a:off x="8670298" y="5034202"/>
            <a:ext cx="315595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NIEM Message Exchange Package Builder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5072A9-729C-40B9-93D4-9140E4D446F5}"/>
              </a:ext>
            </a:extLst>
          </p:cNvPr>
          <p:cNvSpPr txBox="1"/>
          <p:nvPr/>
        </p:nvSpPr>
        <p:spPr>
          <a:xfrm>
            <a:off x="6432863" y="1730488"/>
            <a:ext cx="215334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https://www.niem.gov/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https://niemopen.org/</a:t>
            </a:r>
            <a:endParaRPr kumimoji="0" lang="en-US" sz="16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4535B89-FBEB-4AA6-A375-3C9D2DD8B133}"/>
              </a:ext>
            </a:extLst>
          </p:cNvPr>
          <p:cNvSpPr txBox="1"/>
          <p:nvPr/>
        </p:nvSpPr>
        <p:spPr>
          <a:xfrm>
            <a:off x="8652032" y="4513209"/>
            <a:ext cx="35445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22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Restricted Repository-WMAAFIP</a:t>
            </a: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Arial"/>
              <a:ea typeface="+mn-ea"/>
              <a:cs typeface="+mn-cs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6BA2F6F-6E59-4D25-A8FB-E0038000A483}"/>
              </a:ext>
            </a:extLst>
          </p:cNvPr>
          <p:cNvSpPr txBox="1"/>
          <p:nvPr/>
        </p:nvSpPr>
        <p:spPr>
          <a:xfrm>
            <a:off x="500707" y="2051575"/>
            <a:ext cx="4848571" cy="440736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nl-NL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Git Repos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nl-NL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nl-NL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</a:t>
            </a: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3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https://github.com/niemopen/ntac-admin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 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4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https://github.com/niemopen/nbac-admin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https://github.com/niemopen</a:t>
            </a: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5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/nmo-admin</a:t>
            </a:r>
            <a:endParaRPr kumimoji="0" lang="en-US" sz="1000" b="0" i="0" u="none" strike="noStrike" kern="1200" cap="none" spc="0" normalizeH="0" baseline="0" noProof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1143000" marR="0" lvl="2" indent="-2286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	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5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 Slack Channel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6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https://niemopen.slack.com/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•"/>
              <a:tabLst/>
              <a:defRPr/>
            </a:pPr>
            <a:r>
              <a:rPr kumimoji="0" lang="en-US" sz="1400" b="1" i="0" u="sng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Mailing Lists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NIEMOpen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7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PGB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8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https://lists.oasis-open-projects.org/g/niemopen-pgb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 </a:t>
            </a: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NTAC TSC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29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https://lists.oasis-open-projects.org/g/niemopen-ntactsc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highlight>
                  <a:srgbClr val="FFFF00"/>
                </a:highlight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NBAC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0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https://lists.oasis-open-projects.org/g/niemopen-nbactsc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742950" marR="0" lvl="1" indent="-28575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Char char="–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NMO TSC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</a:rPr>
              <a:t>: </a:t>
            </a:r>
            <a:r>
              <a:rPr kumimoji="0" lang="en-US" sz="1000" b="0" i="0" u="none" strike="noStrike" kern="1200" cap="none" spc="0" normalizeH="0" baseline="0" noProof="0" dirty="0">
                <a:ln>
                  <a:noFill/>
                </a:ln>
                <a:solidFill>
                  <a:srgbClr val="1F497D">
                    <a:lumMod val="60000"/>
                    <a:lumOff val="40000"/>
                  </a:srgbClr>
                </a:solidFill>
                <a:effectLst/>
                <a:uLnTx/>
                <a:uFillTx/>
                <a:latin typeface="Calibri" panose="020F0502020204030204" pitchFamily="34" charset="0"/>
                <a:ea typeface="+mn-ea"/>
                <a:cs typeface="+mn-cs"/>
                <a:hlinkClick r:id="rId31">
                  <a:extLst>
                    <a:ext uri="{A12FA001-AC4F-418D-AE19-62706E023703}">
                      <ahyp:hlinkClr xmlns:ahyp="http://schemas.microsoft.com/office/drawing/2018/hyperlinkcolor" val="tx"/>
                    </a:ext>
                  </a:extLst>
                </a:hlinkClick>
              </a:rPr>
              <a:t>https://lists.oasis-open-projects.org/g/niemopen-nmotsc</a:t>
            </a:r>
            <a:endParaRPr kumimoji="0" lang="en-US" sz="1000" b="0" i="0" u="none" strike="noStrike" kern="1200" cap="none" spc="0" normalizeH="0" baseline="0" noProof="0" dirty="0">
              <a:ln>
                <a:noFill/>
              </a:ln>
              <a:solidFill>
                <a:srgbClr val="1F497D">
                  <a:lumMod val="60000"/>
                  <a:lumOff val="40000"/>
                </a:srgbClr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457200" marR="0" lvl="1" indent="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/>
              <a:buNone/>
              <a:tabLst/>
              <a:defRPr/>
            </a:pPr>
            <a:endParaRPr kumimoji="0" lang="en-US" sz="1200" b="0" i="0" u="none" strike="noStrike" kern="1200" cap="none" spc="0" normalizeH="0" baseline="0" noProof="0" dirty="0">
              <a:ln>
                <a:noFill/>
              </a:ln>
              <a:solidFill>
                <a:srgbClr val="242424"/>
              </a:solidFill>
              <a:effectLst/>
              <a:uLnTx/>
              <a:uFillTx/>
              <a:latin typeface="Calibri" panose="020F0502020204030204" pitchFamily="34" charset="0"/>
              <a:ea typeface="+mn-ea"/>
              <a:cs typeface="+mn-cs"/>
            </a:endParaRP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8B8B8B"/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   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8EF8C16-35AF-49BD-BB77-7350236EEF72}"/>
              </a:ext>
            </a:extLst>
          </p:cNvPr>
          <p:cNvSpPr txBox="1"/>
          <p:nvPr/>
        </p:nvSpPr>
        <p:spPr>
          <a:xfrm>
            <a:off x="500707" y="1131029"/>
            <a:ext cx="4996432" cy="461665"/>
          </a:xfrm>
          <a:prstGeom prst="rect">
            <a:avLst/>
          </a:prstGeom>
          <a:noFill/>
          <a:ln>
            <a:solidFill>
              <a:schemeClr val="tx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Katherine Escobar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2"/>
              </a:rPr>
              <a:t>katherine.b.escobar.civ@mail.mil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7575-203-8631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1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Beth Smalley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  <a:hlinkClick r:id="rId33"/>
              </a:rPr>
              <a:t>beth.l.smalley.civ@mail.mil</a:t>
            </a:r>
            <a:r>
              <a:rPr kumimoji="0" lang="en-US" sz="1200" b="0" i="0" u="none" strike="noStrike" kern="1200" cap="none" spc="0" normalizeH="0" baseline="0" noProof="0" dirty="0">
                <a:ln>
                  <a:noFill/>
                </a:ln>
                <a:solidFill>
                  <a:srgbClr val="8B8B8B">
                    <a:lumMod val="50000"/>
                  </a:srgbClr>
                </a:solidFill>
                <a:effectLst/>
                <a:uLnTx/>
                <a:uFillTx/>
                <a:latin typeface="Arial"/>
                <a:ea typeface="+mn-ea"/>
                <a:cs typeface="+mn-cs"/>
              </a:rPr>
              <a:t>, 757-203-7177</a:t>
            </a:r>
          </a:p>
        </p:txBody>
      </p:sp>
    </p:spTree>
    <p:extLst>
      <p:ext uri="{BB962C8B-B14F-4D97-AF65-F5344CB8AC3E}">
        <p14:creationId xmlns:p14="http://schemas.microsoft.com/office/powerpoint/2010/main" val="33003988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D3B3334-7BCD-482F-A887-545CC2660A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9600" y="388275"/>
            <a:ext cx="10972800" cy="469873"/>
          </a:xfrm>
        </p:spPr>
        <p:txBody>
          <a:bodyPr>
            <a:normAutofit fontScale="90000"/>
          </a:bodyPr>
          <a:lstStyle/>
          <a:p>
            <a:r>
              <a:rPr lang="en-US" dirty="0"/>
              <a:t>OASIS Lightweight Rules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DF26E15-92CF-EC6F-AE5E-02A5CD5D5E5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609601" y="1503712"/>
            <a:ext cx="5384800" cy="4681187"/>
          </a:xfrm>
        </p:spPr>
        <p:txBody>
          <a:bodyPr>
            <a:noAutofit/>
          </a:bodyPr>
          <a:lstStyle/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3"/>
              </a:rPr>
              <a:t>1. Purpose of Open Projects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4"/>
              </a:rPr>
              <a:t>2. Project Formation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5"/>
              </a:rPr>
              <a:t>3. Roles of Parties in the Project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6"/>
              </a:rPr>
              <a:t>4. Contributors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7"/>
              </a:rPr>
              <a:t>5. Project Governing Board and Project Sponsors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8"/>
              </a:rPr>
              <a:t>6. Technical Steering Committees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9"/>
              </a:rPr>
              <a:t>7. Project Chairs, Maintainers, and Technical Steering Committees</a:t>
            </a:r>
            <a:endParaRPr lang="en-US" sz="2000" b="0" i="0" dirty="0">
              <a:solidFill>
                <a:srgbClr val="0A2540"/>
              </a:solidFill>
              <a:effectLst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2000" b="0" i="0" u="sng" dirty="0">
                <a:solidFill>
                  <a:srgbClr val="2248E5"/>
                </a:solidFill>
                <a:effectLst/>
                <a:hlinkClick r:id="rId10"/>
              </a:rPr>
              <a:t>8. Repositories and Project Tools</a:t>
            </a:r>
            <a:endParaRPr lang="en-US" sz="2000" b="0" i="0" u="sng" dirty="0">
              <a:solidFill>
                <a:srgbClr val="2248E5"/>
              </a:solidFill>
              <a:effectLst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none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1"/>
              </a:rPr>
              <a:t>9. Visibility and Archival Permanence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2"/>
              </a:rPr>
              <a:t>10. Project Governance: Decisions and Meetings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algn="l">
              <a:buFont typeface="Arial" panose="020B0604020202020204" pitchFamily="34" charset="0"/>
              <a:buChar char="•"/>
            </a:pPr>
            <a:endParaRPr lang="en-US" sz="2000" b="0" i="0" dirty="0">
              <a:solidFill>
                <a:srgbClr val="0A2540"/>
              </a:solidFill>
              <a:effectLst/>
            </a:endParaRPr>
          </a:p>
          <a:p>
            <a:endParaRPr lang="en-US" sz="20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EC391F58-2CEC-EB98-651D-AE3D0A50A4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62700" y="1503712"/>
            <a:ext cx="5384800" cy="4222547"/>
          </a:xfrm>
        </p:spPr>
        <p:txBody>
          <a:bodyPr>
            <a:noAutofit/>
          </a:bodyPr>
          <a:lstStyle/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3"/>
              </a:rPr>
              <a:t>11. Progression of Project Work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4"/>
              </a:rPr>
              <a:t>12. Releases and Group Releases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5"/>
              </a:rPr>
              <a:t>13. Project Specifications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6"/>
              </a:rPr>
              <a:t>14. OASIS Standard Approval and External Submissions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7"/>
              </a:rPr>
              <a:t>15. Repository and Specification Licenses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18"/>
              </a:rPr>
              <a:t>16. Trademarks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highlight>
                  <a:srgbClr val="FFFF00"/>
                </a:highlight>
                <a:uLnTx/>
                <a:uFillTx/>
                <a:ea typeface="+mn-ea"/>
                <a:cs typeface="+mn-cs"/>
                <a:hlinkClick r:id="rId19"/>
              </a:rPr>
              <a:t>17. CLAs and License Notices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highlight>
                <a:srgbClr val="FFFF00"/>
              </a:highlight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20"/>
              </a:rPr>
              <a:t>18. Appeals and Application of Rules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21"/>
              </a:rPr>
              <a:t>Appendix A-1: Individual CLA</a:t>
            </a:r>
            <a:endParaRPr kumimoji="0" lang="en-US" sz="2000" b="0" i="0" u="none" strike="noStrike" kern="1200" cap="none" spc="0" normalizeH="0" baseline="0" noProof="0" dirty="0">
              <a:ln>
                <a:noFill/>
              </a:ln>
              <a:solidFill>
                <a:srgbClr val="0A2540"/>
              </a:solidFill>
              <a:effectLst/>
              <a:uLnTx/>
              <a:uFillTx/>
              <a:ea typeface="+mn-ea"/>
              <a:cs typeface="+mn-cs"/>
            </a:endParaRPr>
          </a:p>
          <a:p>
            <a:pPr marL="342900" marR="0" lvl="0" indent="-342900" algn="l" defTabSz="457200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>
                <a:srgbClr val="1F497D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2000" b="0" i="0" u="sng" strike="noStrike" kern="1200" cap="none" spc="0" normalizeH="0" baseline="0" noProof="0" dirty="0">
                <a:ln>
                  <a:noFill/>
                </a:ln>
                <a:solidFill>
                  <a:srgbClr val="2248E5"/>
                </a:solidFill>
                <a:effectLst/>
                <a:uLnTx/>
                <a:uFillTx/>
                <a:ea typeface="+mn-ea"/>
                <a:cs typeface="+mn-cs"/>
                <a:hlinkClick r:id="rId22"/>
              </a:rPr>
              <a:t>Appendix A-2: Entity CLA</a:t>
            </a:r>
            <a:endParaRPr lang="en-US" sz="2000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458684B-7583-4229-8619-E4767AEF22B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/>
        <p:txBody>
          <a:bodyPr/>
          <a:lstStyle/>
          <a:p>
            <a:fld id="{6E6030FC-FB78-5E4D-92EA-5D9433591EA9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2777C79-2559-348B-15D3-65885B1D00A0}"/>
              </a:ext>
            </a:extLst>
          </p:cNvPr>
          <p:cNvSpPr txBox="1"/>
          <p:nvPr/>
        </p:nvSpPr>
        <p:spPr>
          <a:xfrm>
            <a:off x="4147805" y="948585"/>
            <a:ext cx="369319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2">
                    <a:lumMod val="10000"/>
                  </a:schemeClr>
                </a:solidFill>
              </a:rPr>
              <a:t>Table of Contents w/Links</a:t>
            </a:r>
          </a:p>
        </p:txBody>
      </p:sp>
    </p:spTree>
    <p:extLst>
      <p:ext uri="{BB962C8B-B14F-4D97-AF65-F5344CB8AC3E}">
        <p14:creationId xmlns:p14="http://schemas.microsoft.com/office/powerpoint/2010/main" val="536425834"/>
      </p:ext>
    </p:extLst>
  </p:cSld>
  <p:clrMapOvr>
    <a:masterClrMapping/>
  </p:clrMapOvr>
</p:sld>
</file>

<file path=ppt/theme/theme1.xml><?xml version="1.0" encoding="utf-8"?>
<a:theme xmlns:a="http://schemas.openxmlformats.org/drawingml/2006/main" name="2_Office Theme">
  <a:themeElements>
    <a:clrScheme name="NEIM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8DDFFF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3.xml><?xml version="1.0" encoding="utf-8"?>
<a:theme xmlns:a="http://schemas.openxmlformats.org/drawingml/2006/main" name="3_NIEM_white">
  <a:themeElements>
    <a:clrScheme name="Custom 14">
      <a:dk1>
        <a:srgbClr val="8B8B8B"/>
      </a:dk1>
      <a:lt1>
        <a:sysClr val="window" lastClr="FFFFFF"/>
      </a:lt1>
      <a:dk2>
        <a:srgbClr val="1F497D"/>
      </a:dk2>
      <a:lt2>
        <a:srgbClr val="EEECE1"/>
      </a:lt2>
      <a:accent1>
        <a:srgbClr val="78C5EA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85BB"/>
      </a:hlink>
      <a:folHlink>
        <a:srgbClr val="800080"/>
      </a:folHlink>
    </a:clrScheme>
    <a:fontScheme name="Office Classic 2">
      <a:maj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黑体"/>
        <a:font script="Hant" typeface="微軟正黑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gradFill>
          <a:gsLst>
            <a:gs pos="0">
              <a:srgbClr val="9EB3B6">
                <a:alpha val="50000"/>
              </a:srgbClr>
            </a:gs>
            <a:gs pos="100000">
              <a:schemeClr val="bg1"/>
            </a:gs>
          </a:gsLst>
        </a:gradFill>
        <a:ln>
          <a:solidFill>
            <a:schemeClr val="tx1">
              <a:lumMod val="60000"/>
              <a:lumOff val="40000"/>
            </a:schemeClr>
          </a:solidFill>
        </a:ln>
        <a:effectLst>
          <a:innerShdw blurRad="371475" dir="13500000">
            <a:schemeClr val="bg1"/>
          </a:innerShdw>
        </a:effectLst>
      </a:spPr>
      <a:bodyPr tIns="91440" anchor="t" anchorCtr="0"/>
      <a:lstStyle>
        <a:defPPr algn="ctr">
          <a:lnSpc>
            <a:spcPct val="120000"/>
          </a:lnSpc>
          <a:defRPr b="1" spc="-50" dirty="0">
            <a:solidFill>
              <a:srgbClr val="1F497D"/>
            </a:solidFill>
            <a:cs typeface="Arial"/>
          </a:defRPr>
        </a:defPPr>
      </a:lstStyle>
      <a:style>
        <a:lnRef idx="1">
          <a:schemeClr val="dk1"/>
        </a:lnRef>
        <a:fillRef idx="2">
          <a:schemeClr val="dk1"/>
        </a:fillRef>
        <a:effectRef idx="1">
          <a:schemeClr val="dk1"/>
        </a:effectRef>
        <a:fontRef idx="minor">
          <a:schemeClr val="dk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1_Office Theme">
  <a:themeElements>
    <a:clrScheme name="Theme 38">
      <a:dk1>
        <a:srgbClr val="262626"/>
      </a:dk1>
      <a:lt1>
        <a:srgbClr val="FFFFFF"/>
      </a:lt1>
      <a:dk2>
        <a:srgbClr val="262626"/>
      </a:dk2>
      <a:lt2>
        <a:srgbClr val="FFFFFF"/>
      </a:lt2>
      <a:accent1>
        <a:srgbClr val="377790"/>
      </a:accent1>
      <a:accent2>
        <a:srgbClr val="189A80"/>
      </a:accent2>
      <a:accent3>
        <a:srgbClr val="F09C2A"/>
      </a:accent3>
      <a:accent4>
        <a:srgbClr val="D24132"/>
      </a:accent4>
      <a:accent5>
        <a:srgbClr val="564266"/>
      </a:accent5>
      <a:accent6>
        <a:srgbClr val="686868"/>
      </a:accent6>
      <a:hlink>
        <a:srgbClr val="FFFFFF"/>
      </a:hlink>
      <a:folHlink>
        <a:srgbClr val="595959"/>
      </a:folHlink>
    </a:clrScheme>
    <a:fontScheme name="Custom 1">
      <a:majorFont>
        <a:latin typeface="Roboto"/>
        <a:ea typeface=""/>
        <a:cs typeface=""/>
      </a:majorFont>
      <a:minorFont>
        <a:latin typeface="Roboto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ln>
          <a:noFill/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8E3FE027E793D141A4D0D4B43133F0A9" ma:contentTypeVersion="11" ma:contentTypeDescription="Create a new document." ma:contentTypeScope="" ma:versionID="ef0ff03645a81817586e79cdf8acc990">
  <xsd:schema xmlns:xsd="http://www.w3.org/2001/XMLSchema" xmlns:xs="http://www.w3.org/2001/XMLSchema" xmlns:p="http://schemas.microsoft.com/office/2006/metadata/properties" xmlns:ns3="5774b216-7350-4865-8b28-a80b4a7f0bbf" xmlns:ns4="668b5da2-bb96-4ca8-adfe-f026adba9ac0" targetNamespace="http://schemas.microsoft.com/office/2006/metadata/properties" ma:root="true" ma:fieldsID="f7951dfeee9e00cf5aead93b99a4360e" ns3:_="" ns4:_="">
    <xsd:import namespace="5774b216-7350-4865-8b28-a80b4a7f0bbf"/>
    <xsd:import namespace="668b5da2-bb96-4ca8-adfe-f026adba9ac0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DateTaken" minOccurs="0"/>
                <xsd:element ref="ns3:MediaServiceOCR" minOccurs="0"/>
                <xsd:element ref="ns3:MediaServiceLocation" minOccurs="0"/>
                <xsd:element ref="ns4:SharedWithUsers" minOccurs="0"/>
                <xsd:element ref="ns4:SharedWithDetails" minOccurs="0"/>
                <xsd:element ref="ns4:SharingHintHash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774b216-7350-4865-8b28-a80b4a7f0bbf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DateTaken" ma:index="13" nillable="true" ma:displayName="MediaServiceDateTaken" ma:hidden="true" ma:internalName="MediaServiceDateTaken" ma:readOnly="true">
      <xsd:simpleType>
        <xsd:restriction base="dms:Text"/>
      </xsd:simpleType>
    </xsd:element>
    <xsd:element name="MediaServiceOCR" ma:index="14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Location" ma:index="15" nillable="true" ma:displayName="Location" ma:internalName="MediaServiceLocation" ma:readOnly="tru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668b5da2-bb96-4ca8-adfe-f026adba9ac0" elementFormDefault="qualified">
    <xsd:import namespace="http://schemas.microsoft.com/office/2006/documentManagement/types"/>
    <xsd:import namespace="http://schemas.microsoft.com/office/infopath/2007/PartnerControls"/>
    <xsd:element name="SharedWithUsers" ma:index="16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7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8" nillable="true" ma:displayName="Sharing Hint Hash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Props1.xml><?xml version="1.0" encoding="utf-8"?>
<ds:datastoreItem xmlns:ds="http://schemas.openxmlformats.org/officeDocument/2006/customXml" ds:itemID="{B0DEB80F-82C0-4107-A718-099EC7520D45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774b216-7350-4865-8b28-a80b4a7f0bbf"/>
    <ds:schemaRef ds:uri="668b5da2-bb96-4ca8-adfe-f026adba9ac0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64D6F7FA-A44B-4531-B619-52D10ADDC84A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0F3DBC4E-DD94-448E-80FB-F46647EDD91A}">
  <ds:schemaRefs>
    <ds:schemaRef ds:uri="http://purl.org/dc/elements/1.1/"/>
    <ds:schemaRef ds:uri="http://schemas.microsoft.com/office/2006/metadata/properties"/>
    <ds:schemaRef ds:uri="http://purl.org/dc/dcmitype/"/>
    <ds:schemaRef ds:uri="5774b216-7350-4865-8b28-a80b4a7f0bbf"/>
    <ds:schemaRef ds:uri="http://schemas.microsoft.com/office/2006/documentManagement/types"/>
    <ds:schemaRef ds:uri="http://www.w3.org/XML/1998/namespace"/>
    <ds:schemaRef ds:uri="http://schemas.openxmlformats.org/package/2006/metadata/core-properties"/>
    <ds:schemaRef ds:uri="http://purl.org/dc/terms/"/>
    <ds:schemaRef ds:uri="http://schemas.microsoft.com/office/infopath/2007/PartnerControls"/>
    <ds:schemaRef ds:uri="668b5da2-bb96-4ca8-adfe-f026adba9ac0"/>
  </ds:schemaRefs>
</ds:datastoreItem>
</file>

<file path=docMetadata/LabelInfo.xml><?xml version="1.0" encoding="utf-8"?>
<clbl:labelList xmlns:clbl="http://schemas.microsoft.com/office/2020/mipLabelMetadata">
  <clbl:label id="{d5fe813e-0caa-432a-b2ac-d555aa91bd1c}" enabled="0" method="" siteId="{d5fe813e-0caa-432a-b2ac-d555aa91bd1c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13021</TotalTime>
  <Words>1284</Words>
  <Application>Microsoft Office PowerPoint</Application>
  <PresentationFormat>Widescreen</PresentationFormat>
  <Paragraphs>165</Paragraphs>
  <Slides>10</Slides>
  <Notes>4</Notes>
  <HiddenSlides>0</HiddenSlides>
  <MMClips>0</MMClips>
  <ScaleCrop>false</ScaleCrop>
  <HeadingPairs>
    <vt:vector size="6" baseType="variant">
      <vt:variant>
        <vt:lpstr>Fonts Used</vt:lpstr>
      </vt:variant>
      <vt:variant>
        <vt:i4>12</vt:i4>
      </vt:variant>
      <vt:variant>
        <vt:lpstr>Theme</vt:lpstr>
      </vt:variant>
      <vt:variant>
        <vt:i4>4</vt:i4>
      </vt:variant>
      <vt:variant>
        <vt:lpstr>Slide Titles</vt:lpstr>
      </vt:variant>
      <vt:variant>
        <vt:i4>10</vt:i4>
      </vt:variant>
    </vt:vector>
  </HeadingPairs>
  <TitlesOfParts>
    <vt:vector size="26" baseType="lpstr">
      <vt:lpstr>Arial</vt:lpstr>
      <vt:lpstr>Bahnschrift</vt:lpstr>
      <vt:lpstr>Calibri</vt:lpstr>
      <vt:lpstr>Helvetica LT Std</vt:lpstr>
      <vt:lpstr>Open Sans</vt:lpstr>
      <vt:lpstr>Poppins</vt:lpstr>
      <vt:lpstr>Roboto</vt:lpstr>
      <vt:lpstr>Segoe UI</vt:lpstr>
      <vt:lpstr>Symbol</vt:lpstr>
      <vt:lpstr>Times New Roman</vt:lpstr>
      <vt:lpstr>Tw Cen MT</vt:lpstr>
      <vt:lpstr>Wingdings</vt:lpstr>
      <vt:lpstr>2_Office Theme</vt:lpstr>
      <vt:lpstr>1_NIEM_white</vt:lpstr>
      <vt:lpstr>3_NIEM_white</vt:lpstr>
      <vt:lpstr>1_Office Theme</vt:lpstr>
      <vt:lpstr>PowerPoint Presentation</vt:lpstr>
      <vt:lpstr>AGENDA</vt:lpstr>
      <vt:lpstr>Co-Chair Remarks</vt:lpstr>
      <vt:lpstr>Contributor License Agreements</vt:lpstr>
      <vt:lpstr>Contributor License Agreements (CONT.)</vt:lpstr>
      <vt:lpstr>NBAC TSC Governance</vt:lpstr>
      <vt:lpstr>LearnPress LEARNING MANAGEMENT SYSTEM (LMS)</vt:lpstr>
      <vt:lpstr>resources</vt:lpstr>
      <vt:lpstr>OASIS Lightweight Rules</vt:lpstr>
      <vt:lpstr>Questions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the National Information Exchange Model (NIEM)</dc:title>
  <dc:creator>Kish, Jennifer</dc:creator>
  <cp:lastModifiedBy>Sullivan, Stephen M CTR JS J6 (USA)</cp:lastModifiedBy>
  <cp:revision>671</cp:revision>
  <cp:lastPrinted>2023-07-25T13:18:13Z</cp:lastPrinted>
  <dcterms:created xsi:type="dcterms:W3CDTF">2021-02-21T03:42:26Z</dcterms:created>
  <dcterms:modified xsi:type="dcterms:W3CDTF">2023-08-31T14:55:39Z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0x0101008E3FE027E793D141A4D0D4B43133F0A9</vt:lpwstr>
  </property>
</Properties>
</file>