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75" r:id="rId5"/>
  </p:sldMasterIdLst>
  <p:notesMasterIdLst>
    <p:notesMasterId r:id="rId12"/>
  </p:notesMasterIdLst>
  <p:sldIdLst>
    <p:sldId id="336" r:id="rId6"/>
    <p:sldId id="141170052" r:id="rId7"/>
    <p:sldId id="141170053" r:id="rId8"/>
    <p:sldId id="141170054" r:id="rId9"/>
    <p:sldId id="141170055" r:id="rId10"/>
    <p:sldId id="1455" r:id="rId11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llivan, Stephen M CTR JS J6 (USA)" initials="SSMCJJ(" lastIdx="1" clrIdx="0">
    <p:extLst>
      <p:ext uri="{19B8F6BF-5375-455C-9EA6-DF929625EA0E}">
        <p15:presenceInfo xmlns:p15="http://schemas.microsoft.com/office/powerpoint/2012/main" userId="Sullivan, Stephen M CTR JS J6 (USA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2"/>
    <a:srgbClr val="004383"/>
    <a:srgbClr val="ABFBA5"/>
    <a:srgbClr val="E8EEF4"/>
    <a:srgbClr val="004283"/>
    <a:srgbClr val="004486"/>
    <a:srgbClr val="000000"/>
    <a:srgbClr val="334052"/>
    <a:srgbClr val="005170"/>
    <a:srgbClr val="EE7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68390" autoAdjust="0"/>
  </p:normalViewPr>
  <p:slideViewPr>
    <p:cSldViewPr snapToGrid="0">
      <p:cViewPr varScale="1">
        <p:scale>
          <a:sx n="71" d="100"/>
          <a:sy n="71" d="100"/>
        </p:scale>
        <p:origin x="74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586B9D10-7BCD-425C-9CA6-F5333486AD7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4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5F8897AF-D04E-4367-BADA-11FF3D514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7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64149">
              <a:defRPr/>
            </a:pPr>
            <a:fld id="{0B22E215-D3C6-D84F-8ECF-5127C8518219}" type="slidenum">
              <a:rPr lang="en-US">
                <a:solidFill>
                  <a:prstClr val="black"/>
                </a:solidFill>
                <a:latin typeface="Calibri"/>
              </a:rPr>
              <a:pPr defTabSz="464149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310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998134" y="4621161"/>
            <a:ext cx="8195733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Title Master</a:t>
            </a:r>
          </a:p>
        </p:txBody>
      </p:sp>
    </p:spTree>
    <p:extLst>
      <p:ext uri="{BB962C8B-B14F-4D97-AF65-F5344CB8AC3E}">
        <p14:creationId xmlns:p14="http://schemas.microsoft.com/office/powerpoint/2010/main" val="147117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8E8FD-9C4B-40B0-8F9D-B59F0334C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3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786533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00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04" y="1143001"/>
            <a:ext cx="109728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1219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7F3B207E-3951-4EC5-8F67-4228386F0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56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>
                <a:latin typeface="Arial" pitchFamily="34" charset="0"/>
                <a:cs typeface="Arial" pitchFamily="34" charset="0"/>
              </a:defRPr>
            </a:lvl1pPr>
            <a:lvl2pPr>
              <a:defRPr sz="20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b="1">
                <a:latin typeface="Arial" pitchFamily="34" charset="0"/>
                <a:cs typeface="Arial" pitchFamily="34" charset="0"/>
              </a:defRPr>
            </a:lvl4pPr>
            <a:lvl5pPr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b="1" i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84178DE0-5FCA-4C8A-AFBA-67FA634DB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51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B2B79BD-7D57-4113-874C-84B359019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89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9DF9B5F-7410-4032-B09A-CB822CD6E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29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11984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ts val="3200"/>
              </a:lnSpc>
              <a:defRPr lang="en-US"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11984" y="1275673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84D26D8-2F78-40FF-B773-6EE7921DE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62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5DCA139-0762-4C4F-B386-FBEA85E50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01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1491804"/>
            <a:ext cx="10786533" cy="4362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4428502-7FEB-4856-821A-092C45511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82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415600" y="101428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800"/>
              <a:buFont typeface="Open Sans"/>
              <a:buNone/>
              <a:defRPr sz="3600" b="1">
                <a:solidFill>
                  <a:srgbClr val="004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415600" y="1826922"/>
            <a:ext cx="11360800" cy="415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74121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97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6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34" y="2895600"/>
            <a:ext cx="8195733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255888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10C4BB1B-EDC4-483F-B0EA-E14D2B3E2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6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73326"/>
            <a:ext cx="10363200" cy="98107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94100"/>
            <a:ext cx="85344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395B0B3-2BEF-4C03-8782-98158BE48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4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 baseline="0">
                <a:solidFill>
                  <a:srgbClr val="0042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DD364-13F5-4F1F-B58D-A48376FBC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11079192" cy="4777956"/>
          </a:xfrm>
        </p:spPr>
        <p:txBody>
          <a:bodyPr/>
          <a:lstStyle>
            <a:lvl1pPr>
              <a:defRPr sz="2400">
                <a:solidFill>
                  <a:srgbClr val="334052"/>
                </a:solidFill>
              </a:defRPr>
            </a:lvl1pPr>
            <a:lvl2pPr>
              <a:defRPr sz="2000">
                <a:solidFill>
                  <a:srgbClr val="334052"/>
                </a:solidFill>
              </a:defRPr>
            </a:lvl2pPr>
            <a:lvl3pPr>
              <a:defRPr sz="1800">
                <a:solidFill>
                  <a:srgbClr val="334052"/>
                </a:solidFill>
              </a:defRPr>
            </a:lvl3pPr>
            <a:lvl4pPr>
              <a:defRPr sz="1600">
                <a:solidFill>
                  <a:srgbClr val="334052"/>
                </a:solidFill>
              </a:defRPr>
            </a:lvl4pPr>
            <a:lvl5pPr>
              <a:defRPr sz="1600">
                <a:solidFill>
                  <a:srgbClr val="33405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5D95E17-6E53-47C4-A1F3-99941F15D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3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83EA3-C43A-408B-8A96-2BF3503C5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1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17F37-EB3F-4912-8B16-22DE78163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0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25339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A5D7F9B5-CC5A-4ABE-8117-CC023710B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3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061D5B3-FA26-4D91-B231-F26ED3693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2145652"/>
            <a:ext cx="10786533" cy="3709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614A661-166B-4DF4-B43E-98FAF924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6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4268A2A-08D9-4EB7-800F-3189127D59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748"/>
            <a:ext cx="12192000" cy="36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6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9728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99634"/>
            <a:ext cx="10972800" cy="379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rgbClr val="1F497D"/>
                </a:solidFill>
              </a:rPr>
              <a:t>(#)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4367302-18AD-44F9-B43A-24490776962B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24084"/>
            <a:ext cx="2465408" cy="7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8" r:id="rId10"/>
    <p:sldLayoutId id="2147483690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700" r:id="rId18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rgbClr val="004383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niemopen-contributions@lists.oasis-open-projects.org" TargetMode="External"/><Relationship Id="rId2" Type="http://schemas.openxmlformats.org/officeDocument/2006/relationships/hyperlink" Target="https://lists.oasis-open-projects.org/g/niemopen-contributions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niemopen-contributions@lists.oasis-open-projects.org" TargetMode="External"/><Relationship Id="rId2" Type="http://schemas.openxmlformats.org/officeDocument/2006/relationships/hyperlink" Target="mailto:niemopen-contributions%2Bsubscribe@lists.oasis-open-projects.org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mailto:niemopen-contributions%2Bunsubscribe@lists.oasis-open-projects.org" TargetMode="External"/><Relationship Id="rId3" Type="http://schemas.openxmlformats.org/officeDocument/2006/relationships/hyperlink" Target="https://usg01.safelinks.protection.office365.us/?url=http%3A%2F%2Fwww.oasis-open.org%2Fwho%2Fipr%2Ffeedback_license.pdf&amp;data=05%7C01%7Cstephen.m.sullivan14.ctr%40mail.mil%7C220fae18420e49c03f9e08dba411d3de%7C102d0191eeae4761b1cb1a83e86ef445%7C0%7C0%7C638284170482504085%7CUnknown%7CTWFpbGZsb3d8eyJWIjoiMC4wLjAwMDAiLCJQIjoiV2luMzIiLCJBTiI6Ik1haWwiLCJXVCI6Mn0%3D%7C3000%7C%7C%7C&amp;sdata=tKkraeGpU4qtg1Tq6UWPJ8kFurQAALIp0nupnwwgRss%3D&amp;reserved=0" TargetMode="External"/><Relationship Id="rId7" Type="http://schemas.openxmlformats.org/officeDocument/2006/relationships/hyperlink" Target="https://usg01.safelinks.protection.office365.us/?url=https%3A%2F%2Flists.oasis-open-projects.org%2Fg%2Fniemopen-contributions%2Feditsub&amp;data=05%7C01%7Cstephen.m.sullivan14.ctr%40mail.mil%7C220fae18420e49c03f9e08dba411d3de%7C102d0191eeae4761b1cb1a83e86ef445%7C0%7C0%7C638284170482504085%7CUnknown%7CTWFpbGZsb3d8eyJWIjoiMC4wLjAwMDAiLCJQIjoiV2luMzIiLCJBTiI6Ik1haWwiLCJXVCI6Mn0%3D%7C3000%7C%7C%7C&amp;sdata=36YE6nj4V0mGk0ZcGDrl8NBiTAfDCcbxTxGU8ciDwYc%3D&amp;reserved=0" TargetMode="External"/><Relationship Id="rId2" Type="http://schemas.openxmlformats.org/officeDocument/2006/relationships/hyperlink" Target="mailto:niemopen-contributions@lists.oasis-open-projects.org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usg01.safelinks.protection.office365.us/?url=https%3A%2F%2Flists.oasis-open-projects.org%2Fg%2Fniemopen-contributions&amp;data=05%7C01%7Cstephen.m.sullivan14.ctr%40mail.mil%7C220fae18420e49c03f9e08dba411d3de%7C102d0191eeae4761b1cb1a83e86ef445%7C0%7C0%7C638284170482504085%7CUnknown%7CTWFpbGZsb3d8eyJWIjoiMC4wLjAwMDAiLCJQIjoiV2luMzIiLCJBTiI6Ik1haWwiLCJXVCI6Mn0%3D%7C3000%7C%7C%7C&amp;sdata=GYzVrvcLt2y%2BeOS3i%2B1c1p1UXPthexedG9xp169RKRQ%3D&amp;reserved=0" TargetMode="External"/><Relationship Id="rId5" Type="http://schemas.openxmlformats.org/officeDocument/2006/relationships/hyperlink" Target="https://usg01.safelinks.protection.office365.us/?url=https%3A%2F%2Fgithub.com%2Fniemopen%2Foasis-open-project%2Fblob%2Fmain%2FLICENSE.md%23non-assertion-covenant-for-standards-track-project-specifications&amp;data=05%7C01%7Cstephen.m.sullivan14.ctr%40mail.mil%7C220fae18420e49c03f9e08dba411d3de%7C102d0191eeae4761b1cb1a83e86ef445%7C0%7C0%7C638284170482504085%7CUnknown%7CTWFpbGZsb3d8eyJWIjoiMC4wLjAwMDAiLCJQIjoiV2luMzIiLCJBTiI6Ik1haWwiLCJXVCI6Mn0%3D%7C3000%7C%7C%7C&amp;sdata=lFAmiH62nHm7beeXQxcXlSHynjfNUXCL5oCoXXY7RfY%3D&amp;reserved=0" TargetMode="External"/><Relationship Id="rId4" Type="http://schemas.openxmlformats.org/officeDocument/2006/relationships/hyperlink" Target="https://usg01.safelinks.protection.office365.us/?url=https%3A%2F%2Fgithub.com%2Fniemopen%2Foasis-open-project%2Fblob%2Fmain%2FLICENSE.md&amp;data=05%7C01%7Cstephen.m.sullivan14.ctr%40mail.mil%7C220fae18420e49c03f9e08dba411d3de%7C102d0191eeae4761b1cb1a83e86ef445%7C0%7C0%7C638284170482504085%7CUnknown%7CTWFpbGZsb3d8eyJWIjoiMC4wLjAwMDAiLCJQIjoiV2luMzIiLCJBTiI6Ik1haWwiLCJXVCI6Mn0%3D%7C3000%7C%7C%7C&amp;sdata=P1kXptCnoV%2Fj7hg95%2B18Mvj2VcHKp4pAMx7k1iMdxns%3D&amp;reserved=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112401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005170"/>
                </a:solidFill>
                <a:latin typeface="Bahnschrift" panose="020B0502040204020203" pitchFamily="34" charset="0"/>
              </a:rPr>
              <a:t>NIEMOpen Contributions via Email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5170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31 Aug 23 NBAC TSC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534C6C-18C7-3957-3CD6-5E8B2B6D25F5}"/>
              </a:ext>
            </a:extLst>
          </p:cNvPr>
          <p:cNvSpPr txBox="1"/>
          <p:nvPr/>
        </p:nvSpPr>
        <p:spPr>
          <a:xfrm>
            <a:off x="8686800" y="5689600"/>
            <a:ext cx="303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Chet Ensign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Kelly Cullinane</a:t>
            </a:r>
          </a:p>
        </p:txBody>
      </p:sp>
    </p:spTree>
    <p:extLst>
      <p:ext uri="{BB962C8B-B14F-4D97-AF65-F5344CB8AC3E}">
        <p14:creationId xmlns:p14="http://schemas.microsoft.com/office/powerpoint/2010/main" val="116440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4B99-38A3-2182-99E8-4DC4D1EF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via mailing list – General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A9FFA-6C61-BF02-4849-0371D347F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1" y="1503713"/>
            <a:ext cx="5384800" cy="362708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An alternative process for occasional content contributors who are not significantly engaged with the project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</a:rPr>
              <a:t> Situations where suggestions or requests come from Community of Interest people familiar with NIEM, but who are not as involved in the day-to-day work of the project and are not likely to take the extra time to work through the logistics of the CLAs.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rgbClr val="242424"/>
                </a:solidFill>
              </a:rPr>
              <a:t>M</a:t>
            </a:r>
            <a:r>
              <a:rPr lang="en-US" b="0" i="0" dirty="0">
                <a:solidFill>
                  <a:srgbClr val="242424"/>
                </a:solidFill>
                <a:effectLst/>
              </a:rPr>
              <a:t>odeled after the -comment@ mailing lists used for non-member feedback to OASIS Technical Committees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E2A03-5546-5909-E2A6-25612D353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503713"/>
            <a:ext cx="5384800" cy="362708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Not intended as an alternative to signing CLAs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CLAs remain the prerequisite for regular project contributors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list process simply covers a unique contribution, it does not suffice or bestow an I-CLA to the contributor should they later want to make a pull request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1E9886-7BA9-7DAB-8407-F65CE1EC2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46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314B-565E-EC48-E17F-78863F51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0ED43-0129-5746-2860-512B72896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199633"/>
            <a:ext cx="10972800" cy="3067567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list is: </a:t>
            </a:r>
            <a:r>
              <a:rPr lang="en-US" b="0" i="0" dirty="0">
                <a:solidFill>
                  <a:schemeClr val="tx1">
                    <a:lumMod val="50000"/>
                  </a:schemeClr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0" i="0" dirty="0">
                <a:effectLst/>
                <a:latin typeface="Segoe UI" panose="020B0502040204020203" pitchFamily="34" charset="0"/>
                <a:hlinkClick r:id="rId2"/>
              </a:rPr>
              <a:t>https://lists.oasis-open-projects.org/g/niemopen-contributions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</a:t>
            </a:r>
          </a:p>
          <a:p>
            <a:r>
              <a:rPr lang="en-US" dirty="0">
                <a:solidFill>
                  <a:srgbClr val="242424"/>
                </a:solidFill>
                <a:latin typeface="Segoe UI" panose="020B0502040204020203" pitchFamily="34" charset="0"/>
              </a:rPr>
              <a:t>The list email address is: </a:t>
            </a: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b="0" i="0" dirty="0">
                <a:effectLst/>
                <a:latin typeface="Segoe UI" panose="020B0502040204020203" pitchFamily="34" charset="0"/>
                <a:hlinkClick r:id="rId3"/>
              </a:rPr>
              <a:t>niemopen-contributions@lists.oasis-open-projects.org</a:t>
            </a: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</a:rPr>
              <a:t>The list moderators are: Chet Ensign, Kelly Cullinane, &amp; Christina Medlin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E14AF-F2A9-9C13-D481-10E29CBE2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8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D4F2C-0EAA-EDE5-CC2E-BD38FEF14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37475"/>
            <a:ext cx="10972800" cy="811358"/>
          </a:xfrm>
        </p:spPr>
        <p:txBody>
          <a:bodyPr/>
          <a:lstStyle/>
          <a:p>
            <a:r>
              <a:rPr lang="en-US" dirty="0">
                <a:latin typeface="+mn-lt"/>
              </a:rPr>
              <a:t>How it works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88F1E-3865-C758-0A07-E86936A561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059212"/>
            <a:ext cx="5384800" cy="4693887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Some wanting to contribute will first need to subscribe to the list by sending an empty email to: </a:t>
            </a:r>
            <a:r>
              <a:rPr lang="en-US" b="0" i="0" dirty="0">
                <a:solidFill>
                  <a:srgbClr val="242424"/>
                </a:solidFill>
                <a:effectLst/>
              </a:rPr>
              <a:t> </a:t>
            </a:r>
            <a:r>
              <a:rPr lang="en-US" b="0" i="0" dirty="0">
                <a:effectLst/>
                <a:hlinkClick r:id="rId2"/>
              </a:rPr>
              <a:t>niemopen-contributions+subscribe@lists.oasis-open-projects.org</a:t>
            </a:r>
            <a:endParaRPr lang="en-US" b="0" i="0" dirty="0">
              <a:solidFill>
                <a:schemeClr val="tx1">
                  <a:lumMod val="5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(Note: The current setup permits the request to be automatically approved.)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b="0" i="0" dirty="0">
                <a:solidFill>
                  <a:srgbClr val="242424"/>
                </a:solidFill>
                <a:effectLst/>
              </a:rPr>
              <a:t>After requesting subscription, the prospective contributor will receive a message like this, asking them to confirm their email address by replying.</a:t>
            </a:r>
          </a:p>
          <a:p>
            <a:pPr marL="0" indent="0">
              <a:buNone/>
            </a:pPr>
            <a:endParaRPr lang="en-US" b="0" i="0" dirty="0">
              <a:solidFill>
                <a:srgbClr val="242424"/>
              </a:solidFill>
              <a:effectLst/>
            </a:endParaRPr>
          </a:p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+mj-lt"/>
              <a:buAutoNum type="arabicPeriod" startAt="3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The moderators will receive a notice</a:t>
            </a:r>
          </a:p>
          <a:p>
            <a:pPr marL="0" indent="0">
              <a:buNone/>
            </a:pPr>
            <a:br>
              <a:rPr lang="en-US" dirty="0"/>
            </a:b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0" i="0" dirty="0">
              <a:effectLst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781BC0-F9B4-1030-8736-9E55D0324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50A8DD0-5C00-0D12-CB9D-BE495AAA4DFF}"/>
              </a:ext>
            </a:extLst>
          </p:cNvPr>
          <p:cNvSpPr/>
          <p:nvPr/>
        </p:nvSpPr>
        <p:spPr bwMode="auto">
          <a:xfrm>
            <a:off x="6150989" y="1199633"/>
            <a:ext cx="5981700" cy="3156467"/>
          </a:xfrm>
          <a:prstGeom prst="wedgeRectCallout">
            <a:avLst>
              <a:gd name="adj1" fmla="val -61809"/>
              <a:gd name="adj2" fmla="val 1962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>
                <a:lumMod val="60000"/>
                <a:lumOff val="40000"/>
              </a:schemeClr>
            </a:solidFill>
          </a:ln>
          <a:effectLst>
            <a:innerShdw blurRad="371475" dir="13500000">
              <a:schemeClr val="bg1"/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>
              <a:lnSpc>
                <a:spcPct val="120000"/>
              </a:lnSpc>
            </a:pPr>
            <a:r>
              <a:rPr lang="en-US" sz="1200" b="1" i="0" dirty="0">
                <a:solidFill>
                  <a:srgbClr val="242424"/>
                </a:solidFill>
                <a:effectLst/>
              </a:rPr>
              <a:t>=====</a:t>
            </a:r>
            <a:br>
              <a:rPr lang="en-US" sz="1200" b="1" dirty="0"/>
            </a:br>
            <a:r>
              <a:rPr lang="en-US" sz="1200" b="1" i="0" dirty="0">
                <a:solidFill>
                  <a:srgbClr val="242424"/>
                </a:solidFill>
                <a:effectLst/>
              </a:rPr>
              <a:t>Subject: Confirm Your Oasis Open Projects Subscription</a:t>
            </a:r>
            <a:br>
              <a:rPr lang="en-US" sz="1200" b="1" dirty="0"/>
            </a:br>
            <a:br>
              <a:rPr lang="en-US" sz="1200" b="1" dirty="0"/>
            </a:br>
            <a:r>
              <a:rPr lang="en-US" sz="1200" b="1" i="0" dirty="0">
                <a:solidFill>
                  <a:srgbClr val="242424"/>
                </a:solidFill>
                <a:effectLst/>
              </a:rPr>
              <a:t>Hello,</a:t>
            </a:r>
            <a:br>
              <a:rPr lang="en-US" sz="1200" b="1" dirty="0"/>
            </a:br>
            <a:br>
              <a:rPr lang="en-US" sz="1200" b="1" dirty="0"/>
            </a:br>
            <a:r>
              <a:rPr lang="en-US" sz="1200" b="1" i="0" dirty="0">
                <a:solidFill>
                  <a:srgbClr val="242424"/>
                </a:solidFill>
                <a:effectLst/>
              </a:rPr>
              <a:t>Thank you for your interest in Oasis Open Projects and the group </a:t>
            </a:r>
            <a:r>
              <a:rPr lang="en-US" sz="1200" b="1" i="0" dirty="0">
                <a:effectLst/>
                <a:hlinkClick r:id="rId3"/>
              </a:rPr>
              <a:t>niemopen-contributions@lists.oasis-open-projects.org</a:t>
            </a:r>
            <a:r>
              <a:rPr lang="en-US" sz="1200" b="1" i="0" dirty="0">
                <a:solidFill>
                  <a:srgbClr val="242424"/>
                </a:solidFill>
                <a:effectLst/>
              </a:rPr>
              <a:t>. To complete your subscription, please reply to this email. If you did not request - or do not want - a subscription to this group, please accept our apologies and ignore this message.</a:t>
            </a:r>
            <a:br>
              <a:rPr lang="en-US" sz="1200" b="1" dirty="0"/>
            </a:br>
            <a:br>
              <a:rPr lang="en-US" sz="1200" b="1" dirty="0"/>
            </a:br>
            <a:r>
              <a:rPr lang="en-US" sz="1200" b="1" i="0" dirty="0">
                <a:solidFill>
                  <a:srgbClr val="242424"/>
                </a:solidFill>
                <a:effectLst/>
              </a:rPr>
              <a:t>Cheers,</a:t>
            </a:r>
            <a:br>
              <a:rPr lang="en-US" sz="1200" b="1" dirty="0"/>
            </a:br>
            <a:r>
              <a:rPr lang="en-US" sz="1200" b="1" i="0" dirty="0">
                <a:solidFill>
                  <a:srgbClr val="242424"/>
                </a:solidFill>
                <a:effectLst/>
              </a:rPr>
              <a:t>The Oasis Open Projects Team</a:t>
            </a:r>
            <a:br>
              <a:rPr lang="en-US" sz="1200" b="1" dirty="0"/>
            </a:br>
            <a:r>
              <a:rPr lang="en-US" sz="1200" b="1" i="0" dirty="0">
                <a:solidFill>
                  <a:srgbClr val="242424"/>
                </a:solidFill>
                <a:effectLst/>
              </a:rPr>
              <a:t>=====</a:t>
            </a:r>
            <a:endParaRPr lang="en-US" sz="1200" b="1" spc="-50" dirty="0">
              <a:solidFill>
                <a:srgbClr val="1F497D"/>
              </a:solidFill>
              <a:cs typeface="Arial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AEFF689-B209-34ED-7B0D-AF4C7E0FA88A}"/>
              </a:ext>
            </a:extLst>
          </p:cNvPr>
          <p:cNvSpPr/>
          <p:nvPr/>
        </p:nvSpPr>
        <p:spPr bwMode="auto">
          <a:xfrm>
            <a:off x="6096000" y="4605098"/>
            <a:ext cx="5981700" cy="1324343"/>
          </a:xfrm>
          <a:prstGeom prst="wedgeRectCallout">
            <a:avLst>
              <a:gd name="adj1" fmla="val -60323"/>
              <a:gd name="adj2" fmla="val -38723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>
                <a:lumMod val="60000"/>
                <a:lumOff val="40000"/>
              </a:schemeClr>
            </a:solidFill>
          </a:ln>
          <a:effectLst>
            <a:innerShdw blurRad="371475" dir="13500000">
              <a:schemeClr val="bg1"/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>
              <a:lnSpc>
                <a:spcPct val="120000"/>
              </a:lnSpc>
            </a:pPr>
            <a:r>
              <a:rPr lang="en-US" sz="1200" b="1" i="0" dirty="0">
                <a:solidFill>
                  <a:srgbClr val="242424"/>
                </a:solidFill>
                <a:effectLst/>
              </a:rPr>
              <a:t>=====</a:t>
            </a:r>
          </a:p>
          <a:p>
            <a:pPr>
              <a:lnSpc>
                <a:spcPct val="120000"/>
              </a:lnSpc>
            </a:pPr>
            <a:r>
              <a:rPr lang="en-US" sz="1200" b="1" i="0" dirty="0">
                <a:solidFill>
                  <a:srgbClr val="242424"/>
                </a:solidFill>
                <a:effectLst/>
              </a:rPr>
              <a:t>Group Notification</a:t>
            </a:r>
            <a:br>
              <a:rPr lang="en-US" sz="1200" b="1" dirty="0"/>
            </a:br>
            <a:br>
              <a:rPr lang="en-US" sz="1200" b="1" dirty="0"/>
            </a:br>
            <a:r>
              <a:rPr lang="en-US" sz="1200" b="1" i="0" dirty="0">
                <a:solidFill>
                  <a:srgbClr val="242424"/>
                </a:solidFill>
                <a:effectLst/>
              </a:rPr>
              <a:t>This is to notify you that &lt;person and email&gt; has joined your group </a:t>
            </a:r>
            <a:r>
              <a:rPr lang="en-US" sz="1200" b="1" i="0" dirty="0">
                <a:effectLst/>
                <a:hlinkClick r:id="rId3"/>
              </a:rPr>
              <a:t>niemopen-contributions@lists.oasis-open-projects.org</a:t>
            </a:r>
            <a:r>
              <a:rPr lang="en-US" sz="1200" b="1" i="0" dirty="0">
                <a:solidFill>
                  <a:srgbClr val="242424"/>
                </a:solidFill>
                <a:effectLst/>
              </a:rPr>
              <a:t>.</a:t>
            </a:r>
            <a:br>
              <a:rPr lang="en-US" sz="1200" b="1" dirty="0"/>
            </a:br>
            <a:r>
              <a:rPr lang="en-US" sz="1200" b="1" i="0" dirty="0">
                <a:solidFill>
                  <a:srgbClr val="242424"/>
                </a:solidFill>
                <a:effectLst/>
              </a:rPr>
              <a:t>=====</a:t>
            </a:r>
            <a:br>
              <a:rPr lang="en-US" sz="1200" b="1" dirty="0"/>
            </a:br>
            <a:br>
              <a:rPr lang="en-US" sz="1200" b="1" dirty="0"/>
            </a:br>
            <a:endParaRPr lang="en-US" sz="1200" b="1" spc="-50" dirty="0">
              <a:solidFill>
                <a:srgbClr val="1F497D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661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091A-0ECA-37CE-762C-67071138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5421D-E82E-BCC2-2DCA-E21C3A4CF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" y="1159024"/>
            <a:ext cx="4614289" cy="362708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000" b="0" i="0" dirty="0">
                <a:solidFill>
                  <a:srgbClr val="242424"/>
                </a:solidFill>
                <a:effectLst/>
              </a:rPr>
              <a:t>After the prospective contributor confirms their subscription by replying to the message (step 2), they will receive a welcome message like the following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000" b="0" i="0" dirty="0">
                <a:solidFill>
                  <a:srgbClr val="242424"/>
                </a:solidFill>
                <a:effectLst/>
              </a:rPr>
              <a:t>The prospective contributor will be able to send emails to the list with contributions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1D75F8-D749-B0D9-591F-FA8B5AF4B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68D22CD-7D3F-FC3A-23D2-B79D27C9FDBB}"/>
              </a:ext>
            </a:extLst>
          </p:cNvPr>
          <p:cNvSpPr/>
          <p:nvPr/>
        </p:nvSpPr>
        <p:spPr bwMode="auto">
          <a:xfrm>
            <a:off x="5600700" y="70252"/>
            <a:ext cx="6362700" cy="6508348"/>
          </a:xfrm>
          <a:prstGeom prst="wedgeRectCallout">
            <a:avLst>
              <a:gd name="adj1" fmla="val -68380"/>
              <a:gd name="adj2" fmla="val -17498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tx1">
                <a:lumMod val="60000"/>
                <a:lumOff val="40000"/>
              </a:schemeClr>
            </a:solidFill>
          </a:ln>
          <a:effectLst>
            <a:innerShdw blurRad="371475" dir="13500000">
              <a:schemeClr val="bg1"/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l" fontAlgn="base"/>
            <a:r>
              <a:rPr lang="en-US" sz="1050" b="0" i="0" dirty="0">
                <a:solidFill>
                  <a:srgbClr val="242424"/>
                </a:solidFill>
                <a:effectLst/>
              </a:rPr>
              <a:t>=====</a:t>
            </a:r>
            <a:br>
              <a:rPr lang="en-US" sz="1050" b="0" i="0" dirty="0">
                <a:solidFill>
                  <a:srgbClr val="242424"/>
                </a:solidFill>
                <a:effectLst/>
              </a:rPr>
            </a:br>
            <a:r>
              <a:rPr lang="en-US" sz="1050" b="0" i="0" dirty="0">
                <a:solidFill>
                  <a:srgbClr val="242424"/>
                </a:solidFill>
                <a:effectLst/>
              </a:rPr>
              <a:t>Subject: [niemopen-contributions] Thank you for your interest in contributing to the NIEMOpen Open Project.</a:t>
            </a:r>
            <a:br>
              <a:rPr lang="en-US" sz="1050" b="0" i="0" dirty="0">
                <a:solidFill>
                  <a:srgbClr val="242424"/>
                </a:solidFill>
                <a:effectLst/>
              </a:rPr>
            </a:br>
            <a:br>
              <a:rPr lang="en-US" sz="1050" b="0" i="0" dirty="0">
                <a:solidFill>
                  <a:srgbClr val="242424"/>
                </a:solidFill>
                <a:effectLst/>
              </a:rPr>
            </a:br>
            <a:r>
              <a:rPr lang="en-US" sz="1050" b="0" i="0" dirty="0">
                <a:solidFill>
                  <a:srgbClr val="242424"/>
                </a:solidFill>
                <a:effectLst/>
              </a:rPr>
              <a:t>Hello,</a:t>
            </a:r>
            <a:br>
              <a:rPr lang="en-US" sz="1050" b="0" i="0" dirty="0">
                <a:solidFill>
                  <a:srgbClr val="242424"/>
                </a:solidFill>
                <a:effectLst/>
              </a:rPr>
            </a:br>
            <a:br>
              <a:rPr lang="en-US" sz="1050" b="0" i="0" dirty="0">
                <a:solidFill>
                  <a:srgbClr val="242424"/>
                </a:solidFill>
                <a:effectLst/>
              </a:rPr>
            </a:br>
            <a:r>
              <a:rPr lang="en-US" sz="1050" b="0" i="0" dirty="0">
                <a:solidFill>
                  <a:srgbClr val="242424"/>
                </a:solidFill>
                <a:effectLst/>
              </a:rPr>
              <a:t>Welcome to the </a:t>
            </a:r>
            <a:r>
              <a:rPr lang="en-US" sz="1050" b="0" i="0" dirty="0">
                <a:solidFill>
                  <a:srgbClr val="242424"/>
                </a:solidFill>
                <a:effectLst/>
                <a:hlinkClick r:id="rId2"/>
              </a:rPr>
              <a:t>niemopen-contributions@lists.oasis-open-projects.org</a:t>
            </a:r>
            <a:r>
              <a:rPr lang="en-US" sz="1050" b="0" i="0" dirty="0">
                <a:solidFill>
                  <a:srgbClr val="242424"/>
                </a:solidFill>
                <a:effectLst/>
              </a:rPr>
              <a:t> group at OASIS Open Projects. This list is for submitting contributions of content to NIEMOpen. Please take a moment to review this message.</a:t>
            </a:r>
            <a:br>
              <a:rPr lang="en-US" sz="1050" b="0" i="0" dirty="0">
                <a:solidFill>
                  <a:srgbClr val="242424"/>
                </a:solidFill>
                <a:effectLst/>
              </a:rPr>
            </a:br>
            <a:br>
              <a:rPr lang="en-US" sz="1050" b="0" i="0" dirty="0">
                <a:solidFill>
                  <a:srgbClr val="242424"/>
                </a:solidFill>
                <a:effectLst/>
              </a:rPr>
            </a:br>
            <a:r>
              <a:rPr lang="en-US" sz="1050" b="0" i="0" dirty="0">
                <a:solidFill>
                  <a:srgbClr val="242424"/>
                </a:solidFill>
                <a:effectLst/>
              </a:rPr>
              <a:t>By confirming your subscription request, you:</a:t>
            </a:r>
            <a:br>
              <a:rPr lang="en-US" sz="1050" b="0" i="0" dirty="0">
                <a:solidFill>
                  <a:srgbClr val="242424"/>
                </a:solidFill>
                <a:effectLst/>
              </a:rPr>
            </a:br>
            <a:r>
              <a:rPr lang="en-US" sz="1050" b="0" i="0" dirty="0">
                <a:solidFill>
                  <a:srgbClr val="242424"/>
                </a:solidFill>
                <a:effectLst/>
              </a:rPr>
              <a:t> </a:t>
            </a:r>
            <a:br>
              <a:rPr lang="en-US" sz="1050" b="0" i="0" dirty="0">
                <a:solidFill>
                  <a:srgbClr val="242424"/>
                </a:solidFill>
                <a:effectLst/>
              </a:rPr>
            </a:br>
            <a:r>
              <a:rPr lang="en-US" sz="1050" b="0" i="0" dirty="0">
                <a:solidFill>
                  <a:srgbClr val="242424"/>
                </a:solidFill>
                <a:effectLst/>
              </a:rPr>
              <a:t>   a) acknowledge that your postings to the list will be publicly archived;</a:t>
            </a:r>
          </a:p>
          <a:p>
            <a:pPr algn="l" fontAlgn="base"/>
            <a:br>
              <a:rPr lang="en-US" sz="1050" b="0" i="0" dirty="0">
                <a:solidFill>
                  <a:srgbClr val="242424"/>
                </a:solidFill>
                <a:effectLst/>
              </a:rPr>
            </a:br>
            <a:r>
              <a:rPr lang="en-US" sz="1050" b="0" i="0" dirty="0">
                <a:solidFill>
                  <a:srgbClr val="242424"/>
                </a:solidFill>
                <a:effectLst/>
              </a:rPr>
              <a:t>   b) </a:t>
            </a:r>
            <a:r>
              <a:rPr lang="en-US" sz="1050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</a:rPr>
              <a:t>agree to the terms of the OASIS Feedback License located at </a:t>
            </a:r>
            <a:r>
              <a:rPr lang="en-US" sz="1050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  <a:hlinkClick r:id="rId3"/>
              </a:rPr>
              <a:t>http://www.oasis-open.org/who/ipr/feedback_license.pdf</a:t>
            </a:r>
            <a:r>
              <a:rPr lang="en-US" sz="1050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</a:rPr>
              <a:t>, the license declared in </a:t>
            </a:r>
            <a:r>
              <a:rPr lang="en-US" sz="1050" b="0" i="0" dirty="0" err="1">
                <a:solidFill>
                  <a:srgbClr val="242424"/>
                </a:solidFill>
                <a:effectLst/>
                <a:highlight>
                  <a:srgbClr val="FFFF00"/>
                </a:highlight>
              </a:rPr>
              <a:t>NIEMOpen's</a:t>
            </a:r>
            <a:r>
              <a:rPr lang="en-US" sz="1050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</a:rPr>
              <a:t> LICENSE.md file located at </a:t>
            </a:r>
            <a:r>
              <a:rPr lang="en-US" sz="1050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  <a:hlinkClick r:id="rId4"/>
              </a:rPr>
              <a:t>https://github.com/niemopen/oasis-open-project/blob/main/LICENSE.md</a:t>
            </a:r>
            <a:r>
              <a:rPr lang="en-US" sz="1050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</a:rPr>
              <a:t>, and its Non-Assertion Covenant for Standards Track Project Specifications located at </a:t>
            </a:r>
            <a:r>
              <a:rPr lang="en-US" sz="1050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  <a:hlinkClick r:id="rId5"/>
              </a:rPr>
              <a:t>https://github.com/niemopen/oasis-open-project/blob/main/LICENSE.md#non-assertion-covenant-for-standards-track-project-specifications</a:t>
            </a:r>
            <a:br>
              <a:rPr lang="en-US" sz="1050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</a:rPr>
            </a:br>
            <a:br>
              <a:rPr lang="en-US" sz="1050" b="0" i="0" dirty="0">
                <a:solidFill>
                  <a:srgbClr val="242424"/>
                </a:solidFill>
                <a:effectLst/>
              </a:rPr>
            </a:br>
            <a:r>
              <a:rPr lang="en-US" sz="1050" b="0" i="0" dirty="0">
                <a:solidFill>
                  <a:srgbClr val="242424"/>
                </a:solidFill>
                <a:effectLst/>
              </a:rPr>
              <a:t>You can visit your group, start reading messages and posting them here: </a:t>
            </a:r>
            <a:r>
              <a:rPr lang="en-US" sz="1050" b="0" i="0" dirty="0">
                <a:solidFill>
                  <a:srgbClr val="242424"/>
                </a:solidFill>
                <a:effectLst/>
                <a:hlinkClick r:id="rId6"/>
              </a:rPr>
              <a:t>https://lists.oasis-open-projects.org/g/niemopen-contributions</a:t>
            </a:r>
            <a:br>
              <a:rPr lang="en-US" sz="1050" b="0" i="0" dirty="0">
                <a:solidFill>
                  <a:srgbClr val="242424"/>
                </a:solidFill>
                <a:effectLst/>
              </a:rPr>
            </a:br>
            <a:br>
              <a:rPr lang="en-US" sz="1050" b="0" i="0" dirty="0">
                <a:solidFill>
                  <a:srgbClr val="242424"/>
                </a:solidFill>
                <a:effectLst/>
              </a:rPr>
            </a:br>
            <a:r>
              <a:rPr lang="en-US" sz="1050" b="0" i="0" dirty="0">
                <a:solidFill>
                  <a:srgbClr val="242424"/>
                </a:solidFill>
                <a:effectLst/>
              </a:rPr>
              <a:t>The email address for this group is: </a:t>
            </a:r>
            <a:r>
              <a:rPr lang="en-US" sz="1050" b="0" i="0" dirty="0">
                <a:solidFill>
                  <a:srgbClr val="242424"/>
                </a:solidFill>
                <a:effectLst/>
                <a:hlinkClick r:id="rId2"/>
              </a:rPr>
              <a:t>niemopen-contributions@lists.oasis-open-projects.org</a:t>
            </a:r>
            <a:r>
              <a:rPr lang="en-US" sz="1050" b="0" i="0" dirty="0">
                <a:solidFill>
                  <a:srgbClr val="242424"/>
                </a:solidFill>
                <a:effectLst/>
              </a:rPr>
              <a:t>. Because our system allows for participants to post via web or email, you can use this email to post new contributions.</a:t>
            </a:r>
            <a:br>
              <a:rPr lang="en-US" sz="1050" b="0" i="0" dirty="0">
                <a:solidFill>
                  <a:srgbClr val="242424"/>
                </a:solidFill>
                <a:effectLst/>
              </a:rPr>
            </a:br>
            <a:br>
              <a:rPr lang="en-US" sz="1050" b="0" i="0" dirty="0">
                <a:solidFill>
                  <a:srgbClr val="242424"/>
                </a:solidFill>
                <a:effectLst/>
              </a:rPr>
            </a:br>
            <a:r>
              <a:rPr lang="en-US" sz="1050" b="0" i="0" dirty="0">
                <a:solidFill>
                  <a:srgbClr val="242424"/>
                </a:solidFill>
                <a:effectLst/>
              </a:rPr>
              <a:t>Please add this email address to your safe sender list in your email client's contacts.</a:t>
            </a:r>
            <a:br>
              <a:rPr lang="en-US" sz="1050" b="0" i="0" dirty="0">
                <a:solidFill>
                  <a:srgbClr val="242424"/>
                </a:solidFill>
                <a:effectLst/>
              </a:rPr>
            </a:br>
            <a:br>
              <a:rPr lang="en-US" sz="1050" b="0" i="0" dirty="0">
                <a:solidFill>
                  <a:srgbClr val="242424"/>
                </a:solidFill>
                <a:effectLst/>
              </a:rPr>
            </a:br>
            <a:r>
              <a:rPr lang="en-US" sz="1050" b="0" i="0" dirty="0">
                <a:solidFill>
                  <a:srgbClr val="242424"/>
                </a:solidFill>
                <a:effectLst/>
              </a:rPr>
              <a:t>You can set your subscription settings here: </a:t>
            </a:r>
            <a:r>
              <a:rPr lang="en-US" sz="1050" b="0" i="0" dirty="0">
                <a:solidFill>
                  <a:srgbClr val="242424"/>
                </a:solidFill>
                <a:effectLst/>
                <a:hlinkClick r:id="rId7"/>
              </a:rPr>
              <a:t>https://lists.oasis-open-projects.org/g/niemopen-contributions/editsub</a:t>
            </a:r>
            <a:r>
              <a:rPr lang="en-US" sz="1050" b="0" i="0" dirty="0">
                <a:solidFill>
                  <a:srgbClr val="242424"/>
                </a:solidFill>
                <a:effectLst/>
              </a:rPr>
              <a:t>. You can opt to receive: all messages in individual emails, collections of messages in a digest, a daily summary, or only special notices.</a:t>
            </a:r>
            <a:br>
              <a:rPr lang="en-US" sz="1050" b="0" i="0" dirty="0">
                <a:solidFill>
                  <a:srgbClr val="242424"/>
                </a:solidFill>
                <a:effectLst/>
              </a:rPr>
            </a:br>
            <a:br>
              <a:rPr lang="en-US" sz="1050" b="0" i="0" dirty="0">
                <a:solidFill>
                  <a:srgbClr val="242424"/>
                </a:solidFill>
                <a:effectLst/>
              </a:rPr>
            </a:br>
            <a:r>
              <a:rPr lang="en-US" sz="1050" b="0" i="0" dirty="0">
                <a:solidFill>
                  <a:srgbClr val="242424"/>
                </a:solidFill>
                <a:effectLst/>
              </a:rPr>
              <a:t>If you do not wish to belong to this group, you may unsubscribe by sending an email to: </a:t>
            </a:r>
            <a:r>
              <a:rPr lang="en-US" sz="1050" b="0" i="0" dirty="0">
                <a:solidFill>
                  <a:srgbClr val="242424"/>
                </a:solidFill>
                <a:effectLst/>
                <a:hlinkClick r:id="rId8"/>
              </a:rPr>
              <a:t>niemopen-contributions+unsubscribe@lists.oasis-open-projects.org</a:t>
            </a:r>
            <a:br>
              <a:rPr lang="en-US" sz="1050" b="0" i="0" dirty="0">
                <a:solidFill>
                  <a:srgbClr val="242424"/>
                </a:solidFill>
                <a:effectLst/>
              </a:rPr>
            </a:br>
            <a:br>
              <a:rPr lang="en-US" sz="1050" b="0" i="0" dirty="0">
                <a:solidFill>
                  <a:srgbClr val="242424"/>
                </a:solidFill>
                <a:effectLst/>
              </a:rPr>
            </a:br>
            <a:br>
              <a:rPr lang="en-US" sz="1050" b="0" i="0" dirty="0">
                <a:solidFill>
                  <a:srgbClr val="242424"/>
                </a:solidFill>
                <a:effectLst/>
              </a:rPr>
            </a:br>
            <a:r>
              <a:rPr lang="en-US" sz="1050" b="0" i="0" dirty="0">
                <a:solidFill>
                  <a:srgbClr val="242424"/>
                </a:solidFill>
                <a:effectLst/>
              </a:rPr>
              <a:t>Regards,</a:t>
            </a:r>
            <a:br>
              <a:rPr lang="en-US" sz="1050" b="0" i="0" dirty="0">
                <a:solidFill>
                  <a:srgbClr val="242424"/>
                </a:solidFill>
                <a:effectLst/>
              </a:rPr>
            </a:br>
            <a:r>
              <a:rPr lang="en-US" sz="1050" b="0" i="0" dirty="0">
                <a:solidFill>
                  <a:srgbClr val="242424"/>
                </a:solidFill>
                <a:effectLst/>
              </a:rPr>
              <a:t>The </a:t>
            </a:r>
            <a:r>
              <a:rPr lang="en-US" sz="1050" b="0" i="0" dirty="0">
                <a:solidFill>
                  <a:srgbClr val="242424"/>
                </a:solidFill>
                <a:effectLst/>
                <a:hlinkClick r:id="rId2"/>
              </a:rPr>
              <a:t>niemopen-contributions@lists.oasis-open-projects.org</a:t>
            </a:r>
            <a:r>
              <a:rPr lang="en-US" sz="1050" b="0" i="0" dirty="0">
                <a:solidFill>
                  <a:srgbClr val="242424"/>
                </a:solidFill>
                <a:effectLst/>
              </a:rPr>
              <a:t> Moderator</a:t>
            </a:r>
            <a:br>
              <a:rPr lang="en-US" sz="1050" b="0" i="0" dirty="0">
                <a:solidFill>
                  <a:srgbClr val="242424"/>
                </a:solidFill>
                <a:effectLst/>
              </a:rPr>
            </a:br>
            <a:r>
              <a:rPr lang="en-US" sz="1050" b="0" i="0" dirty="0">
                <a:solidFill>
                  <a:srgbClr val="242424"/>
                </a:solidFill>
                <a:effectLst/>
              </a:rPr>
              <a:t>=====</a:t>
            </a:r>
          </a:p>
        </p:txBody>
      </p:sp>
    </p:spTree>
    <p:extLst>
      <p:ext uri="{BB962C8B-B14F-4D97-AF65-F5344CB8AC3E}">
        <p14:creationId xmlns:p14="http://schemas.microsoft.com/office/powerpoint/2010/main" val="220828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150C-41EF-4BA1-AC5F-0882F30C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89503-86C2-4EE6-85A7-F1D427C8CE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5569819" cy="4777956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Do any of the NBAC TSC members have any questions?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457D9-D164-4BDA-B4AC-8F16259B1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DD1D09-9C40-4EF8-BA4D-DB563D37E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057" y="879894"/>
            <a:ext cx="22193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8392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IEM_white">
  <a:themeElements>
    <a:clrScheme name="Custom 14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5BB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>
                <a:alpha val="50000"/>
              </a:srgbClr>
            </a:gs>
            <a:gs pos="100000">
              <a:schemeClr val="bg1"/>
            </a:gs>
          </a:gsLst>
        </a:gradFill>
        <a:ln>
          <a:solidFill>
            <a:schemeClr val="tx1">
              <a:lumMod val="60000"/>
              <a:lumOff val="40000"/>
            </a:schemeClr>
          </a:solidFill>
        </a:ln>
        <a:effectLst>
          <a:innerShdw blurRad="371475" dir="13500000">
            <a:schemeClr val="bg1"/>
          </a:innerShdw>
        </a:effectLst>
      </a:spPr>
      <a:bodyPr tIns="91440" anchor="t" anchorCtr="0"/>
      <a:lstStyle>
        <a:defPPr algn="ctr">
          <a:lnSpc>
            <a:spcPct val="120000"/>
          </a:lnSpc>
          <a:defRPr b="1" spc="-50" dirty="0">
            <a:solidFill>
              <a:srgbClr val="1F497D"/>
            </a:solidFill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3FE027E793D141A4D0D4B43133F0A9" ma:contentTypeVersion="11" ma:contentTypeDescription="Create a new document." ma:contentTypeScope="" ma:versionID="ef0ff03645a81817586e79cdf8acc990">
  <xsd:schema xmlns:xsd="http://www.w3.org/2001/XMLSchema" xmlns:xs="http://www.w3.org/2001/XMLSchema" xmlns:p="http://schemas.microsoft.com/office/2006/metadata/properties" xmlns:ns3="5774b216-7350-4865-8b28-a80b4a7f0bbf" xmlns:ns4="668b5da2-bb96-4ca8-adfe-f026adba9ac0" targetNamespace="http://schemas.microsoft.com/office/2006/metadata/properties" ma:root="true" ma:fieldsID="f7951dfeee9e00cf5aead93b99a4360e" ns3:_="" ns4:_="">
    <xsd:import namespace="5774b216-7350-4865-8b28-a80b4a7f0bbf"/>
    <xsd:import namespace="668b5da2-bb96-4ca8-adfe-f026adba9a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4b216-7350-4865-8b28-a80b4a7f0b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b5da2-bb96-4ca8-adfe-f026adba9a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D6F7FA-A44B-4531-B619-52D10ADDC8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F3DBC4E-DD94-448E-80FB-F46647EDD91A}">
  <ds:schemaRefs>
    <ds:schemaRef ds:uri="http://purl.org/dc/elements/1.1/"/>
    <ds:schemaRef ds:uri="http://schemas.microsoft.com/office/2006/metadata/properties"/>
    <ds:schemaRef ds:uri="http://purl.org/dc/dcmitype/"/>
    <ds:schemaRef ds:uri="5774b216-7350-4865-8b28-a80b4a7f0bbf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668b5da2-bb96-4ca8-adfe-f026adba9ac0"/>
  </ds:schemaRefs>
</ds:datastoreItem>
</file>

<file path=customXml/itemProps3.xml><?xml version="1.0" encoding="utf-8"?>
<ds:datastoreItem xmlns:ds="http://schemas.openxmlformats.org/officeDocument/2006/customXml" ds:itemID="{B0DEB80F-82C0-4107-A718-099EC7520D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74b216-7350-4865-8b28-a80b4a7f0bbf"/>
    <ds:schemaRef ds:uri="668b5da2-bb96-4ca8-adfe-f026adba9a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3de9faa6-9fe1-49b3-9a08-227a296b54a6}" enabled="1" method="Privileged" siteId="{d5fe813e-0caa-432a-b2ac-d555aa91bd1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13093</TotalTime>
  <Words>817</Words>
  <Application>Microsoft Office PowerPoint</Application>
  <PresentationFormat>Widescreen</PresentationFormat>
  <Paragraphs>40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Bahnschrift</vt:lpstr>
      <vt:lpstr>Calibri</vt:lpstr>
      <vt:lpstr>Helvetica LT Std</vt:lpstr>
      <vt:lpstr>Open Sans</vt:lpstr>
      <vt:lpstr>Segoe UI</vt:lpstr>
      <vt:lpstr>Times New Roman</vt:lpstr>
      <vt:lpstr>Tw Cen MT</vt:lpstr>
      <vt:lpstr>Wingdings</vt:lpstr>
      <vt:lpstr>2_Office Theme</vt:lpstr>
      <vt:lpstr>1_NIEM_white</vt:lpstr>
      <vt:lpstr>PowerPoint Presentation</vt:lpstr>
      <vt:lpstr>Contributions via mailing list – General Info</vt:lpstr>
      <vt:lpstr>How it works</vt:lpstr>
      <vt:lpstr>How it works (Cont.)</vt:lpstr>
      <vt:lpstr>HOW IT works (cont.)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National Information Exchange Model (NIEM)</dc:title>
  <dc:creator>Kish, Jennifer</dc:creator>
  <cp:lastModifiedBy>Sullivan, Stephen [USA]</cp:lastModifiedBy>
  <cp:revision>670</cp:revision>
  <cp:lastPrinted>2023-07-25T13:18:13Z</cp:lastPrinted>
  <dcterms:created xsi:type="dcterms:W3CDTF">2021-02-21T03:42:26Z</dcterms:created>
  <dcterms:modified xsi:type="dcterms:W3CDTF">2023-09-08T12:12:13Z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0x0101008E3FE027E793D141A4D0D4B43133F0A9</vt:lpwstr>
  </property>
</Properties>
</file>