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3"/>
  </p:notesMasterIdLst>
  <p:sldIdLst>
    <p:sldId id="141170048" r:id="rId7"/>
    <p:sldId id="141170043" r:id="rId8"/>
    <p:sldId id="141170136" r:id="rId9"/>
    <p:sldId id="141170137" r:id="rId10"/>
    <p:sldId id="141170139" r:id="rId11"/>
    <p:sldId id="141170138" r:id="rId1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BBDB5-FBB6-427C-8DBC-F00D856B4423}" v="3" dt="2024-06-24T12:21:39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79" d="100"/>
          <a:sy n="79" d="100"/>
        </p:scale>
        <p:origin x="95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70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iemopen.org/reveal" TargetMode="External"/><Relationship Id="rId7" Type="http://schemas.openxmlformats.org/officeDocument/2006/relationships/hyperlink" Target="https://github.com/niemopen/niem-naming-design-rules/tree/de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usg01.safelinks.protection.office365.us/?url=https%3A%2F%2Fgithub.com%2Fniemopen%2Fcmftool&amp;data=05%7C02%7Cstephen.m.sullivan14.ctr%40mail.mil%7C6fb30e0cf215426a96c608dc75a0922d%7C102d0191eeae4761b1cb1a83e86ef445%7C0%7C0%7C638514579745303813%7CUnknown%7CTWFpbGZsb3d8eyJWIjoiMC4wLjAwMDAiLCJQIjoiV2luMzIiLCJBTiI6Ik1haWwiLCJXVCI6Mn0%3D%7C0%7C%7C%7C&amp;sdata=v1VAxRfGTUg2atFRs5XEPSlwO3W2o4SJSyaybU7RBBk%3D&amp;reserved=0" TargetMode="External"/><Relationship Id="rId5" Type="http://schemas.openxmlformats.org/officeDocument/2006/relationships/hyperlink" Target="mailto:jharnad@oasis-open.org" TargetMode="External"/><Relationship Id="rId4" Type="http://schemas.openxmlformats.org/officeDocument/2006/relationships/hyperlink" Target="https://usg01.safelinks.protection.office365.us/?url=https%3A%2F%2Fijis.us14.list-manage.com%2Ftrack%2Fclick%3Fu%3D1bcb33b77111b24260420cb47%26id%3Da3973bd5a8%26e%3Dde63c71a17&amp;data=05%7C02%7Cstephen.m.sullivan14.ctr%40mail.mil%7Caba1cea9acb94fed02c008dc74e2f1a5%7C102d0191eeae4761b1cb1a83e86ef445%7C0%7C0%7C638513765550985879%7CUnknown%7CTWFpbGZsb3d8eyJWIjoiMC4wLjAwMDAiLCJQIjoiV2luMzIiLCJBTiI6Ik1haWwiLCJXVCI6Mn0%3D%7C40000%7C%7C%7C&amp;sdata=QGxoBFyzG5gvg5KLaM%2BY6dN3oJczToF0K7ISKOYNgvg%3D&amp;reserved=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a9443e757acfc69c&amp;q=national+press+club+phone&amp;ludocid=8148406810881601261&amp;sa=X&amp;ved=2ahUKEwiSj666-qCFAxVMJDQIHSEYBtsQ6BN6BAg7EAI" TargetMode="External"/><Relationship Id="rId13" Type="http://schemas.openxmlformats.org/officeDocument/2006/relationships/hyperlink" Target="https://usg01.safelinks.protection.office365.us/?url=https%3A%2F%2Fwww.eventbrite.com%2Fe%2Fniemopen-reveal-training-summit-2025-tickets-890279729637&amp;data=05%7C02%7Cstephen.m.sullivan14.ctr%40mail.mil%7Cbfb0e28429154bbcea1508dc702c2f22%7C102d0191eeae4761b1cb1a83e86ef445%7C0%7C0%7C638508582273820750%7CUnknown%7CTWFpbGZsb3d8eyJWIjoiMC4wLjAwMDAiLCJQIjoiV2luMzIiLCJBTiI6Ik1haWwiLCJXVCI6Mn0%3D%7C0%7C%7C%7C&amp;sdata=2Sp1GeKRJoXei2cvK8gTn978qQC52TQrFBOvYP2ooyw%3D&amp;reserved=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google.com/search?sca_esv=a9443e757acfc69c&amp;q=national+press+club+founded&amp;stick=H4sIAAAAAAAAAOPgE-LUz9U3MLbIyS3RUs1OttLPL0pPzMusSizJzM9D4Vil5ZfmpaSmLGKVzgMLJOYoFBSlFhcrJOeUJilAZQHCSl79UgAAAA&amp;sa=X&amp;ved=2ahUKEwiSj666-qCFAxVMJDQIHSEYBtsQ6BMoAHoECD8QAg" TargetMode="External"/><Relationship Id="rId12" Type="http://schemas.openxmlformats.org/officeDocument/2006/relationships/hyperlink" Target="https://niemopen.org/reve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oogle.com/search?sca_esv=a9443e757acfc69c&amp;q=national+press+club+address&amp;ludocid=8148406810881601261&amp;sa=X&amp;ved=2ahUKEwiSj666-qCFAxVMJDQIHSEYBtsQ6BN6BAg5EAI" TargetMode="External"/><Relationship Id="rId11" Type="http://schemas.openxmlformats.org/officeDocument/2006/relationships/hyperlink" Target="https://www.press.org/" TargetMode="External"/><Relationship Id="rId5" Type="http://schemas.openxmlformats.org/officeDocument/2006/relationships/hyperlink" Target="https://www.google.com/search?sca_esv=a9443e757acfc69c&amp;q=National+Press+Building&amp;ludocid=7842411110987758888&amp;lsig=AB86z5VVcMBB-oihqRdkTXhQtonY&amp;sa=X&amp;ved=2ahUKEwiSj666-qCFAxVMJDQIHSEYBtsQ8G0oAHoECEMQAQ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google.com/search?q=national+press+club+washington+dc&amp;sca_esv=a9443e757acfc69c&amp;source=hp&amp;ei=a6AKZpeQJszdptQPuKOgyAk&amp;iflsig=ANes7DEAAAAAZgquezEQ4_BFqp0LLqwHh4VUya-H5NJH&amp;oq=national+press+club&amp;gs_lp=Egdnd3Mtd2l6IhNuYXRpb25hbCBwcmVzcyBjbHViKgIIADIKEAAYgAQYigUYQzIIEAAYgAQYsQMyBRAAGIAEMgUQABiABDIFEAAYgAQyBRAuGIAEMgUQABiABDIFEAAYgAQyBRAAGIAEMgUQABiABEiQZlDdGFjeTnABeACQAQCYAcUBoAHvD6oBBDkuMTC4AQHIAQD4AQGYAhSgArMQqAIKwgIdEAAYgAQYigUY5QIY5QIY6gIYtAIYigMYtwMY1APCAiMQLhiABBiKBRjlAhjlAhjHARivARjqAhi0AhiKAxi3AxjUA8ICDhAuGIMBGLEDGIAEGIoFwgIOEAAYgAQYigUYsQMYgwHCAgsQLhiABBixAxiDAcICCxAuGIAEGMcBGNEDwgIREC4YgAQYsQMYgwEYxwEY0QPCAg4QLhjHARixAxjRAxiABMICEBAuGIAEGIoFGEMYxwEY0QPCAhMQLhiABBiKBRhDGLEDGMcBGNEDwgIOEC4YgAQYigUYsQMYgwHCAhAQLhiABBiKBRhDGMcBGK8BwgILEAAYgAQYsQMYgwHCAhEQLhiDARjHARixAxjRAxiABMICCBAAGIAEGMkDwgILEAAYgAQYigUYkgPCAhEQLhiABBixAxiDARjHARivAZgDB5IHBjEwLjkuMaAH98cB&amp;sclient=gws-wiz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hyperlink" Target="https://niemopen.org/" TargetMode="External"/><Relationship Id="rId26" Type="http://schemas.openxmlformats.org/officeDocument/2006/relationships/hyperlink" Target="https://lists.oasis-open-projects.org/g/niemopen-ntactsc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github.com/niemopen/nmo-admin" TargetMode="External"/><Relationship Id="rId34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niem.gov/" TargetMode="External"/><Relationship Id="rId25" Type="http://schemas.openxmlformats.org/officeDocument/2006/relationships/hyperlink" Target="https://lists.oasis-open-projects.org/g/niemopen-pgb" TargetMode="External"/><Relationship Id="rId33" Type="http://schemas.openxmlformats.org/officeDocument/2006/relationships/hyperlink" Target="https://usg01.safelinks.protection.office365.us/?url=https%3A%2F%2Fmep.niemopen.org%2F&amp;data=05%7C02%7Cstephen.m.sullivan14.ctr%40mail.mil%7C38ec93a311834182bf3208dc7b2722f4%7C102d0191eeae4761b1cb1a83e86ef445%7C0%7C0%7C638520655213245796%7CUnknown%7CTWFpbGZsb3d8eyJWIjoiMC4wLjAwMDAiLCJQIjoiV2luMzIiLCJBTiI6Ik1haWwiLCJXVCI6Mn0%3D%7C0%7C%7C%7C&amp;sdata=tLG%2F27iQtuH8kKjNBbwvH101mKNrst3PnBTAN3zquk0%3D&amp;reserved=0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youtube.com/channel/UCg9qV22PXLBjG41hc-EwVrQ" TargetMode="External"/><Relationship Id="rId20" Type="http://schemas.openxmlformats.org/officeDocument/2006/relationships/hyperlink" Target="https://github.com/niemopen/nbac-admin" TargetMode="External"/><Relationship Id="rId29" Type="http://schemas.openxmlformats.org/officeDocument/2006/relationships/hyperlink" Target="mailto:akatherine.b.escobar.civ@mail.mi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11" Type="http://schemas.openxmlformats.org/officeDocument/2006/relationships/image" Target="../media/image10.png"/><Relationship Id="rId24" Type="http://schemas.openxmlformats.org/officeDocument/2006/relationships/hyperlink" Target="https://lists.oasis-open-projects.org/g/niemopen" TargetMode="External"/><Relationship Id="rId32" Type="http://schemas.openxmlformats.org/officeDocument/2006/relationships/hyperlink" Target="https://www.niem.gov/about-niem/message-exchange-package-mep-registry-repository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image" Target="../media/image12.png"/><Relationship Id="rId23" Type="http://schemas.openxmlformats.org/officeDocument/2006/relationships/hyperlink" Target="https://niemopen.slack.com/" TargetMode="External"/><Relationship Id="rId28" Type="http://schemas.openxmlformats.org/officeDocument/2006/relationships/hyperlink" Target="https://lists.oasis-open-projects.org/g/niemopen-nmotsc" TargetMode="External"/><Relationship Id="rId36" Type="http://schemas.openxmlformats.org/officeDocument/2006/relationships/hyperlink" Target="https://usg01.safelinks.protection.office365.us/?url=https%3A%2F%2Fgithub.com%2Fniemopen%2Fniem-naming-design-rules%2Ftree%2Fdev&amp;data=05%7C02%7Cstephen.m.sullivan14.ctr%40mail.mil%7C6fb30e0cf215426a96c608dc75a0922d%7C102d0191eeae4761b1cb1a83e86ef445%7C0%7C0%7C638514579745319734%7CUnknown%7CTWFpbGZsb3d8eyJWIjoiMC4wLjAwMDAiLCJQIjoiV2luMzIiLCJBTiI6Ik1haWwiLCJXVCI6Mn0%3D%7C0%7C%7C%7C&amp;sdata=7kFM6sZurgzt907jQimDLz0c%2FuZ8LL%2F%2FIHuiEXvrCIM%3D&amp;reserved=0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github.com/niemopen/ntac-admin" TargetMode="External"/><Relationship Id="rId31" Type="http://schemas.openxmlformats.org/officeDocument/2006/relationships/hyperlink" Target="mailto:stephen.m.sullivan14.ctr@mail.mil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hyperlink" Target="https://www.linkedin.com/groups/1903175/profile" TargetMode="External"/><Relationship Id="rId22" Type="http://schemas.openxmlformats.org/officeDocument/2006/relationships/hyperlink" Target="https://github.com/niemopen/nmo-training" TargetMode="External"/><Relationship Id="rId27" Type="http://schemas.openxmlformats.org/officeDocument/2006/relationships/hyperlink" Target="https://lists.oasis-open-projects.org/g/niemopen-nbactsc" TargetMode="External"/><Relationship Id="rId30" Type="http://schemas.openxmlformats.org/officeDocument/2006/relationships/hyperlink" Target="mailto:beth.l.smalley.civ@mail.mil" TargetMode="External"/><Relationship Id="rId35" Type="http://schemas.openxmlformats.org/officeDocument/2006/relationships/hyperlink" Target="https://usg01.safelinks.protection.office365.us/?url=https%3A%2F%2Fgithub.com%2Fniemopen%2Fcmftool&amp;data=05%7C02%7Cstephen.m.sullivan14.ctr%40mail.mil%7C6fb30e0cf215426a96c608dc75a0922d%7C102d0191eeae4761b1cb1a83e86ef445%7C0%7C0%7C638514579745303813%7CUnknown%7CTWFpbGZsb3d8eyJWIjoiMC4wLjAwMDAiLCJQIjoiV2luMzIiLCJBTiI6Ik1haWwiLCJXVCI6Mn0%3D%7C0%7C%7C%7C&amp;sdata=v1VAxRfGTUg2atFRs5XEPSlwO3W2o4SJSyaybU7RBBk%3D&amp;reserved=0" TargetMode="External"/><Relationship Id="rId8" Type="http://schemas.openxmlformats.org/officeDocument/2006/relationships/hyperlink" Target="https://github.com/niemopen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iemopen/ntac-admin" TargetMode="External"/><Relationship Id="rId3" Type="http://schemas.openxmlformats.org/officeDocument/2006/relationships/hyperlink" Target="https://github.com/niemopen" TargetMode="External"/><Relationship Id="rId7" Type="http://schemas.openxmlformats.org/officeDocument/2006/relationships/hyperlink" Target="https://oasis-open.atlassian.net/jira/core/projects/NBAC/board" TargetMode="External"/><Relationship Id="rId12" Type="http://schemas.openxmlformats.org/officeDocument/2006/relationships/hyperlink" Target="https://github.com/niemopen/nmo-admin" TargetMode="External"/><Relationship Id="rId2" Type="http://schemas.openxmlformats.org/officeDocument/2006/relationships/hyperlink" Target="https://github.com/NIE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gs/niemopen/projects/3" TargetMode="External"/><Relationship Id="rId11" Type="http://schemas.openxmlformats.org/officeDocument/2006/relationships/hyperlink" Target="https://github.com/niemopen/ntac-admin/discussions" TargetMode="External"/><Relationship Id="rId5" Type="http://schemas.openxmlformats.org/officeDocument/2006/relationships/hyperlink" Target="https://github.com/niemopen/nbac-admin" TargetMode="External"/><Relationship Id="rId10" Type="http://schemas.openxmlformats.org/officeDocument/2006/relationships/hyperlink" Target="https://github.com/orgs/niemopen/projects/2" TargetMode="External"/><Relationship Id="rId4" Type="http://schemas.openxmlformats.org/officeDocument/2006/relationships/hyperlink" Target="https://github.com/niemopen/oasis-open-project" TargetMode="External"/><Relationship Id="rId9" Type="http://schemas.openxmlformats.org/officeDocument/2006/relationships/hyperlink" Target="https://github.com/niemopen/ntac-admin/tree/main/meeting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iemopen/code-lists-specification" TargetMode="External"/><Relationship Id="rId13" Type="http://schemas.openxmlformats.org/officeDocument/2006/relationships/hyperlink" Target="https://github.com/niemopen/niem-conformance-targets" TargetMode="External"/><Relationship Id="rId18" Type="http://schemas.openxmlformats.org/officeDocument/2006/relationships/hyperlink" Target="https://github.com/NIEM/IEPD-Java-Bindings" TargetMode="External"/><Relationship Id="rId3" Type="http://schemas.openxmlformats.org/officeDocument/2006/relationships/hyperlink" Target="https://github.com/niemopen/niem-naming-design-rules" TargetMode="External"/><Relationship Id="rId7" Type="http://schemas.openxmlformats.org/officeDocument/2006/relationships/hyperlink" Target="https://github.com/niemopen/ntac-admin/blob/main/project-notes/docs/message-specifications-v1.0-pn01/message-specifications-v1.0-pn01.md" TargetMode="External"/><Relationship Id="rId12" Type="http://schemas.openxmlformats.org/officeDocument/2006/relationships/hyperlink" Target="https://github.com/NIEM/NIEM-Conformance-Spec" TargetMode="External"/><Relationship Id="rId17" Type="http://schemas.openxmlformats.org/officeDocument/2006/relationships/hyperlink" Target="https://github.com/niemopen/cmftool" TargetMode="External"/><Relationship Id="rId2" Type="http://schemas.openxmlformats.org/officeDocument/2006/relationships/hyperlink" Target="https://github.com/niemopen/niem-model" TargetMode="External"/><Relationship Id="rId16" Type="http://schemas.openxmlformats.org/officeDocument/2006/relationships/hyperlink" Target="https://github.com/NIEM/NIEM-Train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NIEM/MPD-Spec" TargetMode="External"/><Relationship Id="rId11" Type="http://schemas.openxmlformats.org/officeDocument/2006/relationships/hyperlink" Target="https://github.com/niemopen/conformance-specification" TargetMode="External"/><Relationship Id="rId5" Type="http://schemas.openxmlformats.org/officeDocument/2006/relationships/hyperlink" Target="https://github.com/niemopen/ntac-admin/blob/main/documents/docs/json-specification.md" TargetMode="External"/><Relationship Id="rId15" Type="http://schemas.openxmlformats.org/officeDocument/2006/relationships/hyperlink" Target="https://github.com/NIEM/Template-IEPD" TargetMode="External"/><Relationship Id="rId10" Type="http://schemas.openxmlformats.org/officeDocument/2006/relationships/hyperlink" Target="https://github.com/niemopen/common-model-format" TargetMode="External"/><Relationship Id="rId19" Type="http://schemas.openxmlformats.org/officeDocument/2006/relationships/hyperlink" Target="https://github.com/NIEM/NIEM-API" TargetMode="External"/><Relationship Id="rId4" Type="http://schemas.openxmlformats.org/officeDocument/2006/relationships/hyperlink" Target="https://github.com/NIEM/NIEM-NDR" TargetMode="External"/><Relationship Id="rId9" Type="http://schemas.openxmlformats.org/officeDocument/2006/relationships/hyperlink" Target="https://github.com/NIEM/NIEM-Code-Lists-Spec" TargetMode="External"/><Relationship Id="rId14" Type="http://schemas.openxmlformats.org/officeDocument/2006/relationships/hyperlink" Target="https://github.com/NIEM/NIEM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/>
            </a:br>
            <a:r>
              <a:rPr lang="en-US"/>
              <a:t>27 June </a:t>
            </a:r>
            <a:r>
              <a:rPr lang="en-US" dirty="0"/>
              <a:t>2024 Meeting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 June 2024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00F7-5931-97A4-B9DF-5D52BEE8E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393" y="1040022"/>
            <a:ext cx="11079192" cy="492303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1:00 NBAC Co-Chair Opening Remarks – Mr. Kamran Atri &amp; Thomas Krul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will commence soon on completing the PS02 update to Model Version 6.0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Renner is working on the companion NDR update for Model Version 6.0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NIEMOpen Reveal Summit preps are in progress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1:05 NIEM Management Office (NMO) Update – Ms. Katherine Escobar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NIEMOpen Reveal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to Website : </a:t>
            </a:r>
            <a:r>
              <a:rPr lang="en-US" sz="14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https://niemopen.org/reveal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Your Company Can Participate: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US" sz="14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Reserve seats</a:t>
            </a: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for your key staff to attend the conference.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Organize a team to participate in the hackathon, contact: </a:t>
            </a:r>
            <a:r>
              <a:rPr lang="en-US" sz="14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Jane Harnad</a:t>
            </a: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Sponsor the event early to secure one of the limited number of sponsor tables, contact: </a:t>
            </a:r>
            <a:r>
              <a:rPr lang="en-US" sz="14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Jane Harnad</a:t>
            </a: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1:15 NTAC Update – Dr. Scott Renner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CMF Tool:  </a:t>
            </a:r>
            <a:r>
              <a:rPr lang="en-US" sz="14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https://github.com/niemopen/cmftool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NDR draft: “ndr6-outline.md” at </a:t>
            </a:r>
            <a:r>
              <a:rPr lang="en-US" sz="14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https://github.com/niemopen/niem-naming-design-rules/tree/dev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1:25 Communications &amp; Outreach NMO Sub-Committee update – Paul Wormeli 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1:35 Community Updates - all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1:40 Questions/Final Remarks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867-FD01-BE16-52CF-2DA7C5A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NIEMOpen reveal summit : 18-20 Feb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010C-F6B6-DA58-0FC9-6710EE744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05254-D6FF-3D2F-805F-1C38FACB0E0B}"/>
              </a:ext>
            </a:extLst>
          </p:cNvPr>
          <p:cNvGrpSpPr/>
          <p:nvPr/>
        </p:nvGrpSpPr>
        <p:grpSpPr>
          <a:xfrm>
            <a:off x="1588000" y="2354545"/>
            <a:ext cx="10094919" cy="3781607"/>
            <a:chOff x="235855" y="1385947"/>
            <a:chExt cx="11579614" cy="5058094"/>
          </a:xfrm>
        </p:grpSpPr>
        <p:pic>
          <p:nvPicPr>
            <p:cNvPr id="5" name="Picture 4" descr="A picture containing text, outdoor, building, sky&#10;&#10;Description automatically generated">
              <a:extLst>
                <a:ext uri="{FF2B5EF4-FFF2-40B4-BE49-F238E27FC236}">
                  <a16:creationId xmlns:a16="http://schemas.microsoft.com/office/drawing/2014/main" id="{A5A9D414-F9DB-3521-820D-10ED6EF5A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47" y="1386671"/>
              <a:ext cx="3672326" cy="23474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098492-C433-4FC3-81F7-94AE28EB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8909" y="1390975"/>
              <a:ext cx="3372845" cy="23660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2B1EB7-73C7-EA52-D2B4-674075A3A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 flipV="1">
              <a:off x="4629218" y="3983820"/>
              <a:ext cx="2202068" cy="22020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D1B92B-D0E5-0C22-A44E-26C22C72FA6A}"/>
                </a:ext>
              </a:extLst>
            </p:cNvPr>
            <p:cNvSpPr txBox="1"/>
            <p:nvPr/>
          </p:nvSpPr>
          <p:spPr>
            <a:xfrm>
              <a:off x="800445" y="4344540"/>
              <a:ext cx="3144730" cy="2099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Located in: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 </a:t>
              </a:r>
              <a:r>
                <a:rPr lang="en-US" sz="1600" b="0" i="0" u="sng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5"/>
                </a:rPr>
                <a:t>National Press Building</a:t>
              </a:r>
              <a:endPara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sz="1600" b="1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6"/>
                </a:rPr>
                <a:t>Address</a:t>
              </a:r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: 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529 14th St NW, Washington, DC 20045</a:t>
              </a:r>
            </a:p>
            <a:p>
              <a:pPr algn="l"/>
              <a:r>
                <a:rPr lang="en-US" sz="1600" b="1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7"/>
                </a:rPr>
                <a:t>Founded</a:t>
              </a:r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: 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March 29, 1908</a:t>
              </a:r>
            </a:p>
            <a:p>
              <a:pPr algn="l"/>
              <a:r>
                <a:rPr lang="en-US" sz="1600" b="1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8"/>
                </a:rPr>
                <a:t>Phone</a:t>
              </a:r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: </a:t>
              </a:r>
              <a:r>
                <a:rPr lang="en-US" sz="1600" b="0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9"/>
                </a:rPr>
                <a:t>(202) 662-7500</a:t>
              </a:r>
              <a:endPara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41A6C8-0A68-F6A5-045D-276601162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06244" y="1385947"/>
              <a:ext cx="4309225" cy="35321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DDF688-FDC2-8C5B-8242-37D6762AB135}"/>
                </a:ext>
              </a:extLst>
            </p:cNvPr>
            <p:cNvSpPr txBox="1"/>
            <p:nvPr/>
          </p:nvSpPr>
          <p:spPr>
            <a:xfrm>
              <a:off x="235855" y="3814456"/>
              <a:ext cx="35686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11"/>
                </a:rPr>
                <a:t>Homepage | National Press Club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9ED707-1819-01C7-4015-1FFAB8980252}"/>
              </a:ext>
            </a:extLst>
          </p:cNvPr>
          <p:cNvSpPr txBox="1"/>
          <p:nvPr/>
        </p:nvSpPr>
        <p:spPr>
          <a:xfrm>
            <a:off x="458687" y="1002541"/>
            <a:ext cx="11384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Event Website:</a:t>
            </a:r>
            <a:r>
              <a:rPr lang="en-US" sz="16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12"/>
              </a:rPr>
              <a:t>https://niemopen.org/reveal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 Registration Link: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 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/>
              </a:rPr>
              <a:t>https://www.eventbrite.com/e/niemopen-reveal-training-summit-2025-tickets-890279729637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8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631055" y="903272"/>
            <a:ext cx="204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https://twitter.com/NIEMconnects?ref_src=twsrc%5Etfw</a:t>
            </a:r>
            <a:endParaRPr lang="en-US" sz="1600" dirty="0">
              <a:solidFill>
                <a:srgbClr val="1F497D">
                  <a:lumMod val="60000"/>
                  <a:lumOff val="40000"/>
                </a:srgbClr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4"/>
              </a:rPr>
              <a:t>https://www.linkedin.com/groups/1903175/profile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6"/>
              </a:rPr>
              <a:t>https://www.youtube.com/channel/UCg9qV22PXLBjG41hc-EwVrQ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9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0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8B8B8B">
                    <a:lumMod val="50000"/>
                  </a:srgbClr>
                </a:solidFill>
                <a:latin typeface="Arial"/>
              </a:rPr>
              <a:t>Stephen Sullivan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  <a:hlinkClick r:id="rId31"/>
              </a:rPr>
              <a:t>stephen.m.sullivan14.ctr@mail.mil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 , 757-203-8619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B8B8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586208" y="3750311"/>
            <a:ext cx="305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MEP Registry  &amp; Repository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</a:rPr>
              <a:t>MEP Tool:</a:t>
            </a:r>
            <a:r>
              <a:rPr lang="en-US" dirty="0">
                <a:latin typeface="Arial"/>
              </a:rPr>
              <a:t> </a:t>
            </a:r>
            <a:r>
              <a:rPr lang="en-US" b="0" i="0" dirty="0">
                <a:effectLst/>
                <a:latin typeface="Aptos" panose="020B0604020202020204" pitchFamily="34" charset="0"/>
                <a:hlinkClick r:id="rId33"/>
              </a:rPr>
              <a:t>https://mep.niemopen.org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604020202020204" pitchFamily="34" charset="0"/>
              </a:rPr>
              <a:t> 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A08E4-C605-4CA3-BEB2-57F0635F0E8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56402" y="936477"/>
            <a:ext cx="756302" cy="709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D54F85-BF56-3F50-343D-9A1F4A68FEBA}"/>
              </a:ext>
            </a:extLst>
          </p:cNvPr>
          <p:cNvSpPr txBox="1"/>
          <p:nvPr/>
        </p:nvSpPr>
        <p:spPr>
          <a:xfrm>
            <a:off x="8519426" y="4932095"/>
            <a:ext cx="34398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 err="1">
                <a:solidFill>
                  <a:srgbClr val="242424"/>
                </a:solidFill>
                <a:effectLst/>
                <a:latin typeface="inherit"/>
              </a:rPr>
              <a:t>CMFTool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: 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35"/>
              </a:rPr>
              <a:t>https://github.com/niemopen/cmftool</a:t>
            </a:r>
            <a:endParaRPr lang="en-US" sz="2000" b="0" i="0" dirty="0">
              <a:solidFill>
                <a:srgbClr val="242424"/>
              </a:solidFill>
              <a:effectLst/>
              <a:latin typeface="Aptos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NDR draft: “ndr6-outline.md” at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36"/>
              </a:rPr>
              <a:t>https://github.com/niemopen/niem-naming-design-rules/tree/dev</a:t>
            </a:r>
            <a:endParaRPr lang="en-US" sz="2000" b="0" i="0" dirty="0">
              <a:solidFill>
                <a:srgbClr val="242424"/>
              </a:solidFill>
              <a:effectLst/>
              <a:latin typeface="Apto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2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1748-FE10-1774-2E94-ACF21D24F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084A0-0C90-06D5-B778-2902DB2982F9}"/>
              </a:ext>
            </a:extLst>
          </p:cNvPr>
          <p:cNvSpPr txBox="1"/>
          <p:nvPr/>
        </p:nvSpPr>
        <p:spPr>
          <a:xfrm>
            <a:off x="1432396" y="889446"/>
            <a:ext cx="91448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NIEMOpen GitHub Repos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 directory for the NIEMOpen GitHub repositories is provided below, with descriptions available as tooltips on the links.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transition of repositories from the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NIEM GitHub account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the new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niemopen GitHub account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is in progress. Links to the original NIEM repos have been temporarily provided while content, open issues, and wiki pages are still being contributed.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4" tooltip="Includes NIEMOpen charter and other governance documents, mailing lists for the project and Technical Steering Committees (TSCs), Project Governance Board (PGB) meeting minutes, and sponsorship information."/>
              </a:rPr>
              <a:t>NIEMOpen OASIS Open Project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Technical Steering Committees</a:t>
            </a: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5" tooltip="Sets the business architecture and requirements of NIEM, manages NIEM Core, and supports NIEM domains."/>
              </a:rPr>
              <a:t>NIEM Business Architecture Committee (NBAC)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6" tooltip="Tracks NIEMOpen model for future development"/>
              </a:rPr>
              <a:t>NIEM data model issue tracker (GitHub)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7" tooltip="Track NBAC tasks/activities"/>
              </a:rPr>
              <a:t>NBAC task tracker (Jira)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8" tooltip="Defines and supports the technical architecture of NIEM."/>
              </a:rPr>
              <a:t>NIEM Technical Architecture Committee (NTAC)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NTAC meeting agendas and 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10" tooltip="Tracks technical specification and general NTAC issues"/>
              </a:rPr>
              <a:t>NTAC issue tracker (GitHub)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11" tooltip="Communication forum for the NTAC"/>
              </a:rPr>
              <a:t>NTAC discussion board (GitHub)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12"/>
              </a:rPr>
              <a:t>NIEM Management Office (NMO)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64D57-D3B0-631E-4CAD-49428813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501171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Resources-Repos</a:t>
            </a:r>
          </a:p>
        </p:txBody>
      </p:sp>
    </p:spTree>
    <p:extLst>
      <p:ext uri="{BB962C8B-B14F-4D97-AF65-F5344CB8AC3E}">
        <p14:creationId xmlns:p14="http://schemas.microsoft.com/office/powerpoint/2010/main" val="249851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1748-FE10-1774-2E94-ACF21D24F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084A0-0C90-06D5-B778-2902DB2982F9}"/>
              </a:ext>
            </a:extLst>
          </p:cNvPr>
          <p:cNvSpPr txBox="1"/>
          <p:nvPr/>
        </p:nvSpPr>
        <p:spPr>
          <a:xfrm>
            <a:off x="1578583" y="773549"/>
            <a:ext cx="91448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Specifications</a:t>
            </a: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2" tooltip="The NIEM reference data model, providing reusable components to use in NIEM message specifications."/>
              </a:rPr>
              <a:t>NIEM model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3" tooltip="Specifies rules and the architecture for the NIEM data model and NIEM XML schemas."/>
              </a:rPr>
              <a:t>Naming and Design Rules (NDR)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original repo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JSON Spec 5.0 markdown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Message Specifications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6" tooltip="A guide to constructing NIEM message specifications, formerly called IEPDs."/>
              </a:rPr>
              <a:t>original MPD-Spec repo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IEPD Spec 5.0 markdown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Code Lists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9" tooltip="Schema alternatives (Genericode, CSVs) for defining and using code lists with NIEM message specifications. Supports fixed or dynamic (run-time) code lists.  Also supports multi-column code lists."/>
              </a:rPr>
              <a:t>original repo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10" tooltip="A data model for NIEM that can be expressed as XML, JSON, or any other serialization that NIEM supports."/>
              </a:rPr>
              <a:t>Common Model Format (CMF)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11" tooltip="Conformance guidelines, principles, and rules for NIEM"/>
              </a:rPr>
              <a:t>Conformance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12" tooltip="General conformance guidance, principles, and rules for usage of NIEM."/>
              </a:rPr>
              <a:t>original repo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13" tooltip="Defines an XML attribute to use within NIEM XML documents, allowing these documents to specify which kind of NIEM artifact they are."/>
              </a:rPr>
              <a:t>Conformance Targets Attribute Specification (CTAS)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Resources</a:t>
            </a:r>
          </a:p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niem.github.io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14" tooltip="Source files for NIEM's technical website at niem.github.io."/>
              </a:rPr>
              <a:t>original repo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Template IEPD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15" tooltip="A template that can be used as a starting point for a new NIEM IEPD."/>
              </a:rPr>
              <a:t>original repo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Training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16" tooltip="NIEM and IEPD resources used in the NIEM technical training videos on YouTube."/>
              </a:rPr>
              <a:t>original repo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F2328"/>
                </a:solidFill>
                <a:effectLst/>
                <a:latin typeface="-apple-system"/>
                <a:hlinkClick r:id="rId17" tooltip="A command-line tool for the developers of NIEM-conforming data exchange specifications using the NIEM Common Model Format (CMF)."/>
              </a:rPr>
              <a:t>CMF Tool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IEPD Java Bindings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18" tooltip="A Java project that generates a jar of java class files based on an IEPD that can be used to read and generate message instances."/>
              </a:rPr>
              <a:t>original repo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NIEM API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|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19" tooltip="[Coming soon] API and backend for supported NIEM tool functionality, including model management, search, subset development, migration mapping, conformance, and model transforms."/>
              </a:rPr>
              <a:t>original repo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B86ABF-B76B-CFF3-0AEC-956E9208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501171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Resources-Repos</a:t>
            </a:r>
          </a:p>
        </p:txBody>
      </p:sp>
    </p:spTree>
    <p:extLst>
      <p:ext uri="{BB962C8B-B14F-4D97-AF65-F5344CB8AC3E}">
        <p14:creationId xmlns:p14="http://schemas.microsoft.com/office/powerpoint/2010/main" val="347352825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13714</TotalTime>
  <Words>778</Words>
  <Application>Microsoft Office PowerPoint</Application>
  <PresentationFormat>Widescreen</PresentationFormat>
  <Paragraphs>108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-apple-system</vt:lpstr>
      <vt:lpstr>Aptos</vt:lpstr>
      <vt:lpstr>Arial</vt:lpstr>
      <vt:lpstr>Calibri</vt:lpstr>
      <vt:lpstr>Helvetica LT Std</vt:lpstr>
      <vt:lpstr>inherit</vt:lpstr>
      <vt:lpstr>Open Sans</vt:lpstr>
      <vt:lpstr>Roboto</vt:lpstr>
      <vt:lpstr>Segoe UI</vt:lpstr>
      <vt:lpstr>Times New Roman</vt:lpstr>
      <vt:lpstr>Tw Cen MT</vt:lpstr>
      <vt:lpstr>Wingdings</vt:lpstr>
      <vt:lpstr>2_Office Theme</vt:lpstr>
      <vt:lpstr>1_NIEM_white</vt:lpstr>
      <vt:lpstr>TEXT AND ART</vt:lpstr>
      <vt:lpstr>NBAC TSC Slides 27 June 2024 Meeting</vt:lpstr>
      <vt:lpstr>27 June 2024 NBAC TSC Agenda     </vt:lpstr>
      <vt:lpstr>NIEMOpen reveal summit : 18-20 Feb 2025</vt:lpstr>
      <vt:lpstr>resources</vt:lpstr>
      <vt:lpstr>Resources-Repos</vt:lpstr>
      <vt:lpstr>Resources-Repos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713</cp:revision>
  <cp:lastPrinted>2023-07-25T13:18:13Z</cp:lastPrinted>
  <dcterms:created xsi:type="dcterms:W3CDTF">2021-02-21T03:42:26Z</dcterms:created>
  <dcterms:modified xsi:type="dcterms:W3CDTF">2024-06-24T12:39:33Z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